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7" r:id="rId10"/>
    <p:sldId id="266" r:id="rId11"/>
    <p:sldId id="268" r:id="rId12"/>
    <p:sldId id="269" r:id="rId13"/>
    <p:sldId id="270" r:id="rId14"/>
    <p:sldId id="273" r:id="rId15"/>
    <p:sldId id="257" r:id="rId16"/>
    <p:sldId id="271" r:id="rId17"/>
    <p:sldId id="272"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13.03.2013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500042"/>
            <a:ext cx="7286675"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Первые Романовы.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705929"/>
          <p:cNvPicPr>
            <a:picLocks noChangeAspect="1" noChangeArrowheads="1"/>
          </p:cNvPicPr>
          <p:nvPr/>
        </p:nvPicPr>
        <p:blipFill>
          <a:blip r:embed="rId2"/>
          <a:srcRect/>
          <a:stretch>
            <a:fillRect/>
          </a:stretch>
        </p:blipFill>
        <p:spPr bwMode="auto">
          <a:xfrm>
            <a:off x="1214414" y="1428736"/>
            <a:ext cx="6657975" cy="46196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univers.ru/img/maps/Smolenskaya_voyna__itogi.jpg"/>
          <p:cNvPicPr>
            <a:picLocks noChangeAspect="1" noChangeArrowheads="1"/>
          </p:cNvPicPr>
          <p:nvPr/>
        </p:nvPicPr>
        <p:blipFill>
          <a:blip r:embed="rId2"/>
          <a:srcRect/>
          <a:stretch>
            <a:fillRect/>
          </a:stretch>
        </p:blipFill>
        <p:spPr bwMode="auto">
          <a:xfrm>
            <a:off x="214282" y="214290"/>
            <a:ext cx="8715436" cy="6429420"/>
          </a:xfrm>
          <a:prstGeom prst="rect">
            <a:avLst/>
          </a:prstGeom>
          <a:solidFill>
            <a:schemeClr val="accent2"/>
          </a:solidFill>
        </p:spPr>
      </p:pic>
      <p:sp>
        <p:nvSpPr>
          <p:cNvPr id="3" name="4-конечная звезда 2"/>
          <p:cNvSpPr/>
          <p:nvPr/>
        </p:nvSpPr>
        <p:spPr>
          <a:xfrm>
            <a:off x="1928794" y="2285992"/>
            <a:ext cx="500066" cy="428628"/>
          </a:xfrm>
          <a:prstGeom prst="star4">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55.radikal.ru/i148/1006/07/6ff9765bc35b.jpg"/>
          <p:cNvPicPr>
            <a:picLocks noChangeAspect="1" noChangeArrowheads="1"/>
          </p:cNvPicPr>
          <p:nvPr/>
        </p:nvPicPr>
        <p:blipFill>
          <a:blip r:embed="rId2"/>
          <a:srcRect/>
          <a:stretch>
            <a:fillRect/>
          </a:stretch>
        </p:blipFill>
        <p:spPr bwMode="auto">
          <a:xfrm>
            <a:off x="428596" y="500042"/>
            <a:ext cx="4095750" cy="5715000"/>
          </a:xfrm>
          <a:prstGeom prst="rect">
            <a:avLst/>
          </a:prstGeom>
          <a:noFill/>
        </p:spPr>
      </p:pic>
      <p:sp>
        <p:nvSpPr>
          <p:cNvPr id="3" name="Прямоугольник 2"/>
          <p:cNvSpPr/>
          <p:nvPr/>
        </p:nvSpPr>
        <p:spPr>
          <a:xfrm>
            <a:off x="4643438" y="1785926"/>
            <a:ext cx="4177747" cy="341632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Алексей </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Михайлович </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Романов</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(1645-1676)</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Реформы:</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ln w="57150">
            <a:solidFill>
              <a:schemeClr val="accent6">
                <a:lumMod val="50000"/>
              </a:schemeClr>
            </a:solidFill>
          </a:ln>
        </p:spPr>
        <p:txBody>
          <a:bodyPr>
            <a:normAutofit/>
          </a:bodyPr>
          <a:lstStyle/>
          <a:p>
            <a:r>
              <a:rPr lang="ru-RU" b="1" dirty="0" smtClean="0">
                <a:solidFill>
                  <a:schemeClr val="accent6">
                    <a:lumMod val="50000"/>
                  </a:schemeClr>
                </a:solidFill>
              </a:rPr>
              <a:t>Сокращение расходов на содержание государственного аппарата;</a:t>
            </a:r>
          </a:p>
          <a:p>
            <a:r>
              <a:rPr lang="ru-RU" b="1" dirty="0" smtClean="0">
                <a:solidFill>
                  <a:schemeClr val="accent6">
                    <a:lumMod val="50000"/>
                  </a:schemeClr>
                </a:solidFill>
              </a:rPr>
              <a:t>Для увеличения поступления налогов заменили прямые налоги на один(на соль), через два года после введения, в декабре 1647 года, соляная пошлина была отменена, и правительство стало собирать старые налоги за прошедшие два года.</a:t>
            </a:r>
            <a:endParaRPr lang="ru-RU" b="1" dirty="0">
              <a:solidFill>
                <a:schemeClr val="accent6">
                  <a:lumMod val="50000"/>
                </a:schemeClr>
              </a:solidFill>
            </a:endParaRPr>
          </a:p>
        </p:txBody>
      </p:sp>
      <p:grpSp>
        <p:nvGrpSpPr>
          <p:cNvPr id="8" name="Группа 7"/>
          <p:cNvGrpSpPr/>
          <p:nvPr/>
        </p:nvGrpSpPr>
        <p:grpSpPr>
          <a:xfrm>
            <a:off x="357158" y="1142984"/>
            <a:ext cx="8429684" cy="5369992"/>
            <a:chOff x="285720" y="1357298"/>
            <a:chExt cx="7929618" cy="5369992"/>
          </a:xfrm>
        </p:grpSpPr>
        <p:pic>
          <p:nvPicPr>
            <p:cNvPr id="26626" name="Picture 2" descr="http://topwar.ru/uploads/posts/2012-08/thumbs/1346352178_0019-021-smutnoe-vremja.jpg"/>
            <p:cNvPicPr>
              <a:picLocks noChangeAspect="1" noChangeArrowheads="1"/>
            </p:cNvPicPr>
            <p:nvPr/>
          </p:nvPicPr>
          <p:blipFill>
            <a:blip r:embed="rId2"/>
            <a:srcRect r="2362"/>
            <a:stretch>
              <a:fillRect/>
            </a:stretch>
          </p:blipFill>
          <p:spPr bwMode="auto">
            <a:xfrm>
              <a:off x="285720" y="1357298"/>
              <a:ext cx="7929618" cy="5357850"/>
            </a:xfrm>
            <a:prstGeom prst="rect">
              <a:avLst/>
            </a:prstGeom>
            <a:noFill/>
          </p:spPr>
        </p:pic>
        <p:sp>
          <p:nvSpPr>
            <p:cNvPr id="5" name="TextBox 4"/>
            <p:cNvSpPr txBox="1"/>
            <p:nvPr/>
          </p:nvSpPr>
          <p:spPr>
            <a:xfrm>
              <a:off x="360016" y="1357298"/>
              <a:ext cx="2572304" cy="400110"/>
            </a:xfrm>
            <a:prstGeom prst="rect">
              <a:avLst/>
            </a:prstGeom>
            <a:noFill/>
          </p:spPr>
          <p:txBody>
            <a:bodyPr wrap="none" rtlCol="0">
              <a:spAutoFit/>
            </a:bodyPr>
            <a:lstStyle/>
            <a:p>
              <a:r>
                <a:rPr lang="ru-RU" sz="2000" b="1" dirty="0" smtClean="0">
                  <a:solidFill>
                    <a:schemeClr val="accent6">
                      <a:lumMod val="50000"/>
                    </a:schemeClr>
                  </a:solidFill>
                </a:rPr>
                <a:t>Соляной бунт 1648г. </a:t>
              </a:r>
              <a:endParaRPr lang="ru-RU" sz="2000" b="1" dirty="0">
                <a:solidFill>
                  <a:schemeClr val="accent6">
                    <a:lumMod val="50000"/>
                  </a:schemeClr>
                </a:solidFill>
              </a:endParaRPr>
            </a:p>
          </p:txBody>
        </p:sp>
        <p:sp>
          <p:nvSpPr>
            <p:cNvPr id="7" name="TextBox 6"/>
            <p:cNvSpPr txBox="1"/>
            <p:nvPr/>
          </p:nvSpPr>
          <p:spPr>
            <a:xfrm>
              <a:off x="1643042" y="6357958"/>
              <a:ext cx="6540765" cy="369332"/>
            </a:xfrm>
            <a:prstGeom prst="rect">
              <a:avLst/>
            </a:prstGeom>
            <a:noFill/>
          </p:spPr>
          <p:txBody>
            <a:bodyPr wrap="none" rtlCol="0">
              <a:spAutoFit/>
            </a:bodyPr>
            <a:lstStyle/>
            <a:p>
              <a:r>
                <a:rPr lang="ru-RU" b="1" dirty="0" smtClean="0">
                  <a:solidFill>
                    <a:schemeClr val="bg1"/>
                  </a:solidFill>
                </a:rPr>
                <a:t>толпа требовала выдачи Морозова, Плещеева и </a:t>
              </a:r>
              <a:r>
                <a:rPr lang="ru-RU" b="1" dirty="0" err="1" smtClean="0">
                  <a:solidFill>
                    <a:schemeClr val="bg1"/>
                  </a:solidFill>
                </a:rPr>
                <a:t>Траханиотова</a:t>
              </a:r>
              <a:r>
                <a:rPr lang="ru-RU" b="1" dirty="0" smtClean="0">
                  <a:solidFill>
                    <a:schemeClr val="bg1"/>
                  </a:solidFill>
                </a:rPr>
                <a:t>.</a:t>
              </a:r>
              <a:endParaRPr lang="ru-RU" b="1" dirty="0">
                <a:solidFill>
                  <a:schemeClr val="bg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273050"/>
            <a:ext cx="3251231" cy="1162050"/>
          </a:xfrm>
          <a:ln w="57150">
            <a:solidFill>
              <a:schemeClr val="accent6">
                <a:lumMod val="50000"/>
              </a:schemeClr>
            </a:solidFill>
          </a:ln>
        </p:spPr>
        <p:txBody>
          <a:bodyPr>
            <a:normAutofit fontScale="90000"/>
          </a:bodyPr>
          <a:lstStyle/>
          <a:p>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3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Соборное «Уложение» 1649 г.</a:t>
            </a:r>
            <a:endParaRPr lang="ru-RU" dirty="0"/>
          </a:p>
        </p:txBody>
      </p:sp>
      <p:sp>
        <p:nvSpPr>
          <p:cNvPr id="4" name="Содержимое 3"/>
          <p:cNvSpPr>
            <a:spLocks noGrp="1"/>
          </p:cNvSpPr>
          <p:nvPr>
            <p:ph idx="1"/>
          </p:nvPr>
        </p:nvSpPr>
        <p:spPr>
          <a:xfrm>
            <a:off x="3575050" y="357166"/>
            <a:ext cx="5111750" cy="5768997"/>
          </a:xfrm>
          <a:ln w="57150">
            <a:solidFill>
              <a:schemeClr val="accent6">
                <a:lumMod val="50000"/>
              </a:schemeClr>
            </a:solidFill>
          </a:ln>
        </p:spPr>
        <p:txBody>
          <a:bodyPr>
            <a:normAutofit fontScale="77500" lnSpcReduction="20000"/>
          </a:bodyPr>
          <a:lstStyle/>
          <a:p>
            <a:r>
              <a:rPr lang="ru-RU" b="1" dirty="0" smtClean="0">
                <a:solidFill>
                  <a:schemeClr val="accent6">
                    <a:lumMod val="50000"/>
                  </a:schemeClr>
                </a:solidFill>
              </a:rPr>
              <a:t>узаконены права государевой власти (главы «О государской чести и о государевом дворе»);</a:t>
            </a:r>
          </a:p>
          <a:p>
            <a:r>
              <a:rPr lang="ru-RU" b="1" dirty="0" smtClean="0">
                <a:solidFill>
                  <a:schemeClr val="accent6">
                    <a:lumMod val="50000"/>
                  </a:schemeClr>
                </a:solidFill>
              </a:rPr>
              <a:t>отменены «урочные лета»;</a:t>
            </a:r>
          </a:p>
          <a:p>
            <a:r>
              <a:rPr lang="ru-RU" b="1" dirty="0" smtClean="0">
                <a:solidFill>
                  <a:schemeClr val="accent6">
                    <a:lumMod val="50000"/>
                  </a:schemeClr>
                </a:solidFill>
              </a:rPr>
              <a:t>уничтожены различия между поместьем и вотчиной;</a:t>
            </a:r>
          </a:p>
          <a:p>
            <a:r>
              <a:rPr lang="ru-RU" b="1" dirty="0" smtClean="0">
                <a:solidFill>
                  <a:schemeClr val="accent6">
                    <a:lumMod val="50000"/>
                  </a:schemeClr>
                </a:solidFill>
              </a:rPr>
              <a:t>часть статей была посвящена уголовному праву;</a:t>
            </a:r>
          </a:p>
          <a:p>
            <a:r>
              <a:rPr lang="ru-RU" b="1" dirty="0" err="1" smtClean="0">
                <a:solidFill>
                  <a:schemeClr val="accent6">
                    <a:lumMod val="50000"/>
                  </a:schemeClr>
                </a:solidFill>
              </a:rPr>
              <a:t>беломестные</a:t>
            </a:r>
            <a:r>
              <a:rPr lang="ru-RU" b="1" dirty="0" smtClean="0">
                <a:solidFill>
                  <a:schemeClr val="accent6">
                    <a:lumMod val="50000"/>
                  </a:schemeClr>
                </a:solidFill>
              </a:rPr>
              <a:t> слободы были ликвидированы, и их жители стали «нести тягло»;</a:t>
            </a:r>
          </a:p>
          <a:p>
            <a:r>
              <a:rPr lang="ru-RU" b="1" dirty="0" smtClean="0">
                <a:solidFill>
                  <a:schemeClr val="accent6">
                    <a:lumMod val="50000"/>
                  </a:schemeClr>
                </a:solidFill>
              </a:rPr>
              <a:t>доходы от монастырских вотчин переходили к созданному монастырскому приказу и поступали в государственную казну.</a:t>
            </a:r>
          </a:p>
          <a:p>
            <a:endParaRPr lang="ru-RU" dirty="0"/>
          </a:p>
        </p:txBody>
      </p:sp>
      <p:sp>
        <p:nvSpPr>
          <p:cNvPr id="5" name="Текст 4"/>
          <p:cNvSpPr>
            <a:spLocks noGrp="1"/>
          </p:cNvSpPr>
          <p:nvPr>
            <p:ph type="body" sz="half" idx="2"/>
          </p:nvPr>
        </p:nvSpPr>
        <p:spPr>
          <a:xfrm>
            <a:off x="457200" y="1643050"/>
            <a:ext cx="3008313" cy="4483113"/>
          </a:xfrm>
        </p:spPr>
        <p:txBody>
          <a:bodyPr>
            <a:normAutofit fontScale="92500" lnSpcReduction="10000"/>
          </a:bodyPr>
          <a:lstStyle/>
          <a:p>
            <a:r>
              <a:rPr lang="ru-RU" dirty="0" smtClean="0"/>
              <a:t> </a:t>
            </a:r>
            <a:r>
              <a:rPr lang="ru-RU" sz="2400" b="1" dirty="0" smtClean="0">
                <a:solidFill>
                  <a:schemeClr val="accent6">
                    <a:lumMod val="50000"/>
                  </a:schemeClr>
                </a:solidFill>
              </a:rPr>
              <a:t>29 января 1649  года было закончено редактирование  «Уложения», которое состояло из 25 глав и 967 статей и заключало уголовные законы, правила судопроизводства, законы о вотчинах, поместьях, холопах и крестьянах, устройство и права посадских и торговых людей.</a:t>
            </a:r>
            <a:endParaRPr lang="ru-RU" b="1" dirty="0">
              <a:solidFill>
                <a:schemeClr val="accent6">
                  <a:lumMod val="50000"/>
                </a:schemeClr>
              </a:solidFill>
            </a:endParaRPr>
          </a:p>
        </p:txBody>
      </p:sp>
      <p:sp>
        <p:nvSpPr>
          <p:cNvPr id="6" name="Стрелка вправо с вырезом 5"/>
          <p:cNvSpPr/>
          <p:nvPr/>
        </p:nvSpPr>
        <p:spPr>
          <a:xfrm>
            <a:off x="6500826" y="6286520"/>
            <a:ext cx="2335730" cy="484632"/>
          </a:xfrm>
          <a:prstGeom prst="notched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 action="ppaction://hlinksldjump"/>
              </a:rPr>
              <a:t>Система</a:t>
            </a:r>
            <a:r>
              <a:rPr lang="ru-RU" dirty="0" smtClean="0"/>
              <a:t> </a:t>
            </a:r>
            <a:r>
              <a:rPr lang="ru-RU" dirty="0" smtClean="0">
                <a:hlinkClick r:id="rId3" action="ppaction://hlinksldjump"/>
              </a:rPr>
              <a:t>наказаний</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w="57150">
            <a:solidFill>
              <a:schemeClr val="accent6">
                <a:lumMod val="50000"/>
              </a:schemeClr>
            </a:solidFill>
          </a:ln>
        </p:spPr>
        <p:txBody>
          <a:bodyPr>
            <a:noAutofit/>
          </a:bodyPr>
          <a:lstStyle/>
          <a:p>
            <a:r>
              <a:rPr lang="ru-RU"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Денежная реформа.</a:t>
            </a:r>
            <a:endParaRPr lang="ru-RU"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Содержимое 4"/>
          <p:cNvSpPr>
            <a:spLocks noGrp="1"/>
          </p:cNvSpPr>
          <p:nvPr>
            <p:ph idx="1"/>
          </p:nvPr>
        </p:nvSpPr>
        <p:spPr>
          <a:xfrm>
            <a:off x="3575050" y="273050"/>
            <a:ext cx="5111750" cy="6227784"/>
          </a:xfrm>
          <a:ln w="57150">
            <a:solidFill>
              <a:schemeClr val="accent6">
                <a:lumMod val="50000"/>
              </a:schemeClr>
            </a:solidFill>
          </a:ln>
        </p:spPr>
        <p:txBody>
          <a:bodyPr>
            <a:normAutofit/>
          </a:bodyPr>
          <a:lstStyle/>
          <a:p>
            <a:r>
              <a:rPr lang="ru-RU" sz="2400" b="1" dirty="0" smtClean="0">
                <a:solidFill>
                  <a:schemeClr val="accent6">
                    <a:lumMod val="50000"/>
                  </a:schemeClr>
                </a:solidFill>
              </a:rPr>
              <a:t>В 1654 г. правительство Алексея Михайловича решило выпустить рублевые монеты. Их стали делать из западноевропейских серебряных талеров.</a:t>
            </a:r>
          </a:p>
          <a:p>
            <a:r>
              <a:rPr lang="ru-RU" sz="2400" b="1" dirty="0" smtClean="0">
                <a:solidFill>
                  <a:schemeClr val="accent6">
                    <a:lumMod val="50000"/>
                  </a:schemeClr>
                </a:solidFill>
              </a:rPr>
              <a:t>По указу царя медная монета была  приравнена к серебряной,</a:t>
            </a:r>
          </a:p>
          <a:p>
            <a:r>
              <a:rPr lang="ru-RU" sz="2400" b="1" dirty="0" smtClean="0">
                <a:solidFill>
                  <a:schemeClr val="accent6">
                    <a:lumMod val="50000"/>
                  </a:schemeClr>
                </a:solidFill>
              </a:rPr>
              <a:t>первые два года медная монета ходила по курсу серебра,</a:t>
            </a:r>
          </a:p>
          <a:p>
            <a:r>
              <a:rPr lang="ru-RU" sz="2400" b="1" dirty="0" smtClean="0">
                <a:solidFill>
                  <a:schemeClr val="accent6">
                    <a:lumMod val="50000"/>
                  </a:schemeClr>
                </a:solidFill>
              </a:rPr>
              <a:t>в 1662 году появился указ о взимании налогов и платежах в казну серебряными монетами, и  в то же самое время казна продолжала расплачиваться медью</a:t>
            </a:r>
            <a:endParaRPr lang="ru-RU" sz="2400" b="1" dirty="0">
              <a:solidFill>
                <a:schemeClr val="accent6">
                  <a:lumMod val="50000"/>
                </a:schemeClr>
              </a:solidFill>
            </a:endParaRPr>
          </a:p>
        </p:txBody>
      </p:sp>
      <p:sp>
        <p:nvSpPr>
          <p:cNvPr id="6" name="Текст 5"/>
          <p:cNvSpPr>
            <a:spLocks noGrp="1"/>
          </p:cNvSpPr>
          <p:nvPr>
            <p:ph type="body" sz="half" idx="2"/>
          </p:nvPr>
        </p:nvSpPr>
        <p:spPr>
          <a:xfrm>
            <a:off x="457200" y="1643050"/>
            <a:ext cx="3008313" cy="4483113"/>
          </a:xfrm>
        </p:spPr>
        <p:txBody>
          <a:bodyPr>
            <a:normAutofit/>
          </a:bodyPr>
          <a:lstStyle/>
          <a:p>
            <a:r>
              <a:rPr lang="ru-RU" sz="2400" b="1" dirty="0" smtClean="0">
                <a:solidFill>
                  <a:schemeClr val="accent6">
                    <a:lumMod val="50000"/>
                  </a:schemeClr>
                </a:solidFill>
              </a:rPr>
              <a:t>К середине XVII века в Московии самой крупной монетой была серебряная копейка, равная двум деньгам или четырем полушкам, которые называли  «чешуйками».</a:t>
            </a:r>
            <a:endParaRPr lang="ru-RU" sz="2400" b="1" dirty="0">
              <a:solidFill>
                <a:schemeClr val="accent6">
                  <a:lumMod val="50000"/>
                </a:schemeClr>
              </a:solidFill>
            </a:endParaRPr>
          </a:p>
        </p:txBody>
      </p:sp>
      <p:grpSp>
        <p:nvGrpSpPr>
          <p:cNvPr id="9" name="Группа 8"/>
          <p:cNvGrpSpPr/>
          <p:nvPr/>
        </p:nvGrpSpPr>
        <p:grpSpPr>
          <a:xfrm>
            <a:off x="214282" y="214290"/>
            <a:ext cx="8603150" cy="6453199"/>
            <a:chOff x="4000496" y="214290"/>
            <a:chExt cx="4848116" cy="6453199"/>
          </a:xfrm>
        </p:grpSpPr>
        <p:pic>
          <p:nvPicPr>
            <p:cNvPr id="28674" name="Picture 2" descr="http://900igr.net/datai/istorija/Narodnoe-dvizhenie/0007-004-Mednyj-bunt-1662g.png"/>
            <p:cNvPicPr>
              <a:picLocks noChangeAspect="1" noChangeArrowheads="1"/>
            </p:cNvPicPr>
            <p:nvPr/>
          </p:nvPicPr>
          <p:blipFill>
            <a:blip r:embed="rId2"/>
            <a:srcRect/>
            <a:stretch>
              <a:fillRect/>
            </a:stretch>
          </p:blipFill>
          <p:spPr bwMode="auto">
            <a:xfrm>
              <a:off x="4000496" y="214290"/>
              <a:ext cx="4848116" cy="6453199"/>
            </a:xfrm>
            <a:prstGeom prst="rect">
              <a:avLst/>
            </a:prstGeom>
            <a:noFill/>
          </p:spPr>
        </p:pic>
        <p:sp>
          <p:nvSpPr>
            <p:cNvPr id="8" name="TextBox 7"/>
            <p:cNvSpPr txBox="1"/>
            <p:nvPr/>
          </p:nvSpPr>
          <p:spPr>
            <a:xfrm>
              <a:off x="6214648" y="214290"/>
              <a:ext cx="2616725" cy="646331"/>
            </a:xfrm>
            <a:prstGeom prst="rect">
              <a:avLst/>
            </a:prstGeom>
            <a:noFill/>
          </p:spPr>
          <p:txBody>
            <a:bodyPr wrap="square" rtlCol="0">
              <a:spAutoFit/>
            </a:bodyPr>
            <a:lstStyle/>
            <a:p>
              <a:r>
                <a:rPr lang="ru-RU" sz="3600" b="1" dirty="0" smtClean="0">
                  <a:solidFill>
                    <a:schemeClr val="bg1"/>
                  </a:solidFill>
                </a:rPr>
                <a:t>Медный бунт 1662 г.</a:t>
              </a:r>
              <a:endParaRPr lang="ru-RU" sz="3600" b="1" dirty="0">
                <a:solidFill>
                  <a:schemeClr val="bg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86808" cy="6297634"/>
          </a:xfrm>
        </p:spPr>
        <p:txBody>
          <a:bodyPr>
            <a:noAutofit/>
          </a:bodyPr>
          <a:lstStyle/>
          <a:p>
            <a:r>
              <a:rPr lang="ru-RU" sz="2000" b="1" dirty="0" smtClean="0"/>
              <a:t>Начало роду Романовых положил Андрей Иванович Кобыла. Его отец - Гланда - Камбила  Дивонович - в 1283 г. переселился из Литвы к московскому князю Даниилу, где принял православие и был наречён Иваном Кобылой.</a:t>
            </a:r>
            <a:br>
              <a:rPr lang="ru-RU" sz="2000" b="1" dirty="0" smtClean="0"/>
            </a:br>
            <a:r>
              <a:rPr lang="ru-RU" sz="2000" b="1" dirty="0" smtClean="0"/>
              <a:t> Его сын Андрей Кобыла был приближённым московского великого князя Симеона Гордого и имел 5 сыновей. Потомки его до начала ХVI в. именовались Кошкиными, до конца ХVI в. - Захарьиными.</a:t>
            </a:r>
            <a:br>
              <a:rPr lang="ru-RU" sz="2000" b="1" dirty="0" smtClean="0"/>
            </a:br>
            <a:r>
              <a:rPr lang="ru-RU" sz="2000" b="1" dirty="0" smtClean="0"/>
              <a:t> Затем Захарьины разделились на две ветви: Захарьиных - Яковлевых и Захарьиных - Юрьевых. От последних произошли Романовы. </a:t>
            </a:r>
            <a:br>
              <a:rPr lang="ru-RU" sz="2000" b="1" dirty="0" smtClean="0"/>
            </a:br>
            <a:r>
              <a:rPr lang="ru-RU" sz="2000" b="1" dirty="0" smtClean="0"/>
              <a:t>Романовы находились в тесном родстве с Рюриковичами. Никита Романович был братом первой жены Ивана Грозного Анастасии Романовны. Сын Анастасии Фёдор был последним русским царём из династии Рюриковичей.</a:t>
            </a:r>
            <a:br>
              <a:rPr lang="ru-RU" sz="2000" b="1" dirty="0" smtClean="0"/>
            </a:br>
            <a:r>
              <a:rPr lang="ru-RU" sz="2000" b="1" dirty="0" smtClean="0"/>
              <a:t>При Борисе Годунове род Романовых был обвинён в колдовстве. Четыре сына Никиты Романовича были подвергнуты опале. Один из сыновей - Фёдор Никитич - был насильно пострижен в монахи под именем Филарет.</a:t>
            </a:r>
            <a:endParaRPr lang="ru-RU" sz="2000" b="1" dirty="0"/>
          </a:p>
        </p:txBody>
      </p:sp>
      <p:sp>
        <p:nvSpPr>
          <p:cNvPr id="3" name="Стрелка углом вверх 2">
            <a:hlinkClick r:id="rId2" action="ppaction://hlinksldjump"/>
          </p:cNvPr>
          <p:cNvSpPr/>
          <p:nvPr/>
        </p:nvSpPr>
        <p:spPr>
          <a:xfrm>
            <a:off x="8072462" y="5929330"/>
            <a:ext cx="850392" cy="731520"/>
          </a:xfrm>
          <a:prstGeom prst="bentUp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Autofit/>
          </a:bodyPr>
          <a:lstStyle/>
          <a:p>
            <a:r>
              <a:rPr lang="ru-RU" sz="1800" b="1" dirty="0" smtClean="0"/>
              <a:t>Система наказаний выглядела следующим образом:</a:t>
            </a:r>
            <a:br>
              <a:rPr lang="ru-RU" sz="1800" b="1" dirty="0" smtClean="0"/>
            </a:br>
            <a:r>
              <a:rPr lang="ru-RU" sz="1800" b="1" dirty="0" smtClean="0"/>
              <a:t>• Смертная казнь - повешение, отсечение головы, четвертование, сожжение (по делам религиозным и по отношению к поджигателям), а также «заливание раскаленного железа в горло» за фальшивомонетничество.</a:t>
            </a:r>
            <a:br>
              <a:rPr lang="ru-RU" sz="1800" b="1" dirty="0" smtClean="0"/>
            </a:br>
            <a:r>
              <a:rPr lang="ru-RU" sz="1800" b="1" dirty="0" smtClean="0"/>
              <a:t>• Телесные наказания — разделялись на </a:t>
            </a:r>
            <a:r>
              <a:rPr lang="ru-RU" sz="1800" b="1" dirty="0" err="1" smtClean="0"/>
              <a:t>членовредительные</a:t>
            </a:r>
            <a:r>
              <a:rPr lang="ru-RU" sz="1800" b="1" dirty="0" smtClean="0"/>
              <a:t> (отсечение руки за кражу, клеймение, урезание ноздрей и т. д.) и болезненные (битье кнутом или батогами).</a:t>
            </a:r>
            <a:br>
              <a:rPr lang="ru-RU" sz="1800" b="1" dirty="0" smtClean="0"/>
            </a:br>
            <a:r>
              <a:rPr lang="ru-RU" sz="1800" b="1" dirty="0" smtClean="0"/>
              <a:t>• Тюремное заключение — сроки от трех дней до пожизненного заключения. Тюрьмы были земляные, деревянные и каменные. Заключенные  кормились за счет родственников или подаянием.</a:t>
            </a:r>
            <a:br>
              <a:rPr lang="ru-RU" sz="1800" b="1" dirty="0" smtClean="0"/>
            </a:br>
            <a:r>
              <a:rPr lang="ru-RU" sz="1800" b="1" dirty="0" smtClean="0"/>
              <a:t>• Ссылка - наказание для «высокородных» лиц. </a:t>
            </a:r>
            <a:br>
              <a:rPr lang="ru-RU" sz="1800" b="1" dirty="0" smtClean="0"/>
            </a:br>
            <a:r>
              <a:rPr lang="ru-RU" sz="1800" b="1" dirty="0" smtClean="0"/>
              <a:t>• Бесчестящие наказания — также применялись для «высокородных» лиц: «отнятие чести», то есть лишение званий или понижение в чине. Мягким наказанием этого типа был «выговор» в присутствии людей того круга, к которым относился правонарушитель.</a:t>
            </a:r>
            <a:br>
              <a:rPr lang="ru-RU" sz="1800" b="1" dirty="0" smtClean="0"/>
            </a:br>
            <a:r>
              <a:rPr lang="ru-RU" sz="1800" b="1" dirty="0" smtClean="0"/>
              <a:t>• Штрафы назначались за преступления, нарушавшие имущественные отношения, а также за некоторые преступления, связанные с нанесением  увечий,  и за «</a:t>
            </a:r>
            <a:r>
              <a:rPr lang="ru-RU" sz="1800" b="1" dirty="0" err="1" smtClean="0"/>
              <a:t>понесение</a:t>
            </a:r>
            <a:r>
              <a:rPr lang="ru-RU" sz="1800" b="1" dirty="0" smtClean="0"/>
              <a:t> бесчестья». В качестве основного и дополнительного наказания  штрафы применялись также за «лихоимство».</a:t>
            </a:r>
            <a:br>
              <a:rPr lang="ru-RU" sz="1800" b="1" dirty="0" smtClean="0"/>
            </a:br>
            <a:r>
              <a:rPr lang="ru-RU" sz="1800" b="1" dirty="0" smtClean="0"/>
              <a:t>• Конфискация имущества как движимого, так и недвижимого (иногда и имущество жены преступника и его взрослого сына) применялась к государственным преступникам, к «лихоимцам», к чиновникам, злоупотреблявшим должностным положением.</a:t>
            </a:r>
            <a:endParaRPr lang="ru-RU" sz="1800" b="1" dirty="0"/>
          </a:p>
        </p:txBody>
      </p:sp>
      <p:sp>
        <p:nvSpPr>
          <p:cNvPr id="3" name="Стрелка углом вверх 2">
            <a:hlinkClick r:id="rId2" action="ppaction://hlinksldjump"/>
          </p:cNvPr>
          <p:cNvSpPr/>
          <p:nvPr/>
        </p:nvSpPr>
        <p:spPr>
          <a:xfrm>
            <a:off x="8072462" y="5929330"/>
            <a:ext cx="850392" cy="731520"/>
          </a:xfrm>
          <a:prstGeom prst="bentUp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6226196"/>
          </a:xfrm>
        </p:spPr>
        <p:txBody>
          <a:bodyPr>
            <a:normAutofit fontScale="90000"/>
          </a:bodyPr>
          <a:lstStyle/>
          <a:p>
            <a:r>
              <a:rPr lang="ru-RU" sz="2400" b="1" dirty="0" smtClean="0"/>
              <a:t>В области семейного права сохранялись действия принципов «Домостроя» - главенство мужа над женой и детьми, фактическая общность имущества, обязательность следования жены за мужем. Законодательство разрешало  одному лицу заключать не более трех брачных союзов в течение жизни. Брачный возраст был определен обычаем и практикой, но, как правило, он совпадал для мужчины с возрастом гражданской дееспособности  - с  15 лет. В отношении детей отец сохранял права главы семьи до самой своей смерти. За убийство ребенка отец получал тюремный срок, но не смертную казнь, как за убийство постороннего человека. «Уложение» установило для женщин-мужеубийц особый вид казни - закапывание заживо по горло в землю. Развод допускался на основании следующих обстоятельств: уход супруга в монастырь, обвинение супруга в антигосударственной деятельности, неспособность жены к деторождению</a:t>
            </a:r>
            <a:r>
              <a:rPr lang="ru-RU" sz="1600" b="1" dirty="0" smtClean="0"/>
              <a:t>.</a:t>
            </a:r>
            <a:endParaRPr lang="ru-RU" sz="1600" b="1" dirty="0"/>
          </a:p>
        </p:txBody>
      </p:sp>
      <p:sp>
        <p:nvSpPr>
          <p:cNvPr id="3" name="Стрелка углом вверх 2">
            <a:hlinkClick r:id="rId2" action="ppaction://hlinksldjump"/>
          </p:cNvPr>
          <p:cNvSpPr/>
          <p:nvPr/>
        </p:nvSpPr>
        <p:spPr>
          <a:xfrm>
            <a:off x="8072462" y="5929330"/>
            <a:ext cx="850392" cy="731520"/>
          </a:xfrm>
          <a:prstGeom prst="bentUp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2800" b="1" dirty="0" smtClean="0">
                <a:solidFill>
                  <a:schemeClr val="accent6">
                    <a:lumMod val="50000"/>
                  </a:schemeClr>
                </a:solidFill>
              </a:rPr>
              <a:t>О финале «медного бунта» нам известно из описаний современника </a:t>
            </a:r>
            <a:r>
              <a:rPr lang="ru-RU" sz="2800" b="1" dirty="0" err="1" smtClean="0">
                <a:solidFill>
                  <a:schemeClr val="accent6">
                    <a:lumMod val="50000"/>
                  </a:schemeClr>
                </a:solidFill>
              </a:rPr>
              <a:t>Г.Котошихина</a:t>
            </a:r>
            <a:r>
              <a:rPr lang="ru-RU" sz="2800" b="1" dirty="0" smtClean="0">
                <a:solidFill>
                  <a:schemeClr val="accent6">
                    <a:lumMod val="50000"/>
                  </a:schemeClr>
                </a:solidFill>
              </a:rPr>
              <a:t>: «И того ж дни около того села повесили со 150 человек, а остальным всем был указ, пытали и жгли, и по сыску за вину отсекали руки и ноги и у рук и у ног пальцы, а иных бив </a:t>
            </a:r>
            <a:r>
              <a:rPr lang="ru-RU" sz="2800" b="1" dirty="0" err="1" smtClean="0">
                <a:solidFill>
                  <a:schemeClr val="accent6">
                    <a:lumMod val="50000"/>
                  </a:schemeClr>
                </a:solidFill>
              </a:rPr>
              <a:t>кнутьем</a:t>
            </a:r>
            <a:r>
              <a:rPr lang="ru-RU" sz="2800" b="1" dirty="0" smtClean="0">
                <a:solidFill>
                  <a:schemeClr val="accent6">
                    <a:lumMod val="50000"/>
                  </a:schemeClr>
                </a:solidFill>
              </a:rPr>
              <a:t>, и клали на лице на правой стороне признаки, </a:t>
            </a:r>
            <a:r>
              <a:rPr lang="ru-RU" sz="2800" b="1" dirty="0" err="1" smtClean="0">
                <a:solidFill>
                  <a:schemeClr val="accent6">
                    <a:lumMod val="50000"/>
                  </a:schemeClr>
                </a:solidFill>
              </a:rPr>
              <a:t>розжегши</a:t>
            </a:r>
            <a:r>
              <a:rPr lang="ru-RU" sz="2800" b="1" dirty="0" smtClean="0">
                <a:solidFill>
                  <a:schemeClr val="accent6">
                    <a:lumMod val="50000"/>
                  </a:schemeClr>
                </a:solidFill>
              </a:rPr>
              <a:t> железо </a:t>
            </a:r>
            <a:r>
              <a:rPr lang="ru-RU" sz="2800" b="1" dirty="0" err="1" smtClean="0">
                <a:solidFill>
                  <a:schemeClr val="accent6">
                    <a:lumMod val="50000"/>
                  </a:schemeClr>
                </a:solidFill>
              </a:rPr>
              <a:t>накрасно</a:t>
            </a:r>
            <a:r>
              <a:rPr lang="ru-RU" sz="2800" b="1" dirty="0" smtClean="0">
                <a:solidFill>
                  <a:schemeClr val="accent6">
                    <a:lumMod val="50000"/>
                  </a:schemeClr>
                </a:solidFill>
              </a:rPr>
              <a:t>, а поставлено на том железе «буки» то есть, бунтовщик, чтоб был до веку </a:t>
            </a:r>
            <a:r>
              <a:rPr lang="ru-RU" sz="2800" b="1" dirty="0" err="1" smtClean="0">
                <a:solidFill>
                  <a:schemeClr val="accent6">
                    <a:lumMod val="50000"/>
                  </a:schemeClr>
                </a:solidFill>
              </a:rPr>
              <a:t>признатен</a:t>
            </a:r>
            <a:r>
              <a:rPr lang="ru-RU" sz="2800" b="1" dirty="0" smtClean="0">
                <a:solidFill>
                  <a:schemeClr val="accent6">
                    <a:lumMod val="50000"/>
                  </a:schemeClr>
                </a:solidFill>
              </a:rPr>
              <a:t>; и чиня им наказания, </a:t>
            </a:r>
            <a:r>
              <a:rPr lang="ru-RU" sz="2800" b="1" dirty="0" err="1" smtClean="0">
                <a:solidFill>
                  <a:schemeClr val="accent6">
                    <a:lumMod val="50000"/>
                  </a:schemeClr>
                </a:solidFill>
              </a:rPr>
              <a:t>розослали</a:t>
            </a:r>
            <a:r>
              <a:rPr lang="ru-RU" sz="2800" b="1" dirty="0" smtClean="0">
                <a:solidFill>
                  <a:schemeClr val="accent6">
                    <a:lumMod val="50000"/>
                  </a:schemeClr>
                </a:solidFill>
              </a:rPr>
              <a:t> всех в дальние </a:t>
            </a:r>
            <a:r>
              <a:rPr lang="ru-RU" sz="2800" b="1" dirty="0" err="1" smtClean="0">
                <a:solidFill>
                  <a:schemeClr val="accent6">
                    <a:lumMod val="50000"/>
                  </a:schemeClr>
                </a:solidFill>
              </a:rPr>
              <a:t>городы</a:t>
            </a:r>
            <a:r>
              <a:rPr lang="ru-RU" sz="2800" b="1" dirty="0" smtClean="0">
                <a:solidFill>
                  <a:schemeClr val="accent6">
                    <a:lumMod val="50000"/>
                  </a:schemeClr>
                </a:solidFill>
              </a:rPr>
              <a:t>, в Казань, и в Астрахань, и на Терки, и в Сибирь, на вечное житье... а иным пущим вором того ж дни, в ночи, учинен указ, завязав руки назад </a:t>
            </a:r>
            <a:r>
              <a:rPr lang="ru-RU" sz="2800" b="1" dirty="0" err="1" smtClean="0">
                <a:solidFill>
                  <a:schemeClr val="accent6">
                    <a:lumMod val="50000"/>
                  </a:schemeClr>
                </a:solidFill>
              </a:rPr>
              <a:t>посадя</a:t>
            </a:r>
            <a:r>
              <a:rPr lang="ru-RU" sz="2800" b="1" dirty="0" smtClean="0">
                <a:solidFill>
                  <a:schemeClr val="accent6">
                    <a:lumMod val="50000"/>
                  </a:schemeClr>
                </a:solidFill>
              </a:rPr>
              <a:t> в большие суды, потопили в Москве реке». </a:t>
            </a:r>
            <a:endParaRPr lang="ru-RU" sz="28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285728"/>
            <a:ext cx="7572428" cy="2554545"/>
          </a:xfrm>
          <a:prstGeom prst="rect">
            <a:avLst/>
          </a:prstGeom>
          <a:noFill/>
        </p:spPr>
        <p:txBody>
          <a:bodyPr wrap="square" lIns="91440" tIns="45720" rIns="91440" bIns="45720">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 первым Романовым </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историки относят </a:t>
            </a:r>
          </a:p>
          <a:p>
            <a:pPr algn="ctr"/>
            <a:r>
              <a:rPr lang="ru-RU"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Михаила Фёдоровича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(1613 - 1645 гг.) </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его сына</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Алексея Михайловича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(1645 - 1676 гг.).</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357158" y="6457890"/>
            <a:ext cx="2352567" cy="461665"/>
          </a:xfrm>
          <a:prstGeom prst="rect">
            <a:avLst/>
          </a:prstGeom>
          <a:noFill/>
        </p:spPr>
        <p:txBody>
          <a:bodyPr wrap="none" rtlCol="0">
            <a:spAutoFit/>
          </a:bodyPr>
          <a:lstStyle/>
          <a:p>
            <a:r>
              <a:rPr lang="ru-RU" sz="1200" b="1" dirty="0" smtClean="0">
                <a:solidFill>
                  <a:schemeClr val="bg1"/>
                </a:solidFill>
              </a:rPr>
              <a:t>Большая императорская корона</a:t>
            </a:r>
          </a:p>
          <a:p>
            <a:r>
              <a:rPr lang="ru-RU" sz="1200" b="1" dirty="0" smtClean="0">
                <a:solidFill>
                  <a:schemeClr val="bg1"/>
                </a:solidFill>
              </a:rPr>
              <a:t> Российской империи 1762 г.</a:t>
            </a:r>
            <a:endParaRPr lang="ru-RU" sz="1200" dirty="0">
              <a:solidFill>
                <a:schemeClr val="bg1"/>
              </a:solidFill>
            </a:endParaRPr>
          </a:p>
        </p:txBody>
      </p:sp>
      <p:grpSp>
        <p:nvGrpSpPr>
          <p:cNvPr id="7" name="Группа 6"/>
          <p:cNvGrpSpPr/>
          <p:nvPr/>
        </p:nvGrpSpPr>
        <p:grpSpPr>
          <a:xfrm>
            <a:off x="0" y="3020033"/>
            <a:ext cx="9144000" cy="3837967"/>
            <a:chOff x="0" y="3020033"/>
            <a:chExt cx="9144000" cy="3837967"/>
          </a:xfrm>
        </p:grpSpPr>
        <p:pic>
          <p:nvPicPr>
            <p:cNvPr id="2" name="Picture 4" descr="http://pulson.ru/wp-content/uploads/2012/12/9.jpg"/>
            <p:cNvPicPr>
              <a:picLocks noChangeAspect="1" noChangeArrowheads="1"/>
            </p:cNvPicPr>
            <p:nvPr/>
          </p:nvPicPr>
          <p:blipFill>
            <a:blip r:embed="rId2"/>
            <a:srcRect/>
            <a:stretch>
              <a:fillRect/>
            </a:stretch>
          </p:blipFill>
          <p:spPr bwMode="auto">
            <a:xfrm>
              <a:off x="0" y="3020033"/>
              <a:ext cx="3286116" cy="3837967"/>
            </a:xfrm>
            <a:prstGeom prst="rect">
              <a:avLst/>
            </a:prstGeom>
            <a:noFill/>
            <a:ln>
              <a:solidFill>
                <a:schemeClr val="tx1"/>
              </a:solidFill>
            </a:ln>
          </p:spPr>
        </p:pic>
        <p:pic>
          <p:nvPicPr>
            <p:cNvPr id="16386" name="Picture 2" descr="http://pulson.ru/wp-content/uploads/2012/12/3.jpg"/>
            <p:cNvPicPr>
              <a:picLocks noChangeAspect="1" noChangeArrowheads="1"/>
            </p:cNvPicPr>
            <p:nvPr/>
          </p:nvPicPr>
          <p:blipFill>
            <a:blip r:embed="rId3"/>
            <a:srcRect t="787"/>
            <a:stretch>
              <a:fillRect/>
            </a:stretch>
          </p:blipFill>
          <p:spPr bwMode="auto">
            <a:xfrm>
              <a:off x="3286116" y="3030723"/>
              <a:ext cx="5857884" cy="3827277"/>
            </a:xfrm>
            <a:prstGeom prst="rect">
              <a:avLst/>
            </a:prstGeom>
            <a:noFill/>
            <a:ln>
              <a:solidFill>
                <a:schemeClr val="tx1"/>
              </a:solidFill>
            </a:ln>
          </p:spPr>
        </p:pic>
        <p:sp>
          <p:nvSpPr>
            <p:cNvPr id="6" name="TextBox 5"/>
            <p:cNvSpPr txBox="1"/>
            <p:nvPr/>
          </p:nvSpPr>
          <p:spPr>
            <a:xfrm>
              <a:off x="4000496" y="6429396"/>
              <a:ext cx="4166333" cy="338554"/>
            </a:xfrm>
            <a:prstGeom prst="rect">
              <a:avLst/>
            </a:prstGeom>
            <a:noFill/>
            <a:ln>
              <a:solidFill>
                <a:schemeClr val="tx1"/>
              </a:solidFill>
            </a:ln>
          </p:spPr>
          <p:txBody>
            <a:bodyPr wrap="square" rtlCol="0">
              <a:spAutoFit/>
            </a:bodyPr>
            <a:lstStyle/>
            <a:p>
              <a:r>
                <a:rPr lang="ru-RU" sz="1600" dirty="0" smtClean="0">
                  <a:solidFill>
                    <a:schemeClr val="bg1"/>
                  </a:solidFill>
                </a:rPr>
                <a:t>Большой наряд». Астраханская шапка. 1627 г.</a:t>
              </a:r>
              <a:endParaRPr lang="ru-RU" sz="1600" dirty="0">
                <a:solidFill>
                  <a:schemeClr val="bg1"/>
                </a:solidFill>
              </a:endParaRPr>
            </a:p>
          </p:txBody>
        </p:sp>
      </p:grpSp>
      <p:sp>
        <p:nvSpPr>
          <p:cNvPr id="8" name="Стрелка вправо 7">
            <a:hlinkClick r:id="rId4" action="ppaction://hlinksldjump"/>
          </p:cNvPr>
          <p:cNvSpPr/>
          <p:nvPr/>
        </p:nvSpPr>
        <p:spPr>
          <a:xfrm>
            <a:off x="8001024" y="6143644"/>
            <a:ext cx="978408" cy="484632"/>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Последствия смуты.</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285720" y="1428736"/>
            <a:ext cx="8715436" cy="5072098"/>
          </a:xfrm>
          <a:ln w="57150">
            <a:solidFill>
              <a:schemeClr val="accent6">
                <a:lumMod val="50000"/>
              </a:schemeClr>
            </a:solidFill>
          </a:ln>
        </p:spPr>
        <p:txBody>
          <a:bodyPr>
            <a:noAutofit/>
          </a:bodyPr>
          <a:lstStyle/>
          <a:p>
            <a:r>
              <a:rPr lang="ru-RU" sz="2400" b="1" dirty="0" smtClean="0">
                <a:solidFill>
                  <a:schemeClr val="accent6">
                    <a:lumMod val="50000"/>
                  </a:schemeClr>
                </a:solidFill>
              </a:rPr>
              <a:t>Михаилу Фёдоровичу досталась совершенно разорённая страна.</a:t>
            </a:r>
          </a:p>
          <a:p>
            <a:r>
              <a:rPr lang="ru-RU" sz="2400" b="1" dirty="0" smtClean="0">
                <a:solidFill>
                  <a:schemeClr val="accent6">
                    <a:lumMod val="50000"/>
                  </a:schemeClr>
                </a:solidFill>
              </a:rPr>
              <a:t> В Новгороде сидели шведы. </a:t>
            </a:r>
          </a:p>
          <a:p>
            <a:r>
              <a:rPr lang="ru-RU" sz="2400" b="1" dirty="0" smtClean="0">
                <a:solidFill>
                  <a:schemeClr val="accent6">
                    <a:lumMod val="50000"/>
                  </a:schemeClr>
                </a:solidFill>
              </a:rPr>
              <a:t>Поляки заняли 20 русских городов. </a:t>
            </a:r>
          </a:p>
          <a:p>
            <a:r>
              <a:rPr lang="ru-RU" sz="2400" b="1" dirty="0" smtClean="0">
                <a:solidFill>
                  <a:schemeClr val="accent6">
                    <a:lumMod val="50000"/>
                  </a:schemeClr>
                </a:solidFill>
              </a:rPr>
              <a:t>Татары без перерыва грабили южные русские земли. </a:t>
            </a:r>
          </a:p>
          <a:p>
            <a:r>
              <a:rPr lang="ru-RU" sz="2400" b="1" dirty="0" smtClean="0">
                <a:solidFill>
                  <a:schemeClr val="accent6">
                    <a:lumMod val="50000"/>
                  </a:schemeClr>
                </a:solidFill>
              </a:rPr>
              <a:t>По стране бродили толпы нищих, шайки разбойников.</a:t>
            </a:r>
          </a:p>
          <a:p>
            <a:r>
              <a:rPr lang="ru-RU" sz="2400" b="1" dirty="0" smtClean="0">
                <a:solidFill>
                  <a:schemeClr val="accent6">
                    <a:lumMod val="50000"/>
                  </a:schemeClr>
                </a:solidFill>
              </a:rPr>
              <a:t> В царской казне не было ни рубля.</a:t>
            </a:r>
          </a:p>
          <a:p>
            <a:r>
              <a:rPr lang="ru-RU" sz="2400" b="1" dirty="0" smtClean="0">
                <a:solidFill>
                  <a:schemeClr val="accent6">
                    <a:lumMod val="50000"/>
                  </a:schemeClr>
                </a:solidFill>
              </a:rPr>
              <a:t> Поляки не признавали выборы Земского собора 1613 г. действительными.</a:t>
            </a:r>
          </a:p>
          <a:p>
            <a:r>
              <a:rPr lang="ru-RU" sz="2400" b="1" dirty="0" smtClean="0">
                <a:solidFill>
                  <a:schemeClr val="accent6">
                    <a:lumMod val="50000"/>
                  </a:schemeClr>
                </a:solidFill>
              </a:rPr>
              <a:t> В 1617 г. польский королевич Владислав</a:t>
            </a:r>
            <a:r>
              <a:rPr lang="ru-RU" sz="2000" b="1" dirty="0" smtClean="0">
                <a:solidFill>
                  <a:schemeClr val="accent6">
                    <a:lumMod val="50000"/>
                  </a:schemeClr>
                </a:solidFill>
              </a:rPr>
              <a:t> </a:t>
            </a:r>
            <a:r>
              <a:rPr lang="ru-RU" sz="2400" b="1" dirty="0" smtClean="0">
                <a:solidFill>
                  <a:schemeClr val="accent6">
                    <a:lumMod val="50000"/>
                  </a:schemeClr>
                </a:solidFill>
              </a:rPr>
              <a:t>организовал поход на Москву, стал у стен Кремля и требовал, чтобы русские его выбрали свои царём.</a:t>
            </a:r>
            <a:endParaRPr lang="ru-RU" sz="28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bouriac.narod.ru/_riga01.jpg"/>
          <p:cNvPicPr>
            <a:picLocks noChangeAspect="1" noChangeArrowheads="1"/>
          </p:cNvPicPr>
          <p:nvPr/>
        </p:nvPicPr>
        <p:blipFill>
          <a:blip r:embed="rId2"/>
          <a:srcRect t="2839"/>
          <a:stretch>
            <a:fillRect/>
          </a:stretch>
        </p:blipFill>
        <p:spPr bwMode="auto">
          <a:xfrm>
            <a:off x="1500166" y="1928802"/>
            <a:ext cx="5715039" cy="4703563"/>
          </a:xfrm>
          <a:prstGeom prst="rect">
            <a:avLst/>
          </a:prstGeom>
          <a:noFill/>
        </p:spPr>
      </p:pic>
      <p:sp>
        <p:nvSpPr>
          <p:cNvPr id="2" name="TextBox 1"/>
          <p:cNvSpPr txBox="1"/>
          <p:nvPr/>
        </p:nvSpPr>
        <p:spPr>
          <a:xfrm>
            <a:off x="285720" y="214290"/>
            <a:ext cx="8572560" cy="1508105"/>
          </a:xfrm>
          <a:prstGeom prst="rect">
            <a:avLst/>
          </a:prstGeom>
          <a:noFill/>
          <a:ln w="57150">
            <a:solidFill>
              <a:schemeClr val="accent6">
                <a:lumMod val="50000"/>
              </a:schemeClr>
            </a:solidFill>
          </a:ln>
        </p:spPr>
        <p:txBody>
          <a:bodyPr wrap="square" rtlCol="0">
            <a:spAutoFit/>
          </a:bodyPr>
          <a:lstStyle/>
          <a:p>
            <a:r>
              <a:rPr lang="ru-RU" dirty="0" smtClean="0"/>
              <a:t>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СТОЛБОВСКИЙ МИР  1617 г.</a:t>
            </a:r>
            <a:endParaRPr lang="ru-RU" dirty="0" smtClean="0"/>
          </a:p>
          <a:p>
            <a:r>
              <a:rPr lang="ru-RU" sz="2000" b="1" dirty="0" smtClean="0">
                <a:solidFill>
                  <a:schemeClr val="accent6">
                    <a:lumMod val="50000"/>
                  </a:schemeClr>
                </a:solidFill>
              </a:rPr>
              <a:t>Шведы возвратили Новгород, но русское правительство принуждено </a:t>
            </a:r>
          </a:p>
          <a:p>
            <a:r>
              <a:rPr lang="ru-RU" sz="2000" b="1" dirty="0" smtClean="0">
                <a:solidFill>
                  <a:schemeClr val="accent6">
                    <a:lumMod val="50000"/>
                  </a:schemeClr>
                </a:solidFill>
              </a:rPr>
              <a:t>было согласиться с захватом Швецией  русских городов (Ивангород, Ям, Копорье, Орешек), а также </a:t>
            </a:r>
            <a:r>
              <a:rPr lang="ru-RU" sz="2000" b="1" dirty="0" err="1" smtClean="0">
                <a:solidFill>
                  <a:schemeClr val="accent6">
                    <a:lumMod val="50000"/>
                  </a:schemeClr>
                </a:solidFill>
              </a:rPr>
              <a:t>Корелы</a:t>
            </a:r>
            <a:r>
              <a:rPr lang="ru-RU" sz="2000" b="1" dirty="0" smtClean="0">
                <a:solidFill>
                  <a:schemeClr val="accent6">
                    <a:lumMod val="50000"/>
                  </a:schemeClr>
                </a:solidFill>
              </a:rPr>
              <a:t> и </a:t>
            </a:r>
            <a:r>
              <a:rPr lang="ru-RU" sz="2000" b="1" dirty="0" err="1" smtClean="0">
                <a:solidFill>
                  <a:schemeClr val="accent6">
                    <a:lumMod val="50000"/>
                  </a:schemeClr>
                </a:solidFill>
              </a:rPr>
              <a:t>Корельского</a:t>
            </a:r>
            <a:r>
              <a:rPr lang="ru-RU" sz="2000" b="1" dirty="0" smtClean="0">
                <a:solidFill>
                  <a:schemeClr val="accent6">
                    <a:lumMod val="50000"/>
                  </a:schemeClr>
                </a:solidFill>
              </a:rPr>
              <a:t> уезда. </a:t>
            </a:r>
            <a:endParaRPr lang="ru-RU" sz="2000" b="1" dirty="0">
              <a:solidFill>
                <a:schemeClr val="accent6">
                  <a:lumMod val="50000"/>
                </a:schemeClr>
              </a:solidFill>
            </a:endParaRPr>
          </a:p>
        </p:txBody>
      </p:sp>
      <p:pic>
        <p:nvPicPr>
          <p:cNvPr id="7" name="Picture 8" descr="http://www.history-ryazan.ru/system/files/images/user_images/u1/smuta7_0.jpg"/>
          <p:cNvPicPr>
            <a:picLocks noChangeAspect="1" noChangeArrowheads="1"/>
          </p:cNvPicPr>
          <p:nvPr/>
        </p:nvPicPr>
        <p:blipFill>
          <a:blip r:embed="rId3"/>
          <a:srcRect/>
          <a:stretch>
            <a:fillRect/>
          </a:stretch>
        </p:blipFill>
        <p:spPr bwMode="auto">
          <a:xfrm>
            <a:off x="357158" y="785794"/>
            <a:ext cx="8429684" cy="5857916"/>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85794"/>
            <a:ext cx="8643998" cy="1569660"/>
          </a:xfrm>
          <a:prstGeom prst="rect">
            <a:avLst/>
          </a:prstGeom>
          <a:noFill/>
          <a:ln w="57150">
            <a:solidFill>
              <a:schemeClr val="accent6">
                <a:lumMod val="50000"/>
              </a:schemeClr>
            </a:solidFill>
          </a:ln>
        </p:spPr>
        <p:txBody>
          <a:bodyPr wrap="square" rtlCol="0">
            <a:spAutoFit/>
          </a:bodyPr>
          <a:lstStyle/>
          <a:p>
            <a:r>
              <a:rPr lang="ru-RU" sz="2400" b="1" dirty="0" smtClean="0">
                <a:solidFill>
                  <a:schemeClr val="accent6">
                    <a:lumMod val="50000"/>
                  </a:schemeClr>
                </a:solidFill>
              </a:rPr>
              <a:t>С Речью </a:t>
            </a:r>
            <a:r>
              <a:rPr lang="ru-RU" sz="2400" b="1" dirty="0" err="1" smtClean="0">
                <a:solidFill>
                  <a:schemeClr val="accent6">
                    <a:lumMod val="50000"/>
                  </a:schemeClr>
                </a:solidFill>
              </a:rPr>
              <a:t>Посполитой</a:t>
            </a:r>
            <a:r>
              <a:rPr lang="ru-RU" sz="2400" b="1" dirty="0" smtClean="0">
                <a:solidFill>
                  <a:schemeClr val="accent6">
                    <a:lumMod val="50000"/>
                  </a:schemeClr>
                </a:solidFill>
              </a:rPr>
              <a:t> было заключено  в декабре 1618 г. в селе </a:t>
            </a:r>
            <a:r>
              <a:rPr lang="ru-RU" sz="2400" b="1" dirty="0" err="1" smtClean="0">
                <a:solidFill>
                  <a:schemeClr val="accent6">
                    <a:lumMod val="50000"/>
                  </a:schemeClr>
                </a:solidFill>
              </a:rPr>
              <a:t>Деулине</a:t>
            </a:r>
            <a:r>
              <a:rPr lang="ru-RU" sz="2400" b="1" dirty="0" smtClean="0">
                <a:solidFill>
                  <a:schemeClr val="accent6">
                    <a:lumMod val="50000"/>
                  </a:schemeClr>
                </a:solidFill>
              </a:rPr>
              <a:t> (близ Троице-Сергиева монастыря) перемирие на 14,5 лет, при этом она удержала за собой захваченные ею </a:t>
            </a:r>
            <a:r>
              <a:rPr lang="ru-RU" sz="2400" b="1" u="sng" dirty="0" smtClean="0">
                <a:solidFill>
                  <a:schemeClr val="accent6">
                    <a:lumMod val="50000"/>
                  </a:schemeClr>
                </a:solidFill>
              </a:rPr>
              <a:t>смоленские, черниговские и новгород-северские земли</a:t>
            </a:r>
            <a:r>
              <a:rPr lang="ru-RU" sz="2400" b="1" dirty="0" smtClean="0">
                <a:solidFill>
                  <a:schemeClr val="accent6">
                    <a:lumMod val="50000"/>
                  </a:schemeClr>
                </a:solidFill>
              </a:rPr>
              <a:t>. </a:t>
            </a:r>
            <a:endParaRPr lang="ru-RU" sz="2400" b="1" dirty="0">
              <a:solidFill>
                <a:schemeClr val="accent6">
                  <a:lumMod val="50000"/>
                </a:schemeClr>
              </a:solidFill>
            </a:endParaRPr>
          </a:p>
        </p:txBody>
      </p:sp>
      <p:sp>
        <p:nvSpPr>
          <p:cNvPr id="4" name="Прямоугольник 3"/>
          <p:cNvSpPr/>
          <p:nvPr/>
        </p:nvSpPr>
        <p:spPr>
          <a:xfrm>
            <a:off x="357158" y="0"/>
            <a:ext cx="8786842" cy="707886"/>
          </a:xfrm>
          <a:prstGeom prst="rect">
            <a:avLst/>
          </a:prstGeom>
          <a:noFill/>
        </p:spPr>
        <p:txBody>
          <a:bodyPr wrap="square" lIns="91440" tIns="45720" rIns="91440" bIns="45720">
            <a:spAutoFit/>
          </a:bodyPr>
          <a:lstStyle/>
          <a:p>
            <a:pPr algn="ctr"/>
            <a:r>
              <a:rPr lang="ru-RU"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Деулинское</a:t>
            </a: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перемирие 1618г.</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http://sergallery.ru/_ph/273/2/569758367.jpg"/>
          <p:cNvPicPr>
            <a:picLocks noChangeAspect="1" noChangeArrowheads="1"/>
          </p:cNvPicPr>
          <p:nvPr/>
        </p:nvPicPr>
        <p:blipFill>
          <a:blip r:embed="rId2"/>
          <a:srcRect t="9203"/>
          <a:stretch>
            <a:fillRect/>
          </a:stretch>
        </p:blipFill>
        <p:spPr bwMode="auto">
          <a:xfrm>
            <a:off x="571472" y="2500306"/>
            <a:ext cx="8072494" cy="41954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4186238" cy="3225800"/>
          </a:xfrm>
          <a:ln w="57150">
            <a:solidFill>
              <a:schemeClr val="accent6">
                <a:lumMod val="50000"/>
              </a:schemeClr>
            </a:solidFill>
          </a:ln>
        </p:spPr>
        <p:txBody>
          <a:bodyPr>
            <a:normAutofit/>
          </a:bodyPr>
          <a:lstStyle/>
          <a:p>
            <a:r>
              <a:rPr lang="ru-RU" sz="2400" b="1" dirty="0" smtClean="0">
                <a:solidFill>
                  <a:schemeClr val="accent6">
                    <a:lumMod val="50000"/>
                  </a:schemeClr>
                </a:solidFill>
              </a:rPr>
              <a:t>Большую опасность для царя Михаила Фёдоровича представляли отряды казаков атамана Ивана </a:t>
            </a:r>
            <a:r>
              <a:rPr lang="ru-RU" sz="2400" b="1" dirty="0" err="1" smtClean="0">
                <a:solidFill>
                  <a:schemeClr val="accent6">
                    <a:lumMod val="50000"/>
                  </a:schemeClr>
                </a:solidFill>
              </a:rPr>
              <a:t>Заруцкого</a:t>
            </a:r>
            <a:r>
              <a:rPr lang="ru-RU" sz="2400" b="1" dirty="0" smtClean="0">
                <a:solidFill>
                  <a:schemeClr val="accent6">
                    <a:lumMod val="50000"/>
                  </a:schemeClr>
                </a:solidFill>
              </a:rPr>
              <a:t>. К нему перебралась Марина Мнишек после гибели Лжедмитрия II.</a:t>
            </a:r>
            <a:endParaRPr lang="ru-RU" sz="2400" b="1" dirty="0">
              <a:solidFill>
                <a:schemeClr val="accent6">
                  <a:lumMod val="50000"/>
                </a:schemeClr>
              </a:solidFill>
            </a:endParaRPr>
          </a:p>
        </p:txBody>
      </p:sp>
      <p:pic>
        <p:nvPicPr>
          <p:cNvPr id="20482" name="Picture 2" descr="Файл:Maryna mniszech escape by wyczolkowski.JPG&#10;Бегство Марины (Мнишек) с сыном (Иваном-Воронёнком)"/>
          <p:cNvPicPr>
            <a:picLocks noChangeAspect="1" noChangeArrowheads="1"/>
          </p:cNvPicPr>
          <p:nvPr/>
        </p:nvPicPr>
        <p:blipFill>
          <a:blip r:embed="rId2"/>
          <a:srcRect/>
          <a:stretch>
            <a:fillRect/>
          </a:stretch>
        </p:blipFill>
        <p:spPr bwMode="auto">
          <a:xfrm>
            <a:off x="285720" y="3643314"/>
            <a:ext cx="4214842" cy="2946487"/>
          </a:xfrm>
          <a:prstGeom prst="rect">
            <a:avLst/>
          </a:prstGeom>
          <a:noFill/>
        </p:spPr>
      </p:pic>
      <p:pic>
        <p:nvPicPr>
          <p:cNvPr id="20484" name="Picture 4" descr="http://old-mariupol.com.ua/wp-content/uploads/2011/01/%D0%A1%D0%B5%D1%80%D0%B4%D1%86%D0%B5-%D0%9C%D0%B0%D1%80%D0%B8%D0%BD%D1%8B-%D0%9C%D0%BD%D0%B8%D1%88%D0%B5%D0%BA.jpg"/>
          <p:cNvPicPr>
            <a:picLocks noChangeAspect="1" noChangeArrowheads="1"/>
          </p:cNvPicPr>
          <p:nvPr/>
        </p:nvPicPr>
        <p:blipFill>
          <a:blip r:embed="rId3"/>
          <a:srcRect/>
          <a:stretch>
            <a:fillRect/>
          </a:stretch>
        </p:blipFill>
        <p:spPr bwMode="auto">
          <a:xfrm>
            <a:off x="4643438" y="642918"/>
            <a:ext cx="4358050" cy="55004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24 июня 1619 года состоялся Земский собор. После собора правительство царя Михаила занялось реформами</a:t>
            </a:r>
            <a:r>
              <a:rPr lang="ru-RU" sz="2800" dirty="0" smtClean="0"/>
              <a:t>.</a:t>
            </a:r>
            <a:endParaRPr lang="ru-RU" sz="2800" dirty="0"/>
          </a:p>
        </p:txBody>
      </p:sp>
      <p:sp>
        <p:nvSpPr>
          <p:cNvPr id="3" name="Содержимое 2"/>
          <p:cNvSpPr>
            <a:spLocks noGrp="1"/>
          </p:cNvSpPr>
          <p:nvPr>
            <p:ph idx="1"/>
          </p:nvPr>
        </p:nvSpPr>
        <p:spPr>
          <a:ln w="57150">
            <a:solidFill>
              <a:schemeClr val="accent6">
                <a:lumMod val="50000"/>
              </a:schemeClr>
            </a:solidFill>
          </a:ln>
        </p:spPr>
        <p:txBody>
          <a:bodyPr>
            <a:normAutofit/>
          </a:bodyPr>
          <a:lstStyle/>
          <a:p>
            <a:r>
              <a:rPr lang="ru-RU" dirty="0" smtClean="0"/>
              <a:t> </a:t>
            </a:r>
            <a:r>
              <a:rPr lang="ru-RU" b="1" dirty="0" smtClean="0">
                <a:solidFill>
                  <a:schemeClr val="accent6">
                    <a:lumMod val="50000"/>
                  </a:schemeClr>
                </a:solidFill>
              </a:rPr>
              <a:t>создание новых приказов и расширение функций существующих.</a:t>
            </a:r>
          </a:p>
          <a:p>
            <a:r>
              <a:rPr lang="ru-RU" b="1" dirty="0" smtClean="0">
                <a:solidFill>
                  <a:schemeClr val="accent6">
                    <a:lumMod val="50000"/>
                  </a:schemeClr>
                </a:solidFill>
              </a:rPr>
              <a:t>В 1631—1634 гг. организация регулярных воинских частей (полков рейтарского, драгунского, солдатского), рядовые -  из «охочих вольных людей» и беспоместных детей боярских, офицеры - иноземные военные специалисты.</a:t>
            </a:r>
            <a:endParaRPr lang="ru-RU"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Реформы:</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285720" y="1214422"/>
            <a:ext cx="8501122" cy="5286412"/>
          </a:xfrm>
          <a:ln w="57150">
            <a:solidFill>
              <a:schemeClr val="accent6">
                <a:lumMod val="50000"/>
              </a:schemeClr>
            </a:solidFill>
          </a:ln>
        </p:spPr>
        <p:txBody>
          <a:bodyPr>
            <a:normAutofit fontScale="92500" lnSpcReduction="20000"/>
          </a:bodyPr>
          <a:lstStyle/>
          <a:p>
            <a:r>
              <a:rPr lang="ru-RU" b="1" dirty="0" smtClean="0">
                <a:solidFill>
                  <a:schemeClr val="accent6">
                    <a:lumMod val="50000"/>
                  </a:schemeClr>
                </a:solidFill>
              </a:rPr>
              <a:t>В 1632 г. - основание 1-го железоделательного завода под Тулой.</a:t>
            </a:r>
          </a:p>
          <a:p>
            <a:r>
              <a:rPr lang="ru-RU" b="1" dirty="0" smtClean="0">
                <a:solidFill>
                  <a:schemeClr val="accent6">
                    <a:lumMod val="50000"/>
                  </a:schemeClr>
                </a:solidFill>
              </a:rPr>
              <a:t>В 1637 г. срок поимки беглых крестьян был увеличен до 9 лет, а в 1641 г.— ещё на год. Вывезенных крестьян другими владельцами разрешалось искать до 15 лет.</a:t>
            </a:r>
          </a:p>
          <a:p>
            <a:r>
              <a:rPr lang="ru-RU" b="1" dirty="0" smtClean="0">
                <a:solidFill>
                  <a:schemeClr val="accent6">
                    <a:lumMod val="50000"/>
                  </a:schemeClr>
                </a:solidFill>
              </a:rPr>
              <a:t>В 1620–1640-х - установлены дипломатические отношения с Голландией, Турцией, Австрией, Данией, Персией.</a:t>
            </a:r>
          </a:p>
          <a:p>
            <a:r>
              <a:rPr lang="ru-RU" b="1" dirty="0" smtClean="0">
                <a:solidFill>
                  <a:schemeClr val="accent6">
                    <a:lumMod val="50000"/>
                  </a:schemeClr>
                </a:solidFill>
              </a:rPr>
              <a:t>Развернулось строительство Большой засечной черты, крепостей </a:t>
            </a:r>
            <a:r>
              <a:rPr lang="ru-RU" b="1" dirty="0" err="1" smtClean="0">
                <a:solidFill>
                  <a:schemeClr val="accent6">
                    <a:lumMod val="50000"/>
                  </a:schemeClr>
                </a:solidFill>
              </a:rPr>
              <a:t>Симбирской</a:t>
            </a:r>
            <a:r>
              <a:rPr lang="ru-RU" b="1" dirty="0" smtClean="0">
                <a:solidFill>
                  <a:schemeClr val="accent6">
                    <a:lumMod val="50000"/>
                  </a:schemeClr>
                </a:solidFill>
              </a:rPr>
              <a:t> и Белгородской черты.</a:t>
            </a:r>
            <a:endParaRPr lang="ru-RU"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Смоленская война (Русско-польская война 1632 – 1634 гг.)</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sz="half" idx="1"/>
          </p:nvPr>
        </p:nvSpPr>
        <p:spPr>
          <a:xfrm>
            <a:off x="457200" y="1600200"/>
            <a:ext cx="3186106" cy="4525963"/>
          </a:xfrm>
          <a:ln w="57150">
            <a:solidFill>
              <a:schemeClr val="accent6">
                <a:lumMod val="50000"/>
              </a:schemeClr>
            </a:solidFill>
          </a:ln>
        </p:spPr>
        <p:txBody>
          <a:bodyPr>
            <a:normAutofit fontScale="92500" lnSpcReduction="10000"/>
          </a:bodyPr>
          <a:lstStyle/>
          <a:p>
            <a:r>
              <a:rPr lang="ru-RU" b="1" dirty="0" smtClean="0">
                <a:solidFill>
                  <a:schemeClr val="accent6">
                    <a:lumMod val="50000"/>
                  </a:schemeClr>
                </a:solidFill>
              </a:rPr>
              <a:t>Поводом для начала войны стала смерть 30 апреля 1632 г. польского короля Сигизмунда III и истечение 1 июня 1632 г. срока </a:t>
            </a:r>
            <a:r>
              <a:rPr lang="ru-RU" b="1" dirty="0" err="1" smtClean="0">
                <a:solidFill>
                  <a:schemeClr val="accent6">
                    <a:lumMod val="50000"/>
                  </a:schemeClr>
                </a:solidFill>
              </a:rPr>
              <a:t>Деулинского</a:t>
            </a:r>
            <a:r>
              <a:rPr lang="ru-RU" b="1" dirty="0" smtClean="0">
                <a:solidFill>
                  <a:schemeClr val="accent6">
                    <a:lumMod val="50000"/>
                  </a:schemeClr>
                </a:solidFill>
              </a:rPr>
              <a:t> мирного договора с Польшей.</a:t>
            </a:r>
            <a:endParaRPr lang="ru-RU" b="1" dirty="0">
              <a:solidFill>
                <a:schemeClr val="accent6">
                  <a:lumMod val="50000"/>
                </a:schemeClr>
              </a:solidFill>
            </a:endParaRPr>
          </a:p>
        </p:txBody>
      </p:sp>
      <p:sp>
        <p:nvSpPr>
          <p:cNvPr id="4" name="Содержимое 3"/>
          <p:cNvSpPr>
            <a:spLocks noGrp="1"/>
          </p:cNvSpPr>
          <p:nvPr>
            <p:ph sz="half" idx="2"/>
          </p:nvPr>
        </p:nvSpPr>
        <p:spPr>
          <a:xfrm>
            <a:off x="3786182" y="1600200"/>
            <a:ext cx="4900618" cy="4525963"/>
          </a:xfrm>
          <a:ln w="57150">
            <a:solidFill>
              <a:schemeClr val="accent6">
                <a:lumMod val="50000"/>
              </a:schemeClr>
            </a:solidFill>
          </a:ln>
        </p:spPr>
        <p:txBody>
          <a:bodyPr>
            <a:normAutofit fontScale="92500" lnSpcReduction="10000"/>
          </a:bodyPr>
          <a:lstStyle/>
          <a:p>
            <a:r>
              <a:rPr lang="ru-RU" b="1" dirty="0" smtClean="0">
                <a:solidFill>
                  <a:schemeClr val="accent6">
                    <a:lumMod val="50000"/>
                  </a:schemeClr>
                </a:solidFill>
              </a:rPr>
              <a:t>1632 г. наступательные действия против польских войск (запад) и оборонительные действия против союзных Польше войск Крымского ханства.</a:t>
            </a:r>
          </a:p>
          <a:p>
            <a:r>
              <a:rPr lang="ru-RU" b="1" dirty="0" smtClean="0">
                <a:solidFill>
                  <a:schemeClr val="accent6">
                    <a:lumMod val="50000"/>
                  </a:schemeClr>
                </a:solidFill>
              </a:rPr>
              <a:t>1633 г. осада Смоленска.</a:t>
            </a:r>
          </a:p>
          <a:p>
            <a:r>
              <a:rPr lang="ru-RU" b="1" dirty="0" smtClean="0">
                <a:solidFill>
                  <a:schemeClr val="accent6">
                    <a:lumMod val="50000"/>
                  </a:schemeClr>
                </a:solidFill>
              </a:rPr>
              <a:t>1634 г. почетная капитуляция русской армии под Смоленском. (Михаил Шеин обвинен в измене и казнен).</a:t>
            </a:r>
            <a:endParaRPr lang="ru-RU" b="1" dirty="0">
              <a:solidFill>
                <a:schemeClr val="accent6">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818</Words>
  <Application>Microsoft Office PowerPoint</Application>
  <PresentationFormat>Экран (4:3)</PresentationFormat>
  <Paragraphs>66</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Презентация PowerPoint</vt:lpstr>
      <vt:lpstr>Презентация PowerPoint</vt:lpstr>
      <vt:lpstr>Последствия смуты.</vt:lpstr>
      <vt:lpstr>Презентация PowerPoint</vt:lpstr>
      <vt:lpstr>Презентация PowerPoint</vt:lpstr>
      <vt:lpstr>Большую опасность для царя Михаила Фёдоровича представляли отряды казаков атамана Ивана Заруцкого. К нему перебралась Марина Мнишек после гибели Лжедмитрия II.</vt:lpstr>
      <vt:lpstr>24 июня 1619 года состоялся Земский собор. После собора правительство царя Михаила занялось реформами.</vt:lpstr>
      <vt:lpstr>Реформы:</vt:lpstr>
      <vt:lpstr>Смоленская война (Русско-польская война 1632 – 1634 гг.)</vt:lpstr>
      <vt:lpstr>Презентация PowerPoint</vt:lpstr>
      <vt:lpstr>Презентация PowerPoint</vt:lpstr>
      <vt:lpstr>Реформы:</vt:lpstr>
      <vt:lpstr>           Соборное «Уложение» 1649 г.</vt:lpstr>
      <vt:lpstr>Денежная реформа.</vt:lpstr>
      <vt:lpstr>Начало роду Романовых положил Андрей Иванович Кобыла. Его отец - Гланда - Камбила  Дивонович - в 1283 г. переселился из Литвы к московскому князю Даниилу, где принял православие и был наречён Иваном Кобылой.  Его сын Андрей Кобыла был приближённым московского великого князя Симеона Гордого и имел 5 сыновей. Потомки его до начала ХVI в. именовались Кошкиными, до конца ХVI в. - Захарьиными.  Затем Захарьины разделились на две ветви: Захарьиных - Яковлевых и Захарьиных - Юрьевых. От последних произошли Романовы.  Романовы находились в тесном родстве с Рюриковичами. Никита Романович был братом первой жены Ивана Грозного Анастасии Романовны. Сын Анастасии Фёдор был последним русским царём из династии Рюриковичей. При Борисе Годунове род Романовых был обвинён в колдовстве. Четыре сына Никиты Романовича были подвергнуты опале. Один из сыновей - Фёдор Никитич - был насильно пострижен в монахи под именем Филарет.</vt:lpstr>
      <vt:lpstr>Система наказаний выглядела следующим образом: • Смертная казнь - повешение, отсечение головы, четвертование, сожжение (по делам религиозным и по отношению к поджигателям), а также «заливание раскаленного железа в горло» за фальшивомонетничество. • Телесные наказания — разделялись на членовредительные (отсечение руки за кражу, клеймение, урезание ноздрей и т. д.) и болезненные (битье кнутом или батогами). • Тюремное заключение — сроки от трех дней до пожизненного заключения. Тюрьмы были земляные, деревянные и каменные. Заключенные  кормились за счет родственников или подаянием. • Ссылка - наказание для «высокородных» лиц.  • Бесчестящие наказания — также применялись для «высокородных» лиц: «отнятие чести», то есть лишение званий или понижение в чине. Мягким наказанием этого типа был «выговор» в присутствии людей того круга, к которым относился правонарушитель. • Штрафы назначались за преступления, нарушавшие имущественные отношения, а также за некоторые преступления, связанные с нанесением  увечий,  и за «понесение бесчестья». В качестве основного и дополнительного наказания  штрафы применялись также за «лихоимство». • Конфискация имущества как движимого, так и недвижимого (иногда и имущество жены преступника и его взрослого сына) применялась к государственным преступникам, к «лихоимцам», к чиновникам, злоупотреблявшим должностным положением.</vt:lpstr>
      <vt:lpstr>В области семейного права сохранялись действия принципов «Домостроя» - главенство мужа над женой и детьми, фактическая общность имущества, обязательность следования жены за мужем. Законодательство разрешало  одному лицу заключать не более трех брачных союзов в течение жизни. Брачный возраст был определен обычаем и практикой, но, как правило, он совпадал для мужчины с возрастом гражданской дееспособности  - с  15 лет. В отношении детей отец сохранял права главы семьи до самой своей смерти. За убийство ребенка отец получал тюремный срок, но не смертную казнь, как за убийство постороннего человека. «Уложение» установило для женщин-мужеубийц особый вид казни - закапывание заживо по горло в землю. Развод допускался на основании следующих обстоятельств: уход супруга в монастырь, обвинение супруга в антигосударственной деятельности, неспособность жены к деторождению.</vt:lpstr>
      <vt:lpstr>О финале «медного бунта» нам известно из описаний современника Г.Котошихина: «И того ж дни около того села повесили со 150 человек, а остальным всем был указ, пытали и жгли, и по сыску за вину отсекали руки и ноги и у рук и у ног пальцы, а иных бив кнутьем, и клали на лице на правой стороне признаки, розжегши железо накрасно, а поставлено на том железе «буки» то есть, бунтовщик, чтоб был до веку признатен; и чиня им наказания, розослали всех в дальние городы, в Казань, и в Астрахань, и на Терки, и в Сибирь, на вечное житье... а иным пущим вором того ж дни, в ночи, учинен указ, завязав руки назад посадя в большие суды, потопили в Москве реке».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Артём Припадчев</cp:lastModifiedBy>
  <cp:revision>23</cp:revision>
  <dcterms:created xsi:type="dcterms:W3CDTF">2013-01-25T18:20:29Z</dcterms:created>
  <dcterms:modified xsi:type="dcterms:W3CDTF">2013-03-13T19:21:55Z</dcterms:modified>
</cp:coreProperties>
</file>