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5c9e2f02b5f7a5c/&#1044;&#1086;&#1082;&#1091;&#1084;&#1077;&#1085;&#1090;&#1099;/&#1059;&#1085;&#1080;&#1074;&#1077;&#1088;/1%20&#1082;&#1091;&#1088;&#1089;/&#1050;&#1086;&#1084;&#1073;&#1080;&#1085;&#1072;&#1090;&#1086;&#1088;&#1085;&#1099;&#1077;%20&#1072;&#1083;&#1075;&#1086;&#1088;&#1080;&#1090;&#1084;&#1099;/&#1057;&#1090;&#1072;&#1090;&#1080;&#1089;&#1090;&#1080;&#1082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5c9e2f02b5f7a5c/&#1044;&#1086;&#1082;&#1091;&#1084;&#1077;&#1085;&#1090;&#1099;/&#1059;&#1085;&#1080;&#1074;&#1077;&#1088;/1%20&#1082;&#1091;&#1088;&#1089;/&#1050;&#1086;&#1084;&#1073;&#1080;&#1085;&#1072;&#1090;&#1086;&#1088;&#1085;&#1099;&#1077;%20&#1072;&#1083;&#1075;&#1086;&#1088;&#1080;&#1090;&#1084;&#1099;/&#1057;&#1090;&#1072;&#1090;&#1080;&#1089;&#1090;&#1080;&#1082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5c9e2f02b5f7a5c/&#1044;&#1086;&#1082;&#1091;&#1084;&#1077;&#1085;&#1090;&#1099;/&#1059;&#1085;&#1080;&#1074;&#1077;&#1088;/1%20&#1082;&#1091;&#1088;&#1089;/&#1050;&#1086;&#1084;&#1073;&#1080;&#1085;&#1072;&#1090;&#1086;&#1088;&#1085;&#1099;&#1077;%20&#1072;&#1083;&#1075;&#1086;&#1088;&#1080;&#1090;&#1084;&#1099;/&#1057;&#1090;&#1072;&#1090;&#1080;&#1089;&#1090;&#1080;&#1082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Перемешано:50%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[Статистика.xlsx]NewFiles!$A$3</c:f>
              <c:strCache>
                <c:ptCount val="1"/>
                <c:pt idx="0">
                  <c:v>Шелл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trendline>
            <c:name>Сортировка Шелла</c:name>
            <c:spPr>
              <a:ln w="38100" cap="rnd">
                <a:solidFill>
                  <a:schemeClr val="accent1"/>
                </a:solidFill>
              </a:ln>
              <a:effectLst/>
            </c:spPr>
            <c:trendlineType val="power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[Статистика.xlsx]NewFiles!$B$36:$L$36</c:f>
              <c:numCache>
                <c:formatCode>0</c:formatCode>
                <c:ptCount val="11"/>
                <c:pt idx="0">
                  <c:v>24</c:v>
                </c:pt>
                <c:pt idx="1">
                  <c:v>56.333333333333336</c:v>
                </c:pt>
                <c:pt idx="2">
                  <c:v>133.66666666666666</c:v>
                </c:pt>
                <c:pt idx="3">
                  <c:v>521.33333333333337</c:v>
                </c:pt>
                <c:pt idx="4">
                  <c:v>967</c:v>
                </c:pt>
                <c:pt idx="5">
                  <c:v>2585.6666666666665</c:v>
                </c:pt>
                <c:pt idx="6">
                  <c:v>6885.333333333333</c:v>
                </c:pt>
                <c:pt idx="7">
                  <c:v>18520.666666666668</c:v>
                </c:pt>
                <c:pt idx="8">
                  <c:v>40498.333333333336</c:v>
                </c:pt>
                <c:pt idx="9">
                  <c:v>98461.666666666672</c:v>
                </c:pt>
                <c:pt idx="10">
                  <c:v>256215.66666666666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[Статистика.xlsx]NewFiles!$A$7</c:f>
              <c:strCache>
                <c:ptCount val="1"/>
                <c:pt idx="0">
                  <c:v>Быстрая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2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marker>
          <c:trendline>
            <c:name>Быстрая сортировка</c:name>
            <c:spPr>
              <a:ln w="38100" cap="rnd">
                <a:solidFill>
                  <a:schemeClr val="accent2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[Статистика.xlsx]NewFiles!$B$40:$L$40</c:f>
              <c:numCache>
                <c:formatCode>0</c:formatCode>
                <c:ptCount val="11"/>
                <c:pt idx="0">
                  <c:v>31</c:v>
                </c:pt>
                <c:pt idx="1">
                  <c:v>60.333333333333336</c:v>
                </c:pt>
                <c:pt idx="2">
                  <c:v>122.66666666666667</c:v>
                </c:pt>
                <c:pt idx="3">
                  <c:v>248.66666666666666</c:v>
                </c:pt>
                <c:pt idx="4">
                  <c:v>589</c:v>
                </c:pt>
                <c:pt idx="5">
                  <c:v>1193.3333333333333</c:v>
                </c:pt>
                <c:pt idx="6">
                  <c:v>2339.6666666666665</c:v>
                </c:pt>
                <c:pt idx="7">
                  <c:v>4838.666666666667</c:v>
                </c:pt>
                <c:pt idx="8">
                  <c:v>7950.666666666667</c:v>
                </c:pt>
                <c:pt idx="9">
                  <c:v>18108</c:v>
                </c:pt>
                <c:pt idx="10">
                  <c:v>37141.333333333336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[Статистика.xlsx]NewFiles!$A$41</c:f>
              <c:strCache>
                <c:ptCount val="1"/>
                <c:pt idx="0">
                  <c:v>Встроенная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3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marker>
          <c:trendline>
            <c:name>Встроенная сортировка</c:name>
            <c:spPr>
              <a:ln w="38100" cap="rnd">
                <a:solidFill>
                  <a:schemeClr val="accent3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[Статистика.xlsx]NewFiles!$B$14:$L$14</c:f>
              <c:numCache>
                <c:formatCode>0</c:formatCode>
                <c:ptCount val="11"/>
                <c:pt idx="0">
                  <c:v>20.666666666666668</c:v>
                </c:pt>
                <c:pt idx="1">
                  <c:v>22.666666666666668</c:v>
                </c:pt>
                <c:pt idx="2">
                  <c:v>33</c:v>
                </c:pt>
                <c:pt idx="3">
                  <c:v>58.666666666666664</c:v>
                </c:pt>
                <c:pt idx="4">
                  <c:v>82.333333333333329</c:v>
                </c:pt>
                <c:pt idx="5">
                  <c:v>192.66666666666666</c:v>
                </c:pt>
                <c:pt idx="6">
                  <c:v>444.66666666666669</c:v>
                </c:pt>
                <c:pt idx="7">
                  <c:v>417.33333333333331</c:v>
                </c:pt>
                <c:pt idx="8">
                  <c:v>1254</c:v>
                </c:pt>
                <c:pt idx="9">
                  <c:v>2212.3333333333335</c:v>
                </c:pt>
                <c:pt idx="10">
                  <c:v>4281.666666666667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012240"/>
        <c:axId val="278015376"/>
      </c:scatterChart>
      <c:valAx>
        <c:axId val="278012240"/>
        <c:scaling>
          <c:logBase val="2"/>
          <c:orientation val="minMax"/>
          <c:min val="64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5376"/>
        <c:crosses val="autoZero"/>
        <c:crossBetween val="midCat"/>
      </c:valAx>
      <c:valAx>
        <c:axId val="278015376"/>
        <c:scaling>
          <c:orientation val="minMax"/>
          <c:max val="300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2240"/>
        <c:crosses val="autoZero"/>
        <c:crossBetween val="midCat"/>
        <c:majorUnit val="25000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spc="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Перемешано:50%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[Статистика.xlsx]NewFiles!$A$3</c:f>
              <c:strCache>
                <c:ptCount val="1"/>
                <c:pt idx="0">
                  <c:v>Шелл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trendline>
            <c:name>Сортировка Шелла</c:name>
            <c:spPr>
              <a:ln w="38100" cap="rnd">
                <a:solidFill>
                  <a:schemeClr val="accent1"/>
                </a:solidFill>
              </a:ln>
              <a:effectLst/>
            </c:spPr>
            <c:trendlineType val="power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[Статистика.xlsx]NewFiles!$B$36:$L$36</c:f>
              <c:numCache>
                <c:formatCode>0</c:formatCode>
                <c:ptCount val="11"/>
                <c:pt idx="0">
                  <c:v>24</c:v>
                </c:pt>
                <c:pt idx="1">
                  <c:v>56.333333333333336</c:v>
                </c:pt>
                <c:pt idx="2">
                  <c:v>133.66666666666666</c:v>
                </c:pt>
                <c:pt idx="3">
                  <c:v>521.33333333333337</c:v>
                </c:pt>
                <c:pt idx="4">
                  <c:v>967</c:v>
                </c:pt>
                <c:pt idx="5">
                  <c:v>2585.6666666666665</c:v>
                </c:pt>
                <c:pt idx="6">
                  <c:v>6885.333333333333</c:v>
                </c:pt>
                <c:pt idx="7">
                  <c:v>18520.666666666668</c:v>
                </c:pt>
                <c:pt idx="8">
                  <c:v>40498.333333333336</c:v>
                </c:pt>
                <c:pt idx="9">
                  <c:v>98461.666666666672</c:v>
                </c:pt>
                <c:pt idx="10">
                  <c:v>256215.66666666666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[Статистика.xlsx]NewFiles!$A$7</c:f>
              <c:strCache>
                <c:ptCount val="1"/>
                <c:pt idx="0">
                  <c:v>Быстрая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2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marker>
          <c:trendline>
            <c:name>Быстрая сортировка</c:name>
            <c:spPr>
              <a:ln w="38100" cap="rnd">
                <a:solidFill>
                  <a:schemeClr val="accent2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[Статистика.xlsx]NewFiles!$B$40:$L$40</c:f>
              <c:numCache>
                <c:formatCode>0</c:formatCode>
                <c:ptCount val="11"/>
                <c:pt idx="0">
                  <c:v>31</c:v>
                </c:pt>
                <c:pt idx="1">
                  <c:v>60.333333333333336</c:v>
                </c:pt>
                <c:pt idx="2">
                  <c:v>122.66666666666667</c:v>
                </c:pt>
                <c:pt idx="3">
                  <c:v>248.66666666666666</c:v>
                </c:pt>
                <c:pt idx="4">
                  <c:v>589</c:v>
                </c:pt>
                <c:pt idx="5">
                  <c:v>1193.3333333333333</c:v>
                </c:pt>
                <c:pt idx="6">
                  <c:v>2339.6666666666665</c:v>
                </c:pt>
                <c:pt idx="7">
                  <c:v>4838.666666666667</c:v>
                </c:pt>
                <c:pt idx="8">
                  <c:v>7950.666666666667</c:v>
                </c:pt>
                <c:pt idx="9">
                  <c:v>18108</c:v>
                </c:pt>
                <c:pt idx="10">
                  <c:v>37141.333333333336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[Статистика.xlsx]NewFiles!$A$41</c:f>
              <c:strCache>
                <c:ptCount val="1"/>
                <c:pt idx="0">
                  <c:v>Встроенная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3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marker>
          <c:trendline>
            <c:name>Встроенная сортировка</c:name>
            <c:spPr>
              <a:ln w="38100" cap="rnd">
                <a:solidFill>
                  <a:schemeClr val="accent3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[Статистика.xlsx]NewFiles!$B$14:$L$14</c:f>
              <c:numCache>
                <c:formatCode>0</c:formatCode>
                <c:ptCount val="11"/>
                <c:pt idx="0">
                  <c:v>20.666666666666668</c:v>
                </c:pt>
                <c:pt idx="1">
                  <c:v>22.666666666666668</c:v>
                </c:pt>
                <c:pt idx="2">
                  <c:v>33</c:v>
                </c:pt>
                <c:pt idx="3">
                  <c:v>58.666666666666664</c:v>
                </c:pt>
                <c:pt idx="4">
                  <c:v>82.333333333333329</c:v>
                </c:pt>
                <c:pt idx="5">
                  <c:v>192.66666666666666</c:v>
                </c:pt>
                <c:pt idx="6">
                  <c:v>444.66666666666669</c:v>
                </c:pt>
                <c:pt idx="7">
                  <c:v>417.33333333333331</c:v>
                </c:pt>
                <c:pt idx="8">
                  <c:v>1254</c:v>
                </c:pt>
                <c:pt idx="9">
                  <c:v>2212.3333333333335</c:v>
                </c:pt>
                <c:pt idx="10">
                  <c:v>4281.666666666667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011064"/>
        <c:axId val="278013024"/>
      </c:scatterChart>
      <c:valAx>
        <c:axId val="278011064"/>
        <c:scaling>
          <c:logBase val="2"/>
          <c:orientation val="minMax"/>
          <c:min val="64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3024"/>
        <c:crosses val="autoZero"/>
        <c:crossBetween val="midCat"/>
      </c:valAx>
      <c:valAx>
        <c:axId val="278013024"/>
        <c:scaling>
          <c:orientation val="minMax"/>
          <c:max val="7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1064"/>
        <c:crosses val="autoZero"/>
        <c:crossBetween val="midCat"/>
        <c:majorUnit val="500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spc="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Перемешано: 0%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[Статистика.xlsx]NewFiles!$A$3</c:f>
              <c:strCache>
                <c:ptCount val="1"/>
                <c:pt idx="0">
                  <c:v>Шелл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trendline>
            <c:name>Сортировка Шелла</c:name>
            <c:spPr>
              <a:ln w="38100" cap="rnd">
                <a:solidFill>
                  <a:schemeClr val="accent1"/>
                </a:solidFill>
              </a:ln>
              <a:effectLst/>
            </c:spPr>
            <c:trendlineType val="power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[Статистика.xlsx]NewFiles!$B$6:$L$6</c:f>
              <c:numCache>
                <c:formatCode>0</c:formatCode>
                <c:ptCount val="11"/>
                <c:pt idx="0">
                  <c:v>12.666666666666666</c:v>
                </c:pt>
                <c:pt idx="1">
                  <c:v>25.666666666666668</c:v>
                </c:pt>
                <c:pt idx="2">
                  <c:v>60.333333333333336</c:v>
                </c:pt>
                <c:pt idx="3">
                  <c:v>127.66666666666667</c:v>
                </c:pt>
                <c:pt idx="4">
                  <c:v>302.33333333333331</c:v>
                </c:pt>
                <c:pt idx="5">
                  <c:v>729</c:v>
                </c:pt>
                <c:pt idx="6">
                  <c:v>1479.6666666666667</c:v>
                </c:pt>
                <c:pt idx="7">
                  <c:v>3241.3333333333335</c:v>
                </c:pt>
                <c:pt idx="8">
                  <c:v>7522.666666666667</c:v>
                </c:pt>
                <c:pt idx="9">
                  <c:v>15200.666666666666</c:v>
                </c:pt>
                <c:pt idx="10">
                  <c:v>31545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[Статистика.xlsx]NewFiles!$A$7</c:f>
              <c:strCache>
                <c:ptCount val="1"/>
                <c:pt idx="0">
                  <c:v>Быстрая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2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marker>
          <c:trendline>
            <c:name>Быстрая сортировка</c:name>
            <c:spPr>
              <a:ln w="38100" cap="rnd">
                <a:solidFill>
                  <a:schemeClr val="accent2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[Статистика.xlsx]NewFiles!$B$10:$L$10</c:f>
              <c:numCache>
                <c:formatCode>0</c:formatCode>
                <c:ptCount val="11"/>
                <c:pt idx="0">
                  <c:v>40.666666666666664</c:v>
                </c:pt>
                <c:pt idx="1">
                  <c:v>56</c:v>
                </c:pt>
                <c:pt idx="2">
                  <c:v>293</c:v>
                </c:pt>
                <c:pt idx="3">
                  <c:v>327.66666666666669</c:v>
                </c:pt>
                <c:pt idx="4">
                  <c:v>663</c:v>
                </c:pt>
                <c:pt idx="5">
                  <c:v>1119.6666666666667</c:v>
                </c:pt>
                <c:pt idx="6">
                  <c:v>2110.6666666666665</c:v>
                </c:pt>
                <c:pt idx="7">
                  <c:v>4112</c:v>
                </c:pt>
                <c:pt idx="8">
                  <c:v>8680.3333333333339</c:v>
                </c:pt>
                <c:pt idx="9">
                  <c:v>18220.333333333332</c:v>
                </c:pt>
                <c:pt idx="10">
                  <c:v>43901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[Статистика.xlsx]NewFiles!$A$11</c:f>
              <c:strCache>
                <c:ptCount val="1"/>
                <c:pt idx="0">
                  <c:v>Встроенная</c:v>
                </c:pt>
              </c:strCache>
            </c:strRef>
          </c:tx>
          <c:spPr>
            <a:ln w="25400" cap="flat" cmpd="sng" algn="ctr">
              <a:noFill/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3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marker>
          <c:trendline>
            <c:name>Встроенная сортировка</c:name>
            <c:spPr>
              <a:ln w="38100" cap="rnd">
                <a:solidFill>
                  <a:schemeClr val="accent3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[Статистика.xlsx]NewFiles!$B$2:$L$2</c:f>
              <c:numCache>
                <c:formatCode>General</c:formatCode>
                <c:ptCount val="1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</c:numCache>
            </c:numRef>
          </c:xVal>
          <c:yVal>
            <c:numRef>
              <c:f>[Статистика.xlsx]NewFiles!$B$14:$L$14</c:f>
              <c:numCache>
                <c:formatCode>0</c:formatCode>
                <c:ptCount val="11"/>
                <c:pt idx="0">
                  <c:v>20.666666666666668</c:v>
                </c:pt>
                <c:pt idx="1">
                  <c:v>22.666666666666668</c:v>
                </c:pt>
                <c:pt idx="2">
                  <c:v>33</c:v>
                </c:pt>
                <c:pt idx="3">
                  <c:v>58.666666666666664</c:v>
                </c:pt>
                <c:pt idx="4">
                  <c:v>82.333333333333329</c:v>
                </c:pt>
                <c:pt idx="5">
                  <c:v>192.66666666666666</c:v>
                </c:pt>
                <c:pt idx="6">
                  <c:v>444.66666666666669</c:v>
                </c:pt>
                <c:pt idx="7">
                  <c:v>417.33333333333331</c:v>
                </c:pt>
                <c:pt idx="8">
                  <c:v>1254</c:v>
                </c:pt>
                <c:pt idx="9">
                  <c:v>2212.3333333333335</c:v>
                </c:pt>
                <c:pt idx="10">
                  <c:v>4281.666666666667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013808"/>
        <c:axId val="278014200"/>
      </c:scatterChart>
      <c:valAx>
        <c:axId val="278013808"/>
        <c:scaling>
          <c:logBase val="2"/>
          <c:orientation val="minMax"/>
          <c:min val="64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4200"/>
        <c:crosses val="autoZero"/>
        <c:crossBetween val="midCat"/>
      </c:valAx>
      <c:valAx>
        <c:axId val="27801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013808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spc="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0.80531</cdr:x>
      <cdr:y>0.17351</cdr:y>
    </cdr:from>
    <cdr:to>
      <cdr:x>0.9507</cdr:x>
      <cdr:y>0.23693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64116" y="987642"/>
          <a:ext cx="1383632" cy="360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 = 0,1*N</a:t>
          </a:r>
          <a:r>
            <a:rPr lang="en-US" sz="1800" b="1" baseline="30000" dirty="0" smtClean="0"/>
            <a:t>1,5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0.8622</cdr:x>
      <cdr:y>0.65322</cdr:y>
    </cdr:from>
    <cdr:to>
      <cdr:x>0.99426</cdr:x>
      <cdr:y>0.71064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33711" y="4106494"/>
          <a:ext cx="1383632" cy="360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t = 0,1*N</a:t>
          </a:r>
          <a:r>
            <a:rPr lang="en-US" sz="1800" b="1" baseline="30000" dirty="0" smtClean="0"/>
            <a:t>1,5</a:t>
          </a:r>
          <a:endParaRPr lang="ru-RU" sz="1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828801"/>
          </a:xfrm>
        </p:spPr>
        <p:txBody>
          <a:bodyPr>
            <a:normAutofit/>
          </a:bodyPr>
          <a:lstStyle/>
          <a:p>
            <a:r>
              <a:rPr lang="ru-RU" dirty="0" smtClean="0"/>
              <a:t>Сортировка</a:t>
            </a:r>
            <a:endParaRPr lang="ru-RU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896853"/>
            <a:ext cx="6400800" cy="894347"/>
          </a:xfrm>
        </p:spPr>
        <p:txBody>
          <a:bodyPr/>
          <a:lstStyle/>
          <a:p>
            <a:r>
              <a:rPr lang="ru-RU" dirty="0" smtClean="0"/>
              <a:t>Комбинаторные алгоритмы</a:t>
            </a:r>
          </a:p>
          <a:p>
            <a:r>
              <a:rPr lang="ru-RU" dirty="0" smtClean="0"/>
              <a:t>Выполнил: Припадчев Артём, группа 1125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4212" y="25146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spc="50" dirty="0">
                <a:ln w="9525" cmpd="sng">
                  <a:solidFill>
                    <a:srgbClr val="052F6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052F61">
                      <a:alpha val="40000"/>
                    </a:srgbClr>
                  </a:glow>
                </a:effectLst>
              </a:rPr>
              <a:t>Метод </a:t>
            </a:r>
            <a:r>
              <a:rPr lang="ru-RU" sz="2400" b="1" spc="50" dirty="0" smtClean="0">
                <a:ln w="9525" cmpd="sng">
                  <a:solidFill>
                    <a:srgbClr val="052F6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052F61">
                      <a:alpha val="40000"/>
                    </a:srgbClr>
                  </a:glow>
                </a:effectLst>
              </a:rPr>
              <a:t>Шелла</a:t>
            </a:r>
            <a:endParaRPr lang="en-US" sz="2400" b="1" spc="50" dirty="0" smtClean="0">
              <a:ln w="9525" cmpd="sng">
                <a:solidFill>
                  <a:srgbClr val="052F6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052F61">
                    <a:alpha val="40000"/>
                  </a:srgbClr>
                </a:glo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spc="50" dirty="0" smtClean="0">
                <a:ln w="9525" cmpd="sng">
                  <a:solidFill>
                    <a:srgbClr val="052F6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052F61">
                      <a:alpha val="40000"/>
                    </a:srgbClr>
                  </a:glow>
                </a:effectLst>
              </a:rPr>
              <a:t>Быстрая сортировка</a:t>
            </a:r>
            <a:endParaRPr lang="en-US" sz="2400" b="1" spc="50" dirty="0" smtClean="0">
              <a:ln w="9525" cmpd="sng">
                <a:solidFill>
                  <a:srgbClr val="052F6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052F61">
                    <a:alpha val="40000"/>
                  </a:srgbClr>
                </a:glo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spc="50" dirty="0" err="1" smtClean="0">
                <a:ln w="9525" cmpd="sng">
                  <a:solidFill>
                    <a:srgbClr val="052F6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052F61">
                      <a:alpha val="40000"/>
                    </a:srgbClr>
                  </a:glow>
                </a:effectLst>
              </a:rPr>
              <a:t>Array.sort</a:t>
            </a:r>
            <a:r>
              <a:rPr lang="en-US" sz="2400" b="1" spc="50" dirty="0">
                <a:ln w="9525" cmpd="sng">
                  <a:solidFill>
                    <a:srgbClr val="052F6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052F61">
                      <a:alpha val="40000"/>
                    </a:srgbClr>
                  </a:glow>
                </a:effectLst>
              </a:rPr>
              <a:t>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09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692" y="597114"/>
            <a:ext cx="22797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InsertionSort</a:t>
            </a:r>
            <a:endParaRPr lang="ru-R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http://algolist.manual.ru/sort/gif/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96723"/>
            <a:ext cx="5667375" cy="15240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90716" y="1620724"/>
            <a:ext cx="7427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Heapsort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Пирамидальная сортировка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78" name="Picture 6" descr="http://algolist.manual.ru/sort/gif/1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92" y="2149362"/>
            <a:ext cx="2686050" cy="199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200400" y="2315836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t = N *</a:t>
            </a:r>
            <a:r>
              <a:rPr lang="en-US" sz="2000" b="1" dirty="0"/>
              <a:t> log </a:t>
            </a:r>
            <a:r>
              <a:rPr lang="en-US" sz="2000" b="1" i="1" dirty="0"/>
              <a:t>N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6130" y="1058316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t = N</a:t>
            </a:r>
            <a:r>
              <a:rPr lang="en-US" sz="2000" b="1" i="1" baseline="30000" dirty="0" smtClean="0"/>
              <a:t>2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04883" y="4311979"/>
            <a:ext cx="742222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Introsort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интроспективная сортировка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InsertionSort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Heapsort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0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904" y="163977"/>
            <a:ext cx="3110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Выводы:</a:t>
            </a:r>
            <a:endParaRPr lang="ru-RU" sz="5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904" y="1328607"/>
            <a:ext cx="11130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Самой эффективной оказалась встроенная в .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сортировка, т.к. она включает в себя анализ переданных ей входных данных и вызывает различные методы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сортировки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904" y="2528936"/>
            <a:ext cx="11130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коллекций, в которых количество элементов меньше 512 лучше использовать сортировку методом Шелла, нежели </a:t>
            </a:r>
            <a:r>
              <a:rPr lang="en-US" sz="2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QuickSort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(если не использовать встроенную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904" y="3729265"/>
            <a:ext cx="11068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коллекций, в которых более 512 элементов продуктивнее использовать </a:t>
            </a:r>
            <a:r>
              <a:rPr lang="en-US" sz="2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QuickSort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(если не использовать встроенную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2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0449" y="320388"/>
            <a:ext cx="7130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Сортировка Шелла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ttp://edu.nstu.ru/courses/saod/images/sort_sh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96" y="1400129"/>
            <a:ext cx="5848183" cy="3691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7673" y="5342021"/>
            <a:ext cx="5416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Дональд Шелл 1959 год</a:t>
            </a:r>
          </a:p>
          <a:p>
            <a:r>
              <a:rPr lang="ru-RU" dirty="0" smtClean="0"/>
              <a:t>Среднее время работы алгоритма: </a:t>
            </a:r>
            <a:r>
              <a:rPr lang="en-US" dirty="0"/>
              <a:t>t </a:t>
            </a:r>
            <a:r>
              <a:rPr lang="en-US"/>
              <a:t>= </a:t>
            </a:r>
            <a:r>
              <a:rPr lang="en-US" smtClean="0"/>
              <a:t>a*N</a:t>
            </a:r>
            <a:r>
              <a:rPr lang="en-US" baseline="30000" smtClean="0"/>
              <a:t>1.5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03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500" y="1235145"/>
            <a:ext cx="8255000" cy="53553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public static long </a:t>
            </a:r>
            <a:r>
              <a:rPr lang="en-US" dirty="0" err="1"/>
              <a:t>shellSort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[] array)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Stopwatch </a:t>
            </a:r>
            <a:r>
              <a:rPr lang="en-US" dirty="0" err="1"/>
              <a:t>sw</a:t>
            </a:r>
            <a:r>
              <a:rPr lang="en-US" dirty="0"/>
              <a:t> = new Stopwatch();</a:t>
            </a:r>
          </a:p>
          <a:p>
            <a:r>
              <a:rPr lang="en-US" dirty="0"/>
              <a:t>            </a:t>
            </a:r>
            <a:r>
              <a:rPr lang="en-US" dirty="0" err="1"/>
              <a:t>sw.Start</a:t>
            </a:r>
            <a:r>
              <a:rPr lang="en-US" dirty="0"/>
              <a:t>();</a:t>
            </a:r>
          </a:p>
          <a:p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step = </a:t>
            </a:r>
            <a:r>
              <a:rPr lang="en-US" dirty="0" err="1"/>
              <a:t>array.Length</a:t>
            </a:r>
            <a:r>
              <a:rPr lang="en-US" dirty="0"/>
              <a:t> / 2;</a:t>
            </a:r>
          </a:p>
          <a:p>
            <a:r>
              <a:rPr lang="en-US" dirty="0"/>
              <a:t>            while (step &gt; 0)</a:t>
            </a:r>
          </a:p>
          <a:p>
            <a:r>
              <a:rPr lang="en-US" dirty="0"/>
              <a:t>            {</a:t>
            </a:r>
          </a:p>
          <a:p>
            <a:r>
              <a:rPr lang="en-US" dirty="0"/>
              <a:t>    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j;</a:t>
            </a:r>
          </a:p>
          <a:p>
            <a:r>
              <a:rPr lang="en-US" dirty="0"/>
              <a:t>                for (</a:t>
            </a:r>
            <a:r>
              <a:rPr lang="en-US" dirty="0" err="1"/>
              <a:t>i</a:t>
            </a:r>
            <a:r>
              <a:rPr lang="en-US" dirty="0"/>
              <a:t> = step;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array.Length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/>
              <a:t>                {</a:t>
            </a:r>
          </a:p>
          <a:p>
            <a:r>
              <a:rPr lang="en-US" dirty="0"/>
              <a:t>                    </a:t>
            </a:r>
            <a:r>
              <a:rPr lang="en-US" dirty="0" err="1"/>
              <a:t>int</a:t>
            </a:r>
            <a:r>
              <a:rPr lang="en-US" dirty="0"/>
              <a:t> value = array[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    for (j = </a:t>
            </a:r>
            <a:r>
              <a:rPr lang="en-US" dirty="0" err="1"/>
              <a:t>i</a:t>
            </a:r>
            <a:r>
              <a:rPr lang="en-US" dirty="0"/>
              <a:t> - step; (j &gt;= 0) &amp;&amp; (array[j] &gt; value); j -= step)</a:t>
            </a:r>
          </a:p>
          <a:p>
            <a:r>
              <a:rPr lang="en-US" dirty="0"/>
              <a:t>                        array[j + step] = array[j];</a:t>
            </a:r>
          </a:p>
          <a:p>
            <a:r>
              <a:rPr lang="en-US" dirty="0"/>
              <a:t>                    array[j + step] = value;</a:t>
            </a:r>
          </a:p>
          <a:p>
            <a:r>
              <a:rPr lang="en-US" dirty="0"/>
              <a:t>                }</a:t>
            </a:r>
          </a:p>
          <a:p>
            <a:r>
              <a:rPr lang="en-US" dirty="0"/>
              <a:t>                step /= 2;</a:t>
            </a:r>
          </a:p>
          <a:p>
            <a:r>
              <a:rPr lang="en-US" dirty="0"/>
              <a:t>            }</a:t>
            </a:r>
          </a:p>
          <a:p>
            <a:r>
              <a:rPr lang="en-US" dirty="0"/>
              <a:t>            </a:t>
            </a:r>
            <a:r>
              <a:rPr lang="en-US" dirty="0" err="1"/>
              <a:t>sw.Stop</a:t>
            </a:r>
            <a:r>
              <a:rPr lang="en-US" dirty="0"/>
              <a:t>();</a:t>
            </a:r>
          </a:p>
          <a:p>
            <a:r>
              <a:rPr lang="en-US" dirty="0"/>
              <a:t>            return </a:t>
            </a:r>
            <a:r>
              <a:rPr lang="en-US" dirty="0" err="1"/>
              <a:t>sw.ElapsedTicks</a:t>
            </a:r>
            <a:r>
              <a:rPr lang="en-US" dirty="0"/>
              <a:t>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32850" y="109835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Реализация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23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5884" y="320388"/>
            <a:ext cx="7739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Быстрая сортировка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673" y="5342021"/>
            <a:ext cx="580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Чарльз Хоар 1960 год</a:t>
            </a:r>
          </a:p>
          <a:p>
            <a:r>
              <a:rPr lang="ru-RU" dirty="0" smtClean="0"/>
              <a:t>Среднее время работы алгоритма: </a:t>
            </a:r>
            <a:r>
              <a:rPr lang="en-US" dirty="0"/>
              <a:t>t = </a:t>
            </a:r>
            <a:r>
              <a:rPr lang="en-US" dirty="0" smtClean="0"/>
              <a:t>N </a:t>
            </a:r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err="1" smtClean="0"/>
              <a:t>log</a:t>
            </a:r>
            <a:r>
              <a:rPr lang="ru-RU" dirty="0" smtClean="0"/>
              <a:t> </a:t>
            </a:r>
            <a:r>
              <a:rPr lang="en-US" dirty="0"/>
              <a:t>N</a:t>
            </a:r>
            <a:endParaRPr lang="ru-RU" dirty="0"/>
          </a:p>
        </p:txBody>
      </p:sp>
      <p:pic>
        <p:nvPicPr>
          <p:cNvPr id="2050" name="Picture 2" descr="http://www.intuit.ru/department/algorithms/staldata/42/42_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83" y="1280878"/>
            <a:ext cx="4791819" cy="4129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9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2850" y="109835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Реализация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41142" y="931565"/>
            <a:ext cx="5776687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ru-RU" sz="2000" dirty="0" smtClean="0"/>
              <a:t>                      </a:t>
            </a:r>
            <a:r>
              <a:rPr lang="en-US" sz="2000" dirty="0" smtClean="0"/>
              <a:t>array[A</a:t>
            </a:r>
            <a:r>
              <a:rPr lang="en-US" sz="2000" dirty="0"/>
              <a:t>] = array[B];</a:t>
            </a:r>
          </a:p>
          <a:p>
            <a:r>
              <a:rPr lang="en-US" sz="2000" dirty="0"/>
              <a:t>                        array[B] = T;</a:t>
            </a:r>
          </a:p>
          <a:p>
            <a:r>
              <a:rPr lang="en-US" sz="2000" dirty="0"/>
              <a:t>                        ++A;</a:t>
            </a:r>
          </a:p>
          <a:p>
            <a:r>
              <a:rPr lang="en-US" sz="2000" dirty="0"/>
              <a:t>                        --B;</a:t>
            </a:r>
          </a:p>
          <a:p>
            <a:r>
              <a:rPr lang="en-US" sz="2000" dirty="0"/>
              <a:t>                    }</a:t>
            </a:r>
          </a:p>
          <a:p>
            <a:r>
              <a:rPr lang="en-US" sz="2000" dirty="0"/>
              <a:t>                }</a:t>
            </a:r>
          </a:p>
          <a:p>
            <a:r>
              <a:rPr lang="ru-RU" sz="2000" dirty="0"/>
              <a:t>                 </a:t>
            </a:r>
            <a:r>
              <a:rPr lang="en-US" sz="2000" dirty="0"/>
              <a:t>if (a &lt; B) </a:t>
            </a:r>
            <a:r>
              <a:rPr lang="en-US" sz="2000" dirty="0" err="1"/>
              <a:t>Sort.QuickSort</a:t>
            </a:r>
            <a:r>
              <a:rPr lang="en-US" sz="2000" dirty="0"/>
              <a:t>(array, a, B);</a:t>
            </a:r>
          </a:p>
          <a:p>
            <a:r>
              <a:rPr lang="ru-RU" sz="2000" dirty="0"/>
              <a:t>                 </a:t>
            </a:r>
            <a:r>
              <a:rPr lang="en-US" sz="2000" dirty="0"/>
              <a:t>if (A &lt; b) </a:t>
            </a:r>
            <a:r>
              <a:rPr lang="en-US" sz="2000" dirty="0" err="1"/>
              <a:t>QuickSort</a:t>
            </a:r>
            <a:r>
              <a:rPr lang="en-US" sz="2000" dirty="0"/>
              <a:t>(array, A, b);</a:t>
            </a:r>
          </a:p>
          <a:p>
            <a:endParaRPr lang="en-US" sz="2000" dirty="0"/>
          </a:p>
          <a:p>
            <a:r>
              <a:rPr lang="en-US" sz="2000" dirty="0"/>
              <a:t>            }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sw.Stop</a:t>
            </a:r>
            <a:r>
              <a:rPr lang="en-US" sz="2000" dirty="0"/>
              <a:t>();</a:t>
            </a:r>
          </a:p>
          <a:p>
            <a:r>
              <a:rPr lang="en-US" sz="2000" dirty="0"/>
              <a:t>            return </a:t>
            </a:r>
            <a:r>
              <a:rPr lang="en-US" sz="2000" dirty="0" err="1"/>
              <a:t>sw.ElapsedTicks</a:t>
            </a:r>
            <a:r>
              <a:rPr lang="en-US" sz="2000" dirty="0"/>
              <a:t>;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075" y="931565"/>
            <a:ext cx="6761782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public static long </a:t>
            </a:r>
            <a:r>
              <a:rPr lang="en-US" sz="2000" dirty="0" err="1"/>
              <a:t>QuickSort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[] array, </a:t>
            </a:r>
            <a:r>
              <a:rPr lang="en-US" sz="2000" dirty="0" err="1"/>
              <a:t>int</a:t>
            </a:r>
            <a:r>
              <a:rPr lang="en-US" sz="2000" dirty="0"/>
              <a:t> a, </a:t>
            </a:r>
            <a:r>
              <a:rPr lang="en-US" sz="2000" dirty="0" err="1"/>
              <a:t>int</a:t>
            </a:r>
            <a:r>
              <a:rPr lang="en-US" sz="2000" dirty="0"/>
              <a:t> b)</a:t>
            </a:r>
          </a:p>
          <a:p>
            <a:r>
              <a:rPr lang="en-US" sz="2000" dirty="0"/>
              <a:t>        {</a:t>
            </a:r>
          </a:p>
          <a:p>
            <a:r>
              <a:rPr lang="en-US" sz="2000" dirty="0"/>
              <a:t>            Stopwatch </a:t>
            </a:r>
            <a:r>
              <a:rPr lang="en-US" sz="2000" dirty="0" err="1"/>
              <a:t>sw</a:t>
            </a:r>
            <a:r>
              <a:rPr lang="en-US" sz="2000" dirty="0"/>
              <a:t> = new Stopwatch();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sw.Start</a:t>
            </a:r>
            <a:r>
              <a:rPr lang="en-US" sz="2000" dirty="0"/>
              <a:t>();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int</a:t>
            </a:r>
            <a:r>
              <a:rPr lang="en-US" sz="2000" dirty="0"/>
              <a:t> A = a;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int</a:t>
            </a:r>
            <a:r>
              <a:rPr lang="en-US" sz="2000" dirty="0"/>
              <a:t> B = b;</a:t>
            </a:r>
          </a:p>
          <a:p>
            <a:r>
              <a:rPr lang="en-US" sz="2000" dirty="0"/>
              <a:t>            double mid;</a:t>
            </a:r>
          </a:p>
          <a:p>
            <a:r>
              <a:rPr lang="en-US" sz="2000" dirty="0"/>
              <a:t>            if (b &gt; a)</a:t>
            </a:r>
          </a:p>
          <a:p>
            <a:r>
              <a:rPr lang="en-US" sz="2000" dirty="0"/>
              <a:t>            </a:t>
            </a:r>
            <a:r>
              <a:rPr lang="en-US" sz="2000" dirty="0" smtClean="0"/>
              <a:t>{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	  </a:t>
            </a:r>
            <a:r>
              <a:rPr lang="en-US" sz="2000" dirty="0" smtClean="0"/>
              <a:t>mid </a:t>
            </a:r>
            <a:r>
              <a:rPr lang="en-US" sz="2000" dirty="0"/>
              <a:t>= array[(a + b) / 2</a:t>
            </a:r>
            <a:r>
              <a:rPr lang="en-US" sz="2000" dirty="0" smtClean="0"/>
              <a:t>];</a:t>
            </a:r>
            <a:endParaRPr lang="ru-RU" sz="2000" dirty="0"/>
          </a:p>
          <a:p>
            <a:r>
              <a:rPr lang="ru-RU" sz="2000" dirty="0"/>
              <a:t>                </a:t>
            </a:r>
            <a:r>
              <a:rPr lang="en-US" sz="2000" dirty="0"/>
              <a:t>while (A &lt;= B)</a:t>
            </a:r>
          </a:p>
          <a:p>
            <a:r>
              <a:rPr lang="en-US" sz="2000" dirty="0"/>
              <a:t>                {</a:t>
            </a:r>
          </a:p>
          <a:p>
            <a:r>
              <a:rPr lang="ru-RU" sz="2000" dirty="0" smtClean="0"/>
              <a:t>		     </a:t>
            </a:r>
            <a:r>
              <a:rPr lang="en-US" sz="2000" dirty="0" smtClean="0"/>
              <a:t>while </a:t>
            </a:r>
            <a:r>
              <a:rPr lang="en-US" sz="2000" dirty="0"/>
              <a:t>((A &lt; b) &amp;&amp; (array[A] &lt; mid)) ++A;</a:t>
            </a:r>
          </a:p>
          <a:p>
            <a:r>
              <a:rPr lang="en-US" sz="2000" dirty="0"/>
              <a:t>                  </a:t>
            </a:r>
            <a:r>
              <a:rPr lang="ru-RU" sz="2000" dirty="0" smtClean="0"/>
              <a:t> </a:t>
            </a:r>
            <a:r>
              <a:rPr lang="en-US" sz="2000" dirty="0" smtClean="0"/>
              <a:t>while </a:t>
            </a:r>
            <a:r>
              <a:rPr lang="en-US" sz="2000" dirty="0"/>
              <a:t>((B &gt; a) &amp;&amp; (array[B] &gt; mid)) --B;</a:t>
            </a:r>
          </a:p>
          <a:p>
            <a:r>
              <a:rPr lang="ru-RU" sz="2000" dirty="0" smtClean="0"/>
              <a:t>                   </a:t>
            </a:r>
            <a:r>
              <a:rPr lang="en-US" sz="2000" dirty="0" smtClean="0"/>
              <a:t>if </a:t>
            </a:r>
            <a:r>
              <a:rPr lang="en-US" sz="2000" dirty="0"/>
              <a:t>(A &lt;= B)</a:t>
            </a:r>
          </a:p>
          <a:p>
            <a:r>
              <a:rPr lang="en-US" sz="2000" dirty="0"/>
              <a:t>                    {</a:t>
            </a:r>
          </a:p>
          <a:p>
            <a:r>
              <a:rPr lang="en-US" sz="2000" dirty="0"/>
              <a:t>                        </a:t>
            </a:r>
            <a:r>
              <a:rPr lang="en-US" sz="2000" dirty="0" err="1"/>
              <a:t>int</a:t>
            </a:r>
            <a:r>
              <a:rPr lang="en-US" sz="2000" dirty="0"/>
              <a:t> T;</a:t>
            </a:r>
          </a:p>
          <a:p>
            <a:r>
              <a:rPr lang="en-US" sz="2000" dirty="0"/>
              <a:t>                        T = array[A</a:t>
            </a:r>
            <a:r>
              <a:rPr lang="en-US" sz="2000" dirty="0" smtClean="0"/>
              <a:t>];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797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2604" y="43659"/>
            <a:ext cx="5153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Кто быстрее?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654732"/>
              </p:ext>
            </p:extLst>
          </p:nvPr>
        </p:nvGraphicFramePr>
        <p:xfrm>
          <a:off x="1371600" y="937410"/>
          <a:ext cx="9516979" cy="569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25419" y="4892661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t = 0.185*N*</a:t>
            </a:r>
            <a:r>
              <a:rPr lang="ru-RU" b="1" dirty="0" err="1">
                <a:solidFill>
                  <a:schemeClr val="bg1"/>
                </a:solidFill>
              </a:rPr>
              <a:t>log</a:t>
            </a:r>
            <a:r>
              <a:rPr lang="ru-RU" b="1" dirty="0">
                <a:solidFill>
                  <a:schemeClr val="bg1"/>
                </a:solidFill>
              </a:rPr>
              <a:t>(N</a:t>
            </a:r>
            <a:r>
              <a:rPr lang="ru-RU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37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525416"/>
              </p:ext>
            </p:extLst>
          </p:nvPr>
        </p:nvGraphicFramePr>
        <p:xfrm>
          <a:off x="760207" y="243126"/>
          <a:ext cx="10811308" cy="635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4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054053"/>
              </p:ext>
            </p:extLst>
          </p:nvPr>
        </p:nvGraphicFramePr>
        <p:xfrm>
          <a:off x="900544" y="266700"/>
          <a:ext cx="1047750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3861" y="1487725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t = </a:t>
            </a:r>
            <a:r>
              <a:rPr lang="ru-RU" b="1" dirty="0" smtClean="0">
                <a:solidFill>
                  <a:schemeClr val="bg1"/>
                </a:solidFill>
              </a:rPr>
              <a:t>0.1*N*</a:t>
            </a:r>
            <a:r>
              <a:rPr lang="ru-RU" b="1" dirty="0" err="1" smtClean="0">
                <a:solidFill>
                  <a:schemeClr val="bg1"/>
                </a:solidFill>
              </a:rPr>
              <a:t>log</a:t>
            </a:r>
            <a:r>
              <a:rPr lang="ru-RU" b="1" dirty="0" smtClean="0">
                <a:solidFill>
                  <a:schemeClr val="bg1"/>
                </a:solidFill>
              </a:rPr>
              <a:t>(N</a:t>
            </a:r>
            <a:r>
              <a:rPr lang="ru-RU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04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327" y="576753"/>
            <a:ext cx="7838799" cy="57861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IntroSort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[]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keys, </a:t>
            </a:r>
            <a:r>
              <a:rPr lang="en-US" sz="1400" b="1" dirty="0" err="1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lo, </a:t>
            </a:r>
            <a:r>
              <a:rPr lang="en-US" sz="1400" b="1" dirty="0" err="1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hi, </a:t>
            </a:r>
            <a:r>
              <a:rPr lang="en-US" sz="1400" b="1" dirty="0" err="1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depthLimit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{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while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hi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lo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{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 err="1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num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hi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lo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num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&lt;=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0x10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{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switch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num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{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case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: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return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case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: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SwapIfGreater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comparer, lo, hi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return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case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3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: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SwapIfGreater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comparer, lo, hi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SwapIfGreater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comparer, lo, hi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SwapIfGreater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comparer, hi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, hi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return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}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InsertionSort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lo, hi, 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return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}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depthLimit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==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0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{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Heapsort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lo, hi, 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    </a:t>
            </a:r>
            <a:r>
              <a:rPr lang="en-US" sz="1400" b="1" dirty="0">
                <a:solidFill>
                  <a:srgbClr val="06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return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}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depthLimit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--;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 err="1">
                <a:solidFill>
                  <a:srgbClr val="6666CC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num2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PickPivotAndPartition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lo, hi, 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ArraySortHelper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&lt;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&gt;.</a:t>
            </a:r>
            <a:r>
              <a:rPr lang="en-US" sz="1400" b="1" dirty="0" err="1">
                <a:solidFill>
                  <a:srgbClr val="0000FF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IntroSort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keys, num2 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, hi, </a:t>
            </a:r>
            <a:r>
              <a:rPr lang="en-US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depthLimit</a:t>
            </a: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, comparer</a:t>
            </a:r>
            <a:r>
              <a:rPr lang="en-US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);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    </a:t>
            </a:r>
            <a:r>
              <a:rPr lang="ru-RU" sz="1400" b="1" dirty="0" err="1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hi</a:t>
            </a:r>
            <a:r>
              <a:rPr lang="ru-RU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=</a:t>
            </a:r>
            <a:r>
              <a:rPr lang="ru-RU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num2 </a:t>
            </a:r>
            <a:r>
              <a:rPr lang="ru-RU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-</a:t>
            </a:r>
            <a:r>
              <a:rPr lang="ru-RU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;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    </a:t>
            </a:r>
            <a:r>
              <a:rPr lang="ru-RU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}</a:t>
            </a:r>
            <a:endParaRPr lang="ru-RU" sz="2400" b="1" dirty="0"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fontAlgn="t">
              <a:lnSpc>
                <a:spcPts val="12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>
                <a:solidFill>
                  <a:srgbClr val="008000"/>
                </a:solidFill>
                <a:latin typeface="Adobe Ming Std L" panose="02020300000000000000" pitchFamily="18" charset="-128"/>
                <a:ea typeface="Adobe Ming Std L" panose="02020300000000000000" pitchFamily="18" charset="-128"/>
                <a:cs typeface="Arial" panose="020B0604020202020204" pitchFamily="34" charset="0"/>
              </a:rPr>
              <a:t>}</a:t>
            </a:r>
            <a:endParaRPr lang="ru-RU" sz="2400" b="1" dirty="0">
              <a:effectLst/>
              <a:latin typeface="Adobe Ming Std L" panose="02020300000000000000" pitchFamily="18" charset="-128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49126" y="2023303"/>
            <a:ext cx="414287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Примерный код </a:t>
            </a:r>
            <a:r>
              <a:rPr lang="en-US" sz="4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Array.Sort</a:t>
            </a:r>
            <a:endParaRPr lang="ru-RU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04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</TotalTime>
  <Words>414</Words>
  <Application>Microsoft Office PowerPoint</Application>
  <PresentationFormat>Широкоэкранный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Adobe Ming Std L</vt:lpstr>
      <vt:lpstr>Arial</vt:lpstr>
      <vt:lpstr>Century Gothic</vt:lpstr>
      <vt:lpstr>Wingdings 3</vt:lpstr>
      <vt:lpstr>Сектор</vt:lpstr>
      <vt:lpstr>Сортировка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Сортировка</dc:title>
  <dc:creator>Артём Припадчев</dc:creator>
  <cp:lastModifiedBy>Артём Припадчев</cp:lastModifiedBy>
  <cp:revision>18</cp:revision>
  <dcterms:created xsi:type="dcterms:W3CDTF">2013-03-24T13:09:38Z</dcterms:created>
  <dcterms:modified xsi:type="dcterms:W3CDTF">2013-03-26T18:58:12Z</dcterms:modified>
</cp:coreProperties>
</file>