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76" r:id="rId11"/>
    <p:sldId id="265" r:id="rId12"/>
    <p:sldId id="266" r:id="rId13"/>
    <p:sldId id="267" r:id="rId14"/>
    <p:sldId id="268" r:id="rId15"/>
    <p:sldId id="269" r:id="rId16"/>
    <p:sldId id="270" r:id="rId17"/>
    <p:sldId id="277" r:id="rId18"/>
    <p:sldId id="272" r:id="rId19"/>
    <p:sldId id="273" r:id="rId20"/>
    <p:sldId id="271" r:id="rId21"/>
    <p:sldId id="274" r:id="rId22"/>
    <p:sldId id="275" r:id="rId23"/>
    <p:sldId id="280" r:id="rId24"/>
    <p:sldId id="278" r:id="rId25"/>
    <p:sldId id="279"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p:scale>
          <a:sx n="84" d="100"/>
          <a:sy n="84" d="100"/>
        </p:scale>
        <p:origin x="96" y="-5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89074-E732-4CED-9755-338501EA36B2}" type="datetimeFigureOut">
              <a:rPr lang="ru-RU" smtClean="0"/>
              <a:pPr/>
              <a:t>12.02.2015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685AC4-A679-4944-9F18-C1E71CD8BD9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685AC4-A679-4944-9F18-C1E71CD8BD9A}" type="slidenum">
              <a:rPr lang="ru-RU" smtClean="0"/>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3786AB-641C-456F-9FF8-963585BDC732}"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3A967-8924-43D5-9FEC-75517F0CEB8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3786AB-641C-456F-9FF8-963585BDC732}"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3A967-8924-43D5-9FEC-75517F0CEB8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3786AB-641C-456F-9FF8-963585BDC732}"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3A967-8924-43D5-9FEC-75517F0CEB8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3786AB-641C-456F-9FF8-963585BDC732}"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3A967-8924-43D5-9FEC-75517F0CEB8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3786AB-641C-456F-9FF8-963585BDC732}"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3A967-8924-43D5-9FEC-75517F0CEB8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D3786AB-641C-456F-9FF8-963585BDC732}" type="datetimeFigureOut">
              <a:rPr lang="ru-RU" smtClean="0"/>
              <a:pPr/>
              <a:t>12.02.2015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3A967-8924-43D5-9FEC-75517F0CEB8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3786AB-641C-456F-9FF8-963585BDC732}" type="datetimeFigureOut">
              <a:rPr lang="ru-RU" smtClean="0"/>
              <a:pPr/>
              <a:t>12.02.2015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3A967-8924-43D5-9FEC-75517F0CEB8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3786AB-641C-456F-9FF8-963585BDC732}" type="datetimeFigureOut">
              <a:rPr lang="ru-RU" smtClean="0"/>
              <a:pPr/>
              <a:t>12.02.2015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3A967-8924-43D5-9FEC-75517F0CEB8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3786AB-641C-456F-9FF8-963585BDC732}" type="datetimeFigureOut">
              <a:rPr lang="ru-RU" smtClean="0"/>
              <a:pPr/>
              <a:t>12.02.2015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53A967-8924-43D5-9FEC-75517F0CEB8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3786AB-641C-456F-9FF8-963585BDC732}" type="datetimeFigureOut">
              <a:rPr lang="ru-RU" smtClean="0"/>
              <a:pPr/>
              <a:t>12.02.2015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3A967-8924-43D5-9FEC-75517F0CEB8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3786AB-641C-456F-9FF8-963585BDC732}" type="datetimeFigureOut">
              <a:rPr lang="ru-RU" smtClean="0"/>
              <a:pPr/>
              <a:t>12.02.2015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3A967-8924-43D5-9FEC-75517F0CEB8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786AB-641C-456F-9FF8-963585BDC732}" type="datetimeFigureOut">
              <a:rPr lang="ru-RU" smtClean="0"/>
              <a:pPr/>
              <a:t>12.02.2015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A967-8924-43D5-9FEC-75517F0CEB8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2232248" cy="523220"/>
          </a:xfrm>
          <a:prstGeom prst="rect">
            <a:avLst/>
          </a:prstGeom>
          <a:noFill/>
        </p:spPr>
        <p:txBody>
          <a:bodyPr wrap="square" rtlCol="0">
            <a:spAutoFit/>
          </a:bodyPr>
          <a:lstStyle/>
          <a:p>
            <a:r>
              <a:rPr lang="ru-RU" sz="2800" b="1" dirty="0" smtClean="0">
                <a:solidFill>
                  <a:srgbClr val="FF0000"/>
                </a:solidFill>
              </a:rPr>
              <a:t>ДЗ №1</a:t>
            </a:r>
            <a:endParaRPr lang="ru-RU" sz="2800" b="1" dirty="0">
              <a:solidFill>
                <a:srgbClr val="FF0000"/>
              </a:solidFill>
            </a:endParaRPr>
          </a:p>
        </p:txBody>
      </p:sp>
      <p:sp>
        <p:nvSpPr>
          <p:cNvPr id="5" name="TextBox 4"/>
          <p:cNvSpPr txBox="1"/>
          <p:nvPr/>
        </p:nvSpPr>
        <p:spPr>
          <a:xfrm>
            <a:off x="323528" y="836712"/>
            <a:ext cx="8376845" cy="1077218"/>
          </a:xfrm>
          <a:prstGeom prst="rect">
            <a:avLst/>
          </a:prstGeom>
          <a:noFill/>
        </p:spPr>
        <p:txBody>
          <a:bodyPr wrap="none" rtlCol="0">
            <a:spAutoFit/>
          </a:bodyPr>
          <a:lstStyle/>
          <a:p>
            <a:r>
              <a:rPr lang="x-none" sz="3200" b="1">
                <a:solidFill>
                  <a:schemeClr val="tx2">
                    <a:lumMod val="75000"/>
                  </a:schemeClr>
                </a:solidFill>
              </a:rPr>
              <a:t>Проектирование тонкопленочных </a:t>
            </a:r>
            <a:r>
              <a:rPr lang="x-none" sz="3200" b="1" smtClean="0">
                <a:solidFill>
                  <a:schemeClr val="tx2">
                    <a:lumMod val="75000"/>
                  </a:schemeClr>
                </a:solidFill>
              </a:rPr>
              <a:t>гибридных</a:t>
            </a:r>
            <a:endParaRPr lang="ru-RU" sz="3200" b="1" dirty="0" smtClean="0">
              <a:solidFill>
                <a:schemeClr val="tx2">
                  <a:lumMod val="75000"/>
                </a:schemeClr>
              </a:solidFill>
            </a:endParaRPr>
          </a:p>
          <a:p>
            <a:pPr algn="ctr"/>
            <a:r>
              <a:rPr lang="x-none" sz="3200" b="1" smtClean="0">
                <a:solidFill>
                  <a:schemeClr val="tx2">
                    <a:lumMod val="75000"/>
                  </a:schemeClr>
                </a:solidFill>
              </a:rPr>
              <a:t> </a:t>
            </a:r>
            <a:r>
              <a:rPr lang="x-none" sz="3200" b="1">
                <a:solidFill>
                  <a:schemeClr val="tx2">
                    <a:lumMod val="75000"/>
                  </a:schemeClr>
                </a:solidFill>
              </a:rPr>
              <a:t>интегральных микросхем</a:t>
            </a:r>
            <a:endParaRPr lang="ru-RU" sz="3200" dirty="0">
              <a:solidFill>
                <a:schemeClr val="tx2">
                  <a:lumMod val="75000"/>
                </a:schemeClr>
              </a:solidFill>
            </a:endParaRPr>
          </a:p>
        </p:txBody>
      </p:sp>
      <p:sp>
        <p:nvSpPr>
          <p:cNvPr id="6" name="TextBox 5"/>
          <p:cNvSpPr txBox="1"/>
          <p:nvPr/>
        </p:nvSpPr>
        <p:spPr>
          <a:xfrm>
            <a:off x="323528" y="2852936"/>
            <a:ext cx="8640960" cy="2954655"/>
          </a:xfrm>
          <a:prstGeom prst="rect">
            <a:avLst/>
          </a:prstGeom>
          <a:noFill/>
        </p:spPr>
        <p:txBody>
          <a:bodyPr wrap="square" rtlCol="0">
            <a:spAutoFit/>
          </a:bodyPr>
          <a:lstStyle/>
          <a:p>
            <a:r>
              <a:rPr lang="ru-RU" sz="2800" b="1" dirty="0">
                <a:solidFill>
                  <a:srgbClr val="FF0000"/>
                </a:solidFill>
              </a:rPr>
              <a:t>Поляков В.И., Стародубцев Э.В. </a:t>
            </a:r>
            <a:r>
              <a:rPr lang="ru-RU" sz="2800" b="1" dirty="0" smtClean="0">
                <a:solidFill>
                  <a:srgbClr val="FF0000"/>
                </a:solidFill>
              </a:rPr>
              <a:t> Проектирование </a:t>
            </a:r>
            <a:r>
              <a:rPr lang="ru-RU" sz="2800" b="1" dirty="0">
                <a:solidFill>
                  <a:srgbClr val="FF0000"/>
                </a:solidFill>
              </a:rPr>
              <a:t>гибридных тонкопленочных </a:t>
            </a:r>
            <a:r>
              <a:rPr lang="ru-RU" sz="2800" b="1" dirty="0" smtClean="0">
                <a:solidFill>
                  <a:srgbClr val="FF0000"/>
                </a:solidFill>
              </a:rPr>
              <a:t> интегральных </a:t>
            </a:r>
            <a:r>
              <a:rPr lang="ru-RU" sz="2800" b="1" dirty="0">
                <a:solidFill>
                  <a:srgbClr val="FF0000"/>
                </a:solidFill>
              </a:rPr>
              <a:t>микросхем: учебное </a:t>
            </a:r>
            <a:r>
              <a:rPr lang="ru-RU" sz="2800" b="1" dirty="0" smtClean="0">
                <a:solidFill>
                  <a:srgbClr val="FF0000"/>
                </a:solidFill>
              </a:rPr>
              <a:t>пособие  </a:t>
            </a:r>
            <a:r>
              <a:rPr lang="ru-RU" sz="2800" b="1" dirty="0">
                <a:solidFill>
                  <a:srgbClr val="FF0000"/>
                </a:solidFill>
              </a:rPr>
              <a:t>по дисциплине «</a:t>
            </a:r>
            <a:r>
              <a:rPr lang="ru-RU" sz="2800" b="1" dirty="0" smtClean="0">
                <a:solidFill>
                  <a:srgbClr val="FF0000"/>
                </a:solidFill>
              </a:rPr>
              <a:t>Конструкторско-технологическое  </a:t>
            </a:r>
            <a:r>
              <a:rPr lang="ru-RU" sz="2800" b="1" dirty="0">
                <a:solidFill>
                  <a:srgbClr val="FF0000"/>
                </a:solidFill>
              </a:rPr>
              <a:t>обеспечение производства ЭВМ» </a:t>
            </a:r>
            <a:r>
              <a:rPr lang="ru-RU" sz="2800" b="1" dirty="0" smtClean="0">
                <a:solidFill>
                  <a:srgbClr val="FF0000"/>
                </a:solidFill>
              </a:rPr>
              <a:t>–</a:t>
            </a:r>
          </a:p>
          <a:p>
            <a:r>
              <a:rPr lang="ru-RU" sz="2800" b="1" dirty="0" smtClean="0">
                <a:solidFill>
                  <a:srgbClr val="FF0000"/>
                </a:solidFill>
              </a:rPr>
              <a:t> </a:t>
            </a:r>
            <a:r>
              <a:rPr lang="ru-RU" sz="2800" b="1" dirty="0">
                <a:solidFill>
                  <a:srgbClr val="FF0000"/>
                </a:solidFill>
              </a:rPr>
              <a:t>Санкт-Петербург: НИУ ИТМО, 2013. – 80 </a:t>
            </a:r>
            <a:r>
              <a:rPr lang="ru-RU" sz="2800" b="1" dirty="0" err="1">
                <a:solidFill>
                  <a:srgbClr val="FF0000"/>
                </a:solidFill>
              </a:rPr>
              <a:t>c</a:t>
            </a:r>
            <a:r>
              <a:rPr lang="ru-RU" sz="2800" b="1" dirty="0">
                <a:solidFill>
                  <a:srgbClr val="FF0000"/>
                </a:solidFill>
              </a:rPr>
              <a:t>.</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3000" fill="hold"/>
                                        <p:tgtEl>
                                          <p:spTgt spid="6"/>
                                        </p:tgtEl>
                                        <p:attrNameLst>
                                          <p:attrName>ppt_x</p:attrName>
                                        </p:attrNameLst>
                                      </p:cBhvr>
                                      <p:tavLst>
                                        <p:tav tm="0">
                                          <p:val>
                                            <p:strVal val="#ppt_x"/>
                                          </p:val>
                                        </p:tav>
                                        <p:tav tm="100000">
                                          <p:val>
                                            <p:strVal val="#ppt_x"/>
                                          </p:val>
                                        </p:tav>
                                      </p:tavLst>
                                    </p:anim>
                                    <p:anim calcmode="lin" valueType="num">
                                      <p:cBhvr additive="base">
                                        <p:cTn id="14"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149080"/>
            <a:ext cx="9144000" cy="2677656"/>
          </a:xfrm>
          <a:prstGeom prst="rect">
            <a:avLst/>
          </a:prstGeom>
          <a:noFill/>
        </p:spPr>
        <p:txBody>
          <a:bodyPr wrap="square" rtlCol="0">
            <a:spAutoFit/>
          </a:bodyPr>
          <a:lstStyle/>
          <a:p>
            <a:r>
              <a:rPr lang="ru-RU" sz="2400" dirty="0" smtClean="0"/>
              <a:t>Определяется ширина резисторов </a:t>
            </a:r>
            <a:r>
              <a:rPr lang="ru-RU" sz="2400" i="1" dirty="0" err="1" smtClean="0">
                <a:solidFill>
                  <a:srgbClr val="FF0000"/>
                </a:solidFill>
              </a:rPr>
              <a:t>b</a:t>
            </a:r>
            <a:r>
              <a:rPr lang="en-US" sz="2400" baseline="-25000" dirty="0" smtClean="0">
                <a:solidFill>
                  <a:srgbClr val="FF0000"/>
                </a:solidFill>
              </a:rPr>
              <a:t>W</a:t>
            </a:r>
            <a:r>
              <a:rPr lang="en-US" sz="2400" dirty="0" smtClean="0"/>
              <a:t> </a:t>
            </a:r>
            <a:r>
              <a:rPr lang="ru-RU" sz="2400" dirty="0" smtClean="0"/>
              <a:t>–ширина, обеспечивающая необходимую мощность рассеяния</a:t>
            </a:r>
          </a:p>
          <a:p>
            <a:endParaRPr lang="ru-RU" sz="2400" dirty="0" smtClean="0"/>
          </a:p>
          <a:p>
            <a:endParaRPr lang="ru-RU" sz="2400" dirty="0" smtClean="0"/>
          </a:p>
          <a:p>
            <a:endParaRPr lang="ru-RU" sz="2400" dirty="0" smtClean="0"/>
          </a:p>
          <a:p>
            <a:r>
              <a:rPr lang="ru-RU" sz="2400" dirty="0" smtClean="0"/>
              <a:t>Значение </a:t>
            </a:r>
            <a:r>
              <a:rPr lang="ru-RU" sz="2400" i="1" dirty="0" err="1" smtClean="0"/>
              <a:t>b</a:t>
            </a:r>
            <a:r>
              <a:rPr lang="en-US" sz="2400" baseline="-25000" dirty="0" smtClean="0"/>
              <a:t>W</a:t>
            </a:r>
            <a:r>
              <a:rPr lang="ru-RU" sz="2400" dirty="0" smtClean="0"/>
              <a:t> округляется в </a:t>
            </a:r>
            <a:r>
              <a:rPr lang="ru-RU" sz="2400" b="1" dirty="0" smtClean="0">
                <a:solidFill>
                  <a:srgbClr val="FF0000"/>
                </a:solidFill>
              </a:rPr>
              <a:t>большую сторону</a:t>
            </a:r>
            <a:r>
              <a:rPr lang="ru-RU" sz="2400" dirty="0" smtClean="0">
                <a:solidFill>
                  <a:srgbClr val="FF0000"/>
                </a:solidFill>
              </a:rPr>
              <a:t> </a:t>
            </a:r>
            <a:r>
              <a:rPr lang="ru-RU" sz="2400" dirty="0" smtClean="0"/>
              <a:t>кратно шагу </a:t>
            </a:r>
            <a:r>
              <a:rPr lang="ru-RU" sz="2400" dirty="0" err="1" smtClean="0"/>
              <a:t>коорди-натной</a:t>
            </a:r>
            <a:r>
              <a:rPr lang="ru-RU" sz="2400" dirty="0" smtClean="0"/>
              <a:t> сетки </a:t>
            </a:r>
            <a:r>
              <a:rPr lang="ru-RU" sz="2400" i="1" dirty="0" smtClean="0"/>
              <a:t>Н</a:t>
            </a:r>
            <a:r>
              <a:rPr lang="ru-RU" sz="2400" dirty="0" smtClean="0"/>
              <a:t>. Рекомендуется выбирать </a:t>
            </a:r>
            <a:r>
              <a:rPr lang="ru-RU" sz="2400" i="1" dirty="0" smtClean="0"/>
              <a:t>Н</a:t>
            </a:r>
            <a:r>
              <a:rPr lang="ru-RU" sz="2400" dirty="0" smtClean="0"/>
              <a:t> = 0,1 мм. </a:t>
            </a:r>
            <a:endParaRPr lang="ru-RU" sz="2400" dirty="0"/>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46360" t="76042" r="41828" b="15837"/>
          <a:stretch>
            <a:fillRect/>
          </a:stretch>
        </p:blipFill>
        <p:spPr bwMode="auto">
          <a:xfrm>
            <a:off x="3491880" y="5013176"/>
            <a:ext cx="1832931" cy="1008112"/>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107504" y="0"/>
          <a:ext cx="8964488" cy="4094232"/>
        </p:xfrm>
        <a:graphic>
          <a:graphicData uri="http://schemas.openxmlformats.org/drawingml/2006/table">
            <a:tbl>
              <a:tblPr/>
              <a:tblGrid>
                <a:gridCol w="2664296"/>
                <a:gridCol w="1944216"/>
                <a:gridCol w="2448272"/>
                <a:gridCol w="1907704"/>
              </a:tblGrid>
              <a:tr h="908720">
                <a:tc>
                  <a:txBody>
                    <a:bodyPr/>
                    <a:lstStyle/>
                    <a:p>
                      <a:pPr algn="ctr"/>
                      <a:r>
                        <a:rPr lang="ru-RU" sz="2400" dirty="0">
                          <a:latin typeface="Times New Roman"/>
                          <a:ea typeface="Times New Roman"/>
                          <a:cs typeface="Times New Roman"/>
                        </a:rPr>
                        <a:t>Наименование материала</a:t>
                      </a:r>
                      <a:endParaRPr lang="ru-RU"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1" i="1" dirty="0" err="1">
                          <a:latin typeface="Times New Roman"/>
                          <a:ea typeface="Times New Roman"/>
                          <a:cs typeface="Times New Roman"/>
                        </a:rPr>
                        <a:t>ρ</a:t>
                      </a:r>
                      <a:r>
                        <a:rPr lang="ru-RU" sz="2400" baseline="-25000" dirty="0" err="1">
                          <a:latin typeface="Times New Roman"/>
                          <a:ea typeface="Times New Roman"/>
                          <a:cs typeface="Times New Roman"/>
                        </a:rPr>
                        <a:t>□, </a:t>
                      </a:r>
                      <a:r>
                        <a:rPr lang="ru-RU" sz="2400" dirty="0">
                          <a:latin typeface="Times New Roman"/>
                          <a:ea typeface="Times New Roman"/>
                          <a:cs typeface="Times New Roman"/>
                        </a:rPr>
                        <a:t>Ом/□</a:t>
                      </a:r>
                      <a:endParaRPr lang="ru-RU"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dirty="0">
                          <a:latin typeface="Times New Roman"/>
                          <a:ea typeface="Times New Roman"/>
                          <a:cs typeface="Times New Roman"/>
                        </a:rPr>
                        <a:t>Диапазон значений сопротивления, Ом</a:t>
                      </a:r>
                      <a:endParaRPr lang="ru-RU"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dirty="0">
                          <a:latin typeface="Times New Roman"/>
                          <a:ea typeface="Times New Roman"/>
                          <a:cs typeface="Times New Roman"/>
                        </a:rPr>
                        <a:t>Удельная мощность рассеяния </a:t>
                      </a:r>
                      <a:r>
                        <a:rPr lang="en-US" sz="2400" i="1" dirty="0">
                          <a:latin typeface="Times New Roman"/>
                          <a:ea typeface="Times New Roman"/>
                          <a:cs typeface="Times New Roman"/>
                        </a:rPr>
                        <a:t>W</a:t>
                      </a:r>
                      <a:r>
                        <a:rPr lang="ru-RU" sz="2400" baseline="-25000" dirty="0">
                          <a:latin typeface="Times New Roman"/>
                          <a:ea typeface="Times New Roman"/>
                          <a:cs typeface="Times New Roman"/>
                        </a:rPr>
                        <a:t>0</a:t>
                      </a:r>
                      <a:r>
                        <a:rPr lang="ru-RU" sz="2400" dirty="0">
                          <a:latin typeface="Times New Roman"/>
                          <a:ea typeface="Times New Roman"/>
                          <a:cs typeface="Times New Roman"/>
                        </a:rPr>
                        <a:t>, Вт/см</a:t>
                      </a:r>
                      <a:r>
                        <a:rPr lang="ru-RU" sz="2400" baseline="30000" dirty="0">
                          <a:latin typeface="Times New Roman"/>
                          <a:ea typeface="Times New Roman"/>
                          <a:cs typeface="Times New Roman"/>
                        </a:rPr>
                        <a:t>2</a:t>
                      </a:r>
                      <a:endParaRPr lang="ru-RU"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757">
                <a:tc>
                  <a:txBody>
                    <a:bodyPr/>
                    <a:lstStyle/>
                    <a:p>
                      <a:pPr algn="ctr"/>
                      <a:r>
                        <a:rPr lang="ru-RU" sz="2400" b="0" dirty="0">
                          <a:latin typeface="Times New Roman"/>
                          <a:ea typeface="Times New Roman"/>
                          <a:cs typeface="Times New Roman"/>
                        </a:rPr>
                        <a:t>Сплав РС - 3001</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800 - 3000</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50 - 30000</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a:latin typeface="Times New Roman"/>
                          <a:ea typeface="Times New Roman"/>
                          <a:cs typeface="Times New Roman"/>
                        </a:rPr>
                        <a:t>2</a:t>
                      </a:r>
                      <a:endParaRPr lang="ru-RU" sz="2400" b="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757">
                <a:tc>
                  <a:txBody>
                    <a:bodyPr/>
                    <a:lstStyle/>
                    <a:p>
                      <a:pPr algn="ctr"/>
                      <a:r>
                        <a:rPr lang="ru-RU" sz="2400" b="0">
                          <a:latin typeface="Times New Roman"/>
                          <a:ea typeface="Times New Roman"/>
                          <a:cs typeface="Times New Roman"/>
                        </a:rPr>
                        <a:t>Сплав РС - 3710</a:t>
                      </a:r>
                      <a:endParaRPr lang="ru-RU" sz="2400" b="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100 - 2000</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10 - 20000</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a:latin typeface="Times New Roman"/>
                          <a:ea typeface="Times New Roman"/>
                          <a:cs typeface="Times New Roman"/>
                        </a:rPr>
                        <a:t>2</a:t>
                      </a:r>
                      <a:endParaRPr lang="ru-RU" sz="2400" b="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757">
                <a:tc>
                  <a:txBody>
                    <a:bodyPr/>
                    <a:lstStyle/>
                    <a:p>
                      <a:pPr algn="ctr"/>
                      <a:r>
                        <a:rPr lang="ru-RU" sz="2400" b="0">
                          <a:latin typeface="Times New Roman"/>
                          <a:ea typeface="Times New Roman"/>
                          <a:cs typeface="Times New Roman"/>
                        </a:rPr>
                        <a:t>Кермет К-50С</a:t>
                      </a:r>
                      <a:endParaRPr lang="ru-RU" sz="2400" b="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a:latin typeface="Times New Roman"/>
                          <a:ea typeface="Times New Roman"/>
                          <a:cs typeface="Times New Roman"/>
                        </a:rPr>
                        <a:t>1000 - 10000</a:t>
                      </a:r>
                      <a:endParaRPr lang="ru-RU" sz="2400" b="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100 - 100000</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a:latin typeface="Times New Roman"/>
                          <a:ea typeface="Times New Roman"/>
                          <a:cs typeface="Times New Roman"/>
                        </a:rPr>
                        <a:t>2</a:t>
                      </a:r>
                      <a:endParaRPr lang="ru-RU" sz="2400" b="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632">
                <a:tc>
                  <a:txBody>
                    <a:bodyPr/>
                    <a:lstStyle/>
                    <a:p>
                      <a:pPr algn="ctr"/>
                      <a:r>
                        <a:rPr lang="ru-RU" sz="2400" b="0" dirty="0" smtClean="0">
                          <a:latin typeface="Times New Roman"/>
                          <a:ea typeface="Times New Roman"/>
                          <a:cs typeface="Times New Roman"/>
                        </a:rPr>
                        <a:t>Спец. </a:t>
                      </a:r>
                      <a:r>
                        <a:rPr lang="ru-RU" sz="2400" b="0" dirty="0">
                          <a:latin typeface="Times New Roman"/>
                          <a:ea typeface="Times New Roman"/>
                          <a:cs typeface="Times New Roman"/>
                        </a:rPr>
                        <a:t>сплав №3</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350 - 500</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100 - 50000</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2</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757">
                <a:tc>
                  <a:txBody>
                    <a:bodyPr/>
                    <a:lstStyle/>
                    <a:p>
                      <a:pPr algn="ctr"/>
                      <a:r>
                        <a:rPr lang="ru-RU" sz="2400" b="0">
                          <a:latin typeface="Times New Roman"/>
                          <a:ea typeface="Times New Roman"/>
                          <a:cs typeface="Times New Roman"/>
                        </a:rPr>
                        <a:t>Тантал ТВЧ</a:t>
                      </a:r>
                      <a:endParaRPr lang="ru-RU" sz="2400" b="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a:latin typeface="Times New Roman"/>
                          <a:ea typeface="Times New Roman"/>
                          <a:cs typeface="Times New Roman"/>
                        </a:rPr>
                        <a:t>10 - 100</a:t>
                      </a:r>
                      <a:endParaRPr lang="ru-RU" sz="2400" b="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1 - 1000</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3</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757">
                <a:tc>
                  <a:txBody>
                    <a:bodyPr/>
                    <a:lstStyle/>
                    <a:p>
                      <a:pPr algn="ctr"/>
                      <a:r>
                        <a:rPr lang="ru-RU" sz="2400" b="0">
                          <a:latin typeface="Times New Roman"/>
                          <a:ea typeface="Times New Roman"/>
                          <a:cs typeface="Times New Roman"/>
                        </a:rPr>
                        <a:t>Нихром</a:t>
                      </a:r>
                      <a:endParaRPr lang="ru-RU" sz="2400" b="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a:latin typeface="Times New Roman"/>
                          <a:ea typeface="Times New Roman"/>
                          <a:cs typeface="Times New Roman"/>
                        </a:rPr>
                        <a:t>50 - 300</a:t>
                      </a:r>
                      <a:endParaRPr lang="ru-RU" sz="2400" b="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5 - 3000</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1</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757">
                <a:tc>
                  <a:txBody>
                    <a:bodyPr/>
                    <a:lstStyle/>
                    <a:p>
                      <a:pPr algn="ctr"/>
                      <a:r>
                        <a:rPr lang="ru-RU" sz="2400" b="0" dirty="0">
                          <a:latin typeface="Times New Roman"/>
                          <a:ea typeface="Times New Roman"/>
                          <a:cs typeface="Times New Roman"/>
                        </a:rPr>
                        <a:t>Хром</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500</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50 - 30000</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b="0" dirty="0">
                          <a:latin typeface="Times New Roman"/>
                          <a:ea typeface="Times New Roman"/>
                          <a:cs typeface="Times New Roman"/>
                        </a:rPr>
                        <a:t>1</a:t>
                      </a:r>
                      <a:endParaRPr lang="ru-RU" sz="2400" b="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0" fill="hold"/>
                                        <p:tgtEl>
                                          <p:spTgt spid="6"/>
                                        </p:tgtEl>
                                        <p:attrNameLst>
                                          <p:attrName>ppt_x</p:attrName>
                                        </p:attrNameLst>
                                      </p:cBhvr>
                                      <p:tavLst>
                                        <p:tav tm="0">
                                          <p:val>
                                            <p:strVal val="1+#ppt_w/2"/>
                                          </p:val>
                                        </p:tav>
                                        <p:tav tm="100000">
                                          <p:val>
                                            <p:strVal val="#ppt_x"/>
                                          </p:val>
                                        </p:tav>
                                      </p:tavLst>
                                    </p:anim>
                                    <p:anim calcmode="lin" valueType="num">
                                      <p:cBhvr additive="base">
                                        <p:cTn id="12"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1569660"/>
          </a:xfrm>
          <a:prstGeom prst="rect">
            <a:avLst/>
          </a:prstGeom>
          <a:noFill/>
        </p:spPr>
        <p:txBody>
          <a:bodyPr wrap="square" rtlCol="0">
            <a:spAutoFit/>
          </a:bodyPr>
          <a:lstStyle/>
          <a:p>
            <a:r>
              <a:rPr lang="ru-RU" sz="2400" dirty="0" smtClean="0"/>
              <a:t>Определяется ширина резисторов </a:t>
            </a:r>
            <a:r>
              <a:rPr lang="ru-RU" sz="2400" i="1" dirty="0" err="1" smtClean="0">
                <a:solidFill>
                  <a:srgbClr val="FF0000"/>
                </a:solidFill>
              </a:rPr>
              <a:t>b</a:t>
            </a:r>
            <a:r>
              <a:rPr lang="ru-RU" sz="2400" baseline="-25000" dirty="0" err="1" smtClean="0">
                <a:solidFill>
                  <a:srgbClr val="FF0000"/>
                </a:solidFill>
              </a:rPr>
              <a:t>точн</a:t>
            </a:r>
            <a:r>
              <a:rPr lang="ru-RU" sz="2400" dirty="0" smtClean="0"/>
              <a:t>– ширина, зависящая от заданной точности изготовления</a:t>
            </a:r>
          </a:p>
          <a:p>
            <a:endParaRPr lang="ru-RU" sz="2400" dirty="0" smtClean="0"/>
          </a:p>
          <a:p>
            <a:endParaRPr lang="ru-RU" sz="2400" dirty="0" smtClean="0"/>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blip>
          <a:srcRect l="38981" t="50202" r="33260" b="43154"/>
          <a:stretch>
            <a:fillRect/>
          </a:stretch>
        </p:blipFill>
        <p:spPr bwMode="auto">
          <a:xfrm>
            <a:off x="2051721" y="764704"/>
            <a:ext cx="4392487" cy="841114"/>
          </a:xfrm>
          <a:prstGeom prst="rect">
            <a:avLst/>
          </a:prstGeom>
          <a:noFill/>
          <a:ln w="9525">
            <a:noFill/>
            <a:miter lim="800000"/>
            <a:headEnd/>
            <a:tailEnd/>
          </a:ln>
        </p:spPr>
      </p:pic>
      <p:sp>
        <p:nvSpPr>
          <p:cNvPr id="4" name="TextBox 3"/>
          <p:cNvSpPr txBox="1"/>
          <p:nvPr/>
        </p:nvSpPr>
        <p:spPr>
          <a:xfrm>
            <a:off x="0" y="1556792"/>
            <a:ext cx="9144000" cy="830997"/>
          </a:xfrm>
          <a:prstGeom prst="rect">
            <a:avLst/>
          </a:prstGeom>
          <a:noFill/>
        </p:spPr>
        <p:txBody>
          <a:bodyPr wrap="square" rtlCol="0">
            <a:spAutoFit/>
          </a:bodyPr>
          <a:lstStyle/>
          <a:p>
            <a:r>
              <a:rPr lang="ru-RU" sz="2400" dirty="0" smtClean="0"/>
              <a:t>Расчетное значение ширины каждого резистора </a:t>
            </a:r>
            <a:r>
              <a:rPr lang="ru-RU" sz="2400" i="1" dirty="0" err="1" smtClean="0"/>
              <a:t>b</a:t>
            </a:r>
            <a:endParaRPr lang="ru-RU" sz="2400" i="1" dirty="0" smtClean="0"/>
          </a:p>
          <a:p>
            <a:pPr algn="ctr"/>
            <a:r>
              <a:rPr lang="ru-RU" sz="2400" i="1" dirty="0" err="1" smtClean="0"/>
              <a:t>b</a:t>
            </a:r>
            <a:r>
              <a:rPr lang="ru-RU" sz="2400" dirty="0" smtClean="0"/>
              <a:t> ≥ </a:t>
            </a:r>
            <a:r>
              <a:rPr lang="ru-RU" sz="2400" dirty="0" err="1" smtClean="0"/>
              <a:t>max</a:t>
            </a:r>
            <a:r>
              <a:rPr lang="ru-RU" sz="2400" dirty="0" smtClean="0"/>
              <a:t> [</a:t>
            </a:r>
            <a:r>
              <a:rPr lang="ru-RU" sz="2400" i="1" dirty="0" err="1" smtClean="0"/>
              <a:t>b</a:t>
            </a:r>
            <a:r>
              <a:rPr lang="ru-RU" sz="2400" baseline="-25000" dirty="0" err="1" smtClean="0"/>
              <a:t>точн</a:t>
            </a:r>
            <a:r>
              <a:rPr lang="ru-RU" sz="2400" dirty="0" smtClean="0"/>
              <a:t> , </a:t>
            </a:r>
            <a:r>
              <a:rPr lang="ru-RU" sz="2400" i="1" dirty="0" err="1" smtClean="0"/>
              <a:t>b</a:t>
            </a:r>
            <a:r>
              <a:rPr lang="en-US" sz="2400" baseline="-25000" dirty="0" smtClean="0"/>
              <a:t>W</a:t>
            </a:r>
            <a:r>
              <a:rPr lang="ru-RU" sz="2400" dirty="0" smtClean="0"/>
              <a:t>].</a:t>
            </a:r>
            <a:endParaRPr lang="ru-RU" sz="2400" dirty="0"/>
          </a:p>
        </p:txBody>
      </p:sp>
      <p:sp>
        <p:nvSpPr>
          <p:cNvPr id="5" name="TextBox 4"/>
          <p:cNvSpPr txBox="1"/>
          <p:nvPr/>
        </p:nvSpPr>
        <p:spPr>
          <a:xfrm>
            <a:off x="0" y="2348880"/>
            <a:ext cx="9144000" cy="461665"/>
          </a:xfrm>
          <a:prstGeom prst="rect">
            <a:avLst/>
          </a:prstGeom>
          <a:noFill/>
        </p:spPr>
        <p:txBody>
          <a:bodyPr wrap="square" rtlCol="0">
            <a:spAutoFit/>
          </a:bodyPr>
          <a:lstStyle/>
          <a:p>
            <a:r>
              <a:rPr lang="ru-RU" sz="2400" dirty="0" smtClean="0"/>
              <a:t>Определяется длина резисторов.</a:t>
            </a:r>
            <a:endParaRPr lang="ru-RU" sz="2400" dirty="0"/>
          </a:p>
        </p:txBody>
      </p:sp>
      <p:sp>
        <p:nvSpPr>
          <p:cNvPr id="6" name="TextBox 5"/>
          <p:cNvSpPr txBox="1"/>
          <p:nvPr/>
        </p:nvSpPr>
        <p:spPr>
          <a:xfrm>
            <a:off x="0" y="2852936"/>
            <a:ext cx="9144000" cy="461665"/>
          </a:xfrm>
          <a:prstGeom prst="rect">
            <a:avLst/>
          </a:prstGeom>
          <a:noFill/>
        </p:spPr>
        <p:txBody>
          <a:bodyPr wrap="square" rtlCol="0">
            <a:spAutoFit/>
          </a:bodyPr>
          <a:lstStyle/>
          <a:p>
            <a:r>
              <a:rPr lang="ru-RU" sz="2400" dirty="0" smtClean="0"/>
              <a:t>Расчетное значение  </a:t>
            </a:r>
            <a:r>
              <a:rPr lang="ru-RU" sz="2400" i="1" dirty="0" err="1" smtClean="0"/>
              <a:t>l</a:t>
            </a:r>
            <a:r>
              <a:rPr lang="ru-RU" sz="2400" baseline="-25000" dirty="0" err="1" smtClean="0"/>
              <a:t>расч</a:t>
            </a:r>
            <a:r>
              <a:rPr lang="ru-RU" sz="2400" dirty="0" smtClean="0"/>
              <a:t>  для каждого резистора</a:t>
            </a:r>
            <a:endParaRPr lang="ru-RU" sz="2400" dirty="0"/>
          </a:p>
        </p:txBody>
      </p:sp>
      <p:pic>
        <p:nvPicPr>
          <p:cNvPr id="2051" name="Picture 3"/>
          <p:cNvPicPr>
            <a:picLocks noChangeAspect="1" noChangeArrowheads="1"/>
          </p:cNvPicPr>
          <p:nvPr/>
        </p:nvPicPr>
        <p:blipFill>
          <a:blip r:embed="rId3" cstate="print">
            <a:clrChange>
              <a:clrFrom>
                <a:srgbClr val="FFFFFF"/>
              </a:clrFrom>
              <a:clrTo>
                <a:srgbClr val="FFFFFF">
                  <a:alpha val="0"/>
                </a:srgbClr>
              </a:clrTo>
            </a:clrChange>
          </a:blip>
          <a:srcRect l="39571" t="42820" r="35032" b="47583"/>
          <a:stretch>
            <a:fillRect/>
          </a:stretch>
        </p:blipFill>
        <p:spPr bwMode="auto">
          <a:xfrm>
            <a:off x="2987824" y="3284984"/>
            <a:ext cx="3096344" cy="936104"/>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l="39571" t="70136" r="35032" b="20267"/>
          <a:stretch>
            <a:fillRect/>
          </a:stretch>
        </p:blipFill>
        <p:spPr bwMode="auto">
          <a:xfrm>
            <a:off x="1115616" y="5805264"/>
            <a:ext cx="3096344" cy="936104"/>
          </a:xfrm>
          <a:prstGeom prst="rect">
            <a:avLst/>
          </a:prstGeom>
          <a:noFill/>
          <a:ln w="9525">
            <a:noFill/>
            <a:miter lim="800000"/>
            <a:headEnd/>
            <a:tailEnd/>
          </a:ln>
        </p:spPr>
      </p:pic>
      <p:sp>
        <p:nvSpPr>
          <p:cNvPr id="9" name="TextBox 8"/>
          <p:cNvSpPr txBox="1"/>
          <p:nvPr/>
        </p:nvSpPr>
        <p:spPr>
          <a:xfrm>
            <a:off x="0" y="4221088"/>
            <a:ext cx="9144000" cy="830997"/>
          </a:xfrm>
          <a:prstGeom prst="rect">
            <a:avLst/>
          </a:prstGeom>
          <a:noFill/>
        </p:spPr>
        <p:txBody>
          <a:bodyPr wrap="square" rtlCol="0">
            <a:spAutoFit/>
          </a:bodyPr>
          <a:lstStyle/>
          <a:p>
            <a:r>
              <a:rPr lang="ru-RU" sz="2400" dirty="0" smtClean="0"/>
              <a:t>За длину резистора принимают </a:t>
            </a:r>
            <a:r>
              <a:rPr lang="ru-RU" sz="2400" b="1" dirty="0" smtClean="0">
                <a:solidFill>
                  <a:srgbClr val="FF0000"/>
                </a:solidFill>
              </a:rPr>
              <a:t>ближайшее</a:t>
            </a:r>
            <a:r>
              <a:rPr lang="ru-RU" sz="2400" dirty="0" smtClean="0"/>
              <a:t> к </a:t>
            </a:r>
            <a:r>
              <a:rPr lang="ru-RU" sz="2400" i="1" dirty="0" err="1" smtClean="0"/>
              <a:t>l</a:t>
            </a:r>
            <a:r>
              <a:rPr lang="ru-RU" sz="2400" baseline="-25000" dirty="0" err="1" smtClean="0"/>
              <a:t>расч</a:t>
            </a:r>
            <a:r>
              <a:rPr lang="ru-RU" sz="2400" dirty="0" smtClean="0"/>
              <a:t> значение, кратное шагу координатной сетки </a:t>
            </a:r>
            <a:r>
              <a:rPr lang="ru-RU" sz="2400" i="1" dirty="0" smtClean="0"/>
              <a:t>Н</a:t>
            </a:r>
            <a:r>
              <a:rPr lang="ru-RU" sz="2400" dirty="0" smtClean="0"/>
              <a:t>.</a:t>
            </a:r>
            <a:endParaRPr lang="ru-RU" sz="2400" dirty="0"/>
          </a:p>
        </p:txBody>
      </p:sp>
      <p:sp>
        <p:nvSpPr>
          <p:cNvPr id="10" name="TextBox 9"/>
          <p:cNvSpPr txBox="1"/>
          <p:nvPr/>
        </p:nvSpPr>
        <p:spPr>
          <a:xfrm>
            <a:off x="0" y="5013176"/>
            <a:ext cx="9144000" cy="830997"/>
          </a:xfrm>
          <a:prstGeom prst="rect">
            <a:avLst/>
          </a:prstGeom>
          <a:noFill/>
        </p:spPr>
        <p:txBody>
          <a:bodyPr wrap="square" rtlCol="0">
            <a:spAutoFit/>
          </a:bodyPr>
          <a:lstStyle/>
          <a:p>
            <a:r>
              <a:rPr lang="ru-RU" sz="2400" dirty="0" smtClean="0"/>
              <a:t>При округлении  </a:t>
            </a:r>
            <a:r>
              <a:rPr lang="ru-RU" sz="2400" i="1" dirty="0" err="1" smtClean="0"/>
              <a:t>l</a:t>
            </a:r>
            <a:r>
              <a:rPr lang="ru-RU" sz="2400" baseline="-25000" dirty="0" err="1" smtClean="0"/>
              <a:t>расч</a:t>
            </a:r>
            <a:r>
              <a:rPr lang="ru-RU" sz="2400" baseline="-25000" dirty="0" smtClean="0"/>
              <a:t> </a:t>
            </a:r>
            <a:r>
              <a:rPr lang="ru-RU" sz="2400" dirty="0" smtClean="0"/>
              <a:t> рекомендуется оценить погрешность, вызванную округлением</a:t>
            </a:r>
            <a:endParaRPr lang="ru-RU" sz="2400" dirty="0"/>
          </a:p>
        </p:txBody>
      </p:sp>
      <p:pic>
        <p:nvPicPr>
          <p:cNvPr id="11" name="Picture 2"/>
          <p:cNvPicPr>
            <a:picLocks noChangeAspect="1" noChangeArrowheads="1"/>
          </p:cNvPicPr>
          <p:nvPr/>
        </p:nvPicPr>
        <p:blipFill>
          <a:blip r:embed="rId4" cstate="print">
            <a:clrChange>
              <a:clrFrom>
                <a:srgbClr val="FFFFFF"/>
              </a:clrFrom>
              <a:clrTo>
                <a:srgbClr val="FFFFFF">
                  <a:alpha val="0"/>
                </a:srgbClr>
              </a:clrTo>
            </a:clrChange>
          </a:blip>
          <a:srcRect l="15647" t="66444" r="48325" b="23220"/>
          <a:stretch>
            <a:fillRect/>
          </a:stretch>
        </p:blipFill>
        <p:spPr bwMode="auto">
          <a:xfrm>
            <a:off x="4355976" y="5661248"/>
            <a:ext cx="4392488" cy="1008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3000" fill="hold"/>
                                        <p:tgtEl>
                                          <p:spTgt spid="5"/>
                                        </p:tgtEl>
                                        <p:attrNameLst>
                                          <p:attrName>ppt_x</p:attrName>
                                        </p:attrNameLst>
                                      </p:cBhvr>
                                      <p:tavLst>
                                        <p:tav tm="0">
                                          <p:val>
                                            <p:strVal val="1+#ppt_w/2"/>
                                          </p:val>
                                        </p:tav>
                                        <p:tav tm="100000">
                                          <p:val>
                                            <p:strVal val="#ppt_x"/>
                                          </p:val>
                                        </p:tav>
                                      </p:tavLst>
                                    </p:anim>
                                    <p:anim calcmode="lin" valueType="num">
                                      <p:cBhvr additive="base">
                                        <p:cTn id="14"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3000" fill="hold"/>
                                        <p:tgtEl>
                                          <p:spTgt spid="6"/>
                                        </p:tgtEl>
                                        <p:attrNameLst>
                                          <p:attrName>ppt_x</p:attrName>
                                        </p:attrNameLst>
                                      </p:cBhvr>
                                      <p:tavLst>
                                        <p:tav tm="0">
                                          <p:val>
                                            <p:strVal val="1+#ppt_w/2"/>
                                          </p:val>
                                        </p:tav>
                                        <p:tav tm="100000">
                                          <p:val>
                                            <p:strVal val="#ppt_x"/>
                                          </p:val>
                                        </p:tav>
                                      </p:tavLst>
                                    </p:anim>
                                    <p:anim calcmode="lin" valueType="num">
                                      <p:cBhvr additive="base">
                                        <p:cTn id="20" dur="3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 calcmode="lin" valueType="num">
                                      <p:cBhvr additive="base">
                                        <p:cTn id="23" dur="3000" fill="hold"/>
                                        <p:tgtEl>
                                          <p:spTgt spid="2051"/>
                                        </p:tgtEl>
                                        <p:attrNameLst>
                                          <p:attrName>ppt_x</p:attrName>
                                        </p:attrNameLst>
                                      </p:cBhvr>
                                      <p:tavLst>
                                        <p:tav tm="0">
                                          <p:val>
                                            <p:strVal val="1+#ppt_w/2"/>
                                          </p:val>
                                        </p:tav>
                                        <p:tav tm="100000">
                                          <p:val>
                                            <p:strVal val="#ppt_x"/>
                                          </p:val>
                                        </p:tav>
                                      </p:tavLst>
                                    </p:anim>
                                    <p:anim calcmode="lin" valueType="num">
                                      <p:cBhvr additive="base">
                                        <p:cTn id="24" dur="30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3000" fill="hold"/>
                                        <p:tgtEl>
                                          <p:spTgt spid="9"/>
                                        </p:tgtEl>
                                        <p:attrNameLst>
                                          <p:attrName>ppt_x</p:attrName>
                                        </p:attrNameLst>
                                      </p:cBhvr>
                                      <p:tavLst>
                                        <p:tav tm="0">
                                          <p:val>
                                            <p:strVal val="1+#ppt_w/2"/>
                                          </p:val>
                                        </p:tav>
                                        <p:tav tm="100000">
                                          <p:val>
                                            <p:strVal val="#ppt_x"/>
                                          </p:val>
                                        </p:tav>
                                      </p:tavLst>
                                    </p:anim>
                                    <p:anim calcmode="lin" valueType="num">
                                      <p:cBhvr additive="base">
                                        <p:cTn id="30"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3000" fill="hold"/>
                                        <p:tgtEl>
                                          <p:spTgt spid="10"/>
                                        </p:tgtEl>
                                        <p:attrNameLst>
                                          <p:attrName>ppt_x</p:attrName>
                                        </p:attrNameLst>
                                      </p:cBhvr>
                                      <p:tavLst>
                                        <p:tav tm="0">
                                          <p:val>
                                            <p:strVal val="1+#ppt_w/2"/>
                                          </p:val>
                                        </p:tav>
                                        <p:tav tm="100000">
                                          <p:val>
                                            <p:strVal val="#ppt_x"/>
                                          </p:val>
                                        </p:tav>
                                      </p:tavLst>
                                    </p:anim>
                                    <p:anim calcmode="lin" valueType="num">
                                      <p:cBhvr additive="base">
                                        <p:cTn id="36" dur="30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052"/>
                                        </p:tgtEl>
                                        <p:attrNameLst>
                                          <p:attrName>style.visibility</p:attrName>
                                        </p:attrNameLst>
                                      </p:cBhvr>
                                      <p:to>
                                        <p:strVal val="visible"/>
                                      </p:to>
                                    </p:set>
                                    <p:anim calcmode="lin" valueType="num">
                                      <p:cBhvr additive="base">
                                        <p:cTn id="39" dur="3000" fill="hold"/>
                                        <p:tgtEl>
                                          <p:spTgt spid="2052"/>
                                        </p:tgtEl>
                                        <p:attrNameLst>
                                          <p:attrName>ppt_x</p:attrName>
                                        </p:attrNameLst>
                                      </p:cBhvr>
                                      <p:tavLst>
                                        <p:tav tm="0">
                                          <p:val>
                                            <p:strVal val="1+#ppt_w/2"/>
                                          </p:val>
                                        </p:tav>
                                        <p:tav tm="100000">
                                          <p:val>
                                            <p:strVal val="#ppt_x"/>
                                          </p:val>
                                        </p:tav>
                                      </p:tavLst>
                                    </p:anim>
                                    <p:anim calcmode="lin" valueType="num">
                                      <p:cBhvr additive="base">
                                        <p:cTn id="40" dur="3000" fill="hold"/>
                                        <p:tgtEl>
                                          <p:spTgt spid="205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3000" fill="hold"/>
                                        <p:tgtEl>
                                          <p:spTgt spid="11"/>
                                        </p:tgtEl>
                                        <p:attrNameLst>
                                          <p:attrName>ppt_x</p:attrName>
                                        </p:attrNameLst>
                                      </p:cBhvr>
                                      <p:tavLst>
                                        <p:tav tm="0">
                                          <p:val>
                                            <p:strVal val="1+#ppt_w/2"/>
                                          </p:val>
                                        </p:tav>
                                        <p:tav tm="100000">
                                          <p:val>
                                            <p:strVal val="#ppt_x"/>
                                          </p:val>
                                        </p:tav>
                                      </p:tavLst>
                                    </p:anim>
                                    <p:anim calcmode="lin" valueType="num">
                                      <p:cBhvr additive="base">
                                        <p:cTn id="44" dur="3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00329"/>
          </a:xfrm>
          <a:prstGeom prst="rect">
            <a:avLst/>
          </a:prstGeom>
          <a:noFill/>
        </p:spPr>
        <p:txBody>
          <a:bodyPr wrap="square" rtlCol="0">
            <a:spAutoFit/>
          </a:bodyPr>
          <a:lstStyle/>
          <a:p>
            <a:r>
              <a:rPr lang="ru-RU" sz="2400" dirty="0" smtClean="0"/>
              <a:t>Если </a:t>
            </a:r>
            <a:r>
              <a:rPr lang="en-US" sz="2400" i="1" dirty="0" smtClean="0"/>
              <a:t> </a:t>
            </a:r>
            <a:r>
              <a:rPr lang="en-US" sz="2400" dirty="0" smtClean="0">
                <a:sym typeface="Symbol"/>
              </a:rPr>
              <a:t></a:t>
            </a:r>
            <a:r>
              <a:rPr lang="en-US" sz="2400" i="1" dirty="0" smtClean="0">
                <a:sym typeface="Symbol"/>
              </a:rPr>
              <a:t>R’&gt;</a:t>
            </a:r>
            <a:r>
              <a:rPr lang="ru-RU" sz="2400" dirty="0" smtClean="0"/>
              <a:t> </a:t>
            </a:r>
            <a:r>
              <a:rPr lang="en-US" sz="2400" dirty="0" smtClean="0">
                <a:sym typeface="Symbol"/>
              </a:rPr>
              <a:t></a:t>
            </a:r>
            <a:r>
              <a:rPr lang="en-US" sz="2400" i="1" dirty="0" smtClean="0">
                <a:sym typeface="Symbol"/>
              </a:rPr>
              <a:t>R</a:t>
            </a:r>
            <a:r>
              <a:rPr lang="ru-RU" sz="2400" dirty="0" smtClean="0"/>
              <a:t>, то необходимо увеличить  ширину резистора (</a:t>
            </a:r>
            <a:r>
              <a:rPr lang="en-US" sz="2400" i="1" dirty="0" smtClean="0"/>
              <a:t>b</a:t>
            </a:r>
            <a:r>
              <a:rPr lang="ru-RU" sz="2400" i="1" dirty="0" smtClean="0"/>
              <a:t>=</a:t>
            </a:r>
            <a:r>
              <a:rPr lang="en-US" sz="2400" i="1" dirty="0" smtClean="0"/>
              <a:t>b</a:t>
            </a:r>
            <a:r>
              <a:rPr lang="ru-RU" sz="2400" i="1" dirty="0" smtClean="0"/>
              <a:t>+</a:t>
            </a:r>
            <a:r>
              <a:rPr lang="en-US" sz="2400" i="1" dirty="0" smtClean="0"/>
              <a:t>H</a:t>
            </a:r>
            <a:r>
              <a:rPr lang="ru-RU" sz="2400" dirty="0" smtClean="0"/>
              <a:t>) и пересчитать </a:t>
            </a:r>
            <a:r>
              <a:rPr lang="ru-RU" sz="2400" i="1" dirty="0" err="1" smtClean="0"/>
              <a:t>l</a:t>
            </a:r>
            <a:r>
              <a:rPr lang="ru-RU" sz="2400" baseline="-25000" dirty="0" err="1" smtClean="0"/>
              <a:t>расч</a:t>
            </a:r>
            <a:r>
              <a:rPr lang="ru-RU" sz="2400" dirty="0" smtClean="0"/>
              <a:t>, чтобы округление длины давало бы меньшую погрешность.</a:t>
            </a:r>
            <a:endParaRPr lang="ru-RU" sz="2400" dirty="0"/>
          </a:p>
        </p:txBody>
      </p:sp>
      <p:sp>
        <p:nvSpPr>
          <p:cNvPr id="4" name="TextBox 3"/>
          <p:cNvSpPr txBox="1"/>
          <p:nvPr/>
        </p:nvSpPr>
        <p:spPr>
          <a:xfrm>
            <a:off x="0" y="1196752"/>
            <a:ext cx="9144000" cy="830997"/>
          </a:xfrm>
          <a:prstGeom prst="rect">
            <a:avLst/>
          </a:prstGeom>
          <a:noFill/>
        </p:spPr>
        <p:txBody>
          <a:bodyPr wrap="square" rtlCol="0">
            <a:spAutoFit/>
          </a:bodyPr>
          <a:lstStyle/>
          <a:p>
            <a:r>
              <a:rPr lang="ru-RU" sz="2400" dirty="0" smtClean="0"/>
              <a:t>Приведенный порядок применяется для расчета размеров </a:t>
            </a:r>
            <a:r>
              <a:rPr lang="ru-RU" sz="2400" dirty="0" err="1" smtClean="0"/>
              <a:t>резисто-ров</a:t>
            </a:r>
            <a:r>
              <a:rPr lang="ru-RU" sz="2400" dirty="0" smtClean="0"/>
              <a:t>, имеющих </a:t>
            </a:r>
            <a:r>
              <a:rPr lang="en-US" sz="2400" i="1" dirty="0" smtClean="0"/>
              <a:t>k</a:t>
            </a:r>
            <a:r>
              <a:rPr lang="ru-RU" sz="2400" baseline="-25000" dirty="0" err="1" smtClean="0"/>
              <a:t>ф</a:t>
            </a:r>
            <a:r>
              <a:rPr lang="ru-RU" sz="2400" dirty="0" smtClean="0"/>
              <a:t> &lt; 10, выполненных в виде  прямоугольника</a:t>
            </a:r>
            <a:endParaRPr lang="ru-RU" sz="2400" dirty="0"/>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lum bright="-20000"/>
          </a:blip>
          <a:srcRect l="13584" t="39867" r="62201" b="28388"/>
          <a:stretch>
            <a:fillRect/>
          </a:stretch>
        </p:blipFill>
        <p:spPr bwMode="auto">
          <a:xfrm>
            <a:off x="179512" y="2060848"/>
            <a:ext cx="2592288" cy="2718741"/>
          </a:xfrm>
          <a:prstGeom prst="rect">
            <a:avLst/>
          </a:prstGeom>
          <a:noFill/>
          <a:ln w="9525">
            <a:noFill/>
            <a:miter lim="800000"/>
            <a:headEnd/>
            <a:tailEnd/>
          </a:ln>
        </p:spPr>
      </p:pic>
      <p:pic>
        <p:nvPicPr>
          <p:cNvPr id="3076" name="Picture 4"/>
          <p:cNvPicPr>
            <a:picLocks noChangeAspect="1" noChangeArrowheads="1"/>
          </p:cNvPicPr>
          <p:nvPr/>
        </p:nvPicPr>
        <p:blipFill>
          <a:blip r:embed="rId2" cstate="print">
            <a:clrChange>
              <a:clrFrom>
                <a:srgbClr val="FFFFFF"/>
              </a:clrFrom>
              <a:clrTo>
                <a:srgbClr val="FFFFFF">
                  <a:alpha val="0"/>
                </a:srgbClr>
              </a:clrTo>
            </a:clrChange>
            <a:lum bright="-20000"/>
          </a:blip>
          <a:srcRect l="39571" t="39867" r="7864" b="28388"/>
          <a:stretch>
            <a:fillRect/>
          </a:stretch>
        </p:blipFill>
        <p:spPr bwMode="auto">
          <a:xfrm>
            <a:off x="3203848" y="4144350"/>
            <a:ext cx="5616624" cy="2713650"/>
          </a:xfrm>
          <a:prstGeom prst="rect">
            <a:avLst/>
          </a:prstGeom>
          <a:noFill/>
          <a:ln w="9525">
            <a:noFill/>
            <a:miter lim="800000"/>
            <a:headEnd/>
            <a:tailEnd/>
          </a:ln>
        </p:spPr>
      </p:pic>
      <p:sp>
        <p:nvSpPr>
          <p:cNvPr id="8" name="TextBox 7"/>
          <p:cNvSpPr txBox="1"/>
          <p:nvPr/>
        </p:nvSpPr>
        <p:spPr>
          <a:xfrm>
            <a:off x="3131840" y="3140968"/>
            <a:ext cx="5976664" cy="830997"/>
          </a:xfrm>
          <a:prstGeom prst="rect">
            <a:avLst/>
          </a:prstGeom>
          <a:noFill/>
        </p:spPr>
        <p:txBody>
          <a:bodyPr wrap="square" rtlCol="0">
            <a:spAutoFit/>
          </a:bodyPr>
          <a:lstStyle/>
          <a:p>
            <a:r>
              <a:rPr lang="ru-RU" sz="2400" dirty="0" smtClean="0"/>
              <a:t>Если </a:t>
            </a:r>
            <a:r>
              <a:rPr lang="en-US" sz="2400" i="1" dirty="0" smtClean="0"/>
              <a:t>k</a:t>
            </a:r>
            <a:r>
              <a:rPr lang="ru-RU" sz="2400" baseline="-25000" dirty="0" err="1" smtClean="0"/>
              <a:t>ф</a:t>
            </a:r>
            <a:r>
              <a:rPr lang="ru-RU" sz="2400" dirty="0" smtClean="0"/>
              <a:t> ≥ 10, то резистор выполняют в виде нескольких полосок или меандра</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3000" fill="hold"/>
                                        <p:tgtEl>
                                          <p:spTgt spid="3075"/>
                                        </p:tgtEl>
                                        <p:attrNameLst>
                                          <p:attrName>ppt_x</p:attrName>
                                        </p:attrNameLst>
                                      </p:cBhvr>
                                      <p:tavLst>
                                        <p:tav tm="0">
                                          <p:val>
                                            <p:strVal val="1+#ppt_w/2"/>
                                          </p:val>
                                        </p:tav>
                                        <p:tav tm="100000">
                                          <p:val>
                                            <p:strVal val="#ppt_x"/>
                                          </p:val>
                                        </p:tav>
                                      </p:tavLst>
                                    </p:anim>
                                    <p:anim calcmode="lin" valueType="num">
                                      <p:cBhvr additive="base">
                                        <p:cTn id="12" dur="30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0" fill="hold"/>
                                        <p:tgtEl>
                                          <p:spTgt spid="8"/>
                                        </p:tgtEl>
                                        <p:attrNameLst>
                                          <p:attrName>ppt_x</p:attrName>
                                        </p:attrNameLst>
                                      </p:cBhvr>
                                      <p:tavLst>
                                        <p:tav tm="0">
                                          <p:val>
                                            <p:strVal val="1+#ppt_w/2"/>
                                          </p:val>
                                        </p:tav>
                                        <p:tav tm="100000">
                                          <p:val>
                                            <p:strVal val="#ppt_x"/>
                                          </p:val>
                                        </p:tav>
                                      </p:tavLst>
                                    </p:anim>
                                    <p:anim calcmode="lin" valueType="num">
                                      <p:cBhvr additive="base">
                                        <p:cTn id="18" dur="3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additive="base">
                                        <p:cTn id="21" dur="3000" fill="hold"/>
                                        <p:tgtEl>
                                          <p:spTgt spid="3076"/>
                                        </p:tgtEl>
                                        <p:attrNameLst>
                                          <p:attrName>ppt_x</p:attrName>
                                        </p:attrNameLst>
                                      </p:cBhvr>
                                      <p:tavLst>
                                        <p:tav tm="0">
                                          <p:val>
                                            <p:strVal val="1+#ppt_w/2"/>
                                          </p:val>
                                        </p:tav>
                                        <p:tav tm="100000">
                                          <p:val>
                                            <p:strVal val="#ppt_x"/>
                                          </p:val>
                                        </p:tav>
                                      </p:tavLst>
                                    </p:anim>
                                    <p:anim calcmode="lin" valueType="num">
                                      <p:cBhvr additive="base">
                                        <p:cTn id="22" dur="30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r>
              <a:rPr lang="ru-RU" sz="2400" dirty="0" smtClean="0"/>
              <a:t>Конструкции резисторов типа меандр, использование которых не рекомендуется.</a:t>
            </a:r>
            <a:endParaRPr lang="ru-RU" sz="2400" dirty="0"/>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l="21853" t="39867" r="31488" b="30602"/>
          <a:stretch>
            <a:fillRect/>
          </a:stretch>
        </p:blipFill>
        <p:spPr bwMode="auto">
          <a:xfrm>
            <a:off x="0" y="764704"/>
            <a:ext cx="3995936" cy="2023259"/>
          </a:xfrm>
          <a:prstGeom prst="rect">
            <a:avLst/>
          </a:prstGeom>
          <a:noFill/>
          <a:ln w="9525">
            <a:noFill/>
            <a:miter lim="800000"/>
            <a:headEnd/>
            <a:tailEnd/>
          </a:ln>
        </p:spPr>
      </p:pic>
      <p:sp>
        <p:nvSpPr>
          <p:cNvPr id="4" name="TextBox 3"/>
          <p:cNvSpPr txBox="1"/>
          <p:nvPr/>
        </p:nvSpPr>
        <p:spPr>
          <a:xfrm>
            <a:off x="3419872" y="908720"/>
            <a:ext cx="5328592" cy="2308324"/>
          </a:xfrm>
          <a:prstGeom prst="rect">
            <a:avLst/>
          </a:prstGeom>
          <a:noFill/>
        </p:spPr>
        <p:txBody>
          <a:bodyPr wrap="square" rtlCol="0">
            <a:spAutoFit/>
          </a:bodyPr>
          <a:lstStyle/>
          <a:p>
            <a:r>
              <a:rPr lang="ru-RU" sz="2400" dirty="0" smtClean="0"/>
              <a:t>                         Эти конструкции </a:t>
            </a:r>
          </a:p>
          <a:p>
            <a:r>
              <a:rPr lang="ru-RU" sz="2400" dirty="0" smtClean="0"/>
              <a:t>не рекомендуются   по следующей причине. </a:t>
            </a:r>
          </a:p>
          <a:p>
            <a:r>
              <a:rPr lang="ru-RU" sz="2400" dirty="0" smtClean="0"/>
              <a:t>При смещении масок резистивного и проводящего слоев сопротивление изменится.</a:t>
            </a:r>
          </a:p>
        </p:txBody>
      </p:sp>
      <p:sp>
        <p:nvSpPr>
          <p:cNvPr id="6" name="TextBox 5"/>
          <p:cNvSpPr txBox="1"/>
          <p:nvPr/>
        </p:nvSpPr>
        <p:spPr>
          <a:xfrm>
            <a:off x="0" y="3140968"/>
            <a:ext cx="9144000" cy="1200329"/>
          </a:xfrm>
          <a:prstGeom prst="rect">
            <a:avLst/>
          </a:prstGeom>
          <a:noFill/>
        </p:spPr>
        <p:txBody>
          <a:bodyPr wrap="square" rtlCol="0">
            <a:spAutoFit/>
          </a:bodyPr>
          <a:lstStyle/>
          <a:p>
            <a:r>
              <a:rPr lang="ru-RU" sz="2400" dirty="0" smtClean="0"/>
              <a:t>Поэтому контактные площадки резистора должны быть на одной оси (вертикальной или горизонтальной) и выходить в </a:t>
            </a:r>
            <a:r>
              <a:rPr lang="ru-RU" sz="2400" dirty="0" err="1" smtClean="0"/>
              <a:t>противопо-ложные</a:t>
            </a:r>
            <a:r>
              <a:rPr lang="ru-RU" sz="2400" dirty="0" smtClean="0"/>
              <a:t> стороны.</a:t>
            </a:r>
            <a:endParaRPr lang="ru-RU" sz="2400" dirty="0"/>
          </a:p>
        </p:txBody>
      </p:sp>
      <p:sp>
        <p:nvSpPr>
          <p:cNvPr id="7" name="TextBox 6"/>
          <p:cNvSpPr txBox="1"/>
          <p:nvPr/>
        </p:nvSpPr>
        <p:spPr>
          <a:xfrm>
            <a:off x="0" y="4221088"/>
            <a:ext cx="9144000" cy="2308324"/>
          </a:xfrm>
          <a:prstGeom prst="rect">
            <a:avLst/>
          </a:prstGeom>
          <a:noFill/>
        </p:spPr>
        <p:txBody>
          <a:bodyPr wrap="square" rtlCol="0">
            <a:spAutoFit/>
          </a:bodyPr>
          <a:lstStyle/>
          <a:p>
            <a:r>
              <a:rPr lang="ru-RU" sz="2400" dirty="0" smtClean="0"/>
              <a:t>Сопротивление пленочного резистора типа меандр рассчитывается по формуле </a:t>
            </a:r>
          </a:p>
          <a:p>
            <a:endParaRPr lang="ru-RU" sz="2400" dirty="0" smtClean="0"/>
          </a:p>
          <a:p>
            <a:r>
              <a:rPr lang="ru-RU" sz="2400" dirty="0" smtClean="0"/>
              <a:t>где </a:t>
            </a:r>
            <a:r>
              <a:rPr lang="en-US" sz="2400" i="1" dirty="0" smtClean="0"/>
              <a:t>R</a:t>
            </a:r>
            <a:r>
              <a:rPr lang="ru-RU" sz="2400" baseline="-25000" dirty="0" smtClean="0"/>
              <a:t>угол</a:t>
            </a:r>
            <a:r>
              <a:rPr lang="ru-RU" sz="2400" i="1" dirty="0" smtClean="0"/>
              <a:t> </a:t>
            </a:r>
            <a:r>
              <a:rPr lang="ru-RU" sz="2400" dirty="0" smtClean="0"/>
              <a:t>– сопротивление уголка, </a:t>
            </a:r>
            <a:r>
              <a:rPr lang="en-US" sz="2400" i="1" dirty="0" smtClean="0"/>
              <a:t>n</a:t>
            </a:r>
            <a:r>
              <a:rPr lang="ru-RU" sz="2400" baseline="-25000" dirty="0" smtClean="0"/>
              <a:t>угол </a:t>
            </a:r>
            <a:r>
              <a:rPr lang="ru-RU" sz="2400" dirty="0" smtClean="0"/>
              <a:t>– число уголков в меандре и</a:t>
            </a:r>
          </a:p>
          <a:p>
            <a:r>
              <a:rPr lang="ru-RU" sz="2400" dirty="0" smtClean="0"/>
              <a:t>     – суммарная длина прямоугольных участков меандра (без уголков)</a:t>
            </a:r>
            <a:endParaRPr lang="ru-RU" sz="2400" dirty="0"/>
          </a:p>
        </p:txBody>
      </p:sp>
      <p:pic>
        <p:nvPicPr>
          <p:cNvPr id="4099" name="Picture 3"/>
          <p:cNvPicPr>
            <a:picLocks noChangeAspect="1" noChangeArrowheads="1"/>
          </p:cNvPicPr>
          <p:nvPr/>
        </p:nvPicPr>
        <p:blipFill>
          <a:blip r:embed="rId3" cstate="print">
            <a:clrChange>
              <a:clrFrom>
                <a:srgbClr val="FFFFFF"/>
              </a:clrFrom>
              <a:clrTo>
                <a:srgbClr val="FFFFFF">
                  <a:alpha val="0"/>
                </a:srgbClr>
              </a:clrTo>
            </a:clrChange>
          </a:blip>
          <a:srcRect l="33075" t="59800" r="37985" b="32079"/>
          <a:stretch>
            <a:fillRect/>
          </a:stretch>
        </p:blipFill>
        <p:spPr bwMode="auto">
          <a:xfrm>
            <a:off x="2699792" y="4653136"/>
            <a:ext cx="3312368" cy="743593"/>
          </a:xfrm>
          <a:prstGeom prst="rect">
            <a:avLst/>
          </a:prstGeom>
          <a:noFill/>
          <a:ln w="9525">
            <a:noFill/>
            <a:miter lim="800000"/>
            <a:headEnd/>
            <a:tailEnd/>
          </a:ln>
        </p:spPr>
      </p:pic>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l="57538" t="59800" r="38059" b="36138"/>
          <a:stretch>
            <a:fillRect/>
          </a:stretch>
        </p:blipFill>
        <p:spPr bwMode="auto">
          <a:xfrm>
            <a:off x="0" y="5733256"/>
            <a:ext cx="585355" cy="4320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3000" fill="hold"/>
                                        <p:tgtEl>
                                          <p:spTgt spid="4098"/>
                                        </p:tgtEl>
                                        <p:attrNameLst>
                                          <p:attrName>ppt_x</p:attrName>
                                        </p:attrNameLst>
                                      </p:cBhvr>
                                      <p:tavLst>
                                        <p:tav tm="0">
                                          <p:val>
                                            <p:strVal val="0-#ppt_w/2"/>
                                          </p:val>
                                        </p:tav>
                                        <p:tav tm="100000">
                                          <p:val>
                                            <p:strVal val="#ppt_x"/>
                                          </p:val>
                                        </p:tav>
                                      </p:tavLst>
                                    </p:anim>
                                    <p:anim calcmode="lin" valueType="num">
                                      <p:cBhvr additive="base">
                                        <p:cTn id="8" dur="30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1+#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0" fill="hold"/>
                                        <p:tgtEl>
                                          <p:spTgt spid="6"/>
                                        </p:tgtEl>
                                        <p:attrNameLst>
                                          <p:attrName>ppt_x</p:attrName>
                                        </p:attrNameLst>
                                      </p:cBhvr>
                                      <p:tavLst>
                                        <p:tav tm="0">
                                          <p:val>
                                            <p:strVal val="1+#ppt_w/2"/>
                                          </p:val>
                                        </p:tav>
                                        <p:tav tm="100000">
                                          <p:val>
                                            <p:strVal val="#ppt_x"/>
                                          </p:val>
                                        </p:tav>
                                      </p:tavLst>
                                    </p:anim>
                                    <p:anim calcmode="lin" valueType="num">
                                      <p:cBhvr additive="base">
                                        <p:cTn id="18"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3000" fill="hold"/>
                                        <p:tgtEl>
                                          <p:spTgt spid="7"/>
                                        </p:tgtEl>
                                        <p:attrNameLst>
                                          <p:attrName>ppt_x</p:attrName>
                                        </p:attrNameLst>
                                      </p:cBhvr>
                                      <p:tavLst>
                                        <p:tav tm="0">
                                          <p:val>
                                            <p:strVal val="1+#ppt_w/2"/>
                                          </p:val>
                                        </p:tav>
                                        <p:tav tm="100000">
                                          <p:val>
                                            <p:strVal val="#ppt_x"/>
                                          </p:val>
                                        </p:tav>
                                      </p:tavLst>
                                    </p:anim>
                                    <p:anim calcmode="lin" valueType="num">
                                      <p:cBhvr additive="base">
                                        <p:cTn id="24" dur="30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099"/>
                                        </p:tgtEl>
                                        <p:attrNameLst>
                                          <p:attrName>style.visibility</p:attrName>
                                        </p:attrNameLst>
                                      </p:cBhvr>
                                      <p:to>
                                        <p:strVal val="visible"/>
                                      </p:to>
                                    </p:set>
                                    <p:anim calcmode="lin" valueType="num">
                                      <p:cBhvr additive="base">
                                        <p:cTn id="27" dur="3000" fill="hold"/>
                                        <p:tgtEl>
                                          <p:spTgt spid="4099"/>
                                        </p:tgtEl>
                                        <p:attrNameLst>
                                          <p:attrName>ppt_x</p:attrName>
                                        </p:attrNameLst>
                                      </p:cBhvr>
                                      <p:tavLst>
                                        <p:tav tm="0">
                                          <p:val>
                                            <p:strVal val="1+#ppt_w/2"/>
                                          </p:val>
                                        </p:tav>
                                        <p:tav tm="100000">
                                          <p:val>
                                            <p:strVal val="#ppt_x"/>
                                          </p:val>
                                        </p:tav>
                                      </p:tavLst>
                                    </p:anim>
                                    <p:anim calcmode="lin" valueType="num">
                                      <p:cBhvr additive="base">
                                        <p:cTn id="28" dur="3000" fill="hold"/>
                                        <p:tgtEl>
                                          <p:spTgt spid="409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3000" fill="hold"/>
                                        <p:tgtEl>
                                          <p:spTgt spid="9"/>
                                        </p:tgtEl>
                                        <p:attrNameLst>
                                          <p:attrName>ppt_x</p:attrName>
                                        </p:attrNameLst>
                                      </p:cBhvr>
                                      <p:tavLst>
                                        <p:tav tm="0">
                                          <p:val>
                                            <p:strVal val="1+#ppt_w/2"/>
                                          </p:val>
                                        </p:tav>
                                        <p:tav tm="100000">
                                          <p:val>
                                            <p:strVal val="#ppt_x"/>
                                          </p:val>
                                        </p:tav>
                                      </p:tavLst>
                                    </p:anim>
                                    <p:anim calcmode="lin" valueType="num">
                                      <p:cBhvr additive="base">
                                        <p:cTn id="32"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373216"/>
            <a:ext cx="9144000" cy="830997"/>
          </a:xfrm>
          <a:prstGeom prst="rect">
            <a:avLst/>
          </a:prstGeom>
        </p:spPr>
        <p:txBody>
          <a:bodyPr wrap="square">
            <a:spAutoFit/>
          </a:bodyPr>
          <a:lstStyle/>
          <a:p>
            <a:r>
              <a:rPr lang="ru-RU" sz="2400" dirty="0" smtClean="0"/>
              <a:t>Каждый уголок должен содержать ровно три квадрата пленки, т.е. необходимо, чтобы </a:t>
            </a:r>
            <a:r>
              <a:rPr lang="ru-RU" sz="2400" i="1" dirty="0" err="1" smtClean="0"/>
              <a:t>l</a:t>
            </a:r>
            <a:r>
              <a:rPr lang="en-US" sz="2400" baseline="-25000" dirty="0" err="1" smtClean="0"/>
              <a:t>i</a:t>
            </a:r>
            <a:r>
              <a:rPr lang="en-US" sz="2400" baseline="-25000" dirty="0" smtClean="0"/>
              <a:t> </a:t>
            </a:r>
            <a:r>
              <a:rPr lang="ru-RU" sz="2400" dirty="0" smtClean="0"/>
              <a:t>≥ 0.</a:t>
            </a:r>
            <a:endParaRPr lang="ru-RU" sz="2400" dirty="0"/>
          </a:p>
        </p:txBody>
      </p:sp>
      <p:pic>
        <p:nvPicPr>
          <p:cNvPr id="5122" name="Picture 2"/>
          <p:cNvPicPr>
            <a:picLocks noChangeAspect="1" noChangeArrowheads="1"/>
          </p:cNvPicPr>
          <p:nvPr/>
        </p:nvPicPr>
        <p:blipFill>
          <a:blip r:embed="rId2" cstate="print">
            <a:clrChange>
              <a:clrFrom>
                <a:srgbClr val="FFFFFF"/>
              </a:clrFrom>
              <a:clrTo>
                <a:srgbClr val="FFFFFF">
                  <a:alpha val="0"/>
                </a:srgbClr>
              </a:clrTo>
            </a:clrChange>
            <a:lum bright="-20000" contrast="-40000"/>
          </a:blip>
          <a:srcRect l="10041" t="36914" r="28535" b="24696"/>
          <a:stretch>
            <a:fillRect/>
          </a:stretch>
        </p:blipFill>
        <p:spPr bwMode="auto">
          <a:xfrm>
            <a:off x="1691680" y="44624"/>
            <a:ext cx="5184576" cy="2592288"/>
          </a:xfrm>
          <a:prstGeom prst="rect">
            <a:avLst/>
          </a:prstGeom>
          <a:noFill/>
          <a:ln w="9525">
            <a:noFill/>
            <a:miter lim="800000"/>
            <a:headEnd/>
            <a:tailEnd/>
          </a:ln>
        </p:spPr>
      </p:pic>
      <p:sp>
        <p:nvSpPr>
          <p:cNvPr id="4" name="TextBox 3"/>
          <p:cNvSpPr txBox="1"/>
          <p:nvPr/>
        </p:nvSpPr>
        <p:spPr>
          <a:xfrm>
            <a:off x="0" y="2564904"/>
            <a:ext cx="9144000" cy="830997"/>
          </a:xfrm>
          <a:prstGeom prst="rect">
            <a:avLst/>
          </a:prstGeom>
          <a:noFill/>
        </p:spPr>
        <p:txBody>
          <a:bodyPr wrap="square" rtlCol="0">
            <a:spAutoFit/>
          </a:bodyPr>
          <a:lstStyle/>
          <a:p>
            <a:r>
              <a:rPr lang="ru-RU" sz="2400" dirty="0" smtClean="0"/>
              <a:t>Сопротивление трех квадратов пленки равно 3</a:t>
            </a:r>
            <a:r>
              <a:rPr lang="ru-RU" sz="2400" b="1" i="1" dirty="0" smtClean="0"/>
              <a:t>ρ</a:t>
            </a:r>
            <a:r>
              <a:rPr lang="ru-RU" sz="2400" baseline="-25000" dirty="0" smtClean="0"/>
              <a:t>□</a:t>
            </a:r>
            <a:r>
              <a:rPr lang="ru-RU" sz="2400" dirty="0" smtClean="0"/>
              <a:t>, а уголка из трех квадратов – </a:t>
            </a:r>
            <a:r>
              <a:rPr lang="en-US" sz="2400" i="1" dirty="0" smtClean="0"/>
              <a:t>R</a:t>
            </a:r>
            <a:r>
              <a:rPr lang="ru-RU" sz="2400" baseline="-25000" dirty="0" smtClean="0"/>
              <a:t>угол</a:t>
            </a:r>
            <a:r>
              <a:rPr lang="ru-RU" sz="2400" dirty="0" smtClean="0"/>
              <a:t>=2,55</a:t>
            </a:r>
            <a:r>
              <a:rPr lang="ru-RU" sz="2400" b="1" i="1" dirty="0" smtClean="0"/>
              <a:t> </a:t>
            </a:r>
            <a:r>
              <a:rPr lang="ru-RU" sz="2400" b="1" i="1" dirty="0" err="1" smtClean="0"/>
              <a:t>ρ</a:t>
            </a:r>
            <a:r>
              <a:rPr lang="ru-RU" sz="2400" baseline="-25000" dirty="0" smtClean="0"/>
              <a:t>□</a:t>
            </a:r>
            <a:r>
              <a:rPr lang="ru-RU" sz="2400" dirty="0" smtClean="0"/>
              <a:t>.</a:t>
            </a:r>
            <a:endParaRPr lang="ru-RU" sz="2400" dirty="0"/>
          </a:p>
        </p:txBody>
      </p:sp>
      <p:pic>
        <p:nvPicPr>
          <p:cNvPr id="5124" name="Picture 4"/>
          <p:cNvPicPr>
            <a:picLocks noChangeAspect="1" noChangeArrowheads="1"/>
          </p:cNvPicPr>
          <p:nvPr/>
        </p:nvPicPr>
        <p:blipFill>
          <a:blip r:embed="rId3" cstate="print">
            <a:clrChange>
              <a:clrFrom>
                <a:srgbClr val="FFFFFF"/>
              </a:clrFrom>
              <a:clrTo>
                <a:srgbClr val="FFFFFF">
                  <a:alpha val="0"/>
                </a:srgbClr>
              </a:clrTo>
            </a:clrChange>
            <a:lum bright="-20000"/>
          </a:blip>
          <a:srcRect l="16537" t="42081" r="34442" b="36509"/>
          <a:stretch>
            <a:fillRect/>
          </a:stretch>
        </p:blipFill>
        <p:spPr bwMode="auto">
          <a:xfrm>
            <a:off x="1691680" y="3489730"/>
            <a:ext cx="5184576" cy="18114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additive="base">
                                        <p:cTn id="11" dur="3000" fill="hold"/>
                                        <p:tgtEl>
                                          <p:spTgt spid="5124"/>
                                        </p:tgtEl>
                                        <p:attrNameLst>
                                          <p:attrName>ppt_x</p:attrName>
                                        </p:attrNameLst>
                                      </p:cBhvr>
                                      <p:tavLst>
                                        <p:tav tm="0">
                                          <p:val>
                                            <p:strVal val="1+#ppt_w/2"/>
                                          </p:val>
                                        </p:tav>
                                        <p:tav tm="100000">
                                          <p:val>
                                            <p:strVal val="#ppt_x"/>
                                          </p:val>
                                        </p:tav>
                                      </p:tavLst>
                                    </p:anim>
                                    <p:anim calcmode="lin" valueType="num">
                                      <p:cBhvr additive="base">
                                        <p:cTn id="12" dur="30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0" fill="hold"/>
                                        <p:tgtEl>
                                          <p:spTgt spid="2"/>
                                        </p:tgtEl>
                                        <p:attrNameLst>
                                          <p:attrName>ppt_x</p:attrName>
                                        </p:attrNameLst>
                                      </p:cBhvr>
                                      <p:tavLst>
                                        <p:tav tm="0">
                                          <p:val>
                                            <p:strVal val="1+#ppt_w/2"/>
                                          </p:val>
                                        </p:tav>
                                        <p:tav tm="100000">
                                          <p:val>
                                            <p:strVal val="#ppt_x"/>
                                          </p:val>
                                        </p:tav>
                                      </p:tavLst>
                                    </p:anim>
                                    <p:anim calcmode="lin" valueType="num">
                                      <p:cBhvr additive="base">
                                        <p:cTn id="18"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0"/>
            <a:ext cx="9144000" cy="461665"/>
          </a:xfrm>
          <a:prstGeom prst="rect">
            <a:avLst/>
          </a:prstGeom>
          <a:noFill/>
        </p:spPr>
        <p:txBody>
          <a:bodyPr wrap="square" rtlCol="0">
            <a:spAutoFit/>
          </a:bodyPr>
          <a:lstStyle/>
          <a:p>
            <a:pPr algn="ctr"/>
            <a:r>
              <a:rPr lang="ru-RU" sz="2400" b="1" dirty="0" smtClean="0">
                <a:solidFill>
                  <a:srgbClr val="FF0000"/>
                </a:solidFill>
              </a:rPr>
              <a:t>Конструкции точных пленочных резисторов</a:t>
            </a:r>
            <a:endParaRPr lang="ru-RU" sz="2400" dirty="0">
              <a:solidFill>
                <a:srgbClr val="FF0000"/>
              </a:solidFill>
            </a:endParaRPr>
          </a:p>
        </p:txBody>
      </p:sp>
      <p:sp>
        <p:nvSpPr>
          <p:cNvPr id="3" name="TextBox 2"/>
          <p:cNvSpPr txBox="1"/>
          <p:nvPr/>
        </p:nvSpPr>
        <p:spPr>
          <a:xfrm>
            <a:off x="0" y="404664"/>
            <a:ext cx="9144000" cy="2308324"/>
          </a:xfrm>
          <a:prstGeom prst="rect">
            <a:avLst/>
          </a:prstGeom>
          <a:noFill/>
        </p:spPr>
        <p:txBody>
          <a:bodyPr wrap="square" rtlCol="0">
            <a:spAutoFit/>
          </a:bodyPr>
          <a:lstStyle/>
          <a:p>
            <a:r>
              <a:rPr lang="ru-RU" sz="2400" dirty="0" smtClean="0"/>
              <a:t>Схемное назначение некоторых резисторов требует высокой </a:t>
            </a:r>
            <a:r>
              <a:rPr lang="ru-RU" sz="2400" dirty="0" err="1" smtClean="0"/>
              <a:t>точ-ности</a:t>
            </a:r>
            <a:r>
              <a:rPr lang="ru-RU" sz="2400" dirty="0" smtClean="0"/>
              <a:t> их изготовления, превосходящей технологические </a:t>
            </a:r>
            <a:r>
              <a:rPr lang="ru-RU" sz="2400" dirty="0" err="1" smtClean="0"/>
              <a:t>возмож-ности</a:t>
            </a:r>
            <a:r>
              <a:rPr lang="ru-RU" sz="2400" dirty="0" smtClean="0"/>
              <a:t> современного оборудования для напыления микросхем. В </a:t>
            </a:r>
            <a:r>
              <a:rPr lang="ru-RU" sz="2400" dirty="0" err="1" smtClean="0"/>
              <a:t>та-ких</a:t>
            </a:r>
            <a:r>
              <a:rPr lang="ru-RU" sz="2400" dirty="0" smtClean="0"/>
              <a:t> случаях при конструировании микросхем применяют </a:t>
            </a:r>
            <a:r>
              <a:rPr lang="ru-RU" sz="2400" dirty="0" err="1" smtClean="0"/>
              <a:t>специаль-ные</a:t>
            </a:r>
            <a:r>
              <a:rPr lang="ru-RU" sz="2400" dirty="0" smtClean="0"/>
              <a:t> пленочные резисторы, сопротивление которых можно </a:t>
            </a:r>
            <a:r>
              <a:rPr lang="ru-RU" sz="2400" dirty="0" err="1" smtClean="0"/>
              <a:t>изме-нять</a:t>
            </a:r>
            <a:r>
              <a:rPr lang="ru-RU" sz="2400" dirty="0" smtClean="0"/>
              <a:t> после изготовления. </a:t>
            </a:r>
            <a:endParaRPr lang="ru-RU" sz="2400" dirty="0"/>
          </a:p>
        </p:txBody>
      </p:sp>
      <p:pic>
        <p:nvPicPr>
          <p:cNvPr id="6146"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l="14175" t="34699" r="9045" b="21743"/>
          <a:stretch>
            <a:fillRect/>
          </a:stretch>
        </p:blipFill>
        <p:spPr bwMode="auto">
          <a:xfrm>
            <a:off x="971600" y="2636912"/>
            <a:ext cx="7381328" cy="3349987"/>
          </a:xfrm>
          <a:prstGeom prst="rect">
            <a:avLst/>
          </a:prstGeom>
          <a:noFill/>
          <a:ln w="9525">
            <a:noFill/>
            <a:miter lim="800000"/>
            <a:headEnd/>
            <a:tailEnd/>
          </a:ln>
        </p:spPr>
      </p:pic>
      <p:sp>
        <p:nvSpPr>
          <p:cNvPr id="5" name="TextBox 4"/>
          <p:cNvSpPr txBox="1"/>
          <p:nvPr/>
        </p:nvSpPr>
        <p:spPr>
          <a:xfrm>
            <a:off x="0" y="6165304"/>
            <a:ext cx="9144000" cy="461665"/>
          </a:xfrm>
          <a:prstGeom prst="rect">
            <a:avLst/>
          </a:prstGeom>
          <a:noFill/>
        </p:spPr>
        <p:txBody>
          <a:bodyPr wrap="square" rtlCol="0">
            <a:spAutoFit/>
          </a:bodyPr>
          <a:lstStyle/>
          <a:p>
            <a:pPr algn="ctr"/>
            <a:r>
              <a:rPr lang="ru-RU" sz="2400" dirty="0" smtClean="0"/>
              <a:t>Конструкции подгоняемых тонкопленочных резисторов</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3000" fill="hold"/>
                                        <p:tgtEl>
                                          <p:spTgt spid="6146"/>
                                        </p:tgtEl>
                                        <p:attrNameLst>
                                          <p:attrName>ppt_x</p:attrName>
                                        </p:attrNameLst>
                                      </p:cBhvr>
                                      <p:tavLst>
                                        <p:tav tm="0">
                                          <p:val>
                                            <p:strVal val="1+#ppt_w/2"/>
                                          </p:val>
                                        </p:tav>
                                        <p:tav tm="100000">
                                          <p:val>
                                            <p:strVal val="#ppt_x"/>
                                          </p:val>
                                        </p:tav>
                                      </p:tavLst>
                                    </p:anim>
                                    <p:anim calcmode="lin" valueType="num">
                                      <p:cBhvr additive="base">
                                        <p:cTn id="14" dur="3000" fill="hold"/>
                                        <p:tgtEl>
                                          <p:spTgt spid="6146"/>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3000" fill="hold"/>
                                        <p:tgtEl>
                                          <p:spTgt spid="5"/>
                                        </p:tgtEl>
                                        <p:attrNameLst>
                                          <p:attrName>ppt_x</p:attrName>
                                        </p:attrNameLst>
                                      </p:cBhvr>
                                      <p:tavLst>
                                        <p:tav tm="0">
                                          <p:val>
                                            <p:strVal val="1+#ppt_w/2"/>
                                          </p:val>
                                        </p:tav>
                                        <p:tav tm="100000">
                                          <p:val>
                                            <p:strVal val="#ppt_x"/>
                                          </p:val>
                                        </p:tav>
                                      </p:tavLst>
                                    </p:anim>
                                    <p:anim calcmode="lin" valueType="num">
                                      <p:cBhvr additive="base">
                                        <p:cTn id="18"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416320"/>
          </a:xfrm>
          <a:prstGeom prst="rect">
            <a:avLst/>
          </a:prstGeom>
          <a:noFill/>
        </p:spPr>
        <p:txBody>
          <a:bodyPr wrap="square" rtlCol="0">
            <a:spAutoFit/>
          </a:bodyPr>
          <a:lstStyle/>
          <a:p>
            <a:r>
              <a:rPr lang="ru-RU" sz="2400" dirty="0" smtClean="0"/>
              <a:t>Подгонка величины сопротивления может производиться либо скачками – путем удаления заранее предусмотренных </a:t>
            </a:r>
            <a:r>
              <a:rPr lang="ru-RU" sz="2400" dirty="0" err="1" smtClean="0"/>
              <a:t>шунтирую-щих</a:t>
            </a:r>
            <a:r>
              <a:rPr lang="ru-RU" sz="2400" dirty="0" smtClean="0"/>
              <a:t> перемычек из проводящей (рис. </a:t>
            </a:r>
            <a:r>
              <a:rPr lang="ru-RU" sz="2400" i="1" dirty="0" smtClean="0"/>
              <a:t>а, б</a:t>
            </a:r>
            <a:r>
              <a:rPr lang="ru-RU" sz="2400" dirty="0" smtClean="0"/>
              <a:t>) или резистивной (рис. </a:t>
            </a:r>
            <a:r>
              <a:rPr lang="ru-RU" sz="2400" i="1" dirty="0" smtClean="0"/>
              <a:t>в</a:t>
            </a:r>
            <a:r>
              <a:rPr lang="ru-RU" sz="2400" dirty="0" smtClean="0"/>
              <a:t>) пленки, либо плавно – путем постепенного удаления части </a:t>
            </a:r>
            <a:r>
              <a:rPr lang="ru-RU" sz="2400" dirty="0" err="1" smtClean="0"/>
              <a:t>рези-стивной</a:t>
            </a:r>
            <a:r>
              <a:rPr lang="ru-RU" sz="2400" dirty="0" smtClean="0"/>
              <a:t> пленки. В обоих случаях изменить сопротивление можно лишь в сторону его увеличения.</a:t>
            </a:r>
          </a:p>
          <a:p>
            <a:r>
              <a:rPr lang="ru-RU" sz="2400" dirty="0" smtClean="0"/>
              <a:t>В настоящее время известны различные способы подгонки </a:t>
            </a:r>
            <a:r>
              <a:rPr lang="ru-RU" sz="2400" dirty="0" err="1" smtClean="0"/>
              <a:t>сопро-тивления</a:t>
            </a:r>
            <a:r>
              <a:rPr lang="ru-RU" sz="2400" dirty="0" smtClean="0"/>
              <a:t> пленочных резисторов: лучом лазера, иглой </a:t>
            </a:r>
            <a:r>
              <a:rPr lang="ru-RU" sz="2400" dirty="0" err="1" smtClean="0"/>
              <a:t>микромани-пулятора</a:t>
            </a:r>
            <a:r>
              <a:rPr lang="ru-RU" sz="2400" dirty="0" smtClean="0"/>
              <a:t>, электрической искрой.</a:t>
            </a:r>
            <a:endParaRPr lang="ru-RU" sz="2400" dirty="0"/>
          </a:p>
        </p:txBody>
      </p:sp>
      <p:sp>
        <p:nvSpPr>
          <p:cNvPr id="4" name="TextBox 3"/>
          <p:cNvSpPr txBox="1"/>
          <p:nvPr/>
        </p:nvSpPr>
        <p:spPr>
          <a:xfrm>
            <a:off x="0" y="3645024"/>
            <a:ext cx="9144000" cy="830997"/>
          </a:xfrm>
          <a:prstGeom prst="rect">
            <a:avLst/>
          </a:prstGeom>
          <a:noFill/>
        </p:spPr>
        <p:txBody>
          <a:bodyPr wrap="square" rtlCol="0">
            <a:spAutoFit/>
          </a:bodyPr>
          <a:lstStyle/>
          <a:p>
            <a:r>
              <a:rPr lang="ru-RU" sz="2400" dirty="0" smtClean="0"/>
              <a:t>Расчет пленочных конденсаторов сводится к определению его активной площади. Эта площадь рассчитывается по формуле</a:t>
            </a:r>
            <a:endParaRPr lang="ru-RU" sz="2400" dirty="0"/>
          </a:p>
        </p:txBody>
      </p:sp>
      <p:sp>
        <p:nvSpPr>
          <p:cNvPr id="5" name="TextBox 4"/>
          <p:cNvSpPr txBox="1"/>
          <p:nvPr/>
        </p:nvSpPr>
        <p:spPr>
          <a:xfrm>
            <a:off x="0" y="3284984"/>
            <a:ext cx="9144000" cy="461665"/>
          </a:xfrm>
          <a:prstGeom prst="rect">
            <a:avLst/>
          </a:prstGeom>
          <a:noFill/>
        </p:spPr>
        <p:txBody>
          <a:bodyPr wrap="square" rtlCol="0">
            <a:spAutoFit/>
          </a:bodyPr>
          <a:lstStyle/>
          <a:p>
            <a:pPr algn="ctr"/>
            <a:r>
              <a:rPr lang="ru-RU" sz="2400" b="1" dirty="0" smtClean="0">
                <a:solidFill>
                  <a:srgbClr val="FF0000"/>
                </a:solidFill>
              </a:rPr>
              <a:t>2. Расчет размеров пленочных конденсаторов</a:t>
            </a:r>
            <a:endParaRPr lang="ru-RU" sz="2400" dirty="0"/>
          </a:p>
        </p:txBody>
      </p:sp>
      <p:pic>
        <p:nvPicPr>
          <p:cNvPr id="12290"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l="41934" t="51679" r="39757" b="37985"/>
          <a:stretch>
            <a:fillRect/>
          </a:stretch>
        </p:blipFill>
        <p:spPr bwMode="auto">
          <a:xfrm>
            <a:off x="251520" y="4437112"/>
            <a:ext cx="2232248" cy="1008112"/>
          </a:xfrm>
          <a:prstGeom prst="rect">
            <a:avLst/>
          </a:prstGeom>
          <a:noFill/>
          <a:ln w="9525">
            <a:noFill/>
            <a:miter lim="800000"/>
            <a:headEnd/>
            <a:tailEnd/>
          </a:ln>
        </p:spPr>
      </p:pic>
      <p:sp>
        <p:nvSpPr>
          <p:cNvPr id="7" name="TextBox 6"/>
          <p:cNvSpPr txBox="1"/>
          <p:nvPr/>
        </p:nvSpPr>
        <p:spPr>
          <a:xfrm>
            <a:off x="2699792" y="4542219"/>
            <a:ext cx="6444208" cy="830997"/>
          </a:xfrm>
          <a:prstGeom prst="rect">
            <a:avLst/>
          </a:prstGeom>
          <a:noFill/>
        </p:spPr>
        <p:txBody>
          <a:bodyPr wrap="square" rtlCol="0">
            <a:spAutoFit/>
          </a:bodyPr>
          <a:lstStyle/>
          <a:p>
            <a:r>
              <a:rPr lang="ru-RU" sz="2400" dirty="0" smtClean="0"/>
              <a:t>где  </a:t>
            </a:r>
            <a:r>
              <a:rPr lang="ru-RU" sz="2400" i="1" dirty="0" smtClean="0"/>
              <a:t>С</a:t>
            </a:r>
            <a:r>
              <a:rPr lang="ru-RU" sz="2400" baseline="-25000" dirty="0" smtClean="0"/>
              <a:t>0</a:t>
            </a:r>
            <a:r>
              <a:rPr lang="ru-RU" sz="2400" i="1" dirty="0" smtClean="0"/>
              <a:t> - </a:t>
            </a:r>
            <a:r>
              <a:rPr lang="ru-RU" sz="2400" dirty="0" smtClean="0"/>
              <a:t>удельная емкость конденсатора</a:t>
            </a:r>
            <a:r>
              <a:rPr lang="ru-RU" sz="2400" baseline="-25000" dirty="0" smtClean="0"/>
              <a:t> </a:t>
            </a:r>
            <a:r>
              <a:rPr lang="ru-RU" sz="2400" dirty="0" smtClean="0"/>
              <a:t>–</a:t>
            </a:r>
          </a:p>
          <a:p>
            <a:r>
              <a:rPr lang="ru-RU" sz="2400" dirty="0" smtClean="0"/>
              <a:t> емкость на единицу площади</a:t>
            </a:r>
            <a:endParaRPr lang="ru-RU" sz="2400" dirty="0"/>
          </a:p>
        </p:txBody>
      </p:sp>
      <p:pic>
        <p:nvPicPr>
          <p:cNvPr id="12291" name="Picture 3"/>
          <p:cNvPicPr>
            <a:picLocks noChangeAspect="1" noChangeArrowheads="1"/>
          </p:cNvPicPr>
          <p:nvPr/>
        </p:nvPicPr>
        <p:blipFill>
          <a:blip r:embed="rId3" cstate="print">
            <a:clrChange>
              <a:clrFrom>
                <a:srgbClr val="FFFFFF"/>
              </a:clrFrom>
              <a:clrTo>
                <a:srgbClr val="FFFFFF">
                  <a:alpha val="0"/>
                </a:srgbClr>
              </a:clrTo>
            </a:clrChange>
          </a:blip>
          <a:srcRect l="57290" t="41343" r="32670" b="48321"/>
          <a:stretch>
            <a:fillRect/>
          </a:stretch>
        </p:blipFill>
        <p:spPr bwMode="auto">
          <a:xfrm>
            <a:off x="6876256" y="4877632"/>
            <a:ext cx="864096" cy="711608"/>
          </a:xfrm>
          <a:prstGeom prst="rect">
            <a:avLst/>
          </a:prstGeom>
          <a:noFill/>
          <a:ln w="9525">
            <a:noFill/>
            <a:miter lim="800000"/>
            <a:headEnd/>
            <a:tailEnd/>
          </a:ln>
        </p:spPr>
      </p:pic>
      <p:sp>
        <p:nvSpPr>
          <p:cNvPr id="8" name="TextBox 7"/>
          <p:cNvSpPr txBox="1"/>
          <p:nvPr/>
        </p:nvSpPr>
        <p:spPr>
          <a:xfrm>
            <a:off x="0" y="6237312"/>
            <a:ext cx="9144000" cy="461665"/>
          </a:xfrm>
          <a:prstGeom prst="rect">
            <a:avLst/>
          </a:prstGeom>
          <a:noFill/>
        </p:spPr>
        <p:txBody>
          <a:bodyPr wrap="square" rtlCol="0">
            <a:spAutoFit/>
          </a:bodyPr>
          <a:lstStyle/>
          <a:p>
            <a:endParaRPr lang="ru-RU" sz="2400" dirty="0"/>
          </a:p>
        </p:txBody>
      </p:sp>
      <p:sp>
        <p:nvSpPr>
          <p:cNvPr id="14337" name="Rectangle 1"/>
          <p:cNvSpPr>
            <a:spLocks noChangeArrowheads="1"/>
          </p:cNvSpPr>
          <p:nvPr/>
        </p:nvSpPr>
        <p:spPr bwMode="auto">
          <a:xfrm>
            <a:off x="0" y="5613047"/>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Times New Roman" pitchFamily="18" charset="0"/>
                <a:cs typeface="Arial" pitchFamily="34" charset="0"/>
              </a:rPr>
              <a:t>Для повышения точности необходимо выбирать наиболее простую форму обкладок. </a:t>
            </a:r>
            <a:r>
              <a:rPr lang="ru-RU" sz="2400" dirty="0" smtClean="0">
                <a:ea typeface="Times New Roman" pitchFamily="18" charset="0"/>
                <a:cs typeface="Arial" pitchFamily="34" charset="0"/>
              </a:rPr>
              <a:t>П</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лощадь конденсатора не должна превышать </a:t>
            </a:r>
          </a:p>
          <a:p>
            <a:pPr marR="0" lvl="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Times New Roman" pitchFamily="18" charset="0"/>
                <a:cs typeface="Arial" pitchFamily="34" charset="0"/>
              </a:rPr>
              <a:t>2 см</a:t>
            </a:r>
            <a:r>
              <a:rPr kumimoji="0" lang="ru-RU" sz="2400" b="0" i="0" u="none" strike="noStrike" cap="none" normalizeH="0" baseline="30000" dirty="0" smtClean="0">
                <a:ln>
                  <a:noFill/>
                </a:ln>
                <a:solidFill>
                  <a:schemeClr val="tx1"/>
                </a:solidFill>
                <a:effectLst/>
                <a:ea typeface="Times New Roman" pitchFamily="18" charset="0"/>
                <a:cs typeface="Arial" pitchFamily="34" charset="0"/>
              </a:rPr>
              <a:t>2</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 минимальная </a:t>
            </a:r>
            <a:r>
              <a:rPr kumimoji="0" lang="ru-RU" sz="2400" b="0" i="0" u="none" strike="noStrike" cap="none" normalizeH="0" baseline="0" smtClean="0">
                <a:ln>
                  <a:noFill/>
                </a:ln>
                <a:solidFill>
                  <a:schemeClr val="tx1"/>
                </a:solidFill>
                <a:effectLst/>
                <a:ea typeface="Times New Roman" pitchFamily="18" charset="0"/>
                <a:cs typeface="Arial" pitchFamily="34" charset="0"/>
              </a:rPr>
              <a:t>площадь конденсатора </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равна 0,5 </a:t>
            </a:r>
            <a:r>
              <a:rPr kumimoji="0" lang="ru-RU" sz="2400" b="0" i="0" u="none" strike="noStrike" cap="none" normalizeH="0" baseline="0" dirty="0" err="1" smtClean="0">
                <a:ln>
                  <a:noFill/>
                </a:ln>
                <a:solidFill>
                  <a:schemeClr val="tx1"/>
                </a:solidFill>
                <a:effectLst/>
                <a:ea typeface="Times New Roman" pitchFamily="18" charset="0"/>
                <a:cs typeface="Arial" pitchFamily="34" charset="0"/>
              </a:rPr>
              <a:t>х</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 0,5 мм</a:t>
            </a:r>
            <a:r>
              <a:rPr kumimoji="0" lang="ru-RU" sz="2400" b="0" i="0" u="none" strike="noStrike" cap="none" normalizeH="0" baseline="30000" dirty="0" smtClean="0">
                <a:ln>
                  <a:noFill/>
                </a:ln>
                <a:solidFill>
                  <a:schemeClr val="tx1"/>
                </a:solidFill>
                <a:effectLst/>
                <a:ea typeface="Times New Roman" pitchFamily="18" charset="0"/>
                <a:cs typeface="Arial" pitchFamily="34" charset="0"/>
              </a:rPr>
              <a:t>2</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a:t>
            </a:r>
            <a:endParaRPr kumimoji="0" lang="ru-RU"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1+#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anim calcmode="lin" valueType="num">
                                      <p:cBhvr additive="base">
                                        <p:cTn id="17" dur="3000" fill="hold"/>
                                        <p:tgtEl>
                                          <p:spTgt spid="12290"/>
                                        </p:tgtEl>
                                        <p:attrNameLst>
                                          <p:attrName>ppt_x</p:attrName>
                                        </p:attrNameLst>
                                      </p:cBhvr>
                                      <p:tavLst>
                                        <p:tav tm="0">
                                          <p:val>
                                            <p:strVal val="1+#ppt_w/2"/>
                                          </p:val>
                                        </p:tav>
                                        <p:tav tm="100000">
                                          <p:val>
                                            <p:strVal val="#ppt_x"/>
                                          </p:val>
                                        </p:tav>
                                      </p:tavLst>
                                    </p:anim>
                                    <p:anim calcmode="lin" valueType="num">
                                      <p:cBhvr additive="base">
                                        <p:cTn id="18" dur="30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2291"/>
                                        </p:tgtEl>
                                        <p:attrNameLst>
                                          <p:attrName>style.visibility</p:attrName>
                                        </p:attrNameLst>
                                      </p:cBhvr>
                                      <p:to>
                                        <p:strVal val="visible"/>
                                      </p:to>
                                    </p:set>
                                    <p:anim calcmode="lin" valueType="num">
                                      <p:cBhvr additive="base">
                                        <p:cTn id="23" dur="3000" fill="hold"/>
                                        <p:tgtEl>
                                          <p:spTgt spid="12291"/>
                                        </p:tgtEl>
                                        <p:attrNameLst>
                                          <p:attrName>ppt_x</p:attrName>
                                        </p:attrNameLst>
                                      </p:cBhvr>
                                      <p:tavLst>
                                        <p:tav tm="0">
                                          <p:val>
                                            <p:strVal val="1+#ppt_w/2"/>
                                          </p:val>
                                        </p:tav>
                                        <p:tav tm="100000">
                                          <p:val>
                                            <p:strVal val="#ppt_x"/>
                                          </p:val>
                                        </p:tav>
                                      </p:tavLst>
                                    </p:anim>
                                    <p:anim calcmode="lin" valueType="num">
                                      <p:cBhvr additive="base">
                                        <p:cTn id="24" dur="3000" fill="hold"/>
                                        <p:tgtEl>
                                          <p:spTgt spid="12291"/>
                                        </p:tgtEl>
                                        <p:attrNameLst>
                                          <p:attrName>ppt_y</p:attrName>
                                        </p:attrNameLst>
                                      </p:cBhvr>
                                      <p:tavLst>
                                        <p:tav tm="0">
                                          <p:val>
                                            <p:strVal val="#ppt_y"/>
                                          </p:val>
                                        </p:tav>
                                        <p:tav tm="100000">
                                          <p:val>
                                            <p:strVal val="#ppt_y"/>
                                          </p:val>
                                        </p:tav>
                                      </p:tavLst>
                                    </p:anim>
                                  </p:childTnLst>
                                </p:cTn>
                              </p:par>
                              <p:par>
                                <p:cTn id="25" presetID="2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3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337"/>
                                        </p:tgtEl>
                                        <p:attrNameLst>
                                          <p:attrName>style.visibility</p:attrName>
                                        </p:attrNameLst>
                                      </p:cBhvr>
                                      <p:to>
                                        <p:strVal val="visible"/>
                                      </p:to>
                                    </p:set>
                                    <p:animEffect transition="in" filter="wipe(up)">
                                      <p:cBhvr>
                                        <p:cTn id="32" dur="2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43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nvGraphicFramePr>
        <p:xfrm>
          <a:off x="0" y="764704"/>
          <a:ext cx="9144000" cy="5832648"/>
        </p:xfrm>
        <a:graphic>
          <a:graphicData uri="http://schemas.openxmlformats.org/drawingml/2006/table">
            <a:tbl>
              <a:tblPr/>
              <a:tblGrid>
                <a:gridCol w="2040457"/>
                <a:gridCol w="1743232"/>
                <a:gridCol w="1796423"/>
                <a:gridCol w="1522404"/>
                <a:gridCol w="2041484"/>
              </a:tblGrid>
              <a:tr h="1443528">
                <a:tc>
                  <a:txBody>
                    <a:bodyPr/>
                    <a:lstStyle/>
                    <a:p>
                      <a:pPr algn="ctr"/>
                      <a:r>
                        <a:rPr lang="ru-RU" sz="2000" dirty="0">
                          <a:latin typeface="Times New Roman"/>
                        </a:rPr>
                        <a:t>Наименование материала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Материал обкладок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Удельная емкость </a:t>
                      </a:r>
                      <a:r>
                        <a:rPr lang="ru-RU" sz="2000" i="1">
                          <a:latin typeface="Times New Roman"/>
                        </a:rPr>
                        <a:t>С</a:t>
                      </a:r>
                      <a:r>
                        <a:rPr lang="ru-RU" sz="2000" i="1" baseline="-25000">
                          <a:latin typeface="Times New Roman"/>
                        </a:rPr>
                        <a:t>0</a:t>
                      </a:r>
                      <a:r>
                        <a:rPr lang="ru-RU" sz="2000">
                          <a:latin typeface="Times New Roman"/>
                        </a:rPr>
                        <a:t>, пФ/см</a:t>
                      </a:r>
                      <a:r>
                        <a:rPr lang="ru-RU" sz="2000" baseline="30000">
                          <a:latin typeface="Times New Roman"/>
                        </a:rPr>
                        <a:t>2</a:t>
                      </a:r>
                      <a:endParaRPr lang="ru-RU" sz="200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Рабочее напряжение, 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dirty="0">
                          <a:latin typeface="Times New Roman"/>
                        </a:rPr>
                        <a:t>Диэлектрическая проницаемость </a:t>
                      </a:r>
                      <a:r>
                        <a:rPr lang="ru-RU" sz="2000" i="1" dirty="0" err="1">
                          <a:latin typeface="Times New Roman"/>
                        </a:rPr>
                        <a:t>ε </a:t>
                      </a:r>
                      <a:r>
                        <a:rPr lang="ru-RU" sz="2000" dirty="0">
                          <a:latin typeface="Times New Roman"/>
                        </a:rPr>
                        <a:t>на частоте  </a:t>
                      </a:r>
                      <a:r>
                        <a:rPr lang="en-US" sz="2000" i="1" dirty="0">
                          <a:latin typeface="Times New Roman"/>
                        </a:rPr>
                        <a:t>f </a:t>
                      </a:r>
                      <a:r>
                        <a:rPr lang="ru-RU" sz="2000" dirty="0">
                          <a:latin typeface="Times New Roman"/>
                        </a:rPr>
                        <a:t>= 1кГц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780">
                <a:tc>
                  <a:txBody>
                    <a:bodyPr/>
                    <a:lstStyle/>
                    <a:p>
                      <a:pPr algn="ctr"/>
                      <a:r>
                        <a:rPr lang="ru-RU" sz="2400">
                          <a:latin typeface="Times New Roman"/>
                        </a:rPr>
                        <a:t>Моноокись кремния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r>
                        <a:rPr lang="ru-RU" sz="2400">
                          <a:latin typeface="Times New Roman"/>
                        </a:rPr>
                        <a:t>Алюминий А99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a:latin typeface="Times New Roman"/>
                        </a:rPr>
                        <a:t>(</a:t>
                      </a:r>
                      <a:r>
                        <a:rPr lang="ru-RU" sz="2400">
                          <a:latin typeface="Times New Roman"/>
                        </a:rPr>
                        <a:t>5 – 10</a:t>
                      </a:r>
                      <a:r>
                        <a:rPr lang="en-US" sz="2400">
                          <a:latin typeface="Times New Roman"/>
                        </a:rPr>
                        <a:t>)*10</a:t>
                      </a:r>
                      <a:r>
                        <a:rPr lang="en-US" sz="2400" baseline="30000">
                          <a:latin typeface="Times New Roman"/>
                        </a:rPr>
                        <a:t>3</a:t>
                      </a:r>
                      <a:endParaRPr lang="ru-RU" sz="240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a:latin typeface="Times New Roman"/>
                        </a:rPr>
                        <a:t>60 - 30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a:latin typeface="Times New Roman"/>
                        </a:rPr>
                        <a:t>5 - 6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780">
                <a:tc>
                  <a:txBody>
                    <a:bodyPr/>
                    <a:lstStyle/>
                    <a:p>
                      <a:pPr algn="ctr"/>
                      <a:r>
                        <a:rPr lang="ru-RU" sz="2400">
                          <a:latin typeface="Times New Roman"/>
                        </a:rPr>
                        <a:t>Моноокись германия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r>
                        <a:rPr lang="en-US" sz="2400">
                          <a:latin typeface="Times New Roman"/>
                        </a:rPr>
                        <a:t>(</a:t>
                      </a:r>
                      <a:r>
                        <a:rPr lang="ru-RU" sz="2400">
                          <a:latin typeface="Times New Roman"/>
                        </a:rPr>
                        <a:t>5 -15</a:t>
                      </a:r>
                      <a:r>
                        <a:rPr lang="en-US" sz="2400">
                          <a:latin typeface="Times New Roman"/>
                        </a:rPr>
                        <a:t>)*10</a:t>
                      </a:r>
                      <a:r>
                        <a:rPr lang="en-US" sz="2400" baseline="30000">
                          <a:latin typeface="Times New Roman"/>
                        </a:rPr>
                        <a:t>3</a:t>
                      </a:r>
                      <a:endParaRPr lang="ru-RU" sz="240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a:latin typeface="Times New Roman"/>
                        </a:rPr>
                        <a:t>10 - 5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a:latin typeface="Times New Roman"/>
                        </a:rPr>
                        <a:t>11 - 12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780">
                <a:tc>
                  <a:txBody>
                    <a:bodyPr/>
                    <a:lstStyle/>
                    <a:p>
                      <a:pPr algn="ctr"/>
                      <a:r>
                        <a:rPr lang="ru-RU" sz="2400" dirty="0" err="1" smtClean="0">
                          <a:latin typeface="Times New Roman"/>
                        </a:rPr>
                        <a:t>Боросиликат-ное</a:t>
                      </a:r>
                      <a:r>
                        <a:rPr lang="ru-RU" sz="2400" dirty="0" smtClean="0">
                          <a:latin typeface="Times New Roman"/>
                        </a:rPr>
                        <a:t> </a:t>
                      </a:r>
                      <a:r>
                        <a:rPr lang="ru-RU" sz="2400" dirty="0">
                          <a:latin typeface="Times New Roman"/>
                        </a:rPr>
                        <a:t>стекло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r>
                        <a:rPr lang="en-US" sz="2400">
                          <a:latin typeface="Times New Roman"/>
                        </a:rPr>
                        <a:t>(</a:t>
                      </a:r>
                      <a:r>
                        <a:rPr lang="ru-RU" sz="2400">
                          <a:latin typeface="Times New Roman"/>
                        </a:rPr>
                        <a:t>2</a:t>
                      </a:r>
                      <a:r>
                        <a:rPr lang="en-US" sz="2400">
                          <a:latin typeface="Times New Roman"/>
                        </a:rPr>
                        <a:t>,</a:t>
                      </a:r>
                      <a:r>
                        <a:rPr lang="ru-RU" sz="2400">
                          <a:latin typeface="Times New Roman"/>
                        </a:rPr>
                        <a:t>5 -15</a:t>
                      </a:r>
                      <a:r>
                        <a:rPr lang="en-US" sz="2400">
                          <a:latin typeface="Times New Roman"/>
                        </a:rPr>
                        <a:t>)*10</a:t>
                      </a:r>
                      <a:r>
                        <a:rPr lang="en-US" sz="2400" baseline="30000">
                          <a:latin typeface="Times New Roman"/>
                        </a:rPr>
                        <a:t>3</a:t>
                      </a:r>
                      <a:endParaRPr lang="ru-RU" sz="240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a:latin typeface="Times New Roman"/>
                        </a:rPr>
                        <a:t>24 - 8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a:latin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1169">
                <a:tc>
                  <a:txBody>
                    <a:bodyPr/>
                    <a:lstStyle/>
                    <a:p>
                      <a:pPr algn="ctr"/>
                      <a:r>
                        <a:rPr lang="ru-RU" sz="2400" dirty="0">
                          <a:latin typeface="Times New Roman"/>
                        </a:rPr>
                        <a:t>Стекло </a:t>
                      </a:r>
                      <a:r>
                        <a:rPr lang="ru-RU" sz="2400" dirty="0" err="1" smtClean="0">
                          <a:latin typeface="Times New Roman"/>
                        </a:rPr>
                        <a:t>электроваку-умное</a:t>
                      </a:r>
                      <a:r>
                        <a:rPr lang="ru-RU" sz="2400" dirty="0" smtClean="0">
                          <a:latin typeface="Times New Roman"/>
                        </a:rPr>
                        <a:t> </a:t>
                      </a:r>
                      <a:r>
                        <a:rPr lang="ru-RU" sz="2400" dirty="0">
                          <a:latin typeface="Times New Roman"/>
                        </a:rPr>
                        <a:t>С41-1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r>
                        <a:rPr lang="en-US" sz="2400">
                          <a:latin typeface="Times New Roman"/>
                        </a:rPr>
                        <a:t>(</a:t>
                      </a:r>
                      <a:r>
                        <a:rPr lang="ru-RU" sz="2400">
                          <a:latin typeface="Times New Roman"/>
                        </a:rPr>
                        <a:t>15 -40</a:t>
                      </a:r>
                      <a:r>
                        <a:rPr lang="en-US" sz="2400">
                          <a:latin typeface="Times New Roman"/>
                        </a:rPr>
                        <a:t>)*10</a:t>
                      </a:r>
                      <a:r>
                        <a:rPr lang="en-US" sz="2400" baseline="30000">
                          <a:latin typeface="Times New Roman"/>
                        </a:rPr>
                        <a:t>3</a:t>
                      </a:r>
                      <a:endParaRPr lang="ru-RU" sz="240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a:latin typeface="Times New Roman"/>
                        </a:rPr>
                        <a:t>12,6 - 6,3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a:latin typeface="Times New Roman"/>
                        </a:rPr>
                        <a:t>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389">
                <a:tc rowSpan="2">
                  <a:txBody>
                    <a:bodyPr/>
                    <a:lstStyle/>
                    <a:p>
                      <a:pPr algn="ctr"/>
                      <a:r>
                        <a:rPr lang="ru-RU" sz="2400" dirty="0" err="1">
                          <a:latin typeface="Times New Roman"/>
                        </a:rPr>
                        <a:t>Пятиокись</a:t>
                      </a:r>
                      <a:r>
                        <a:rPr lang="ru-RU" sz="2400" dirty="0">
                          <a:latin typeface="Times New Roman"/>
                        </a:rPr>
                        <a:t> тантала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a:latin typeface="Times New Roman"/>
                        </a:rPr>
                        <a:t>Тантал ТВЧ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2400">
                          <a:latin typeface="Times New Roman"/>
                        </a:rPr>
                        <a:t>(</a:t>
                      </a:r>
                      <a:r>
                        <a:rPr lang="ru-RU" sz="2400">
                          <a:latin typeface="Times New Roman"/>
                        </a:rPr>
                        <a:t>60 -</a:t>
                      </a:r>
                      <a:r>
                        <a:rPr lang="en-US" sz="2400">
                          <a:latin typeface="Times New Roman"/>
                        </a:rPr>
                        <a:t>2</a:t>
                      </a:r>
                      <a:r>
                        <a:rPr lang="ru-RU" sz="2400">
                          <a:latin typeface="Times New Roman"/>
                        </a:rPr>
                        <a:t>00</a:t>
                      </a:r>
                      <a:r>
                        <a:rPr lang="en-US" sz="2400">
                          <a:latin typeface="Times New Roman"/>
                        </a:rPr>
                        <a:t>)*10</a:t>
                      </a:r>
                      <a:r>
                        <a:rPr lang="en-US" sz="2400" baseline="30000">
                          <a:latin typeface="Times New Roman"/>
                        </a:rPr>
                        <a:t>3</a:t>
                      </a:r>
                      <a:endParaRPr lang="ru-RU" sz="240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ru-RU" sz="2400">
                          <a:latin typeface="Times New Roman"/>
                        </a:rPr>
                        <a:t>15 - 10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ru-RU" sz="2400">
                          <a:latin typeface="Times New Roman"/>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780">
                <a:tc vMerge="1">
                  <a:txBody>
                    <a:bodyPr/>
                    <a:lstStyle/>
                    <a:p>
                      <a:endParaRPr lang="ru-RU"/>
                    </a:p>
                  </a:txBody>
                  <a:tcPr/>
                </a:tc>
                <a:tc>
                  <a:txBody>
                    <a:bodyPr/>
                    <a:lstStyle/>
                    <a:p>
                      <a:pPr algn="ctr"/>
                      <a:r>
                        <a:rPr lang="ru-RU" sz="2400" dirty="0">
                          <a:latin typeface="Times New Roman"/>
                        </a:rPr>
                        <a:t>Алюминий А99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sp>
        <p:nvSpPr>
          <p:cNvPr id="9" name="TextBox 8"/>
          <p:cNvSpPr txBox="1"/>
          <p:nvPr/>
        </p:nvSpPr>
        <p:spPr>
          <a:xfrm>
            <a:off x="0" y="44624"/>
            <a:ext cx="9144000" cy="461665"/>
          </a:xfrm>
          <a:prstGeom prst="rect">
            <a:avLst/>
          </a:prstGeom>
          <a:noFill/>
        </p:spPr>
        <p:txBody>
          <a:bodyPr wrap="square" rtlCol="0">
            <a:spAutoFit/>
          </a:bodyPr>
          <a:lstStyle/>
          <a:p>
            <a:pPr algn="ctr"/>
            <a:r>
              <a:rPr lang="ru-RU" sz="2400" b="1" dirty="0" smtClean="0">
                <a:solidFill>
                  <a:srgbClr val="FF0000"/>
                </a:solidFill>
              </a:rPr>
              <a:t>Характеристики диэлектрических материалов конденсаторов</a:t>
            </a:r>
            <a:endParaRPr lang="ru-RU" sz="24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clrChange>
              <a:clrFrom>
                <a:srgbClr val="FFFFFF"/>
              </a:clrFrom>
              <a:clrTo>
                <a:srgbClr val="FFFFFF">
                  <a:alpha val="0"/>
                </a:srgbClr>
              </a:clrTo>
            </a:clrChange>
            <a:lum bright="-20000"/>
          </a:blip>
          <a:srcRect l="8269" t="19933" r="14660" b="18052"/>
          <a:stretch>
            <a:fillRect/>
          </a:stretch>
        </p:blipFill>
        <p:spPr bwMode="auto">
          <a:xfrm>
            <a:off x="179512" y="260648"/>
            <a:ext cx="8208912" cy="5284183"/>
          </a:xfrm>
          <a:prstGeom prst="rect">
            <a:avLst/>
          </a:prstGeom>
          <a:noFill/>
          <a:ln w="9525">
            <a:noFill/>
            <a:miter lim="800000"/>
            <a:headEnd/>
            <a:tailEnd/>
          </a:ln>
        </p:spPr>
      </p:pic>
      <p:sp>
        <p:nvSpPr>
          <p:cNvPr id="3" name="TextBox 2"/>
          <p:cNvSpPr txBox="1"/>
          <p:nvPr/>
        </p:nvSpPr>
        <p:spPr>
          <a:xfrm>
            <a:off x="0" y="5733256"/>
            <a:ext cx="9144000" cy="830997"/>
          </a:xfrm>
          <a:prstGeom prst="rect">
            <a:avLst/>
          </a:prstGeom>
          <a:noFill/>
        </p:spPr>
        <p:txBody>
          <a:bodyPr wrap="square" rtlCol="0">
            <a:spAutoFit/>
          </a:bodyPr>
          <a:lstStyle/>
          <a:p>
            <a:r>
              <a:rPr lang="ru-RU" sz="2400" dirty="0" smtClean="0"/>
              <a:t>Разновидности конструкций тонкопленочных конденсаторов;</a:t>
            </a:r>
          </a:p>
          <a:p>
            <a:r>
              <a:rPr lang="ru-RU" sz="2400" dirty="0" smtClean="0"/>
              <a:t>1 – диэлектрик; 2 – нижняя обкладка; 3 – верхняя  обкладка </a:t>
            </a:r>
            <a:endParaRPr lang="ru-RU"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461665"/>
          </a:xfrm>
          <a:prstGeom prst="rect">
            <a:avLst/>
          </a:prstGeom>
          <a:noFill/>
        </p:spPr>
        <p:txBody>
          <a:bodyPr wrap="square" rtlCol="0">
            <a:spAutoFit/>
          </a:bodyPr>
          <a:lstStyle/>
          <a:p>
            <a:r>
              <a:rPr lang="ru-RU" sz="2400" dirty="0" smtClean="0"/>
              <a:t>Конструкция пленочного конденсатора определяется площадью:</a:t>
            </a:r>
            <a:endParaRPr lang="ru-RU" sz="2400" dirty="0"/>
          </a:p>
        </p:txBody>
      </p:sp>
      <p:sp>
        <p:nvSpPr>
          <p:cNvPr id="3" name="TextBox 2"/>
          <p:cNvSpPr txBox="1"/>
          <p:nvPr/>
        </p:nvSpPr>
        <p:spPr>
          <a:xfrm>
            <a:off x="0" y="476672"/>
            <a:ext cx="9144000" cy="830997"/>
          </a:xfrm>
          <a:prstGeom prst="rect">
            <a:avLst/>
          </a:prstGeom>
          <a:noFill/>
        </p:spPr>
        <p:txBody>
          <a:bodyPr wrap="square" rtlCol="0">
            <a:spAutoFit/>
          </a:bodyPr>
          <a:lstStyle/>
          <a:p>
            <a:r>
              <a:rPr lang="ru-RU" sz="2400" dirty="0" smtClean="0"/>
              <a:t>При S ≥ 5 мм</a:t>
            </a:r>
            <a:r>
              <a:rPr lang="ru-RU" sz="2400" baseline="30000" dirty="0" smtClean="0"/>
              <a:t>2</a:t>
            </a:r>
            <a:r>
              <a:rPr lang="ru-RU" sz="2400" dirty="0" smtClean="0"/>
              <a:t> используется конструкция рис. </a:t>
            </a:r>
            <a:r>
              <a:rPr lang="ru-RU" sz="2400" i="1" dirty="0" smtClean="0"/>
              <a:t>а</a:t>
            </a:r>
            <a:r>
              <a:rPr lang="ru-RU" sz="2400" dirty="0" smtClean="0"/>
              <a:t>, у которой площадь верхней обкладки меньше, чем нижней.</a:t>
            </a:r>
            <a:endParaRPr lang="ru-RU" sz="2400" dirty="0"/>
          </a:p>
        </p:txBody>
      </p:sp>
      <p:sp>
        <p:nvSpPr>
          <p:cNvPr id="4" name="TextBox 3"/>
          <p:cNvSpPr txBox="1"/>
          <p:nvPr/>
        </p:nvSpPr>
        <p:spPr>
          <a:xfrm>
            <a:off x="0" y="1268760"/>
            <a:ext cx="9144000" cy="830997"/>
          </a:xfrm>
          <a:prstGeom prst="rect">
            <a:avLst/>
          </a:prstGeom>
          <a:noFill/>
        </p:spPr>
        <p:txBody>
          <a:bodyPr wrap="square" rtlCol="0">
            <a:spAutoFit/>
          </a:bodyPr>
          <a:lstStyle/>
          <a:p>
            <a:r>
              <a:rPr lang="ru-RU" sz="2400" dirty="0" smtClean="0"/>
              <a:t>При 1 ≤ S ≤ 5 мм</a:t>
            </a:r>
            <a:r>
              <a:rPr lang="ru-RU" sz="2400" baseline="30000" dirty="0" smtClean="0"/>
              <a:t>2</a:t>
            </a:r>
            <a:r>
              <a:rPr lang="ru-RU" sz="2400" dirty="0" smtClean="0"/>
              <a:t> используется конструкция, представляющая собой пересечение пленочных проводников (рис. </a:t>
            </a:r>
            <a:r>
              <a:rPr lang="ru-RU" sz="2400" i="1" dirty="0" smtClean="0"/>
              <a:t>б</a:t>
            </a:r>
            <a:r>
              <a:rPr lang="ru-RU" sz="2400" dirty="0" smtClean="0"/>
              <a:t>).</a:t>
            </a:r>
            <a:endParaRPr lang="ru-RU" sz="2400" dirty="0"/>
          </a:p>
        </p:txBody>
      </p:sp>
      <p:sp>
        <p:nvSpPr>
          <p:cNvPr id="5" name="TextBox 4"/>
          <p:cNvSpPr txBox="1"/>
          <p:nvPr/>
        </p:nvSpPr>
        <p:spPr>
          <a:xfrm>
            <a:off x="0" y="2132856"/>
            <a:ext cx="9144000" cy="830997"/>
          </a:xfrm>
          <a:prstGeom prst="rect">
            <a:avLst/>
          </a:prstGeom>
          <a:noFill/>
        </p:spPr>
        <p:txBody>
          <a:bodyPr wrap="square" rtlCol="0">
            <a:spAutoFit/>
          </a:bodyPr>
          <a:lstStyle/>
          <a:p>
            <a:r>
              <a:rPr lang="ru-RU" sz="2400" dirty="0" smtClean="0"/>
              <a:t>При 0,1 ≤ S ≤ 1 мм</a:t>
            </a:r>
            <a:r>
              <a:rPr lang="ru-RU" sz="2400" baseline="30000" dirty="0" smtClean="0"/>
              <a:t>2</a:t>
            </a:r>
            <a:r>
              <a:rPr lang="ru-RU" sz="2400" dirty="0" smtClean="0"/>
              <a:t> используются конструкции, представляющие собой последовательное соединение конденсаторов (рис. </a:t>
            </a:r>
            <a:r>
              <a:rPr lang="ru-RU" sz="2400" i="1" dirty="0" smtClean="0"/>
              <a:t>в</a:t>
            </a:r>
            <a:r>
              <a:rPr lang="ru-RU" sz="2400" dirty="0" smtClean="0"/>
              <a:t>).</a:t>
            </a:r>
            <a:endParaRPr lang="ru-RU" sz="2400" dirty="0"/>
          </a:p>
        </p:txBody>
      </p:sp>
      <p:sp>
        <p:nvSpPr>
          <p:cNvPr id="7" name="TextBox 6"/>
          <p:cNvSpPr txBox="1"/>
          <p:nvPr/>
        </p:nvSpPr>
        <p:spPr>
          <a:xfrm>
            <a:off x="0" y="3947572"/>
            <a:ext cx="9144000" cy="1569660"/>
          </a:xfrm>
          <a:prstGeom prst="rect">
            <a:avLst/>
          </a:prstGeom>
          <a:noFill/>
        </p:spPr>
        <p:txBody>
          <a:bodyPr wrap="square" rtlCol="0">
            <a:spAutoFit/>
          </a:bodyPr>
          <a:lstStyle/>
          <a:p>
            <a:r>
              <a:rPr lang="ru-RU" sz="2400" dirty="0" smtClean="0"/>
              <a:t>Конфигурацию </a:t>
            </a:r>
            <a:r>
              <a:rPr lang="ru-RU" sz="2400" dirty="0" err="1" smtClean="0"/>
              <a:t>межсоединений</a:t>
            </a:r>
            <a:r>
              <a:rPr lang="ru-RU" sz="2400" dirty="0" smtClean="0"/>
              <a:t> выбирают в виде полосок </a:t>
            </a:r>
            <a:r>
              <a:rPr lang="ru-RU" sz="2400" dirty="0" err="1" smtClean="0"/>
              <a:t>мини-мальной</a:t>
            </a:r>
            <a:r>
              <a:rPr lang="ru-RU" sz="2400" dirty="0" smtClean="0"/>
              <a:t> ширины, определяемой возможностями технологии. Желательно проектировать проводники как можно более простой формы.</a:t>
            </a:r>
            <a:endParaRPr lang="ru-RU" sz="2400" dirty="0"/>
          </a:p>
        </p:txBody>
      </p:sp>
      <p:sp>
        <p:nvSpPr>
          <p:cNvPr id="8" name="TextBox 7"/>
          <p:cNvSpPr txBox="1"/>
          <p:nvPr/>
        </p:nvSpPr>
        <p:spPr>
          <a:xfrm>
            <a:off x="0" y="5469031"/>
            <a:ext cx="9144000" cy="1200329"/>
          </a:xfrm>
          <a:prstGeom prst="rect">
            <a:avLst/>
          </a:prstGeom>
          <a:noFill/>
        </p:spPr>
        <p:txBody>
          <a:bodyPr wrap="square" rtlCol="0">
            <a:spAutoFit/>
          </a:bodyPr>
          <a:lstStyle/>
          <a:p>
            <a:r>
              <a:rPr lang="ru-RU" sz="2400" dirty="0" smtClean="0"/>
              <a:t>Контактные площадки в ГИС используются для подсоединения к выводам корпуса и для подсоединения выводов навесных активных элементов.</a:t>
            </a:r>
            <a:endParaRPr lang="ru-RU" sz="2400" dirty="0"/>
          </a:p>
        </p:txBody>
      </p:sp>
      <p:sp>
        <p:nvSpPr>
          <p:cNvPr id="10" name="TextBox 9"/>
          <p:cNvSpPr txBox="1"/>
          <p:nvPr/>
        </p:nvSpPr>
        <p:spPr>
          <a:xfrm>
            <a:off x="844352" y="3030051"/>
            <a:ext cx="6842514" cy="830997"/>
          </a:xfrm>
          <a:prstGeom prst="rect">
            <a:avLst/>
          </a:prstGeom>
          <a:noFill/>
        </p:spPr>
        <p:txBody>
          <a:bodyPr wrap="none" rtlCol="0">
            <a:spAutoFit/>
          </a:bodyPr>
          <a:lstStyle/>
          <a:p>
            <a:pPr algn="ctr"/>
            <a:r>
              <a:rPr lang="ru-RU" sz="2400" b="1" dirty="0" smtClean="0">
                <a:solidFill>
                  <a:srgbClr val="FF0000"/>
                </a:solidFill>
              </a:rPr>
              <a:t>3. Конструирование пленочных </a:t>
            </a:r>
            <a:r>
              <a:rPr lang="ru-RU" sz="2400" b="1" dirty="0" err="1" smtClean="0">
                <a:solidFill>
                  <a:srgbClr val="FF0000"/>
                </a:solidFill>
              </a:rPr>
              <a:t>межсоединений</a:t>
            </a:r>
            <a:r>
              <a:rPr lang="ru-RU" sz="2400" b="1" dirty="0" smtClean="0">
                <a:solidFill>
                  <a:srgbClr val="FF0000"/>
                </a:solidFill>
              </a:rPr>
              <a:t> </a:t>
            </a:r>
          </a:p>
          <a:p>
            <a:pPr algn="ctr"/>
            <a:r>
              <a:rPr lang="ru-RU" sz="2400" b="1" dirty="0" smtClean="0">
                <a:solidFill>
                  <a:srgbClr val="FF0000"/>
                </a:solidFill>
              </a:rPr>
              <a:t>и контактных площадок</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1+#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1+#ppt_w/2"/>
                                          </p:val>
                                        </p:tav>
                                        <p:tav tm="100000">
                                          <p:val>
                                            <p:strVal val="#ppt_x"/>
                                          </p:val>
                                        </p:tav>
                                      </p:tavLst>
                                    </p:anim>
                                    <p:anim calcmode="lin" valueType="num">
                                      <p:cBhvr additive="base">
                                        <p:cTn id="20"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3000" fill="hold"/>
                                        <p:tgtEl>
                                          <p:spTgt spid="10"/>
                                        </p:tgtEl>
                                        <p:attrNameLst>
                                          <p:attrName>ppt_x</p:attrName>
                                        </p:attrNameLst>
                                      </p:cBhvr>
                                      <p:tavLst>
                                        <p:tav tm="0">
                                          <p:val>
                                            <p:strVal val="1+#ppt_w/2"/>
                                          </p:val>
                                        </p:tav>
                                        <p:tav tm="100000">
                                          <p:val>
                                            <p:strVal val="#ppt_x"/>
                                          </p:val>
                                        </p:tav>
                                      </p:tavLst>
                                    </p:anim>
                                    <p:anim calcmode="lin" valueType="num">
                                      <p:cBhvr additive="base">
                                        <p:cTn id="26"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3000" fill="hold"/>
                                        <p:tgtEl>
                                          <p:spTgt spid="7"/>
                                        </p:tgtEl>
                                        <p:attrNameLst>
                                          <p:attrName>ppt_x</p:attrName>
                                        </p:attrNameLst>
                                      </p:cBhvr>
                                      <p:tavLst>
                                        <p:tav tm="0">
                                          <p:val>
                                            <p:strVal val="1+#ppt_w/2"/>
                                          </p:val>
                                        </p:tav>
                                        <p:tav tm="100000">
                                          <p:val>
                                            <p:strVal val="#ppt_x"/>
                                          </p:val>
                                        </p:tav>
                                      </p:tavLst>
                                    </p:anim>
                                    <p:anim calcmode="lin" valueType="num">
                                      <p:cBhvr additive="base">
                                        <p:cTn id="32" dur="3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3000" fill="hold"/>
                                        <p:tgtEl>
                                          <p:spTgt spid="8"/>
                                        </p:tgtEl>
                                        <p:attrNameLst>
                                          <p:attrName>ppt_x</p:attrName>
                                        </p:attrNameLst>
                                      </p:cBhvr>
                                      <p:tavLst>
                                        <p:tav tm="0">
                                          <p:val>
                                            <p:strVal val="1+#ppt_w/2"/>
                                          </p:val>
                                        </p:tav>
                                        <p:tav tm="100000">
                                          <p:val>
                                            <p:strVal val="#ppt_x"/>
                                          </p:val>
                                        </p:tav>
                                      </p:tavLst>
                                    </p:anim>
                                    <p:anim calcmode="lin" valueType="num">
                                      <p:cBhvr additive="base">
                                        <p:cTn id="38" dur="3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752"/>
            <a:ext cx="9144000" cy="2677656"/>
          </a:xfrm>
          <a:prstGeom prst="rect">
            <a:avLst/>
          </a:prstGeom>
          <a:noFill/>
        </p:spPr>
        <p:txBody>
          <a:bodyPr wrap="square" rtlCol="0">
            <a:spAutoFit/>
          </a:bodyPr>
          <a:lstStyle/>
          <a:p>
            <a:pPr algn="ctr"/>
            <a:r>
              <a:rPr lang="x-none" sz="2400" b="1">
                <a:solidFill>
                  <a:srgbClr val="FF0000"/>
                </a:solidFill>
              </a:rPr>
              <a:t>Классификация интегральных микросхем</a:t>
            </a:r>
            <a:r>
              <a:rPr lang="x-none" sz="2400" smtClean="0"/>
              <a:t> </a:t>
            </a:r>
            <a:endParaRPr lang="ru-RU" sz="2400" dirty="0" smtClean="0"/>
          </a:p>
          <a:p>
            <a:r>
              <a:rPr lang="ru-RU" sz="2400" b="1" i="1" dirty="0" smtClean="0">
                <a:solidFill>
                  <a:srgbClr val="FF0000"/>
                </a:solidFill>
              </a:rPr>
              <a:t>Интегральная </a:t>
            </a:r>
            <a:r>
              <a:rPr lang="ru-RU" sz="2400" b="1" i="1" dirty="0">
                <a:solidFill>
                  <a:srgbClr val="FF0000"/>
                </a:solidFill>
              </a:rPr>
              <a:t>микросхема</a:t>
            </a:r>
            <a:r>
              <a:rPr lang="ru-RU" sz="2400" dirty="0">
                <a:solidFill>
                  <a:srgbClr val="FF0000"/>
                </a:solidFill>
              </a:rPr>
              <a:t> </a:t>
            </a:r>
            <a:r>
              <a:rPr lang="ru-RU" sz="2400" dirty="0"/>
              <a:t>(ИМС) – это конструктивно </a:t>
            </a:r>
            <a:r>
              <a:rPr lang="ru-RU" sz="2400" dirty="0" err="1" smtClean="0"/>
              <a:t>закончен-ное</a:t>
            </a:r>
            <a:r>
              <a:rPr lang="ru-RU" sz="2400" dirty="0" smtClean="0"/>
              <a:t>  </a:t>
            </a:r>
            <a:r>
              <a:rPr lang="ru-RU" sz="2400" dirty="0"/>
              <a:t>микроэлектронное  изделие,  выполняющее  определенную функцию преобразования информации, содержащее совокупность  электрически  связанных  между  собой  элементов (транзисторов, диодов, резисторов и др.), изготовленных в едином </a:t>
            </a:r>
            <a:r>
              <a:rPr lang="ru-RU" sz="2400" dirty="0" err="1" smtClean="0"/>
              <a:t>технологи-ческом</a:t>
            </a:r>
            <a:r>
              <a:rPr lang="ru-RU" sz="2400" dirty="0" smtClean="0"/>
              <a:t> </a:t>
            </a:r>
            <a:r>
              <a:rPr lang="ru-RU" sz="2400" dirty="0"/>
              <a:t>цикле.</a:t>
            </a:r>
          </a:p>
        </p:txBody>
      </p:sp>
      <p:sp>
        <p:nvSpPr>
          <p:cNvPr id="3" name="TextBox 2"/>
          <p:cNvSpPr txBox="1"/>
          <p:nvPr/>
        </p:nvSpPr>
        <p:spPr>
          <a:xfrm>
            <a:off x="0" y="2348880"/>
            <a:ext cx="9144000" cy="1200329"/>
          </a:xfrm>
          <a:prstGeom prst="rect">
            <a:avLst/>
          </a:prstGeom>
          <a:noFill/>
        </p:spPr>
        <p:txBody>
          <a:bodyPr wrap="square" rtlCol="0">
            <a:spAutoFit/>
          </a:bodyPr>
          <a:lstStyle/>
          <a:p>
            <a:r>
              <a:rPr lang="ru-RU" sz="2400" dirty="0"/>
              <a:t>По  </a:t>
            </a:r>
            <a:r>
              <a:rPr lang="ru-RU" sz="2400" i="1" dirty="0">
                <a:solidFill>
                  <a:srgbClr val="FF0000"/>
                </a:solidFill>
              </a:rPr>
              <a:t>конструктивно-технологическому</a:t>
            </a:r>
            <a:r>
              <a:rPr lang="ru-RU" sz="2400" dirty="0"/>
              <a:t>  исполнению  микросхемы делят на четыре группы: </a:t>
            </a:r>
            <a:endParaRPr lang="ru-RU" sz="2400" dirty="0" smtClean="0"/>
          </a:p>
          <a:p>
            <a:r>
              <a:rPr lang="ru-RU" sz="2400" dirty="0" smtClean="0"/>
              <a:t>пленочные</a:t>
            </a:r>
            <a:r>
              <a:rPr lang="ru-RU" sz="2400" dirty="0"/>
              <a:t>, гибридные, полупроводниковые и совмещенные</a:t>
            </a:r>
          </a:p>
        </p:txBody>
      </p:sp>
      <p:pic>
        <p:nvPicPr>
          <p:cNvPr id="38" name="Рисунок 37"/>
          <p:cNvPicPr/>
          <p:nvPr/>
        </p:nvPicPr>
        <p:blipFill>
          <a:blip r:embed="rId2" cstate="print">
            <a:clrChange>
              <a:clrFrom>
                <a:srgbClr val="FFFFFF"/>
              </a:clrFrom>
              <a:clrTo>
                <a:srgbClr val="FFFFFF">
                  <a:alpha val="0"/>
                </a:srgbClr>
              </a:clrTo>
            </a:clrChange>
            <a:lum bright="-10000" contrast="30000"/>
          </a:blip>
          <a:srcRect l="25494" t="41884" r="19027" b="27856"/>
          <a:stretch>
            <a:fillRect/>
          </a:stretch>
        </p:blipFill>
        <p:spPr bwMode="auto">
          <a:xfrm>
            <a:off x="179512" y="3573016"/>
            <a:ext cx="8712968" cy="3312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up)">
                                      <p:cBhvr>
                                        <p:cTn id="1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noFill/>
        </p:spPr>
        <p:txBody>
          <a:bodyPr wrap="square" rtlCol="0">
            <a:spAutoFit/>
          </a:bodyPr>
          <a:lstStyle/>
          <a:p>
            <a:r>
              <a:rPr lang="ru-RU" sz="2400" dirty="0" smtClean="0"/>
              <a:t>В первом случае контактные площадки располагаются равномерно вдоль края подложки с учетом шага расположения выводов корпуса. Во втором - контактные площадки могут располагаться в любом удобном месте подложки, в том числе и на ее периферии.</a:t>
            </a:r>
            <a:endParaRPr lang="ru-RU" sz="2400" dirty="0"/>
          </a:p>
        </p:txBody>
      </p:sp>
      <p:sp>
        <p:nvSpPr>
          <p:cNvPr id="3" name="TextBox 2"/>
          <p:cNvSpPr txBox="1"/>
          <p:nvPr/>
        </p:nvSpPr>
        <p:spPr>
          <a:xfrm>
            <a:off x="0" y="1556792"/>
            <a:ext cx="9144000" cy="1200329"/>
          </a:xfrm>
          <a:prstGeom prst="rect">
            <a:avLst/>
          </a:prstGeom>
          <a:noFill/>
        </p:spPr>
        <p:txBody>
          <a:bodyPr wrap="square" rtlCol="0">
            <a:spAutoFit/>
          </a:bodyPr>
          <a:lstStyle/>
          <a:p>
            <a:r>
              <a:rPr lang="ru-RU" sz="2400" dirty="0" smtClean="0"/>
              <a:t>Для каждого вывода </a:t>
            </a:r>
            <a:r>
              <a:rPr lang="ru-RU" sz="2400" b="1" dirty="0" smtClean="0">
                <a:solidFill>
                  <a:srgbClr val="FF0000"/>
                </a:solidFill>
              </a:rPr>
              <a:t>необходима</a:t>
            </a:r>
            <a:r>
              <a:rPr lang="ru-RU" sz="2400" dirty="0" smtClean="0"/>
              <a:t> своя контактная площадка. На рис. показан фрагмент принципиальной схемы (рис. </a:t>
            </a:r>
            <a:r>
              <a:rPr lang="ru-RU" sz="2400" i="1" dirty="0" smtClean="0"/>
              <a:t>а</a:t>
            </a:r>
            <a:r>
              <a:rPr lang="ru-RU" sz="2400" dirty="0" smtClean="0"/>
              <a:t>) и его топология (рис. </a:t>
            </a:r>
            <a:r>
              <a:rPr lang="ru-RU" sz="2400" i="1" dirty="0" smtClean="0"/>
              <a:t>б</a:t>
            </a:r>
            <a:r>
              <a:rPr lang="ru-RU" sz="2400" dirty="0" smtClean="0"/>
              <a:t>).</a:t>
            </a:r>
            <a:endParaRPr lang="ru-RU" sz="2400" dirty="0"/>
          </a:p>
        </p:txBody>
      </p:sp>
      <p:pic>
        <p:nvPicPr>
          <p:cNvPr id="11265" name="Picture 1"/>
          <p:cNvPicPr>
            <a:picLocks noChangeAspect="1" noChangeArrowheads="1"/>
          </p:cNvPicPr>
          <p:nvPr/>
        </p:nvPicPr>
        <p:blipFill>
          <a:blip r:embed="rId2" cstate="print">
            <a:clrChange>
              <a:clrFrom>
                <a:srgbClr val="FFFFFF"/>
              </a:clrFrom>
              <a:clrTo>
                <a:srgbClr val="FFFFFF">
                  <a:alpha val="0"/>
                </a:srgbClr>
              </a:clrTo>
            </a:clrChange>
            <a:lum bright="-20000"/>
          </a:blip>
          <a:srcRect l="10931" t="43501" r="22039" b="21743"/>
          <a:stretch>
            <a:fillRect/>
          </a:stretch>
        </p:blipFill>
        <p:spPr bwMode="auto">
          <a:xfrm>
            <a:off x="107504" y="2780928"/>
            <a:ext cx="8853433" cy="36724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265"/>
                                        </p:tgtEl>
                                        <p:attrNameLst>
                                          <p:attrName>style.visibility</p:attrName>
                                        </p:attrNameLst>
                                      </p:cBhvr>
                                      <p:to>
                                        <p:strVal val="visible"/>
                                      </p:to>
                                    </p:set>
                                    <p:anim calcmode="lin" valueType="num">
                                      <p:cBhvr additive="base">
                                        <p:cTn id="11" dur="3000" fill="hold"/>
                                        <p:tgtEl>
                                          <p:spTgt spid="11265"/>
                                        </p:tgtEl>
                                        <p:attrNameLst>
                                          <p:attrName>ppt_x</p:attrName>
                                        </p:attrNameLst>
                                      </p:cBhvr>
                                      <p:tavLst>
                                        <p:tav tm="0">
                                          <p:val>
                                            <p:strVal val="1+#ppt_w/2"/>
                                          </p:val>
                                        </p:tav>
                                        <p:tav tm="100000">
                                          <p:val>
                                            <p:strVal val="#ppt_x"/>
                                          </p:val>
                                        </p:tav>
                                      </p:tavLst>
                                    </p:anim>
                                    <p:anim calcmode="lin" valueType="num">
                                      <p:cBhvr additive="base">
                                        <p:cTn id="12" dur="3000" fill="hold"/>
                                        <p:tgtEl>
                                          <p:spTgt spid="112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1938992"/>
          </a:xfrm>
          <a:prstGeom prst="rect">
            <a:avLst/>
          </a:prstGeom>
          <a:noFill/>
        </p:spPr>
        <p:txBody>
          <a:bodyPr wrap="square" rtlCol="0">
            <a:spAutoFit/>
          </a:bodyPr>
          <a:lstStyle/>
          <a:p>
            <a:r>
              <a:rPr lang="ru-RU" sz="2400" dirty="0" smtClean="0"/>
              <a:t>При наличии в принципиальной электрической схеме элементов </a:t>
            </a:r>
            <a:r>
              <a:rPr lang="ru-RU" sz="2400" i="1" dirty="0" smtClean="0"/>
              <a:t>R</a:t>
            </a:r>
            <a:r>
              <a:rPr lang="ru-RU" sz="2400" dirty="0" smtClean="0"/>
              <a:t> и </a:t>
            </a:r>
            <a:r>
              <a:rPr lang="ru-RU" sz="2400" i="1" dirty="0" smtClean="0"/>
              <a:t>С</a:t>
            </a:r>
            <a:r>
              <a:rPr lang="ru-RU" sz="2400" dirty="0" smtClean="0"/>
              <a:t>, взаимно шунтирующих друг друга, выводы резистора </a:t>
            </a:r>
            <a:r>
              <a:rPr lang="ru-RU" sz="2400" dirty="0" err="1" smtClean="0"/>
              <a:t>необходи-мо</a:t>
            </a:r>
            <a:r>
              <a:rPr lang="ru-RU" sz="2400" dirty="0" smtClean="0"/>
              <a:t> располагать в одном слое. На рис. показан фрагмент </a:t>
            </a:r>
            <a:r>
              <a:rPr lang="ru-RU" sz="2400" dirty="0" err="1" smtClean="0"/>
              <a:t>принципи-альной</a:t>
            </a:r>
            <a:r>
              <a:rPr lang="ru-RU" sz="2400" dirty="0" smtClean="0"/>
              <a:t> схемы (рис. </a:t>
            </a:r>
            <a:r>
              <a:rPr lang="ru-RU" sz="2400" i="1" dirty="0" smtClean="0"/>
              <a:t>а</a:t>
            </a:r>
            <a:r>
              <a:rPr lang="ru-RU" sz="2400" dirty="0" smtClean="0"/>
              <a:t>) с шунтирующими элементами и его топология (рис. </a:t>
            </a:r>
            <a:r>
              <a:rPr lang="ru-RU" sz="2400" i="1" dirty="0" smtClean="0"/>
              <a:t>б</a:t>
            </a:r>
            <a:r>
              <a:rPr lang="ru-RU" sz="2400" dirty="0" smtClean="0"/>
              <a:t>).</a:t>
            </a:r>
            <a:endParaRPr lang="ru-RU" sz="2400" dirty="0"/>
          </a:p>
        </p:txBody>
      </p:sp>
      <p:pic>
        <p:nvPicPr>
          <p:cNvPr id="8193" name="Picture 1"/>
          <p:cNvPicPr>
            <a:picLocks noChangeAspect="1" noChangeArrowheads="1"/>
          </p:cNvPicPr>
          <p:nvPr/>
        </p:nvPicPr>
        <p:blipFill>
          <a:blip r:embed="rId2" cstate="print">
            <a:clrChange>
              <a:clrFrom>
                <a:srgbClr val="FFFFFF"/>
              </a:clrFrom>
              <a:clrTo>
                <a:srgbClr val="FFFFFF">
                  <a:alpha val="0"/>
                </a:srgbClr>
              </a:clrTo>
            </a:clrChange>
            <a:lum bright="-20000"/>
          </a:blip>
          <a:srcRect l="23034" t="40605" r="22629" b="32817"/>
          <a:stretch>
            <a:fillRect/>
          </a:stretch>
        </p:blipFill>
        <p:spPr bwMode="auto">
          <a:xfrm>
            <a:off x="1331640" y="1556792"/>
            <a:ext cx="5472608" cy="2141456"/>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539552" y="3789040"/>
          <a:ext cx="8280920" cy="3068961"/>
        </p:xfrm>
        <a:graphic>
          <a:graphicData uri="http://schemas.openxmlformats.org/drawingml/2006/table">
            <a:tbl>
              <a:tblPr/>
              <a:tblGrid>
                <a:gridCol w="2408583"/>
                <a:gridCol w="1337366"/>
                <a:gridCol w="1595026"/>
                <a:gridCol w="2939945"/>
              </a:tblGrid>
              <a:tr h="681991">
                <a:tc>
                  <a:txBody>
                    <a:bodyPr/>
                    <a:lstStyle/>
                    <a:p>
                      <a:pPr algn="ctr"/>
                      <a:r>
                        <a:rPr lang="ru-RU" sz="2000" dirty="0">
                          <a:latin typeface="Times New Roman"/>
                        </a:rPr>
                        <a:t>Материал слоя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Толщина слоя, мкм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i="1">
                          <a:latin typeface="Times New Roman"/>
                        </a:rPr>
                        <a:t>ρ</a:t>
                      </a:r>
                      <a:r>
                        <a:rPr lang="ru-RU" sz="2000" baseline="-25000">
                          <a:latin typeface="Times New Roman"/>
                        </a:rPr>
                        <a:t>□, </a:t>
                      </a:r>
                      <a:r>
                        <a:rPr lang="ru-RU" sz="2000">
                          <a:latin typeface="Times New Roman"/>
                        </a:rPr>
                        <a:t>Ом/□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dirty="0">
                          <a:latin typeface="Times New Roman"/>
                        </a:rPr>
                        <a:t>Рекомендуемый способ </a:t>
                      </a:r>
                      <a:r>
                        <a:rPr lang="ru-RU" sz="2000" dirty="0" err="1">
                          <a:latin typeface="Times New Roman"/>
                        </a:rPr>
                        <a:t>контактирования</a:t>
                      </a:r>
                      <a:endParaRPr lang="ru-RU" sz="20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6">
                <a:tc>
                  <a:txBody>
                    <a:bodyPr/>
                    <a:lstStyle/>
                    <a:p>
                      <a:pPr algn="ctr"/>
                      <a:r>
                        <a:rPr lang="ru-RU" sz="2000">
                          <a:latin typeface="Times New Roman"/>
                        </a:rPr>
                        <a:t>Алюминий А-99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0,3 – 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0,03 – 0,06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dirty="0">
                          <a:latin typeface="Times New Roman"/>
                        </a:rPr>
                        <a:t>Сварка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6">
                <a:tc>
                  <a:txBody>
                    <a:bodyPr/>
                    <a:lstStyle/>
                    <a:p>
                      <a:pPr algn="ctr"/>
                      <a:r>
                        <a:rPr lang="ru-RU" sz="2000">
                          <a:latin typeface="Times New Roman"/>
                        </a:rPr>
                        <a:t>Золото Зл 999,9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0,6 – 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0,03 – 0,04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Пайка, сварка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6">
                <a:tc>
                  <a:txBody>
                    <a:bodyPr/>
                    <a:lstStyle/>
                    <a:p>
                      <a:pPr algn="ctr"/>
                      <a:r>
                        <a:rPr lang="ru-RU" sz="2000">
                          <a:latin typeface="Times New Roman"/>
                        </a:rPr>
                        <a:t>Серебро Ср 999,9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0,4 - 1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0,02 – 0,04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Пайка, сварка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1991">
                <a:tc>
                  <a:txBody>
                    <a:bodyPr/>
                    <a:lstStyle/>
                    <a:p>
                      <a:pPr algn="ctr"/>
                      <a:r>
                        <a:rPr lang="ru-RU" sz="2000">
                          <a:latin typeface="Times New Roman"/>
                        </a:rPr>
                        <a:t>Медь вакуум-плавленная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0,6 – 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0,02 – 0,04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a:latin typeface="Times New Roman"/>
                        </a:rPr>
                        <a:t>Пайка, сварка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1991">
                <a:tc>
                  <a:txBody>
                    <a:bodyPr/>
                    <a:lstStyle/>
                    <a:p>
                      <a:pPr algn="ctr"/>
                      <a:r>
                        <a:rPr lang="ru-RU" sz="2000" dirty="0">
                          <a:latin typeface="Times New Roman"/>
                        </a:rPr>
                        <a:t>Подслой нихрома Х20Н80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dirty="0">
                          <a:latin typeface="Times New Roman"/>
                        </a:rPr>
                        <a:t>0,01 – 0,03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dirty="0">
                          <a:latin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dirty="0">
                          <a:latin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636912"/>
            <a:ext cx="9144000" cy="461665"/>
          </a:xfrm>
          <a:prstGeom prst="rect">
            <a:avLst/>
          </a:prstGeom>
          <a:noFill/>
        </p:spPr>
        <p:txBody>
          <a:bodyPr wrap="square" rtlCol="0">
            <a:spAutoFit/>
          </a:bodyPr>
          <a:lstStyle/>
          <a:p>
            <a:pPr algn="ctr"/>
            <a:r>
              <a:rPr lang="ru-RU" sz="2400" b="1" dirty="0" smtClean="0">
                <a:solidFill>
                  <a:srgbClr val="FF0000"/>
                </a:solidFill>
              </a:rPr>
              <a:t>4. Проектирование защитного слоя</a:t>
            </a:r>
            <a:endParaRPr lang="ru-RU" sz="2400" dirty="0">
              <a:solidFill>
                <a:srgbClr val="FF0000"/>
              </a:solidFill>
            </a:endParaRPr>
          </a:p>
        </p:txBody>
      </p:sp>
      <p:sp>
        <p:nvSpPr>
          <p:cNvPr id="8" name="TextBox 7"/>
          <p:cNvSpPr txBox="1"/>
          <p:nvPr/>
        </p:nvSpPr>
        <p:spPr>
          <a:xfrm>
            <a:off x="0" y="3068960"/>
            <a:ext cx="9144000" cy="1569660"/>
          </a:xfrm>
          <a:prstGeom prst="rect">
            <a:avLst/>
          </a:prstGeom>
          <a:noFill/>
        </p:spPr>
        <p:txBody>
          <a:bodyPr wrap="square" rtlCol="0">
            <a:spAutoFit/>
          </a:bodyPr>
          <a:lstStyle/>
          <a:p>
            <a:r>
              <a:rPr lang="ru-RU" sz="2400" dirty="0" smtClean="0"/>
              <a:t>Защитный слой необходим для предохранения пленочных </a:t>
            </a:r>
            <a:r>
              <a:rPr lang="ru-RU" sz="2400" dirty="0" err="1" smtClean="0"/>
              <a:t>элемен-тов</a:t>
            </a:r>
            <a:r>
              <a:rPr lang="ru-RU" sz="2400" dirty="0" smtClean="0"/>
              <a:t> схемы от внешнего воздействия и предохранения выводов активных элементов от короткого замыкания с пленочными </a:t>
            </a:r>
            <a:r>
              <a:rPr lang="ru-RU" sz="2400" dirty="0" err="1" smtClean="0"/>
              <a:t>провод-никами</a:t>
            </a:r>
            <a:r>
              <a:rPr lang="ru-RU" sz="2400" dirty="0" smtClean="0"/>
              <a:t>.</a:t>
            </a:r>
            <a:endParaRPr lang="ru-RU" sz="2400" dirty="0"/>
          </a:p>
        </p:txBody>
      </p:sp>
      <p:sp>
        <p:nvSpPr>
          <p:cNvPr id="9" name="TextBox 8"/>
          <p:cNvSpPr txBox="1"/>
          <p:nvPr/>
        </p:nvSpPr>
        <p:spPr>
          <a:xfrm>
            <a:off x="0" y="4581128"/>
            <a:ext cx="9144000" cy="1200329"/>
          </a:xfrm>
          <a:prstGeom prst="rect">
            <a:avLst/>
          </a:prstGeom>
          <a:noFill/>
        </p:spPr>
        <p:txBody>
          <a:bodyPr wrap="square" rtlCol="0">
            <a:spAutoFit/>
          </a:bodyPr>
          <a:lstStyle/>
          <a:p>
            <a:r>
              <a:rPr lang="ru-RU" sz="2400" dirty="0" smtClean="0"/>
              <a:t>Защитным слоем </a:t>
            </a:r>
            <a:r>
              <a:rPr lang="ru-RU" sz="2400" dirty="0" smtClean="0">
                <a:solidFill>
                  <a:srgbClr val="FF0000"/>
                </a:solidFill>
              </a:rPr>
              <a:t>обязательно</a:t>
            </a:r>
            <a:r>
              <a:rPr lang="ru-RU" sz="2400" dirty="0" smtClean="0"/>
              <a:t> должны быть </a:t>
            </a:r>
            <a:r>
              <a:rPr lang="ru-RU" sz="2400" dirty="0" smtClean="0">
                <a:solidFill>
                  <a:srgbClr val="FF0000"/>
                </a:solidFill>
              </a:rPr>
              <a:t>покрыты</a:t>
            </a:r>
            <a:r>
              <a:rPr lang="ru-RU" sz="2400" dirty="0" smtClean="0"/>
              <a:t> элементы </a:t>
            </a:r>
            <a:r>
              <a:rPr lang="ru-RU" sz="2400" dirty="0" err="1" smtClean="0"/>
              <a:t>схе-мы</a:t>
            </a:r>
            <a:r>
              <a:rPr lang="ru-RU" sz="2400" dirty="0" smtClean="0"/>
              <a:t>, к точности которых предъявляются требования, и </a:t>
            </a:r>
            <a:r>
              <a:rPr lang="ru-RU" sz="2400" dirty="0" smtClean="0">
                <a:solidFill>
                  <a:srgbClr val="FF0000"/>
                </a:solidFill>
              </a:rPr>
              <a:t>обязательно не покрыты </a:t>
            </a:r>
            <a:r>
              <a:rPr lang="ru-RU" sz="2400" dirty="0" smtClean="0"/>
              <a:t>контактные площадки.</a:t>
            </a:r>
            <a:endParaRPr lang="ru-RU" sz="2400" dirty="0"/>
          </a:p>
        </p:txBody>
      </p:sp>
      <p:sp>
        <p:nvSpPr>
          <p:cNvPr id="10" name="TextBox 9"/>
          <p:cNvSpPr txBox="1"/>
          <p:nvPr/>
        </p:nvSpPr>
        <p:spPr>
          <a:xfrm>
            <a:off x="0" y="5657671"/>
            <a:ext cx="9144000" cy="1200329"/>
          </a:xfrm>
          <a:prstGeom prst="rect">
            <a:avLst/>
          </a:prstGeom>
          <a:noFill/>
        </p:spPr>
        <p:txBody>
          <a:bodyPr wrap="square" rtlCol="0">
            <a:spAutoFit/>
          </a:bodyPr>
          <a:lstStyle/>
          <a:p>
            <a:r>
              <a:rPr lang="ru-RU" sz="2400" dirty="0" smtClean="0"/>
              <a:t>Защитный слой выполняется из любой диэлектрической пленки, кроме </a:t>
            </a:r>
            <a:r>
              <a:rPr lang="ru-RU" sz="2400" dirty="0" err="1" smtClean="0"/>
              <a:t>пятиокиси</a:t>
            </a:r>
            <a:r>
              <a:rPr lang="ru-RU" sz="2400" dirty="0" smtClean="0"/>
              <a:t> тантала, т. к. она получается напылением тантала и последующим его окислением. </a:t>
            </a:r>
            <a:endParaRPr lang="ru-RU" sz="2400" dirty="0"/>
          </a:p>
        </p:txBody>
      </p:sp>
      <p:sp>
        <p:nvSpPr>
          <p:cNvPr id="11" name="TextBox 10"/>
          <p:cNvSpPr txBox="1"/>
          <p:nvPr/>
        </p:nvSpPr>
        <p:spPr>
          <a:xfrm>
            <a:off x="0" y="0"/>
            <a:ext cx="9144000" cy="1200329"/>
          </a:xfrm>
          <a:prstGeom prst="rect">
            <a:avLst/>
          </a:prstGeom>
          <a:noFill/>
        </p:spPr>
        <p:txBody>
          <a:bodyPr wrap="square" rtlCol="0">
            <a:spAutoFit/>
          </a:bodyPr>
          <a:lstStyle/>
          <a:p>
            <a:r>
              <a:rPr lang="ru-RU" sz="2400" dirty="0" smtClean="0"/>
              <a:t>В зависимости от способа присоединения навесных элементов (пайка, сварка, </a:t>
            </a:r>
            <a:r>
              <a:rPr lang="ru-RU" sz="2400" dirty="0" err="1" smtClean="0"/>
              <a:t>термокомпрессия</a:t>
            </a:r>
            <a:r>
              <a:rPr lang="ru-RU" sz="2400" dirty="0" smtClean="0"/>
              <a:t>) выбираются конструктивные размеры контактных площадок.</a:t>
            </a:r>
          </a:p>
        </p:txBody>
      </p:sp>
      <p:sp>
        <p:nvSpPr>
          <p:cNvPr id="12" name="TextBox 11"/>
          <p:cNvSpPr txBox="1"/>
          <p:nvPr/>
        </p:nvSpPr>
        <p:spPr>
          <a:xfrm>
            <a:off x="0" y="1124744"/>
            <a:ext cx="9144000" cy="1569660"/>
          </a:xfrm>
          <a:prstGeom prst="rect">
            <a:avLst/>
          </a:prstGeom>
          <a:noFill/>
        </p:spPr>
        <p:txBody>
          <a:bodyPr wrap="square" rtlCol="0">
            <a:spAutoFit/>
          </a:bodyPr>
          <a:lstStyle/>
          <a:p>
            <a:r>
              <a:rPr lang="ru-RU" sz="2400" dirty="0" smtClean="0"/>
              <a:t>Минимально допустимые размеры контактной площадки, </a:t>
            </a:r>
            <a:r>
              <a:rPr lang="ru-RU" sz="2400" dirty="0" err="1" smtClean="0"/>
              <a:t>необхо-димой</a:t>
            </a:r>
            <a:r>
              <a:rPr lang="ru-RU" sz="2400" dirty="0" smtClean="0"/>
              <a:t> для подпайки навесных элементов равны 700 на 700 мкм. Минимально допустимые размеры контактной площадки для сварки - 400 на 400 мкм.</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1+#ppt_w/2"/>
                                          </p:val>
                                        </p:tav>
                                        <p:tav tm="100000">
                                          <p:val>
                                            <p:strVal val="#ppt_x"/>
                                          </p:val>
                                        </p:tav>
                                      </p:tavLst>
                                    </p:anim>
                                    <p:anim calcmode="lin" valueType="num">
                                      <p:cBhvr additive="base">
                                        <p:cTn id="8" dur="3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0" fill="hold"/>
                                        <p:tgtEl>
                                          <p:spTgt spid="7"/>
                                        </p:tgtEl>
                                        <p:attrNameLst>
                                          <p:attrName>ppt_x</p:attrName>
                                        </p:attrNameLst>
                                      </p:cBhvr>
                                      <p:tavLst>
                                        <p:tav tm="0">
                                          <p:val>
                                            <p:strVal val="1+#ppt_w/2"/>
                                          </p:val>
                                        </p:tav>
                                        <p:tav tm="100000">
                                          <p:val>
                                            <p:strVal val="#ppt_x"/>
                                          </p:val>
                                        </p:tav>
                                      </p:tavLst>
                                    </p:anim>
                                    <p:anim calcmode="lin" valueType="num">
                                      <p:cBhvr additive="base">
                                        <p:cTn id="14" dur="3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3000" fill="hold"/>
                                        <p:tgtEl>
                                          <p:spTgt spid="8"/>
                                        </p:tgtEl>
                                        <p:attrNameLst>
                                          <p:attrName>ppt_x</p:attrName>
                                        </p:attrNameLst>
                                      </p:cBhvr>
                                      <p:tavLst>
                                        <p:tav tm="0">
                                          <p:val>
                                            <p:strVal val="1+#ppt_w/2"/>
                                          </p:val>
                                        </p:tav>
                                        <p:tav tm="100000">
                                          <p:val>
                                            <p:strVal val="#ppt_x"/>
                                          </p:val>
                                        </p:tav>
                                      </p:tavLst>
                                    </p:anim>
                                    <p:anim calcmode="lin" valueType="num">
                                      <p:cBhvr additive="base">
                                        <p:cTn id="20"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3000" fill="hold"/>
                                        <p:tgtEl>
                                          <p:spTgt spid="9"/>
                                        </p:tgtEl>
                                        <p:attrNameLst>
                                          <p:attrName>ppt_x</p:attrName>
                                        </p:attrNameLst>
                                      </p:cBhvr>
                                      <p:tavLst>
                                        <p:tav tm="0">
                                          <p:val>
                                            <p:strVal val="1+#ppt_w/2"/>
                                          </p:val>
                                        </p:tav>
                                        <p:tav tm="100000">
                                          <p:val>
                                            <p:strVal val="#ppt_x"/>
                                          </p:val>
                                        </p:tav>
                                      </p:tavLst>
                                    </p:anim>
                                    <p:anim calcmode="lin" valueType="num">
                                      <p:cBhvr additive="base">
                                        <p:cTn id="26"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3000" fill="hold"/>
                                        <p:tgtEl>
                                          <p:spTgt spid="10"/>
                                        </p:tgtEl>
                                        <p:attrNameLst>
                                          <p:attrName>ppt_x</p:attrName>
                                        </p:attrNameLst>
                                      </p:cBhvr>
                                      <p:tavLst>
                                        <p:tav tm="0">
                                          <p:val>
                                            <p:strVal val="1+#ppt_w/2"/>
                                          </p:val>
                                        </p:tav>
                                        <p:tav tm="100000">
                                          <p:val>
                                            <p:strVal val="#ppt_x"/>
                                          </p:val>
                                        </p:tav>
                                      </p:tavLst>
                                    </p:anim>
                                    <p:anim calcmode="lin" valueType="num">
                                      <p:cBhvr additive="base">
                                        <p:cTn id="32" dur="3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noFill/>
        </p:spPr>
        <p:txBody>
          <a:bodyPr wrap="square" rtlCol="0">
            <a:spAutoFit/>
          </a:bodyPr>
          <a:lstStyle/>
          <a:p>
            <a:r>
              <a:rPr lang="ru-RU" sz="2400" dirty="0" smtClean="0"/>
              <a:t>Если контактную площадку необходимо разместить в середине подложки (рис. </a:t>
            </a:r>
            <a:r>
              <a:rPr lang="ru-RU" sz="2400" i="1" dirty="0" smtClean="0"/>
              <a:t>а</a:t>
            </a:r>
            <a:r>
              <a:rPr lang="ru-RU" sz="2400" dirty="0" smtClean="0"/>
              <a:t>), то в маске защитного слоя над ней должен быть материал маски. В этом случае необходимо использовать составную маску (рис. </a:t>
            </a:r>
            <a:r>
              <a:rPr lang="ru-RU" sz="2400" i="1" dirty="0" smtClean="0"/>
              <a:t>б </a:t>
            </a:r>
            <a:r>
              <a:rPr lang="ru-RU" sz="2400" dirty="0" smtClean="0"/>
              <a:t>и </a:t>
            </a:r>
            <a:r>
              <a:rPr lang="ru-RU" sz="2400" i="1" dirty="0" smtClean="0"/>
              <a:t>в</a:t>
            </a:r>
            <a:r>
              <a:rPr lang="ru-RU" sz="2400" dirty="0" smtClean="0"/>
              <a:t>)</a:t>
            </a:r>
            <a:endParaRPr lang="ru-RU" sz="2400" dirty="0"/>
          </a:p>
        </p:txBody>
      </p:sp>
      <p:pic>
        <p:nvPicPr>
          <p:cNvPr id="37890" name="Picture 2"/>
          <p:cNvPicPr>
            <a:picLocks noChangeAspect="1" noChangeArrowheads="1"/>
          </p:cNvPicPr>
          <p:nvPr/>
        </p:nvPicPr>
        <p:blipFill>
          <a:blip r:embed="rId2" cstate="print">
            <a:clrChange>
              <a:clrFrom>
                <a:srgbClr val="FFFFFF"/>
              </a:clrFrom>
              <a:clrTo>
                <a:srgbClr val="FFFFFF">
                  <a:alpha val="0"/>
                </a:srgbClr>
              </a:clrTo>
            </a:clrChange>
          </a:blip>
          <a:srcRect l="18309" t="53613" r="22629" b="17594"/>
          <a:stretch>
            <a:fillRect/>
          </a:stretch>
        </p:blipFill>
        <p:spPr bwMode="auto">
          <a:xfrm>
            <a:off x="-54977" y="1412776"/>
            <a:ext cx="9047159" cy="3528392"/>
          </a:xfrm>
          <a:prstGeom prst="rect">
            <a:avLst/>
          </a:prstGeom>
          <a:noFill/>
          <a:ln w="9525">
            <a:noFill/>
            <a:miter lim="800000"/>
            <a:headEnd/>
            <a:tailEnd/>
          </a:ln>
        </p:spPr>
      </p:pic>
      <p:sp>
        <p:nvSpPr>
          <p:cNvPr id="4" name="TextBox 3"/>
          <p:cNvSpPr txBox="1"/>
          <p:nvPr/>
        </p:nvSpPr>
        <p:spPr>
          <a:xfrm>
            <a:off x="0" y="5085184"/>
            <a:ext cx="9144000" cy="461665"/>
          </a:xfrm>
          <a:prstGeom prst="rect">
            <a:avLst/>
          </a:prstGeom>
          <a:noFill/>
        </p:spPr>
        <p:txBody>
          <a:bodyPr wrap="square" rtlCol="0">
            <a:spAutoFit/>
          </a:bodyPr>
          <a:lstStyle/>
          <a:p>
            <a:pPr algn="ctr"/>
            <a:r>
              <a:rPr lang="ru-RU" sz="2400" b="1" dirty="0" smtClean="0">
                <a:solidFill>
                  <a:srgbClr val="FF0000"/>
                </a:solidFill>
              </a:rPr>
              <a:t>5. Активные элементы</a:t>
            </a:r>
            <a:endParaRPr lang="ru-RU" sz="2400" dirty="0">
              <a:solidFill>
                <a:srgbClr val="FF0000"/>
              </a:solidFill>
            </a:endParaRPr>
          </a:p>
        </p:txBody>
      </p:sp>
      <p:sp>
        <p:nvSpPr>
          <p:cNvPr id="5" name="TextBox 4"/>
          <p:cNvSpPr txBox="1"/>
          <p:nvPr/>
        </p:nvSpPr>
        <p:spPr>
          <a:xfrm>
            <a:off x="0" y="5589240"/>
            <a:ext cx="9144000" cy="1200329"/>
          </a:xfrm>
          <a:prstGeom prst="rect">
            <a:avLst/>
          </a:prstGeom>
          <a:noFill/>
        </p:spPr>
        <p:txBody>
          <a:bodyPr wrap="square" rtlCol="0">
            <a:spAutoFit/>
          </a:bodyPr>
          <a:lstStyle/>
          <a:p>
            <a:r>
              <a:rPr lang="ru-RU" sz="2400" dirty="0" smtClean="0"/>
              <a:t>В качестве навесных активных элементов при конструировании </a:t>
            </a:r>
            <a:r>
              <a:rPr lang="ru-RU" sz="2400" dirty="0" err="1" smtClean="0"/>
              <a:t>гиб-ридных</a:t>
            </a:r>
            <a:r>
              <a:rPr lang="ru-RU" sz="2400" dirty="0" smtClean="0"/>
              <a:t> пленочных микросхем применяются </a:t>
            </a:r>
            <a:r>
              <a:rPr lang="ru-RU" sz="2400" dirty="0" err="1" smtClean="0"/>
              <a:t>бескорпусные</a:t>
            </a:r>
            <a:r>
              <a:rPr lang="ru-RU" sz="2400" dirty="0" smtClean="0"/>
              <a:t> </a:t>
            </a:r>
            <a:r>
              <a:rPr lang="ru-RU" sz="2400" dirty="0" err="1" smtClean="0"/>
              <a:t>полу-проводниковые</a:t>
            </a:r>
            <a:r>
              <a:rPr lang="ru-RU" sz="2400" dirty="0" smtClean="0"/>
              <a:t> приборы.</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3000" fill="hold"/>
                                        <p:tgtEl>
                                          <p:spTgt spid="37890"/>
                                        </p:tgtEl>
                                        <p:attrNameLst>
                                          <p:attrName>ppt_x</p:attrName>
                                        </p:attrNameLst>
                                      </p:cBhvr>
                                      <p:tavLst>
                                        <p:tav tm="0">
                                          <p:val>
                                            <p:strVal val="1+#ppt_w/2"/>
                                          </p:val>
                                        </p:tav>
                                        <p:tav tm="100000">
                                          <p:val>
                                            <p:strVal val="#ppt_x"/>
                                          </p:val>
                                        </p:tav>
                                      </p:tavLst>
                                    </p:anim>
                                    <p:anim calcmode="lin" valueType="num">
                                      <p:cBhvr additive="base">
                                        <p:cTn id="8" dur="30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3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1+#ppt_w/2"/>
                                          </p:val>
                                        </p:tav>
                                        <p:tav tm="100000">
                                          <p:val>
                                            <p:strVal val="#ppt_x"/>
                                          </p:val>
                                        </p:tav>
                                      </p:tavLst>
                                    </p:anim>
                                    <p:anim calcmode="lin" valueType="num">
                                      <p:cBhvr additive="base">
                                        <p:cTn id="20"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r>
              <a:rPr lang="ru-RU" sz="2400" dirty="0" smtClean="0"/>
              <a:t>При разработке топологии микросхемы необходимо предусмотреть на подложке свободные места (размером 1*1 мм</a:t>
            </a:r>
            <a:r>
              <a:rPr lang="ru-RU" sz="2400" baseline="30000" dirty="0" smtClean="0"/>
              <a:t>2</a:t>
            </a:r>
            <a:r>
              <a:rPr lang="ru-RU" sz="2400" dirty="0" smtClean="0"/>
              <a:t>) для установки активных элементов.</a:t>
            </a:r>
            <a:endParaRPr lang="ru-RU" sz="2400" dirty="0"/>
          </a:p>
        </p:txBody>
      </p:sp>
      <p:sp>
        <p:nvSpPr>
          <p:cNvPr id="3" name="TextBox 2"/>
          <p:cNvSpPr txBox="1"/>
          <p:nvPr/>
        </p:nvSpPr>
        <p:spPr>
          <a:xfrm>
            <a:off x="0" y="1124744"/>
            <a:ext cx="9144000" cy="461665"/>
          </a:xfrm>
          <a:prstGeom prst="rect">
            <a:avLst/>
          </a:prstGeom>
          <a:noFill/>
        </p:spPr>
        <p:txBody>
          <a:bodyPr wrap="square" rtlCol="0">
            <a:spAutoFit/>
          </a:bodyPr>
          <a:lstStyle/>
          <a:p>
            <a:pPr algn="ctr"/>
            <a:r>
              <a:rPr lang="ru-RU" sz="2400" b="1" dirty="0" smtClean="0">
                <a:solidFill>
                  <a:srgbClr val="FF0000"/>
                </a:solidFill>
              </a:rPr>
              <a:t>6. Подложка</a:t>
            </a:r>
            <a:endParaRPr lang="ru-RU" sz="2400" b="1" dirty="0">
              <a:solidFill>
                <a:srgbClr val="FF0000"/>
              </a:solidFill>
            </a:endParaRPr>
          </a:p>
        </p:txBody>
      </p:sp>
      <p:sp>
        <p:nvSpPr>
          <p:cNvPr id="4" name="TextBox 3"/>
          <p:cNvSpPr txBox="1"/>
          <p:nvPr/>
        </p:nvSpPr>
        <p:spPr>
          <a:xfrm>
            <a:off x="0" y="1556792"/>
            <a:ext cx="9144000" cy="1200329"/>
          </a:xfrm>
          <a:prstGeom prst="rect">
            <a:avLst/>
          </a:prstGeom>
          <a:noFill/>
        </p:spPr>
        <p:txBody>
          <a:bodyPr wrap="square" rtlCol="0">
            <a:spAutoFit/>
          </a:bodyPr>
          <a:lstStyle/>
          <a:p>
            <a:r>
              <a:rPr lang="ru-RU" sz="2400" dirty="0" smtClean="0"/>
              <a:t>Подложка в конструкции гибридной интегральной микросхемы является основанием, на котором располагаются пленочные элементы и навесные компоненты.</a:t>
            </a:r>
            <a:endParaRPr lang="ru-RU" sz="2400" dirty="0"/>
          </a:p>
        </p:txBody>
      </p:sp>
      <p:graphicFrame>
        <p:nvGraphicFramePr>
          <p:cNvPr id="5" name="Таблица 4"/>
          <p:cNvGraphicFramePr>
            <a:graphicFrameLocks noGrp="1"/>
          </p:cNvGraphicFramePr>
          <p:nvPr/>
        </p:nvGraphicFramePr>
        <p:xfrm>
          <a:off x="0" y="2780928"/>
          <a:ext cx="8964488" cy="3986329"/>
        </p:xfrm>
        <a:graphic>
          <a:graphicData uri="http://schemas.openxmlformats.org/drawingml/2006/table">
            <a:tbl>
              <a:tblPr/>
              <a:tblGrid>
                <a:gridCol w="2123728"/>
                <a:gridCol w="1677556"/>
                <a:gridCol w="1476540"/>
                <a:gridCol w="1814456"/>
                <a:gridCol w="1872208"/>
              </a:tblGrid>
              <a:tr h="968809">
                <a:tc>
                  <a:txBody>
                    <a:bodyPr/>
                    <a:lstStyle/>
                    <a:p>
                      <a:pPr algn="ctr"/>
                      <a:r>
                        <a:rPr lang="ru-RU" sz="2000" i="0">
                          <a:latin typeface="Times New Roman"/>
                        </a:rPr>
                        <a:t>Материал диэлектрика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i="0" dirty="0">
                          <a:latin typeface="Times New Roman"/>
                        </a:rPr>
                        <a:t>Удельное </a:t>
                      </a:r>
                      <a:r>
                        <a:rPr lang="ru-RU" sz="2000" i="0" dirty="0" err="1">
                          <a:latin typeface="Times New Roman"/>
                        </a:rPr>
                        <a:t>сопротив-ление</a:t>
                      </a:r>
                      <a:r>
                        <a:rPr lang="ru-RU" sz="2000" i="0" dirty="0">
                          <a:latin typeface="Times New Roman"/>
                        </a:rPr>
                        <a:t>, </a:t>
                      </a:r>
                      <a:r>
                        <a:rPr lang="ru-RU" sz="2000" i="0" dirty="0" smtClean="0">
                          <a:latin typeface="Times New Roman"/>
                        </a:rPr>
                        <a:t>Ом*см</a:t>
                      </a:r>
                      <a:endParaRPr lang="ru-RU" sz="2000" i="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i="0">
                          <a:latin typeface="Times New Roman"/>
                        </a:rPr>
                        <a:t>Диэлект-рическая постоянная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i="0">
                          <a:latin typeface="Times New Roman"/>
                        </a:rPr>
                        <a:t>Теплопровод-ность, кал/(см* с*</a:t>
                      </a:r>
                      <a:r>
                        <a:rPr lang="ru-RU" sz="2000" i="0" baseline="30000">
                          <a:latin typeface="Times New Roman"/>
                        </a:rPr>
                        <a:t>о </a:t>
                      </a:r>
                      <a:r>
                        <a:rPr lang="ru-RU" sz="2000" i="0">
                          <a:latin typeface="Times New Roman"/>
                        </a:rPr>
                        <a:t>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i="0" dirty="0" smtClean="0">
                          <a:latin typeface="Times New Roman"/>
                        </a:rPr>
                        <a:t>КЛР, </a:t>
                      </a:r>
                      <a:r>
                        <a:rPr lang="ru-RU" sz="2000" i="0" dirty="0">
                          <a:latin typeface="Times New Roman"/>
                        </a:rPr>
                        <a:t>10</a:t>
                      </a:r>
                      <a:r>
                        <a:rPr lang="ru-RU" sz="2000" i="0" baseline="30000" dirty="0">
                          <a:latin typeface="Times New Roman"/>
                        </a:rPr>
                        <a:t>-6</a:t>
                      </a:r>
                      <a:r>
                        <a:rPr lang="ru-RU" sz="2000" i="0" dirty="0">
                          <a:latin typeface="Times New Roman"/>
                        </a:rPr>
                        <a:t>/</a:t>
                      </a:r>
                      <a:r>
                        <a:rPr lang="ru-RU" sz="2000" i="0" baseline="30000" dirty="0">
                          <a:latin typeface="Times New Roman"/>
                        </a:rPr>
                        <a:t>о</a:t>
                      </a:r>
                      <a:r>
                        <a:rPr lang="ru-RU" sz="2000" i="0" dirty="0">
                          <a:latin typeface="Times New Roman"/>
                        </a:rPr>
                        <a:t> 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139">
                <a:tc>
                  <a:txBody>
                    <a:bodyPr/>
                    <a:lstStyle/>
                    <a:p>
                      <a:pPr algn="ctr"/>
                      <a:r>
                        <a:rPr lang="ru-RU" sz="2200" i="0" dirty="0">
                          <a:latin typeface="Times New Roman"/>
                        </a:rPr>
                        <a:t>Боросиликатное стекло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a:latin typeface="Times New Roman"/>
                        </a:rPr>
                        <a:t>10</a:t>
                      </a:r>
                      <a:r>
                        <a:rPr lang="ru-RU" sz="2200" i="0" baseline="30000">
                          <a:latin typeface="Times New Roman"/>
                        </a:rPr>
                        <a:t>7</a:t>
                      </a:r>
                      <a:endParaRPr lang="ru-RU" sz="2200" i="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a:latin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a:latin typeface="Times New Roman"/>
                        </a:rPr>
                        <a:t>0,0027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a:latin typeface="Times New Roman"/>
                        </a:rPr>
                        <a:t>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708">
                <a:tc>
                  <a:txBody>
                    <a:bodyPr/>
                    <a:lstStyle/>
                    <a:p>
                      <a:pPr algn="ctr"/>
                      <a:r>
                        <a:rPr lang="ru-RU" sz="2200" i="0" dirty="0">
                          <a:latin typeface="Times New Roman"/>
                        </a:rPr>
                        <a:t>Алюмооксидная керамика типа «</a:t>
                      </a:r>
                      <a:r>
                        <a:rPr lang="ru-RU" sz="2200" i="0" dirty="0" err="1">
                          <a:latin typeface="Times New Roman"/>
                        </a:rPr>
                        <a:t>Поликор</a:t>
                      </a:r>
                      <a:r>
                        <a:rPr lang="ru-RU" sz="2200" i="0" dirty="0">
                          <a:latin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dirty="0">
                          <a:latin typeface="Times New Roman"/>
                        </a:rPr>
                        <a:t>10</a:t>
                      </a:r>
                      <a:r>
                        <a:rPr lang="ru-RU" sz="2200" i="0" baseline="30000" dirty="0">
                          <a:latin typeface="Times New Roman"/>
                        </a:rPr>
                        <a:t>14</a:t>
                      </a:r>
                      <a:endParaRPr lang="ru-RU" sz="2200" i="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dirty="0">
                          <a:latin typeface="Times New Roman"/>
                        </a:rPr>
                        <a:t>10,8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a:latin typeface="Times New Roman"/>
                        </a:rPr>
                        <a:t>0,075 – 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a:latin typeface="Times New Roman"/>
                        </a:rPr>
                        <a:t>7,5 – 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139">
                <a:tc>
                  <a:txBody>
                    <a:bodyPr/>
                    <a:lstStyle/>
                    <a:p>
                      <a:pPr algn="ctr"/>
                      <a:r>
                        <a:rPr lang="ru-RU" sz="2200" i="0" dirty="0">
                          <a:latin typeface="Times New Roman"/>
                        </a:rPr>
                        <a:t>Кварцевое стекло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a:latin typeface="Times New Roman"/>
                        </a:rPr>
                        <a:t>10</a:t>
                      </a:r>
                      <a:r>
                        <a:rPr lang="ru-RU" sz="2200" i="0" baseline="30000">
                          <a:latin typeface="Times New Roman"/>
                        </a:rPr>
                        <a:t>16</a:t>
                      </a:r>
                      <a:endParaRPr lang="ru-RU" sz="2200" i="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dirty="0">
                          <a:latin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a:latin typeface="Times New Roman"/>
                        </a:rPr>
                        <a:t>0,0036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a:latin typeface="Times New Roman"/>
                        </a:rPr>
                        <a:t>0,56 – 0,6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69">
                <a:tc>
                  <a:txBody>
                    <a:bodyPr/>
                    <a:lstStyle/>
                    <a:p>
                      <a:pPr algn="ctr"/>
                      <a:r>
                        <a:rPr lang="ru-RU" sz="2200" i="0">
                          <a:latin typeface="Times New Roman"/>
                        </a:rPr>
                        <a:t>Ситаллы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a:latin typeface="Times New Roman"/>
                        </a:rPr>
                        <a:t>10</a:t>
                      </a:r>
                      <a:r>
                        <a:rPr lang="ru-RU" sz="2200" i="0" baseline="30000">
                          <a:latin typeface="Times New Roman"/>
                        </a:rPr>
                        <a:t>13 </a:t>
                      </a:r>
                      <a:r>
                        <a:rPr lang="ru-RU" sz="2200" i="0">
                          <a:latin typeface="Times New Roman"/>
                        </a:rPr>
                        <a:t>- 10</a:t>
                      </a:r>
                      <a:r>
                        <a:rPr lang="ru-RU" sz="2200" i="0" baseline="30000">
                          <a:latin typeface="Times New Roman"/>
                        </a:rPr>
                        <a:t>14</a:t>
                      </a:r>
                      <a:endParaRPr lang="ru-RU" sz="2200" i="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dirty="0">
                          <a:latin typeface="Times New Roman"/>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dirty="0">
                          <a:latin typeface="Times New Roman"/>
                        </a:rPr>
                        <a:t>0,005 – 0,009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dirty="0">
                          <a:latin typeface="Times New Roman"/>
                        </a:rPr>
                        <a:t>5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69">
                <a:tc>
                  <a:txBody>
                    <a:bodyPr/>
                    <a:lstStyle/>
                    <a:p>
                      <a:pPr algn="ctr"/>
                      <a:r>
                        <a:rPr lang="ru-RU" sz="2200" i="0" dirty="0" err="1">
                          <a:latin typeface="Times New Roman"/>
                        </a:rPr>
                        <a:t>Лейкосапфир</a:t>
                      </a:r>
                      <a:r>
                        <a:rPr lang="ru-RU" sz="2200" i="0" dirty="0">
                          <a:latin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dirty="0">
                          <a:latin typeface="Times New Roman"/>
                        </a:rPr>
                        <a:t>10</a:t>
                      </a:r>
                      <a:r>
                        <a:rPr lang="ru-RU" sz="2200" i="0" baseline="30000" dirty="0">
                          <a:latin typeface="Times New Roman"/>
                        </a:rPr>
                        <a:t>11 </a:t>
                      </a:r>
                      <a:endParaRPr lang="ru-RU" sz="2200" i="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dirty="0">
                          <a:latin typeface="Times New Roman"/>
                        </a:rPr>
                        <a:t>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dirty="0">
                          <a:latin typeface="Times New Roman"/>
                        </a:rPr>
                        <a:t>0,0055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200" i="0" dirty="0">
                          <a:latin typeface="Times New Roman"/>
                        </a:rPr>
                        <a:t>5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1+#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938992"/>
          </a:xfrm>
          <a:prstGeom prst="rect">
            <a:avLst/>
          </a:prstGeom>
          <a:noFill/>
        </p:spPr>
        <p:txBody>
          <a:bodyPr wrap="square" rtlCol="0">
            <a:spAutoFit/>
          </a:bodyPr>
          <a:lstStyle/>
          <a:p>
            <a:r>
              <a:rPr lang="ru-RU" sz="2400" dirty="0" smtClean="0"/>
              <a:t> Промышленностью выпускаются подложки различных </a:t>
            </a:r>
            <a:r>
              <a:rPr lang="ru-RU" sz="2400" dirty="0" err="1" smtClean="0"/>
              <a:t>типоразме-ров</a:t>
            </a:r>
            <a:r>
              <a:rPr lang="ru-RU" sz="2400" dirty="0" smtClean="0"/>
              <a:t>. Однако в качестве базовых преимущественно используются подложки размером 48х60 мм из </a:t>
            </a:r>
            <a:r>
              <a:rPr lang="ru-RU" sz="2400" dirty="0" err="1" smtClean="0"/>
              <a:t>ситалла</a:t>
            </a:r>
            <a:r>
              <a:rPr lang="ru-RU" sz="2400" dirty="0" smtClean="0"/>
              <a:t> и керамики. Другие </a:t>
            </a:r>
            <a:r>
              <a:rPr lang="ru-RU" sz="2400" dirty="0" err="1" smtClean="0"/>
              <a:t>типо-размеры</a:t>
            </a:r>
            <a:r>
              <a:rPr lang="ru-RU" sz="2400" dirty="0" smtClean="0"/>
              <a:t> подложек получаются делением сторон базовой подложки на части. Например, 12х10, 8х12, 6х7.5, 9.6х15.</a:t>
            </a:r>
            <a:endParaRPr lang="ru-RU" sz="2400" dirty="0"/>
          </a:p>
        </p:txBody>
      </p:sp>
      <p:sp>
        <p:nvSpPr>
          <p:cNvPr id="3" name="TextBox 2"/>
          <p:cNvSpPr txBox="1"/>
          <p:nvPr/>
        </p:nvSpPr>
        <p:spPr>
          <a:xfrm>
            <a:off x="0" y="1844824"/>
            <a:ext cx="9144000" cy="461665"/>
          </a:xfrm>
          <a:prstGeom prst="rect">
            <a:avLst/>
          </a:prstGeom>
          <a:noFill/>
        </p:spPr>
        <p:txBody>
          <a:bodyPr wrap="square" rtlCol="0">
            <a:spAutoFit/>
          </a:bodyPr>
          <a:lstStyle/>
          <a:p>
            <a:pPr algn="ctr"/>
            <a:r>
              <a:rPr lang="ru-RU" sz="2400" b="1" dirty="0" smtClean="0">
                <a:solidFill>
                  <a:srgbClr val="FF0000"/>
                </a:solidFill>
              </a:rPr>
              <a:t>7. Основные ограничения на топологию ГИС</a:t>
            </a:r>
            <a:endParaRPr lang="ru-RU" sz="2400" dirty="0">
              <a:solidFill>
                <a:srgbClr val="FF0000"/>
              </a:solidFill>
            </a:endParaRPr>
          </a:p>
        </p:txBody>
      </p:sp>
      <p:sp>
        <p:nvSpPr>
          <p:cNvPr id="4" name="TextBox 3"/>
          <p:cNvSpPr txBox="1"/>
          <p:nvPr/>
        </p:nvSpPr>
        <p:spPr>
          <a:xfrm>
            <a:off x="0" y="2276872"/>
            <a:ext cx="9144000" cy="1200329"/>
          </a:xfrm>
          <a:prstGeom prst="rect">
            <a:avLst/>
          </a:prstGeom>
          <a:noFill/>
        </p:spPr>
        <p:txBody>
          <a:bodyPr wrap="square" rtlCol="0">
            <a:spAutoFit/>
          </a:bodyPr>
          <a:lstStyle/>
          <a:p>
            <a:r>
              <a:rPr lang="ru-RU" sz="2400" dirty="0" smtClean="0"/>
              <a:t>1. Пассивные элементы, к точности которых предъявляются жесткие требования, располагаются на расстоянии не менее 1000 мкм от краев подложки.</a:t>
            </a:r>
            <a:endParaRPr lang="ru-RU" sz="2400" dirty="0"/>
          </a:p>
        </p:txBody>
      </p:sp>
      <p:sp>
        <p:nvSpPr>
          <p:cNvPr id="5" name="TextBox 4"/>
          <p:cNvSpPr txBox="1"/>
          <p:nvPr/>
        </p:nvSpPr>
        <p:spPr>
          <a:xfrm>
            <a:off x="0" y="3356992"/>
            <a:ext cx="9144000" cy="1200329"/>
          </a:xfrm>
          <a:prstGeom prst="rect">
            <a:avLst/>
          </a:prstGeom>
          <a:noFill/>
        </p:spPr>
        <p:txBody>
          <a:bodyPr wrap="square" rtlCol="0">
            <a:spAutoFit/>
          </a:bodyPr>
          <a:lstStyle/>
          <a:p>
            <a:r>
              <a:rPr lang="ru-RU" sz="2400" dirty="0" smtClean="0"/>
              <a:t>2. Пассивные элементы, к точности которых не предъявляются жесткие требования, располагаются на расстоянии не менее 600 мкм от краев подложки.</a:t>
            </a:r>
            <a:endParaRPr lang="ru-RU" sz="2400" dirty="0"/>
          </a:p>
        </p:txBody>
      </p:sp>
      <p:sp>
        <p:nvSpPr>
          <p:cNvPr id="6" name="TextBox 5"/>
          <p:cNvSpPr txBox="1"/>
          <p:nvPr/>
        </p:nvSpPr>
        <p:spPr>
          <a:xfrm>
            <a:off x="0" y="4437112"/>
            <a:ext cx="9144000" cy="830997"/>
          </a:xfrm>
          <a:prstGeom prst="rect">
            <a:avLst/>
          </a:prstGeom>
          <a:noFill/>
        </p:spPr>
        <p:txBody>
          <a:bodyPr wrap="square" rtlCol="0">
            <a:spAutoFit/>
          </a:bodyPr>
          <a:lstStyle/>
          <a:p>
            <a:r>
              <a:rPr lang="ru-RU" sz="2400" dirty="0" smtClean="0"/>
              <a:t>3. Если элементы расположены в различных слоях, для их совмещения предусматривается перекрытие не менее 200 мкм.</a:t>
            </a:r>
            <a:endParaRPr lang="ru-RU" sz="2400" dirty="0"/>
          </a:p>
        </p:txBody>
      </p:sp>
      <p:sp>
        <p:nvSpPr>
          <p:cNvPr id="7" name="TextBox 6"/>
          <p:cNvSpPr txBox="1"/>
          <p:nvPr/>
        </p:nvSpPr>
        <p:spPr>
          <a:xfrm>
            <a:off x="0" y="5229200"/>
            <a:ext cx="9144000" cy="1569660"/>
          </a:xfrm>
          <a:prstGeom prst="rect">
            <a:avLst/>
          </a:prstGeom>
          <a:noFill/>
        </p:spPr>
        <p:txBody>
          <a:bodyPr wrap="square" rtlCol="0">
            <a:spAutoFit/>
          </a:bodyPr>
          <a:lstStyle/>
          <a:p>
            <a:r>
              <a:rPr lang="ru-RU" sz="2400" dirty="0" smtClean="0"/>
              <a:t>4. При формировании пленочного конденсатора нижняя его обкладка должна выступать за край верхней не менее чем на 200 мкм, диэлектрическая пленка должна выступать за край нижней обкладки также не менее чем на 200 мкм.</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1+#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1+#ppt_w/2"/>
                                          </p:val>
                                        </p:tav>
                                        <p:tav tm="100000">
                                          <p:val>
                                            <p:strVal val="#ppt_x"/>
                                          </p:val>
                                        </p:tav>
                                      </p:tavLst>
                                    </p:anim>
                                    <p:anim calcmode="lin" valueType="num">
                                      <p:cBhvr additive="base">
                                        <p:cTn id="20"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3000" fill="hold"/>
                                        <p:tgtEl>
                                          <p:spTgt spid="6"/>
                                        </p:tgtEl>
                                        <p:attrNameLst>
                                          <p:attrName>ppt_x</p:attrName>
                                        </p:attrNameLst>
                                      </p:cBhvr>
                                      <p:tavLst>
                                        <p:tav tm="0">
                                          <p:val>
                                            <p:strVal val="1+#ppt_w/2"/>
                                          </p:val>
                                        </p:tav>
                                        <p:tav tm="100000">
                                          <p:val>
                                            <p:strVal val="#ppt_x"/>
                                          </p:val>
                                        </p:tav>
                                      </p:tavLst>
                                    </p:anim>
                                    <p:anim calcmode="lin" valueType="num">
                                      <p:cBhvr additive="base">
                                        <p:cTn id="26"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3000" fill="hold"/>
                                        <p:tgtEl>
                                          <p:spTgt spid="7"/>
                                        </p:tgtEl>
                                        <p:attrNameLst>
                                          <p:attrName>ppt_x</p:attrName>
                                        </p:attrNameLst>
                                      </p:cBhvr>
                                      <p:tavLst>
                                        <p:tav tm="0">
                                          <p:val>
                                            <p:strVal val="1+#ppt_w/2"/>
                                          </p:val>
                                        </p:tav>
                                        <p:tav tm="100000">
                                          <p:val>
                                            <p:strVal val="#ppt_x"/>
                                          </p:val>
                                        </p:tav>
                                      </p:tavLst>
                                    </p:anim>
                                    <p:anim calcmode="lin" valueType="num">
                                      <p:cBhvr additive="base">
                                        <p:cTn id="32"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r>
              <a:rPr lang="ru-RU" sz="2400" dirty="0" smtClean="0"/>
              <a:t>5. Минимально допустимые расстояния между пленочными элементами схемы составляют 300 мкм.</a:t>
            </a:r>
            <a:endParaRPr lang="ru-RU" sz="2400" dirty="0"/>
          </a:p>
        </p:txBody>
      </p:sp>
      <p:sp>
        <p:nvSpPr>
          <p:cNvPr id="3" name="TextBox 2"/>
          <p:cNvSpPr txBox="1"/>
          <p:nvPr/>
        </p:nvSpPr>
        <p:spPr>
          <a:xfrm>
            <a:off x="0" y="764704"/>
            <a:ext cx="9144000" cy="830997"/>
          </a:xfrm>
          <a:prstGeom prst="rect">
            <a:avLst/>
          </a:prstGeom>
          <a:noFill/>
        </p:spPr>
        <p:txBody>
          <a:bodyPr wrap="square" rtlCol="0">
            <a:spAutoFit/>
          </a:bodyPr>
          <a:lstStyle/>
          <a:p>
            <a:r>
              <a:rPr lang="ru-RU" sz="2400" dirty="0" smtClean="0"/>
              <a:t>6. Минимально допустимые расстояния между контактными площадками для подпайки составляют 500 мкм.</a:t>
            </a:r>
            <a:endParaRPr lang="ru-RU" sz="2400" dirty="0"/>
          </a:p>
        </p:txBody>
      </p:sp>
      <p:sp>
        <p:nvSpPr>
          <p:cNvPr id="4" name="TextBox 3"/>
          <p:cNvSpPr txBox="1"/>
          <p:nvPr/>
        </p:nvSpPr>
        <p:spPr>
          <a:xfrm>
            <a:off x="0" y="1517883"/>
            <a:ext cx="9144000" cy="830997"/>
          </a:xfrm>
          <a:prstGeom prst="rect">
            <a:avLst/>
          </a:prstGeom>
          <a:noFill/>
        </p:spPr>
        <p:txBody>
          <a:bodyPr wrap="square" rtlCol="0">
            <a:spAutoFit/>
          </a:bodyPr>
          <a:lstStyle/>
          <a:p>
            <a:r>
              <a:rPr lang="ru-RU" sz="2400" dirty="0" smtClean="0"/>
              <a:t>7. Граница диэлектрика должна отстоять не менее чем на 500 мкм от края контактных площадок.</a:t>
            </a:r>
            <a:endParaRPr lang="ru-RU" sz="2400" dirty="0"/>
          </a:p>
        </p:txBody>
      </p:sp>
      <p:sp>
        <p:nvSpPr>
          <p:cNvPr id="5" name="TextBox 4"/>
          <p:cNvSpPr txBox="1"/>
          <p:nvPr/>
        </p:nvSpPr>
        <p:spPr>
          <a:xfrm>
            <a:off x="0" y="2276872"/>
            <a:ext cx="9144000" cy="830997"/>
          </a:xfrm>
          <a:prstGeom prst="rect">
            <a:avLst/>
          </a:prstGeom>
          <a:noFill/>
        </p:spPr>
        <p:txBody>
          <a:bodyPr wrap="square" rtlCol="0">
            <a:spAutoFit/>
          </a:bodyPr>
          <a:lstStyle/>
          <a:p>
            <a:r>
              <a:rPr lang="ru-RU" sz="2400" dirty="0" smtClean="0"/>
              <a:t>8. Минимально допустимая ширина пленочного резистора при Δ</a:t>
            </a:r>
            <a:r>
              <a:rPr lang="en-US" sz="2400" i="1" dirty="0" smtClean="0"/>
              <a:t>R</a:t>
            </a:r>
            <a:r>
              <a:rPr lang="ru-RU" sz="2400" dirty="0" smtClean="0"/>
              <a:t>=20% –  200 мкм, при Δ</a:t>
            </a:r>
            <a:r>
              <a:rPr lang="en-US" sz="2400" i="1" dirty="0" smtClean="0"/>
              <a:t>R</a:t>
            </a:r>
            <a:r>
              <a:rPr lang="ru-RU" sz="2400" dirty="0" smtClean="0"/>
              <a:t>=10% – 300 мкм.</a:t>
            </a:r>
            <a:endParaRPr lang="ru-RU" sz="2400" dirty="0"/>
          </a:p>
        </p:txBody>
      </p:sp>
      <p:sp>
        <p:nvSpPr>
          <p:cNvPr id="6" name="TextBox 5"/>
          <p:cNvSpPr txBox="1"/>
          <p:nvPr/>
        </p:nvSpPr>
        <p:spPr>
          <a:xfrm>
            <a:off x="0" y="2996952"/>
            <a:ext cx="9144000" cy="830997"/>
          </a:xfrm>
          <a:prstGeom prst="rect">
            <a:avLst/>
          </a:prstGeom>
          <a:noFill/>
        </p:spPr>
        <p:txBody>
          <a:bodyPr wrap="square" rtlCol="0">
            <a:spAutoFit/>
          </a:bodyPr>
          <a:lstStyle/>
          <a:p>
            <a:r>
              <a:rPr lang="ru-RU" sz="2400" dirty="0" smtClean="0"/>
              <a:t>9. Минимально допустимое расстояние от края навесного элемента до края контактной площадки – 500 мкм</a:t>
            </a:r>
            <a:endParaRPr lang="ru-RU" sz="2400" dirty="0"/>
          </a:p>
        </p:txBody>
      </p:sp>
      <p:sp>
        <p:nvSpPr>
          <p:cNvPr id="7" name="TextBox 6"/>
          <p:cNvSpPr txBox="1"/>
          <p:nvPr/>
        </p:nvSpPr>
        <p:spPr>
          <a:xfrm>
            <a:off x="0" y="3861048"/>
            <a:ext cx="9144000" cy="830997"/>
          </a:xfrm>
          <a:prstGeom prst="rect">
            <a:avLst/>
          </a:prstGeom>
          <a:noFill/>
        </p:spPr>
        <p:txBody>
          <a:bodyPr wrap="square" rtlCol="0">
            <a:spAutoFit/>
          </a:bodyPr>
          <a:lstStyle/>
          <a:p>
            <a:r>
              <a:rPr lang="ru-RU" sz="2400" dirty="0" smtClean="0"/>
              <a:t>10. Минимально допустимое расстояние между навесными элементами и навесными проводниками – 300 мкм.</a:t>
            </a:r>
            <a:endParaRPr lang="ru-RU" sz="2400" dirty="0"/>
          </a:p>
        </p:txBody>
      </p:sp>
      <p:sp>
        <p:nvSpPr>
          <p:cNvPr id="8" name="TextBox 7"/>
          <p:cNvSpPr txBox="1"/>
          <p:nvPr/>
        </p:nvSpPr>
        <p:spPr>
          <a:xfrm>
            <a:off x="0" y="4581128"/>
            <a:ext cx="9144000" cy="1938992"/>
          </a:xfrm>
          <a:prstGeom prst="rect">
            <a:avLst/>
          </a:prstGeom>
          <a:noFill/>
        </p:spPr>
        <p:txBody>
          <a:bodyPr wrap="square" rtlCol="0">
            <a:spAutoFit/>
          </a:bodyPr>
          <a:lstStyle/>
          <a:p>
            <a:r>
              <a:rPr lang="ru-RU" sz="2400" dirty="0" smtClean="0"/>
              <a:t>11. Выводы активных элементов не должны пересекаться между собой, а также не должны проходить над контактными площадками и неизолированными участками проводников и в </a:t>
            </a:r>
            <a:r>
              <a:rPr lang="ru-RU" sz="2400" dirty="0" err="1" smtClean="0"/>
              <a:t>непосредствен-ной</a:t>
            </a:r>
            <a:r>
              <a:rPr lang="ru-RU" sz="2400" dirty="0" smtClean="0"/>
              <a:t> близости от них (минимально допустимое расстояние – 300 мкм).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1+#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1+#ppt_w/2"/>
                                          </p:val>
                                        </p:tav>
                                        <p:tav tm="100000">
                                          <p:val>
                                            <p:strVal val="#ppt_x"/>
                                          </p:val>
                                        </p:tav>
                                      </p:tavLst>
                                    </p:anim>
                                    <p:anim calcmode="lin" valueType="num">
                                      <p:cBhvr additive="base">
                                        <p:cTn id="20"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3000" fill="hold"/>
                                        <p:tgtEl>
                                          <p:spTgt spid="6"/>
                                        </p:tgtEl>
                                        <p:attrNameLst>
                                          <p:attrName>ppt_x</p:attrName>
                                        </p:attrNameLst>
                                      </p:cBhvr>
                                      <p:tavLst>
                                        <p:tav tm="0">
                                          <p:val>
                                            <p:strVal val="1+#ppt_w/2"/>
                                          </p:val>
                                        </p:tav>
                                        <p:tav tm="100000">
                                          <p:val>
                                            <p:strVal val="#ppt_x"/>
                                          </p:val>
                                        </p:tav>
                                      </p:tavLst>
                                    </p:anim>
                                    <p:anim calcmode="lin" valueType="num">
                                      <p:cBhvr additive="base">
                                        <p:cTn id="26"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3000" fill="hold"/>
                                        <p:tgtEl>
                                          <p:spTgt spid="7"/>
                                        </p:tgtEl>
                                        <p:attrNameLst>
                                          <p:attrName>ppt_x</p:attrName>
                                        </p:attrNameLst>
                                      </p:cBhvr>
                                      <p:tavLst>
                                        <p:tav tm="0">
                                          <p:val>
                                            <p:strVal val="1+#ppt_w/2"/>
                                          </p:val>
                                        </p:tav>
                                        <p:tav tm="100000">
                                          <p:val>
                                            <p:strVal val="#ppt_x"/>
                                          </p:val>
                                        </p:tav>
                                      </p:tavLst>
                                    </p:anim>
                                    <p:anim calcmode="lin" valueType="num">
                                      <p:cBhvr additive="base">
                                        <p:cTn id="32" dur="3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3000" fill="hold"/>
                                        <p:tgtEl>
                                          <p:spTgt spid="8"/>
                                        </p:tgtEl>
                                        <p:attrNameLst>
                                          <p:attrName>ppt_x</p:attrName>
                                        </p:attrNameLst>
                                      </p:cBhvr>
                                      <p:tavLst>
                                        <p:tav tm="0">
                                          <p:val>
                                            <p:strVal val="#ppt_x"/>
                                          </p:val>
                                        </p:tav>
                                        <p:tav tm="100000">
                                          <p:val>
                                            <p:strVal val="#ppt_x"/>
                                          </p:val>
                                        </p:tav>
                                      </p:tavLst>
                                    </p:anim>
                                    <p:anim calcmode="lin" valueType="num">
                                      <p:cBhvr additive="base">
                                        <p:cTn id="38"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blip>
          <a:srcRect l="16406" t="23202" r="72461" b="49463"/>
          <a:stretch>
            <a:fillRect/>
          </a:stretch>
        </p:blipFill>
        <p:spPr bwMode="auto">
          <a:xfrm>
            <a:off x="1073021" y="0"/>
            <a:ext cx="6856565" cy="67339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892480" cy="461665"/>
          </a:xfrm>
          <a:prstGeom prst="rect">
            <a:avLst/>
          </a:prstGeom>
          <a:noFill/>
        </p:spPr>
        <p:txBody>
          <a:bodyPr wrap="square" rtlCol="0">
            <a:spAutoFit/>
          </a:bodyPr>
          <a:lstStyle/>
          <a:p>
            <a:pPr algn="ctr"/>
            <a:r>
              <a:rPr lang="ru-RU" sz="2400" b="1" dirty="0" smtClean="0">
                <a:solidFill>
                  <a:srgbClr val="FF0000"/>
                </a:solidFill>
              </a:rPr>
              <a:t>Пример ГИС</a:t>
            </a:r>
            <a:endParaRPr lang="ru-RU" sz="2400" dirty="0" smtClean="0">
              <a:solidFill>
                <a:srgbClr val="FF0000"/>
              </a:solidFill>
            </a:endParaRPr>
          </a:p>
        </p:txBody>
      </p:sp>
      <p:pic>
        <p:nvPicPr>
          <p:cNvPr id="40962"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l="17719" t="22606" r="18495" b="36789"/>
          <a:stretch>
            <a:fillRect/>
          </a:stretch>
        </p:blipFill>
        <p:spPr bwMode="auto">
          <a:xfrm>
            <a:off x="53825" y="908720"/>
            <a:ext cx="8908045"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r>
              <a:rPr lang="x-none" sz="2400" b="1" i="1">
                <a:solidFill>
                  <a:srgbClr val="FF0000"/>
                </a:solidFill>
              </a:rPr>
              <a:t>Пленочная микросхема</a:t>
            </a:r>
            <a:r>
              <a:rPr lang="x-none" sz="2400">
                <a:solidFill>
                  <a:srgbClr val="FF0000"/>
                </a:solidFill>
              </a:rPr>
              <a:t> </a:t>
            </a:r>
            <a:r>
              <a:rPr lang="x-none" sz="2400"/>
              <a:t>– микросхема, все элементы и </a:t>
            </a:r>
            <a:r>
              <a:rPr lang="x-none" sz="2400" smtClean="0"/>
              <a:t>межэле</a:t>
            </a:r>
            <a:r>
              <a:rPr lang="ru-RU" sz="2400" dirty="0" smtClean="0"/>
              <a:t>-</a:t>
            </a:r>
            <a:r>
              <a:rPr lang="x-none" sz="2400" smtClean="0"/>
              <a:t>ментные </a:t>
            </a:r>
            <a:r>
              <a:rPr lang="x-none" sz="2400"/>
              <a:t>соединения которой выполнены только в виде пленок проводящих и диэлектрических материалов. Вариантами </a:t>
            </a:r>
            <a:r>
              <a:rPr lang="x-none" sz="2400" smtClean="0"/>
              <a:t>пленоч</a:t>
            </a:r>
            <a:r>
              <a:rPr lang="ru-RU" sz="2400" dirty="0" smtClean="0"/>
              <a:t>-</a:t>
            </a:r>
            <a:r>
              <a:rPr lang="x-none" sz="2400" smtClean="0"/>
              <a:t>ных </a:t>
            </a:r>
            <a:r>
              <a:rPr lang="x-none" sz="2400"/>
              <a:t>являются тонкопленочные и толстопленочные микросхемы.К тонкопленочным условно относят микросхемы с толщиной пленок менее 1 мкм, а к толстопленочным – микросхемы с толщиной пленок свыше 1 мкм.</a:t>
            </a:r>
            <a:endParaRPr lang="ru-RU" sz="2400" dirty="0"/>
          </a:p>
        </p:txBody>
      </p:sp>
      <p:sp>
        <p:nvSpPr>
          <p:cNvPr id="3" name="TextBox 2"/>
          <p:cNvSpPr txBox="1"/>
          <p:nvPr/>
        </p:nvSpPr>
        <p:spPr>
          <a:xfrm>
            <a:off x="0" y="2492896"/>
            <a:ext cx="9144000" cy="2308324"/>
          </a:xfrm>
          <a:prstGeom prst="rect">
            <a:avLst/>
          </a:prstGeom>
          <a:noFill/>
        </p:spPr>
        <p:txBody>
          <a:bodyPr wrap="square" rtlCol="0">
            <a:spAutoFit/>
          </a:bodyPr>
          <a:lstStyle/>
          <a:p>
            <a:r>
              <a:rPr lang="x-none" sz="2400" b="1" i="1">
                <a:solidFill>
                  <a:srgbClr val="FF0000"/>
                </a:solidFill>
              </a:rPr>
              <a:t>Гибридная микросхема</a:t>
            </a:r>
            <a:r>
              <a:rPr lang="x-none" sz="2400">
                <a:solidFill>
                  <a:srgbClr val="FF0000"/>
                </a:solidFill>
              </a:rPr>
              <a:t> </a:t>
            </a:r>
            <a:r>
              <a:rPr lang="x-none" sz="2400"/>
              <a:t>– микросхема, пассивные элементы </a:t>
            </a:r>
            <a:r>
              <a:rPr lang="x-none" sz="2400" smtClean="0"/>
              <a:t>кото</a:t>
            </a:r>
            <a:r>
              <a:rPr lang="ru-RU" sz="2400" dirty="0" smtClean="0"/>
              <a:t>-</a:t>
            </a:r>
            <a:r>
              <a:rPr lang="x-none" sz="2400" smtClean="0"/>
              <a:t>рой </a:t>
            </a:r>
            <a:r>
              <a:rPr lang="x-none" sz="2400"/>
              <a:t>(резисторы, конденсаторы и индуктивности) выполнены в виде пленок (толстых или тонких), а активные (бескорпусные диоды, </a:t>
            </a:r>
            <a:r>
              <a:rPr lang="x-none" sz="2400" smtClean="0"/>
              <a:t>транзисторы </a:t>
            </a:r>
            <a:r>
              <a:rPr lang="x-none" sz="2400"/>
              <a:t>и кристаллы микросхем) элементы - навесные. Одним из видов гибридной микросхемы является многокристальная микросхема.</a:t>
            </a:r>
            <a:endParaRPr lang="ru-RU" sz="2400" dirty="0"/>
          </a:p>
        </p:txBody>
      </p:sp>
      <p:sp>
        <p:nvSpPr>
          <p:cNvPr id="4" name="TextBox 3"/>
          <p:cNvSpPr txBox="1"/>
          <p:nvPr/>
        </p:nvSpPr>
        <p:spPr>
          <a:xfrm>
            <a:off x="0" y="4653136"/>
            <a:ext cx="9144000" cy="1200329"/>
          </a:xfrm>
          <a:prstGeom prst="rect">
            <a:avLst/>
          </a:prstGeom>
          <a:noFill/>
        </p:spPr>
        <p:txBody>
          <a:bodyPr wrap="square" rtlCol="0">
            <a:spAutoFit/>
          </a:bodyPr>
          <a:lstStyle/>
          <a:p>
            <a:r>
              <a:rPr lang="x-none" sz="2400" b="1" i="1">
                <a:solidFill>
                  <a:srgbClr val="FF0000"/>
                </a:solidFill>
              </a:rPr>
              <a:t>Полупроводниковая микросхема</a:t>
            </a:r>
            <a:r>
              <a:rPr lang="x-none" sz="2400">
                <a:solidFill>
                  <a:srgbClr val="FF0000"/>
                </a:solidFill>
              </a:rPr>
              <a:t> </a:t>
            </a:r>
            <a:r>
              <a:rPr lang="x-none" sz="2400"/>
              <a:t>— микросхема, все элементы и межэлементные соединения которой выполнены в объеме и на поверхности полупроводника.</a:t>
            </a:r>
            <a:endParaRPr lang="ru-RU" sz="2400" dirty="0"/>
          </a:p>
        </p:txBody>
      </p:sp>
      <p:sp>
        <p:nvSpPr>
          <p:cNvPr id="5" name="TextBox 4"/>
          <p:cNvSpPr txBox="1"/>
          <p:nvPr/>
        </p:nvSpPr>
        <p:spPr>
          <a:xfrm>
            <a:off x="0" y="5733256"/>
            <a:ext cx="9144000" cy="1200329"/>
          </a:xfrm>
          <a:prstGeom prst="rect">
            <a:avLst/>
          </a:prstGeom>
          <a:noFill/>
        </p:spPr>
        <p:txBody>
          <a:bodyPr wrap="square" rtlCol="0">
            <a:spAutoFit/>
          </a:bodyPr>
          <a:lstStyle/>
          <a:p>
            <a:r>
              <a:rPr lang="ru-RU" sz="2400" b="1" i="1" dirty="0">
                <a:solidFill>
                  <a:srgbClr val="FF0000"/>
                </a:solidFill>
              </a:rPr>
              <a:t>Совмещенная</a:t>
            </a:r>
            <a:r>
              <a:rPr lang="ru-RU" sz="2400" b="1" i="1" dirty="0"/>
              <a:t> </a:t>
            </a:r>
            <a:r>
              <a:rPr lang="ru-RU" sz="2400" b="1" i="1" dirty="0" smtClean="0">
                <a:solidFill>
                  <a:srgbClr val="FF0000"/>
                </a:solidFill>
              </a:rPr>
              <a:t>микросхема</a:t>
            </a:r>
            <a:r>
              <a:rPr lang="ru-RU" sz="2400" b="1" i="1" dirty="0" smtClean="0"/>
              <a:t> </a:t>
            </a:r>
            <a:r>
              <a:rPr lang="ru-RU" sz="2400" dirty="0"/>
              <a:t>— </a:t>
            </a:r>
            <a:r>
              <a:rPr lang="ru-RU" sz="2400" dirty="0" err="1" smtClean="0"/>
              <a:t>микросхема</a:t>
            </a:r>
            <a:r>
              <a:rPr lang="ru-RU" sz="2400" dirty="0" smtClean="0"/>
              <a:t>, </a:t>
            </a:r>
            <a:r>
              <a:rPr lang="ru-RU" sz="2400" dirty="0"/>
              <a:t>которая, кроме </a:t>
            </a:r>
            <a:r>
              <a:rPr lang="ru-RU" sz="2400" dirty="0" err="1" smtClean="0"/>
              <a:t>полу-проводникового</a:t>
            </a:r>
            <a:r>
              <a:rPr lang="ru-RU" sz="2400" dirty="0" smtClean="0"/>
              <a:t> </a:t>
            </a:r>
            <a:r>
              <a:rPr lang="ru-RU" sz="2400" dirty="0"/>
              <a:t>кристалла, содержит </a:t>
            </a:r>
            <a:r>
              <a:rPr lang="ru-RU" sz="2400" dirty="0" smtClean="0"/>
              <a:t>тонкоплёночные </a:t>
            </a:r>
            <a:r>
              <a:rPr lang="ru-RU" sz="2400" dirty="0"/>
              <a:t>пассивные элементы, размещённые на поверхности кристалла.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1+#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1+#ppt_w/2"/>
                                          </p:val>
                                        </p:tav>
                                        <p:tav tm="100000">
                                          <p:val>
                                            <p:strVal val="#ppt_x"/>
                                          </p:val>
                                        </p:tav>
                                      </p:tavLst>
                                    </p:anim>
                                    <p:anim calcmode="lin" valueType="num">
                                      <p:cBhvr additive="base">
                                        <p:cTn id="20"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0" y="-2"/>
            <a:ext cx="9144000" cy="5373217"/>
            <a:chOff x="1266" y="5540"/>
            <a:chExt cx="9058" cy="2907"/>
          </a:xfrm>
        </p:grpSpPr>
        <p:pic>
          <p:nvPicPr>
            <p:cNvPr id="2051" name="Picture 3"/>
            <p:cNvPicPr>
              <a:picLocks noChangeAspect="1" noChangeArrowheads="1"/>
            </p:cNvPicPr>
            <p:nvPr/>
          </p:nvPicPr>
          <p:blipFill>
            <a:blip r:embed="rId2" cstate="print">
              <a:clrChange>
                <a:clrFrom>
                  <a:srgbClr val="FFFFFF"/>
                </a:clrFrom>
                <a:clrTo>
                  <a:srgbClr val="FFFFFF">
                    <a:alpha val="0"/>
                  </a:srgbClr>
                </a:clrTo>
              </a:clrChange>
            </a:blip>
            <a:srcRect t="59923"/>
            <a:stretch>
              <a:fillRect/>
            </a:stretch>
          </p:blipFill>
          <p:spPr bwMode="auto">
            <a:xfrm>
              <a:off x="2014" y="7274"/>
              <a:ext cx="7490" cy="1173"/>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b="45847"/>
            <a:stretch>
              <a:fillRect/>
            </a:stretch>
          </p:blipFill>
          <p:spPr bwMode="auto">
            <a:xfrm>
              <a:off x="1266" y="5590"/>
              <a:ext cx="4565" cy="1450"/>
            </a:xfrm>
            <a:prstGeom prst="rect">
              <a:avLst/>
            </a:prstGeom>
            <a:noFill/>
            <a:ln w="9525">
              <a:noFill/>
              <a:miter lim="800000"/>
              <a:headEnd/>
              <a:tailEnd/>
            </a:ln>
          </p:spPr>
        </p:pic>
        <p:pic>
          <p:nvPicPr>
            <p:cNvPr id="2053" name="Picture 5"/>
            <p:cNvPicPr>
              <a:picLocks noChangeAspect="1" noChangeArrowheads="1"/>
            </p:cNvPicPr>
            <p:nvPr/>
          </p:nvPicPr>
          <p:blipFill>
            <a:blip r:embed="rId2" cstate="print">
              <a:clrChange>
                <a:clrFrom>
                  <a:srgbClr val="FFFFFF"/>
                </a:clrFrom>
                <a:clrTo>
                  <a:srgbClr val="FFFFFF">
                    <a:alpha val="0"/>
                  </a:srgbClr>
                </a:clrTo>
              </a:clrChange>
            </a:blip>
            <a:srcRect b="39139"/>
            <a:stretch>
              <a:fillRect/>
            </a:stretch>
          </p:blipFill>
          <p:spPr bwMode="auto">
            <a:xfrm>
              <a:off x="6258" y="5540"/>
              <a:ext cx="4066" cy="1500"/>
            </a:xfrm>
            <a:prstGeom prst="rect">
              <a:avLst/>
            </a:prstGeom>
            <a:noFill/>
            <a:ln w="9525">
              <a:noFill/>
              <a:miter lim="800000"/>
              <a:headEnd/>
              <a:tailEnd/>
            </a:ln>
          </p:spPr>
        </p:pic>
      </p:grpSp>
      <p:sp>
        <p:nvSpPr>
          <p:cNvPr id="6" name="TextBox 5"/>
          <p:cNvSpPr txBox="1"/>
          <p:nvPr/>
        </p:nvSpPr>
        <p:spPr>
          <a:xfrm>
            <a:off x="395536" y="5559623"/>
            <a:ext cx="8496944" cy="461665"/>
          </a:xfrm>
          <a:prstGeom prst="rect">
            <a:avLst/>
          </a:prstGeom>
          <a:noFill/>
        </p:spPr>
        <p:txBody>
          <a:bodyPr wrap="square" rtlCol="0">
            <a:spAutoFit/>
          </a:bodyPr>
          <a:lstStyle/>
          <a:p>
            <a:r>
              <a:rPr lang="ru-RU" sz="2400" dirty="0"/>
              <a:t>Фрагмент ИС: а – гибридной, б – полупроводниковой ИС </a:t>
            </a:r>
          </a:p>
        </p:txBody>
      </p:sp>
      <p:sp>
        <p:nvSpPr>
          <p:cNvPr id="7" name="TextBox 6"/>
          <p:cNvSpPr txBox="1"/>
          <p:nvPr/>
        </p:nvSpPr>
        <p:spPr>
          <a:xfrm>
            <a:off x="1115616" y="3140968"/>
            <a:ext cx="720080" cy="461665"/>
          </a:xfrm>
          <a:prstGeom prst="rect">
            <a:avLst/>
          </a:prstGeom>
          <a:noFill/>
        </p:spPr>
        <p:txBody>
          <a:bodyPr wrap="square" rtlCol="0">
            <a:spAutoFit/>
          </a:bodyPr>
          <a:lstStyle/>
          <a:p>
            <a:r>
              <a:rPr lang="ru-RU" sz="2400" dirty="0" smtClean="0"/>
              <a:t>а</a:t>
            </a:r>
            <a:endParaRPr lang="ru-RU" sz="2400" dirty="0"/>
          </a:p>
        </p:txBody>
      </p:sp>
      <p:sp>
        <p:nvSpPr>
          <p:cNvPr id="8" name="TextBox 7"/>
          <p:cNvSpPr txBox="1"/>
          <p:nvPr/>
        </p:nvSpPr>
        <p:spPr>
          <a:xfrm>
            <a:off x="7236296" y="3212976"/>
            <a:ext cx="720080" cy="461665"/>
          </a:xfrm>
          <a:prstGeom prst="rect">
            <a:avLst/>
          </a:prstGeom>
          <a:noFill/>
        </p:spPr>
        <p:txBody>
          <a:bodyPr wrap="square" rtlCol="0">
            <a:spAutoFit/>
          </a:bodyPr>
          <a:lstStyle/>
          <a:p>
            <a:r>
              <a:rPr lang="ru-RU" sz="2400" dirty="0" smtClean="0"/>
              <a:t>б</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838363"/>
            <a:ext cx="8964488" cy="830997"/>
          </a:xfrm>
          <a:prstGeom prst="rect">
            <a:avLst/>
          </a:prstGeom>
          <a:noFill/>
        </p:spPr>
        <p:txBody>
          <a:bodyPr wrap="square" rtlCol="0">
            <a:spAutoFit/>
          </a:bodyPr>
          <a:lstStyle/>
          <a:p>
            <a:r>
              <a:rPr lang="x-none" sz="2400" b="1" i="1" smtClean="0">
                <a:solidFill>
                  <a:srgbClr val="FF0000"/>
                </a:solidFill>
              </a:rPr>
              <a:t>Топология</a:t>
            </a:r>
            <a:r>
              <a:rPr lang="x-none" sz="2400" smtClean="0"/>
              <a:t> </a:t>
            </a:r>
            <a:r>
              <a:rPr lang="x-none" sz="2400"/>
              <a:t>– взаимное расположение и геометрическая форма пленочных </a:t>
            </a:r>
            <a:r>
              <a:rPr lang="x-none" sz="2400" smtClean="0"/>
              <a:t>элементов</a:t>
            </a:r>
            <a:endParaRPr lang="ru-RU" sz="2400" dirty="0"/>
          </a:p>
        </p:txBody>
      </p:sp>
      <p:sp>
        <p:nvSpPr>
          <p:cNvPr id="4" name="TextBox 3"/>
          <p:cNvSpPr txBox="1"/>
          <p:nvPr/>
        </p:nvSpPr>
        <p:spPr>
          <a:xfrm>
            <a:off x="0" y="44624"/>
            <a:ext cx="9144000" cy="830997"/>
          </a:xfrm>
          <a:prstGeom prst="rect">
            <a:avLst/>
          </a:prstGeom>
          <a:noFill/>
        </p:spPr>
        <p:txBody>
          <a:bodyPr wrap="square" rtlCol="0">
            <a:spAutoFit/>
          </a:bodyPr>
          <a:lstStyle/>
          <a:p>
            <a:r>
              <a:rPr lang="x-none" sz="2400" smtClean="0"/>
              <a:t>Основными конструктивными элементами гибридных микросхем являются:</a:t>
            </a:r>
            <a:endParaRPr lang="ru-RU" sz="2400" dirty="0"/>
          </a:p>
        </p:txBody>
      </p:sp>
      <p:sp>
        <p:nvSpPr>
          <p:cNvPr id="5" name="TextBox 4"/>
          <p:cNvSpPr txBox="1"/>
          <p:nvPr/>
        </p:nvSpPr>
        <p:spPr>
          <a:xfrm>
            <a:off x="0" y="869811"/>
            <a:ext cx="9144000" cy="830997"/>
          </a:xfrm>
          <a:prstGeom prst="rect">
            <a:avLst/>
          </a:prstGeom>
          <a:noFill/>
        </p:spPr>
        <p:txBody>
          <a:bodyPr wrap="square" rtlCol="0">
            <a:spAutoFit/>
          </a:bodyPr>
          <a:lstStyle/>
          <a:p>
            <a:r>
              <a:rPr lang="x-none" sz="2400" b="1" i="1" smtClean="0">
                <a:solidFill>
                  <a:srgbClr val="FF0000"/>
                </a:solidFill>
              </a:rPr>
              <a:t>Подложка</a:t>
            </a:r>
            <a:r>
              <a:rPr lang="x-none" sz="2400" smtClean="0"/>
              <a:t> – диэлектрическая плата, предназначенная для выпол</a:t>
            </a:r>
            <a:r>
              <a:rPr lang="ru-RU" sz="2400" dirty="0" smtClean="0"/>
              <a:t>-</a:t>
            </a:r>
            <a:r>
              <a:rPr lang="x-none" sz="2400" smtClean="0"/>
              <a:t>нения на ней пленочных элементов.</a:t>
            </a:r>
            <a:endParaRPr lang="ru-RU" sz="2400" dirty="0"/>
          </a:p>
        </p:txBody>
      </p:sp>
      <p:sp>
        <p:nvSpPr>
          <p:cNvPr id="6" name="TextBox 5"/>
          <p:cNvSpPr txBox="1"/>
          <p:nvPr/>
        </p:nvSpPr>
        <p:spPr>
          <a:xfrm>
            <a:off x="0" y="1787332"/>
            <a:ext cx="9144000" cy="1569660"/>
          </a:xfrm>
          <a:prstGeom prst="rect">
            <a:avLst/>
          </a:prstGeom>
          <a:noFill/>
        </p:spPr>
        <p:txBody>
          <a:bodyPr wrap="square" rtlCol="0">
            <a:spAutoFit/>
          </a:bodyPr>
          <a:lstStyle/>
          <a:p>
            <a:r>
              <a:rPr lang="x-none" sz="2400" b="1" i="1" smtClean="0">
                <a:solidFill>
                  <a:srgbClr val="FF0000"/>
                </a:solidFill>
              </a:rPr>
              <a:t>Контактная площадка</a:t>
            </a:r>
            <a:r>
              <a:rPr lang="x-none" sz="2400" smtClean="0">
                <a:solidFill>
                  <a:srgbClr val="FF0000"/>
                </a:solidFill>
              </a:rPr>
              <a:t> </a:t>
            </a:r>
            <a:r>
              <a:rPr lang="x-none" sz="2400" smtClean="0"/>
              <a:t>– электропроводящая площадка на под</a:t>
            </a:r>
            <a:r>
              <a:rPr lang="ru-RU" sz="2400" dirty="0" smtClean="0"/>
              <a:t>-</a:t>
            </a:r>
            <a:r>
              <a:rPr lang="x-none" sz="2400" smtClean="0"/>
              <a:t>ложке, предназначенная для контактирования (подсоединения) навесных элементов, внешних выводов и контроля параметров пленочных элементов.</a:t>
            </a:r>
            <a:endParaRPr lang="ru-RU" sz="2400" dirty="0"/>
          </a:p>
        </p:txBody>
      </p:sp>
      <p:sp>
        <p:nvSpPr>
          <p:cNvPr id="7" name="TextBox 6"/>
          <p:cNvSpPr txBox="1"/>
          <p:nvPr/>
        </p:nvSpPr>
        <p:spPr>
          <a:xfrm>
            <a:off x="0" y="3371508"/>
            <a:ext cx="9144000" cy="1569660"/>
          </a:xfrm>
          <a:prstGeom prst="rect">
            <a:avLst/>
          </a:prstGeom>
          <a:noFill/>
        </p:spPr>
        <p:txBody>
          <a:bodyPr wrap="square" rtlCol="0">
            <a:spAutoFit/>
          </a:bodyPr>
          <a:lstStyle/>
          <a:p>
            <a:r>
              <a:rPr lang="x-none" sz="2400" b="1" i="1" smtClean="0">
                <a:solidFill>
                  <a:srgbClr val="FF0000"/>
                </a:solidFill>
              </a:rPr>
              <a:t>Слой</a:t>
            </a:r>
            <a:r>
              <a:rPr lang="x-none" sz="2400" smtClean="0">
                <a:solidFill>
                  <a:srgbClr val="FF0000"/>
                </a:solidFill>
              </a:rPr>
              <a:t> </a:t>
            </a:r>
            <a:r>
              <a:rPr lang="x-none" sz="2400" smtClean="0"/>
              <a:t>– часть пленочной микросхемы, выполненная за одну техно</a:t>
            </a:r>
            <a:r>
              <a:rPr lang="ru-RU" sz="2400" dirty="0" smtClean="0"/>
              <a:t>-</a:t>
            </a:r>
            <a:r>
              <a:rPr lang="x-none" sz="2400" smtClean="0"/>
              <a:t>логическую операцию, с применением одного трафарета (резистив</a:t>
            </a:r>
            <a:r>
              <a:rPr lang="ru-RU" sz="2400" dirty="0" smtClean="0"/>
              <a:t>-</a:t>
            </a:r>
            <a:r>
              <a:rPr lang="x-none" sz="2400" smtClean="0"/>
              <a:t>ный слой, проводящий слой, диэлектрический слой, защитный слой и т.д.).</a:t>
            </a:r>
            <a:endParaRPr lang="ru-RU" sz="2400" dirty="0"/>
          </a:p>
        </p:txBody>
      </p:sp>
      <p:sp>
        <p:nvSpPr>
          <p:cNvPr id="8" name="TextBox 7"/>
          <p:cNvSpPr txBox="1"/>
          <p:nvPr/>
        </p:nvSpPr>
        <p:spPr>
          <a:xfrm>
            <a:off x="0" y="4974267"/>
            <a:ext cx="9144000" cy="830997"/>
          </a:xfrm>
          <a:prstGeom prst="rect">
            <a:avLst/>
          </a:prstGeom>
          <a:noFill/>
        </p:spPr>
        <p:txBody>
          <a:bodyPr wrap="square" rtlCol="0">
            <a:spAutoFit/>
          </a:bodyPr>
          <a:lstStyle/>
          <a:p>
            <a:r>
              <a:rPr lang="ru-RU" sz="2400" i="1" dirty="0" smtClean="0">
                <a:solidFill>
                  <a:srgbClr val="FF0000"/>
                </a:solidFill>
              </a:rPr>
              <a:t>Навесные полупроводниковые приборы</a:t>
            </a:r>
            <a:r>
              <a:rPr lang="x-none" sz="2400" i="1" smtClean="0">
                <a:solidFill>
                  <a:srgbClr val="FF0000"/>
                </a:solidFill>
              </a:rPr>
              <a:t> </a:t>
            </a:r>
            <a:r>
              <a:rPr lang="ru-RU" sz="2400" dirty="0" smtClean="0"/>
              <a:t>- </a:t>
            </a:r>
            <a:r>
              <a:rPr lang="x-none" sz="2400" smtClean="0"/>
              <a:t>транзисторы, диоды, микросхемы</a:t>
            </a:r>
            <a:r>
              <a:rPr lang="ru-RU" sz="2400" dirty="0" smtClean="0"/>
              <a:t>.</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3000" fill="hold"/>
                                        <p:tgtEl>
                                          <p:spTgt spid="6"/>
                                        </p:tgtEl>
                                        <p:attrNameLst>
                                          <p:attrName>ppt_x</p:attrName>
                                        </p:attrNameLst>
                                      </p:cBhvr>
                                      <p:tavLst>
                                        <p:tav tm="0">
                                          <p:val>
                                            <p:strVal val="1+#ppt_w/2"/>
                                          </p:val>
                                        </p:tav>
                                        <p:tav tm="100000">
                                          <p:val>
                                            <p:strVal val="#ppt_x"/>
                                          </p:val>
                                        </p:tav>
                                      </p:tavLst>
                                    </p:anim>
                                    <p:anim calcmode="lin" valueType="num">
                                      <p:cBhvr additive="base">
                                        <p:cTn id="14"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3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0" dur="3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3000" fill="hold"/>
                                        <p:tgtEl>
                                          <p:spTgt spid="8"/>
                                        </p:tgtEl>
                                        <p:attrNameLst>
                                          <p:attrName>ppt_x</p:attrName>
                                        </p:attrNameLst>
                                      </p:cBhvr>
                                      <p:tavLst>
                                        <p:tav tm="0">
                                          <p:val>
                                            <p:strVal val="1+#ppt_w/2"/>
                                          </p:val>
                                        </p:tav>
                                        <p:tav tm="100000">
                                          <p:val>
                                            <p:strVal val="#ppt_x"/>
                                          </p:val>
                                        </p:tav>
                                      </p:tavLst>
                                    </p:anim>
                                    <p:anim calcmode="lin" valueType="num">
                                      <p:cBhvr additive="base">
                                        <p:cTn id="26"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3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32" dur="3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44000" cy="461665"/>
          </a:xfrm>
          <a:prstGeom prst="rect">
            <a:avLst/>
          </a:prstGeom>
          <a:noFill/>
        </p:spPr>
        <p:txBody>
          <a:bodyPr wrap="square" rtlCol="0">
            <a:spAutoFit/>
          </a:bodyPr>
          <a:lstStyle/>
          <a:p>
            <a:pPr algn="ctr"/>
            <a:r>
              <a:rPr lang="ru-RU" sz="2400" b="1" dirty="0" smtClean="0">
                <a:solidFill>
                  <a:srgbClr val="FF0000"/>
                </a:solidFill>
              </a:rPr>
              <a:t>Проектирование ГИС</a:t>
            </a:r>
            <a:endParaRPr lang="ru-RU" sz="2400" dirty="0">
              <a:solidFill>
                <a:srgbClr val="FF0000"/>
              </a:solidFill>
            </a:endParaRPr>
          </a:p>
        </p:txBody>
      </p:sp>
      <p:sp>
        <p:nvSpPr>
          <p:cNvPr id="3" name="TextBox 2"/>
          <p:cNvSpPr txBox="1"/>
          <p:nvPr/>
        </p:nvSpPr>
        <p:spPr>
          <a:xfrm>
            <a:off x="251520" y="476672"/>
            <a:ext cx="8496944" cy="461665"/>
          </a:xfrm>
          <a:prstGeom prst="rect">
            <a:avLst/>
          </a:prstGeom>
          <a:noFill/>
        </p:spPr>
        <p:txBody>
          <a:bodyPr wrap="square" rtlCol="0">
            <a:spAutoFit/>
          </a:bodyPr>
          <a:lstStyle/>
          <a:p>
            <a:pPr algn="ctr"/>
            <a:r>
              <a:rPr lang="ru-RU" sz="2400" b="1" dirty="0" smtClean="0">
                <a:solidFill>
                  <a:srgbClr val="FF0000"/>
                </a:solidFill>
              </a:rPr>
              <a:t>1. Расчет </a:t>
            </a:r>
            <a:r>
              <a:rPr lang="ru-RU" sz="2400" b="1" dirty="0">
                <a:solidFill>
                  <a:srgbClr val="FF0000"/>
                </a:solidFill>
              </a:rPr>
              <a:t>размеров </a:t>
            </a:r>
            <a:r>
              <a:rPr lang="ru-RU" sz="2400" b="1" dirty="0" smtClean="0">
                <a:solidFill>
                  <a:srgbClr val="FF0000"/>
                </a:solidFill>
              </a:rPr>
              <a:t>пленочных резисторов</a:t>
            </a:r>
            <a:endParaRPr lang="ru-RU" sz="2400" dirty="0">
              <a:solidFill>
                <a:srgbClr val="FF0000"/>
              </a:solidFill>
            </a:endParaRPr>
          </a:p>
        </p:txBody>
      </p:sp>
      <p:sp>
        <p:nvSpPr>
          <p:cNvPr id="6" name="TextBox 5"/>
          <p:cNvSpPr txBox="1"/>
          <p:nvPr/>
        </p:nvSpPr>
        <p:spPr>
          <a:xfrm>
            <a:off x="0" y="908720"/>
            <a:ext cx="9144000" cy="1569660"/>
          </a:xfrm>
          <a:prstGeom prst="rect">
            <a:avLst/>
          </a:prstGeom>
          <a:noFill/>
        </p:spPr>
        <p:txBody>
          <a:bodyPr wrap="square" rtlCol="0">
            <a:spAutoFit/>
          </a:bodyPr>
          <a:lstStyle/>
          <a:p>
            <a:pPr lvl="0"/>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Исходными </a:t>
            </a:r>
            <a:r>
              <a:rPr lang="ru-RU" sz="2400" dirty="0" smtClean="0">
                <a:ea typeface="Times New Roman" pitchFamily="18" charset="0"/>
                <a:cs typeface="Times New Roman" pitchFamily="18" charset="0"/>
              </a:rPr>
              <a:t>данными д</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ля расчета размеров резисторов являются:</a:t>
            </a:r>
          </a:p>
          <a:p>
            <a:pPr lvl="0">
              <a:buFont typeface="Arial" pitchFamily="34" charset="0"/>
              <a:buChar char="•"/>
            </a:pP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 номинальное значение </a:t>
            </a:r>
            <a:r>
              <a:rPr kumimoji="0" lang="ru-RU" sz="2400" b="0" i="1" u="none" strike="noStrike" cap="none" normalizeH="0" baseline="0" dirty="0" smtClean="0">
                <a:ln>
                  <a:noFill/>
                </a:ln>
                <a:solidFill>
                  <a:schemeClr val="tx1"/>
                </a:solidFill>
                <a:effectLst/>
                <a:ea typeface="Times New Roman" pitchFamily="18" charset="0"/>
                <a:cs typeface="Times New Roman" pitchFamily="18" charset="0"/>
              </a:rPr>
              <a:t>R</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 Ом, кОм; </a:t>
            </a:r>
          </a:p>
          <a:p>
            <a:pPr lvl="0">
              <a:buFont typeface="Arial" pitchFamily="34" charset="0"/>
              <a:buChar char="•"/>
            </a:pP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 погрешность номинального значения Δ</a:t>
            </a:r>
            <a:r>
              <a:rPr kumimoji="0" lang="en-US" sz="2400" b="0" i="1" u="none" strike="noStrike" cap="none" normalizeH="0" baseline="0" dirty="0" smtClean="0">
                <a:ln>
                  <a:noFill/>
                </a:ln>
                <a:solidFill>
                  <a:schemeClr val="tx1"/>
                </a:solidFill>
                <a:effectLst/>
                <a:ea typeface="Times New Roman" pitchFamily="18" charset="0"/>
                <a:cs typeface="Times New Roman" pitchFamily="18" charset="0"/>
              </a:rPr>
              <a:t>R</a:t>
            </a:r>
            <a:r>
              <a:rPr kumimoji="0" lang="en-US" sz="2400" b="0" i="0" u="none" strike="noStrike" cap="none" normalizeH="0" baseline="0" dirty="0" smtClean="0">
                <a:ln>
                  <a:noFill/>
                </a:ln>
                <a:solidFill>
                  <a:schemeClr val="tx1"/>
                </a:solidFill>
                <a:effectLst/>
                <a:ea typeface="Times New Roman" pitchFamily="18" charset="0"/>
                <a:cs typeface="Times New Roman" pitchFamily="18" charset="0"/>
              </a:rPr>
              <a:t>, %; </a:t>
            </a:r>
            <a:endParaRPr kumimoji="0" lang="ru-RU" sz="2400" b="0" i="0" u="none" strike="noStrike" cap="none" normalizeH="0" baseline="0" dirty="0" smtClean="0">
              <a:ln>
                <a:noFill/>
              </a:ln>
              <a:solidFill>
                <a:schemeClr val="tx1"/>
              </a:solidFill>
              <a:effectLst/>
              <a:ea typeface="Times New Roman" pitchFamily="18" charset="0"/>
              <a:cs typeface="Times New Roman" pitchFamily="18" charset="0"/>
            </a:endParaRPr>
          </a:p>
          <a:p>
            <a:pPr lvl="0">
              <a:buFont typeface="Arial" pitchFamily="34" charset="0"/>
              <a:buChar char="•"/>
            </a:pP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 номинальная мощность резистора </a:t>
            </a:r>
            <a:r>
              <a:rPr kumimoji="0" lang="en-US" sz="2400" b="0" i="1" u="none" strike="noStrike" cap="none" normalizeH="0" baseline="0" dirty="0" smtClean="0">
                <a:ln>
                  <a:noFill/>
                </a:ln>
                <a:solidFill>
                  <a:schemeClr val="tx1"/>
                </a:solidFill>
                <a:effectLst/>
                <a:ea typeface="Times New Roman" pitchFamily="18" charset="0"/>
                <a:cs typeface="Times New Roman" pitchFamily="18" charset="0"/>
              </a:rPr>
              <a:t>W</a:t>
            </a:r>
            <a:r>
              <a:rPr kumimoji="0" lang="en-US" sz="24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ea typeface="Times New Roman" pitchFamily="18" charset="0"/>
                <a:cs typeface="Times New Roman" pitchFamily="18" charset="0"/>
              </a:rPr>
              <a:t>Вт</a:t>
            </a:r>
            <a:r>
              <a:rPr kumimoji="0" lang="en-US" sz="2400" b="0" i="0" u="none" strike="noStrike" cap="none" normalizeH="0" baseline="0" dirty="0" smtClean="0">
                <a:ln>
                  <a:noFill/>
                </a:ln>
                <a:solidFill>
                  <a:schemeClr val="tx1"/>
                </a:solidFill>
                <a:effectLst/>
                <a:ea typeface="Times New Roman" pitchFamily="18" charset="0"/>
                <a:cs typeface="Times New Roman" pitchFamily="18" charset="0"/>
              </a:rPr>
              <a:t>. </a:t>
            </a:r>
            <a:endParaRPr lang="ru-RU" dirty="0"/>
          </a:p>
        </p:txBody>
      </p:sp>
      <p:pic>
        <p:nvPicPr>
          <p:cNvPr id="17410" name="Picture 2" descr="резистор"/>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31900" y="2564904"/>
            <a:ext cx="6796484" cy="3669864"/>
          </a:xfrm>
          <a:prstGeom prst="rect">
            <a:avLst/>
          </a:prstGeom>
          <a:noFill/>
          <a:ln w="9525">
            <a:noFill/>
            <a:miter lim="800000"/>
            <a:headEnd/>
            <a:tailEnd/>
          </a:ln>
        </p:spPr>
      </p:pic>
      <p:sp>
        <p:nvSpPr>
          <p:cNvPr id="8" name="TextBox 7"/>
          <p:cNvSpPr txBox="1"/>
          <p:nvPr/>
        </p:nvSpPr>
        <p:spPr>
          <a:xfrm>
            <a:off x="0" y="6309320"/>
            <a:ext cx="9144000" cy="461665"/>
          </a:xfrm>
          <a:prstGeom prst="rect">
            <a:avLst/>
          </a:prstGeom>
          <a:noFill/>
        </p:spPr>
        <p:txBody>
          <a:bodyPr wrap="square" rtlCol="0">
            <a:spAutoFit/>
          </a:bodyPr>
          <a:lstStyle/>
          <a:p>
            <a:pPr algn="ctr"/>
            <a:r>
              <a:rPr lang="ru-RU" sz="2400" dirty="0" smtClean="0"/>
              <a:t>Конструкция тонкопленочного резистора</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3000" fill="hold"/>
                                        <p:tgtEl>
                                          <p:spTgt spid="6"/>
                                        </p:tgtEl>
                                        <p:attrNameLst>
                                          <p:attrName>ppt_x</p:attrName>
                                        </p:attrNameLst>
                                      </p:cBhvr>
                                      <p:tavLst>
                                        <p:tav tm="0">
                                          <p:val>
                                            <p:strVal val="1+#ppt_w/2"/>
                                          </p:val>
                                        </p:tav>
                                        <p:tav tm="100000">
                                          <p:val>
                                            <p:strVal val="#ppt_x"/>
                                          </p:val>
                                        </p:tav>
                                      </p:tavLst>
                                    </p:anim>
                                    <p:anim calcmode="lin" valueType="num">
                                      <p:cBhvr additive="base">
                                        <p:cTn id="14"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anim calcmode="lin" valueType="num">
                                      <p:cBhvr additive="base">
                                        <p:cTn id="19" dur="3000" fill="hold"/>
                                        <p:tgtEl>
                                          <p:spTgt spid="17410"/>
                                        </p:tgtEl>
                                        <p:attrNameLst>
                                          <p:attrName>ppt_x</p:attrName>
                                        </p:attrNameLst>
                                      </p:cBhvr>
                                      <p:tavLst>
                                        <p:tav tm="0">
                                          <p:val>
                                            <p:strVal val="#ppt_x"/>
                                          </p:val>
                                        </p:tav>
                                        <p:tav tm="100000">
                                          <p:val>
                                            <p:strVal val="#ppt_x"/>
                                          </p:val>
                                        </p:tav>
                                      </p:tavLst>
                                    </p:anim>
                                    <p:anim calcmode="lin" valueType="num">
                                      <p:cBhvr additive="base">
                                        <p:cTn id="20" dur="3000" fill="hold"/>
                                        <p:tgtEl>
                                          <p:spTgt spid="174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3000" fill="hold"/>
                                        <p:tgtEl>
                                          <p:spTgt spid="8"/>
                                        </p:tgtEl>
                                        <p:attrNameLst>
                                          <p:attrName>ppt_x</p:attrName>
                                        </p:attrNameLst>
                                      </p:cBhvr>
                                      <p:tavLst>
                                        <p:tav tm="0">
                                          <p:val>
                                            <p:strVal val="#ppt_x"/>
                                          </p:val>
                                        </p:tav>
                                        <p:tav tm="100000">
                                          <p:val>
                                            <p:strVal val="#ppt_x"/>
                                          </p:val>
                                        </p:tav>
                                      </p:tavLst>
                                    </p:anim>
                                    <p:anim calcmode="lin" valueType="num">
                                      <p:cBhvr additive="base">
                                        <p:cTn id="24"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44000" cy="1569660"/>
          </a:xfrm>
          <a:prstGeom prst="rect">
            <a:avLst/>
          </a:prstGeom>
          <a:noFill/>
        </p:spPr>
        <p:txBody>
          <a:bodyPr wrap="square" rtlCol="0">
            <a:spAutoFit/>
          </a:bodyPr>
          <a:lstStyle/>
          <a:p>
            <a:r>
              <a:rPr lang="x-none" sz="2400"/>
              <a:t>Введем конструктивные размеры резисторов:</a:t>
            </a:r>
            <a:r>
              <a:rPr lang="x-none" sz="2400" i="1"/>
              <a:t> </a:t>
            </a:r>
            <a:endParaRPr lang="ru-RU" sz="2400" i="1" dirty="0" smtClean="0"/>
          </a:p>
          <a:p>
            <a:r>
              <a:rPr lang="x-none" sz="2400" i="1" smtClean="0"/>
              <a:t>l</a:t>
            </a:r>
            <a:r>
              <a:rPr lang="x-none" sz="2400" smtClean="0"/>
              <a:t> </a:t>
            </a:r>
            <a:r>
              <a:rPr lang="x-none" sz="2400"/>
              <a:t>– длина, </a:t>
            </a:r>
            <a:r>
              <a:rPr lang="x-none" sz="2400" i="1"/>
              <a:t>b</a:t>
            </a:r>
            <a:r>
              <a:rPr lang="x-none" sz="2400"/>
              <a:t> – ширина, </a:t>
            </a:r>
            <a:r>
              <a:rPr lang="x-none" sz="2400" i="1"/>
              <a:t>d</a:t>
            </a:r>
            <a:r>
              <a:rPr lang="x-none" sz="2400"/>
              <a:t> – толщина, </a:t>
            </a:r>
            <a:r>
              <a:rPr lang="x-none" sz="2400" i="1"/>
              <a:t>δ</a:t>
            </a:r>
            <a:r>
              <a:rPr lang="x-none" sz="2400"/>
              <a:t> – величина перекрытия пленочных слоев, которая, в свою очередь, зависит от технологии изготовления (в работе примем </a:t>
            </a:r>
            <a:r>
              <a:rPr lang="x-none" sz="2400" i="1"/>
              <a:t>δ=</a:t>
            </a:r>
            <a:r>
              <a:rPr lang="x-none" sz="2400"/>
              <a:t>0,2 мм</a:t>
            </a:r>
            <a:r>
              <a:rPr lang="x-none" sz="2400" i="1"/>
              <a:t>)</a:t>
            </a:r>
            <a:r>
              <a:rPr lang="x-none" sz="2400"/>
              <a:t>.</a:t>
            </a:r>
            <a:endParaRPr lang="ru-RU" sz="2400" dirty="0"/>
          </a:p>
        </p:txBody>
      </p:sp>
      <p:sp>
        <p:nvSpPr>
          <p:cNvPr id="3" name="TextBox 2"/>
          <p:cNvSpPr txBox="1"/>
          <p:nvPr/>
        </p:nvSpPr>
        <p:spPr>
          <a:xfrm>
            <a:off x="0" y="1556792"/>
            <a:ext cx="9144000" cy="2123658"/>
          </a:xfrm>
          <a:prstGeom prst="rect">
            <a:avLst/>
          </a:prstGeom>
          <a:noFill/>
        </p:spPr>
        <p:txBody>
          <a:bodyPr wrap="square" rtlCol="0">
            <a:spAutoFit/>
          </a:bodyPr>
          <a:lstStyle/>
          <a:p>
            <a:r>
              <a:rPr lang="x-none" sz="2400"/>
              <a:t>Тогда сопротивление резистора равно </a:t>
            </a:r>
            <a:endParaRPr lang="ru-RU" sz="2400" dirty="0" smtClean="0"/>
          </a:p>
          <a:p>
            <a:endParaRPr lang="ru-RU" sz="2400" dirty="0"/>
          </a:p>
          <a:p>
            <a:endParaRPr lang="ru-RU" sz="2400" dirty="0" smtClean="0"/>
          </a:p>
          <a:p>
            <a:endParaRPr lang="ru-RU" sz="1200" dirty="0" smtClean="0"/>
          </a:p>
          <a:p>
            <a:r>
              <a:rPr lang="ru-RU" sz="2400" dirty="0" smtClean="0"/>
              <a:t>г</a:t>
            </a:r>
            <a:r>
              <a:rPr lang="x-none" sz="2400" smtClean="0"/>
              <a:t>де</a:t>
            </a:r>
            <a:r>
              <a:rPr lang="ru-RU" sz="2400" dirty="0" smtClean="0"/>
              <a:t>  </a:t>
            </a:r>
            <a:r>
              <a:rPr lang="x-none" sz="2400" smtClean="0"/>
              <a:t> </a:t>
            </a:r>
            <a:r>
              <a:rPr lang="x-none" sz="2400" i="1"/>
              <a:t>ρ</a:t>
            </a:r>
            <a:r>
              <a:rPr lang="x-none" sz="2400"/>
              <a:t> – удельное объемное электрическое сопротивление материала резистора, размерность которого [Ом · см].</a:t>
            </a:r>
            <a:endParaRPr lang="ru-RU" sz="2400" dirty="0"/>
          </a:p>
        </p:txBody>
      </p:sp>
      <p:pic>
        <p:nvPicPr>
          <p:cNvPr id="16387" name="Picture 3"/>
          <p:cNvPicPr>
            <a:picLocks noChangeAspect="1" noChangeArrowheads="1"/>
          </p:cNvPicPr>
          <p:nvPr/>
        </p:nvPicPr>
        <p:blipFill>
          <a:blip r:embed="rId2" cstate="print">
            <a:clrChange>
              <a:clrFrom>
                <a:srgbClr val="FFFFFF"/>
              </a:clrFrom>
              <a:clrTo>
                <a:srgbClr val="FFFFFF">
                  <a:alpha val="0"/>
                </a:srgbClr>
              </a:clrTo>
            </a:clrChange>
          </a:blip>
          <a:srcRect l="44297" t="55370" r="39166" b="35032"/>
          <a:stretch>
            <a:fillRect/>
          </a:stretch>
        </p:blipFill>
        <p:spPr bwMode="auto">
          <a:xfrm>
            <a:off x="2843808" y="1916832"/>
            <a:ext cx="2016224" cy="936104"/>
          </a:xfrm>
          <a:prstGeom prst="rect">
            <a:avLst/>
          </a:prstGeom>
          <a:noFill/>
          <a:ln w="9525">
            <a:noFill/>
            <a:miter lim="800000"/>
            <a:headEnd/>
            <a:tailEnd/>
          </a:ln>
        </p:spPr>
      </p:pic>
      <p:sp>
        <p:nvSpPr>
          <p:cNvPr id="7" name="TextBox 6"/>
          <p:cNvSpPr txBox="1"/>
          <p:nvPr/>
        </p:nvSpPr>
        <p:spPr>
          <a:xfrm>
            <a:off x="0" y="3717032"/>
            <a:ext cx="9144000" cy="2677656"/>
          </a:xfrm>
          <a:prstGeom prst="rect">
            <a:avLst/>
          </a:prstGeom>
          <a:noFill/>
        </p:spPr>
        <p:txBody>
          <a:bodyPr wrap="square" rtlCol="0">
            <a:spAutoFit/>
          </a:bodyPr>
          <a:lstStyle/>
          <a:p>
            <a:r>
              <a:rPr lang="x-none" sz="2400"/>
              <a:t>Так как материал одновременно напыляемых резисторов и время напыления одинаковы (толщина пленки), для упрощения расчетов обозначим </a:t>
            </a:r>
            <a:endParaRPr lang="ru-RU" sz="2400" dirty="0" smtClean="0"/>
          </a:p>
          <a:p>
            <a:endParaRPr lang="ru-RU" sz="2400" dirty="0" smtClean="0"/>
          </a:p>
          <a:p>
            <a:endParaRPr lang="ru-RU" sz="2400" dirty="0"/>
          </a:p>
          <a:p>
            <a:r>
              <a:rPr lang="x-none" sz="2400" smtClean="0"/>
              <a:t>и </a:t>
            </a:r>
            <a:r>
              <a:rPr lang="x-none" sz="2400"/>
              <a:t>назовем этот параметр удельным поверхностным </a:t>
            </a:r>
            <a:r>
              <a:rPr lang="x-none" sz="2400" smtClean="0"/>
              <a:t>сопротивле</a:t>
            </a:r>
            <a:r>
              <a:rPr lang="ru-RU" sz="2400" dirty="0" smtClean="0"/>
              <a:t>-</a:t>
            </a:r>
            <a:r>
              <a:rPr lang="x-none" sz="2400" smtClean="0"/>
              <a:t>нием </a:t>
            </a:r>
            <a:r>
              <a:rPr lang="x-none" sz="2400"/>
              <a:t>пленочного резистора.</a:t>
            </a:r>
            <a:endParaRPr lang="ru-RU" sz="2400" dirty="0"/>
          </a:p>
        </p:txBody>
      </p:sp>
      <p:pic>
        <p:nvPicPr>
          <p:cNvPr id="16388" name="Picture 4"/>
          <p:cNvPicPr>
            <a:picLocks noChangeAspect="1" noChangeArrowheads="1"/>
          </p:cNvPicPr>
          <p:nvPr/>
        </p:nvPicPr>
        <p:blipFill>
          <a:blip r:embed="rId3" cstate="print">
            <a:clrChange>
              <a:clrFrom>
                <a:srgbClr val="FFFFFF"/>
              </a:clrFrom>
              <a:clrTo>
                <a:srgbClr val="FFFFFF">
                  <a:alpha val="0"/>
                </a:srgbClr>
              </a:clrTo>
            </a:clrChange>
          </a:blip>
          <a:srcRect l="46659" t="45773" r="40938" b="42415"/>
          <a:stretch>
            <a:fillRect/>
          </a:stretch>
        </p:blipFill>
        <p:spPr bwMode="auto">
          <a:xfrm>
            <a:off x="3059832" y="4509120"/>
            <a:ext cx="1512168" cy="11521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387"/>
                                        </p:tgtEl>
                                        <p:attrNameLst>
                                          <p:attrName>style.visibility</p:attrName>
                                        </p:attrNameLst>
                                      </p:cBhvr>
                                      <p:to>
                                        <p:strVal val="visible"/>
                                      </p:to>
                                    </p:set>
                                    <p:anim calcmode="lin" valueType="num">
                                      <p:cBhvr additive="base">
                                        <p:cTn id="11" dur="3000" fill="hold"/>
                                        <p:tgtEl>
                                          <p:spTgt spid="16387"/>
                                        </p:tgtEl>
                                        <p:attrNameLst>
                                          <p:attrName>ppt_x</p:attrName>
                                        </p:attrNameLst>
                                      </p:cBhvr>
                                      <p:tavLst>
                                        <p:tav tm="0">
                                          <p:val>
                                            <p:strVal val="1+#ppt_w/2"/>
                                          </p:val>
                                        </p:tav>
                                        <p:tav tm="100000">
                                          <p:val>
                                            <p:strVal val="#ppt_x"/>
                                          </p:val>
                                        </p:tav>
                                      </p:tavLst>
                                    </p:anim>
                                    <p:anim calcmode="lin" valueType="num">
                                      <p:cBhvr additive="base">
                                        <p:cTn id="12" dur="30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0" fill="hold"/>
                                        <p:tgtEl>
                                          <p:spTgt spid="7"/>
                                        </p:tgtEl>
                                        <p:attrNameLst>
                                          <p:attrName>ppt_x</p:attrName>
                                        </p:attrNameLst>
                                      </p:cBhvr>
                                      <p:tavLst>
                                        <p:tav tm="0">
                                          <p:val>
                                            <p:strVal val="1+#ppt_w/2"/>
                                          </p:val>
                                        </p:tav>
                                        <p:tav tm="100000">
                                          <p:val>
                                            <p:strVal val="#ppt_x"/>
                                          </p:val>
                                        </p:tav>
                                      </p:tavLst>
                                    </p:anim>
                                    <p:anim calcmode="lin" valueType="num">
                                      <p:cBhvr additive="base">
                                        <p:cTn id="18" dur="30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6388"/>
                                        </p:tgtEl>
                                        <p:attrNameLst>
                                          <p:attrName>style.visibility</p:attrName>
                                        </p:attrNameLst>
                                      </p:cBhvr>
                                      <p:to>
                                        <p:strVal val="visible"/>
                                      </p:to>
                                    </p:set>
                                    <p:anim calcmode="lin" valueType="num">
                                      <p:cBhvr additive="base">
                                        <p:cTn id="21" dur="3000" fill="hold"/>
                                        <p:tgtEl>
                                          <p:spTgt spid="16388"/>
                                        </p:tgtEl>
                                        <p:attrNameLst>
                                          <p:attrName>ppt_x</p:attrName>
                                        </p:attrNameLst>
                                      </p:cBhvr>
                                      <p:tavLst>
                                        <p:tav tm="0">
                                          <p:val>
                                            <p:strVal val="1+#ppt_w/2"/>
                                          </p:val>
                                        </p:tav>
                                        <p:tav tm="100000">
                                          <p:val>
                                            <p:strVal val="#ppt_x"/>
                                          </p:val>
                                        </p:tav>
                                      </p:tavLst>
                                    </p:anim>
                                    <p:anim calcmode="lin" valueType="num">
                                      <p:cBhvr additive="base">
                                        <p:cTn id="22" dur="3000" fill="hold"/>
                                        <p:tgtEl>
                                          <p:spTgt spid="16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862322"/>
          </a:xfrm>
          <a:prstGeom prst="rect">
            <a:avLst/>
          </a:prstGeom>
          <a:noFill/>
        </p:spPr>
        <p:txBody>
          <a:bodyPr wrap="square" rtlCol="0">
            <a:spAutoFit/>
          </a:bodyPr>
          <a:lstStyle/>
          <a:p>
            <a:r>
              <a:rPr lang="x-none" sz="2400"/>
              <a:t>Введем понятие коэффициента формы пленочного резистора </a:t>
            </a:r>
            <a:r>
              <a:rPr lang="en-US" sz="2400" i="1" dirty="0"/>
              <a:t>k</a:t>
            </a:r>
            <a:r>
              <a:rPr lang="x-none" sz="2400" i="1" baseline="-25000"/>
              <a:t>ф</a:t>
            </a:r>
            <a:r>
              <a:rPr lang="x-none" sz="2400"/>
              <a:t> </a:t>
            </a:r>
            <a:endParaRPr lang="ru-RU" sz="2400" dirty="0" smtClean="0"/>
          </a:p>
          <a:p>
            <a:endParaRPr lang="ru-RU" sz="2400" dirty="0"/>
          </a:p>
          <a:p>
            <a:endParaRPr lang="ru-RU" sz="2400" dirty="0" smtClean="0"/>
          </a:p>
          <a:p>
            <a:endParaRPr lang="ru-RU" sz="2400" dirty="0" smtClean="0"/>
          </a:p>
          <a:p>
            <a:r>
              <a:rPr lang="x-none" sz="2400" smtClean="0"/>
              <a:t>Тогда</a:t>
            </a:r>
            <a:r>
              <a:rPr lang="x-none" sz="2400"/>
              <a:t>, с учетом введенных обозначений, формулу сопротивления пленочного резистора запишем в </a:t>
            </a:r>
            <a:r>
              <a:rPr lang="x-none" sz="2400" smtClean="0"/>
              <a:t>виде</a:t>
            </a:r>
            <a:endParaRPr lang="ru-RU" sz="2400" dirty="0" smtClean="0"/>
          </a:p>
          <a:p>
            <a:pPr algn="ctr"/>
            <a:r>
              <a:rPr lang="x-none" sz="3600" i="1" smtClean="0">
                <a:latin typeface="Times New Roman" pitchFamily="18" charset="0"/>
                <a:cs typeface="Times New Roman" pitchFamily="18" charset="0"/>
              </a:rPr>
              <a:t>R </a:t>
            </a:r>
            <a:r>
              <a:rPr lang="x-none" sz="3600" i="1">
                <a:latin typeface="Times New Roman" pitchFamily="18" charset="0"/>
                <a:cs typeface="Times New Roman" pitchFamily="18" charset="0"/>
              </a:rPr>
              <a:t>= ρ</a:t>
            </a:r>
            <a:r>
              <a:rPr lang="x-none" sz="3600" baseline="-25000">
                <a:latin typeface="Times New Roman" pitchFamily="18" charset="0"/>
                <a:cs typeface="Times New Roman" pitchFamily="18" charset="0"/>
              </a:rPr>
              <a:t>□</a:t>
            </a:r>
            <a:r>
              <a:rPr lang="x-none" sz="3600" i="1">
                <a:latin typeface="Times New Roman" pitchFamily="18" charset="0"/>
                <a:cs typeface="Times New Roman" pitchFamily="18" charset="0"/>
              </a:rPr>
              <a:t> · </a:t>
            </a:r>
            <a:r>
              <a:rPr lang="en-US" sz="3600" i="1" dirty="0">
                <a:latin typeface="Times New Roman" pitchFamily="18" charset="0"/>
                <a:cs typeface="Times New Roman" pitchFamily="18" charset="0"/>
              </a:rPr>
              <a:t>k</a:t>
            </a:r>
            <a:r>
              <a:rPr lang="x-none" sz="3600" i="1" baseline="-25000">
                <a:latin typeface="Times New Roman" pitchFamily="18" charset="0"/>
                <a:cs typeface="Times New Roman" pitchFamily="18" charset="0"/>
              </a:rPr>
              <a:t>ф</a:t>
            </a:r>
            <a:r>
              <a:rPr lang="x-none" sz="360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pic>
        <p:nvPicPr>
          <p:cNvPr id="15361" name="Picture 1"/>
          <p:cNvPicPr>
            <a:picLocks noChangeAspect="1" noChangeArrowheads="1"/>
          </p:cNvPicPr>
          <p:nvPr/>
        </p:nvPicPr>
        <p:blipFill>
          <a:blip r:embed="rId2" cstate="print">
            <a:clrChange>
              <a:clrFrom>
                <a:srgbClr val="FFFFFF"/>
              </a:clrFrom>
              <a:clrTo>
                <a:srgbClr val="FFFFFF">
                  <a:alpha val="0"/>
                </a:srgbClr>
              </a:clrTo>
            </a:clrChange>
          </a:blip>
          <a:srcRect l="49612" t="33223" r="36804" b="54965"/>
          <a:stretch>
            <a:fillRect/>
          </a:stretch>
        </p:blipFill>
        <p:spPr bwMode="auto">
          <a:xfrm>
            <a:off x="3779912" y="404664"/>
            <a:ext cx="1656184" cy="1152128"/>
          </a:xfrm>
          <a:prstGeom prst="rect">
            <a:avLst/>
          </a:prstGeom>
          <a:noFill/>
          <a:ln w="9525">
            <a:noFill/>
            <a:miter lim="800000"/>
            <a:headEnd/>
            <a:tailEnd/>
          </a:ln>
        </p:spPr>
      </p:pic>
      <p:pic>
        <p:nvPicPr>
          <p:cNvPr id="15362" name="Picture 2"/>
          <p:cNvPicPr>
            <a:picLocks noChangeAspect="1" noChangeArrowheads="1"/>
          </p:cNvPicPr>
          <p:nvPr/>
        </p:nvPicPr>
        <p:blipFill>
          <a:blip r:embed="rId2" cstate="print">
            <a:clrChange>
              <a:clrFrom>
                <a:srgbClr val="FFFFFF"/>
              </a:clrFrom>
              <a:clrTo>
                <a:srgbClr val="FFFFFF">
                  <a:alpha val="0"/>
                </a:srgbClr>
              </a:clrTo>
            </a:clrChange>
          </a:blip>
          <a:srcRect l="46068" t="62753" r="33260" b="26173"/>
          <a:stretch>
            <a:fillRect/>
          </a:stretch>
        </p:blipFill>
        <p:spPr bwMode="auto">
          <a:xfrm>
            <a:off x="2987824" y="2996952"/>
            <a:ext cx="2520280" cy="1080120"/>
          </a:xfrm>
          <a:prstGeom prst="rect">
            <a:avLst/>
          </a:prstGeom>
          <a:noFill/>
          <a:ln w="9525">
            <a:noFill/>
            <a:miter lim="800000"/>
            <a:headEnd/>
            <a:tailEnd/>
          </a:ln>
        </p:spPr>
      </p:pic>
      <p:sp>
        <p:nvSpPr>
          <p:cNvPr id="5" name="TextBox 4"/>
          <p:cNvSpPr txBox="1"/>
          <p:nvPr/>
        </p:nvSpPr>
        <p:spPr>
          <a:xfrm>
            <a:off x="0" y="2924944"/>
            <a:ext cx="9144000" cy="461665"/>
          </a:xfrm>
          <a:prstGeom prst="rect">
            <a:avLst/>
          </a:prstGeom>
          <a:noFill/>
        </p:spPr>
        <p:txBody>
          <a:bodyPr wrap="square" rtlCol="0">
            <a:spAutoFit/>
          </a:bodyPr>
          <a:lstStyle/>
          <a:p>
            <a:r>
              <a:rPr lang="ru-RU" sz="2400" dirty="0"/>
              <a:t> </a:t>
            </a:r>
            <a:r>
              <a:rPr lang="x-none" sz="2400"/>
              <a:t>Отсюда следует</a:t>
            </a:r>
            <a:endParaRPr lang="ru-RU" sz="2400" dirty="0"/>
          </a:p>
        </p:txBody>
      </p:sp>
      <p:sp>
        <p:nvSpPr>
          <p:cNvPr id="6" name="TextBox 5"/>
          <p:cNvSpPr txBox="1"/>
          <p:nvPr/>
        </p:nvSpPr>
        <p:spPr>
          <a:xfrm>
            <a:off x="0" y="4077072"/>
            <a:ext cx="9144000" cy="2308324"/>
          </a:xfrm>
          <a:prstGeom prst="rect">
            <a:avLst/>
          </a:prstGeom>
          <a:noFill/>
        </p:spPr>
        <p:txBody>
          <a:bodyPr wrap="square" rtlCol="0">
            <a:spAutoFit/>
          </a:bodyPr>
          <a:lstStyle/>
          <a:p>
            <a:r>
              <a:rPr lang="x-none" sz="2400"/>
              <a:t>Если резистор квадратной формы, то </a:t>
            </a:r>
            <a:r>
              <a:rPr lang="en-US" sz="2400" i="1" dirty="0"/>
              <a:t>k</a:t>
            </a:r>
            <a:r>
              <a:rPr lang="x-none" sz="2400" i="1" baseline="-25000"/>
              <a:t>ф</a:t>
            </a:r>
            <a:r>
              <a:rPr lang="x-none" sz="2400"/>
              <a:t> = l  и  </a:t>
            </a:r>
            <a:r>
              <a:rPr lang="x-none" sz="2400" i="1"/>
              <a:t>R = </a:t>
            </a:r>
            <a:r>
              <a:rPr lang="x-none" sz="2400" b="1" i="1"/>
              <a:t>ρ</a:t>
            </a:r>
            <a:r>
              <a:rPr lang="x-none" sz="2400" baseline="-25000"/>
              <a:t>□</a:t>
            </a:r>
            <a:r>
              <a:rPr lang="x-none" sz="2400"/>
              <a:t>. Таким образом получается, что </a:t>
            </a:r>
            <a:r>
              <a:rPr lang="x-none" sz="2400" smtClean="0"/>
              <a:t>размерность</a:t>
            </a:r>
            <a:r>
              <a:rPr lang="ru-RU" sz="2400" dirty="0" smtClean="0"/>
              <a:t> </a:t>
            </a:r>
            <a:r>
              <a:rPr lang="x-none" sz="2400" smtClean="0"/>
              <a:t> </a:t>
            </a:r>
            <a:r>
              <a:rPr lang="x-none" sz="2400" b="1" i="1"/>
              <a:t>ρ</a:t>
            </a:r>
            <a:r>
              <a:rPr lang="x-none" sz="2400" baseline="-25000"/>
              <a:t>□</a:t>
            </a:r>
            <a:r>
              <a:rPr lang="x-none" sz="2400"/>
              <a:t> есть [Ом] или [Ом/□, читается «Ом на квадрат»]. </a:t>
            </a:r>
            <a:endParaRPr lang="ru-RU" sz="2400" dirty="0" smtClean="0"/>
          </a:p>
          <a:p>
            <a:r>
              <a:rPr lang="x-none" sz="2400" smtClean="0"/>
              <a:t>Последнее </a:t>
            </a:r>
            <a:r>
              <a:rPr lang="x-none" sz="2400"/>
              <a:t>выражение размерности показывает, что </a:t>
            </a:r>
            <a:r>
              <a:rPr lang="x-none" sz="2400" b="1" i="1"/>
              <a:t>ρ</a:t>
            </a:r>
            <a:r>
              <a:rPr lang="x-none" sz="2400" baseline="-25000"/>
              <a:t>□</a:t>
            </a:r>
            <a:r>
              <a:rPr lang="x-none" sz="2400"/>
              <a:t> численно равно сопротивлению резистора квадратной формы и не зависит от размера квадрата.</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362"/>
                                        </p:tgtEl>
                                        <p:attrNameLst>
                                          <p:attrName>style.visibility</p:attrName>
                                        </p:attrNameLst>
                                      </p:cBhvr>
                                      <p:to>
                                        <p:strVal val="visible"/>
                                      </p:to>
                                    </p:set>
                                    <p:anim calcmode="lin" valueType="num">
                                      <p:cBhvr additive="base">
                                        <p:cTn id="11" dur="3000" fill="hold"/>
                                        <p:tgtEl>
                                          <p:spTgt spid="15362"/>
                                        </p:tgtEl>
                                        <p:attrNameLst>
                                          <p:attrName>ppt_x</p:attrName>
                                        </p:attrNameLst>
                                      </p:cBhvr>
                                      <p:tavLst>
                                        <p:tav tm="0">
                                          <p:val>
                                            <p:strVal val="1+#ppt_w/2"/>
                                          </p:val>
                                        </p:tav>
                                        <p:tav tm="100000">
                                          <p:val>
                                            <p:strVal val="#ppt_x"/>
                                          </p:val>
                                        </p:tav>
                                      </p:tavLst>
                                    </p:anim>
                                    <p:anim calcmode="lin" valueType="num">
                                      <p:cBhvr additive="base">
                                        <p:cTn id="12" dur="30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0" fill="hold"/>
                                        <p:tgtEl>
                                          <p:spTgt spid="6"/>
                                        </p:tgtEl>
                                        <p:attrNameLst>
                                          <p:attrName>ppt_x</p:attrName>
                                        </p:attrNameLst>
                                      </p:cBhvr>
                                      <p:tavLst>
                                        <p:tav tm="0">
                                          <p:val>
                                            <p:strVal val="1+#ppt_w/2"/>
                                          </p:val>
                                        </p:tav>
                                        <p:tav tm="100000">
                                          <p:val>
                                            <p:strVal val="#ppt_x"/>
                                          </p:val>
                                        </p:tav>
                                      </p:tavLst>
                                    </p:anim>
                                    <p:anim calcmode="lin" valueType="num">
                                      <p:cBhvr additive="base">
                                        <p:cTn id="1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r>
              <a:rPr lang="x-none" sz="2400"/>
              <a:t>Основными электрическими параметрами пленочного резистора являются:   </a:t>
            </a:r>
            <a:r>
              <a:rPr lang="x-none" sz="2400" i="1"/>
              <a:t>R, </a:t>
            </a:r>
            <a:r>
              <a:rPr lang="x-none" sz="2400" b="1" i="1"/>
              <a:t>ρ</a:t>
            </a:r>
            <a:r>
              <a:rPr lang="x-none" sz="2400" baseline="-25000"/>
              <a:t>□</a:t>
            </a:r>
            <a:r>
              <a:rPr lang="x-none" sz="2400" i="1"/>
              <a:t>, </a:t>
            </a:r>
            <a:r>
              <a:rPr lang="en-US" sz="2400" i="1" dirty="0"/>
              <a:t>k</a:t>
            </a:r>
            <a:r>
              <a:rPr lang="x-none" sz="2400" i="1" baseline="-25000"/>
              <a:t>ф</a:t>
            </a:r>
            <a:r>
              <a:rPr lang="x-none" sz="2400" i="1"/>
              <a:t>,</a:t>
            </a:r>
            <a:r>
              <a:rPr lang="x-none" sz="2400"/>
              <a:t> ∆</a:t>
            </a:r>
            <a:r>
              <a:rPr lang="x-none" sz="2400" i="1"/>
              <a:t>R</a:t>
            </a:r>
            <a:r>
              <a:rPr lang="x-none" sz="2400"/>
              <a:t>. </a:t>
            </a:r>
            <a:endParaRPr lang="ru-RU" sz="2400" dirty="0"/>
          </a:p>
        </p:txBody>
      </p:sp>
      <p:sp>
        <p:nvSpPr>
          <p:cNvPr id="3" name="TextBox 2"/>
          <p:cNvSpPr txBox="1"/>
          <p:nvPr/>
        </p:nvSpPr>
        <p:spPr>
          <a:xfrm>
            <a:off x="0" y="764704"/>
            <a:ext cx="9144000" cy="1938992"/>
          </a:xfrm>
          <a:prstGeom prst="rect">
            <a:avLst/>
          </a:prstGeom>
          <a:noFill/>
        </p:spPr>
        <p:txBody>
          <a:bodyPr wrap="square" rtlCol="0">
            <a:spAutoFit/>
          </a:bodyPr>
          <a:lstStyle/>
          <a:p>
            <a:r>
              <a:rPr lang="x-none" sz="2400"/>
              <a:t>Важными параметрами являются также максимальная удельная </a:t>
            </a:r>
            <a:r>
              <a:rPr lang="x-none" sz="2400" smtClean="0"/>
              <a:t>мощность </a:t>
            </a:r>
            <a:r>
              <a:rPr lang="x-none" sz="2400"/>
              <a:t>рассеяния </a:t>
            </a:r>
            <a:r>
              <a:rPr lang="en-US" sz="2400" i="1" dirty="0"/>
              <a:t>W</a:t>
            </a:r>
            <a:r>
              <a:rPr lang="x-none" sz="2400" baseline="-25000"/>
              <a:t>0</a:t>
            </a:r>
            <a:r>
              <a:rPr lang="x-none" sz="2400"/>
              <a:t> – это максимальная мощность, которую </a:t>
            </a:r>
            <a:r>
              <a:rPr lang="x-none" sz="2400" smtClean="0"/>
              <a:t>может </a:t>
            </a:r>
            <a:r>
              <a:rPr lang="x-none" sz="2400"/>
              <a:t>рассеять резистор размером 1×1см</a:t>
            </a:r>
            <a:r>
              <a:rPr lang="x-none" sz="2400" baseline="30000"/>
              <a:t>2</a:t>
            </a:r>
            <a:r>
              <a:rPr lang="x-none" sz="2400"/>
              <a:t>, не разрушаясь </a:t>
            </a:r>
            <a:r>
              <a:rPr lang="x-none" sz="2400" smtClean="0"/>
              <a:t>и</a:t>
            </a:r>
            <a:endParaRPr lang="ru-RU" sz="2400" dirty="0" smtClean="0"/>
          </a:p>
          <a:p>
            <a:r>
              <a:rPr lang="x-none" sz="2400" smtClean="0"/>
              <a:t> </a:t>
            </a:r>
            <a:r>
              <a:rPr lang="en-US" sz="2400" i="1" dirty="0"/>
              <a:t>W </a:t>
            </a:r>
            <a:r>
              <a:rPr lang="x-none" sz="2400"/>
              <a:t>– это максимальная мощность которую может рассеять резистор, оставаясь в пределах ∆</a:t>
            </a:r>
            <a:r>
              <a:rPr lang="x-none" sz="2400" i="1"/>
              <a:t>R</a:t>
            </a:r>
            <a:r>
              <a:rPr lang="x-none" sz="2400"/>
              <a:t>.</a:t>
            </a:r>
            <a:endParaRPr lang="ru-RU" sz="2400" dirty="0"/>
          </a:p>
        </p:txBody>
      </p:sp>
      <p:sp>
        <p:nvSpPr>
          <p:cNvPr id="4" name="TextBox 3"/>
          <p:cNvSpPr txBox="1"/>
          <p:nvPr/>
        </p:nvSpPr>
        <p:spPr>
          <a:xfrm>
            <a:off x="0" y="2708920"/>
            <a:ext cx="9144000" cy="461665"/>
          </a:xfrm>
          <a:prstGeom prst="rect">
            <a:avLst/>
          </a:prstGeom>
          <a:noFill/>
        </p:spPr>
        <p:txBody>
          <a:bodyPr wrap="square" rtlCol="0">
            <a:spAutoFit/>
          </a:bodyPr>
          <a:lstStyle/>
          <a:p>
            <a:r>
              <a:rPr lang="ru-RU" sz="2400" dirty="0" smtClean="0"/>
              <a:t>Рекомендуется следующая последовательность расчета.</a:t>
            </a:r>
            <a:endParaRPr lang="ru-RU" sz="2400" dirty="0"/>
          </a:p>
        </p:txBody>
      </p:sp>
      <p:sp>
        <p:nvSpPr>
          <p:cNvPr id="7" name="TextBox 6"/>
          <p:cNvSpPr txBox="1"/>
          <p:nvPr/>
        </p:nvSpPr>
        <p:spPr>
          <a:xfrm>
            <a:off x="0" y="3140968"/>
            <a:ext cx="9144000" cy="830997"/>
          </a:xfrm>
          <a:prstGeom prst="rect">
            <a:avLst/>
          </a:prstGeom>
          <a:noFill/>
        </p:spPr>
        <p:txBody>
          <a:bodyPr wrap="square" rtlCol="0">
            <a:spAutoFit/>
          </a:bodyPr>
          <a:lstStyle/>
          <a:p>
            <a:r>
              <a:rPr lang="ru-RU" sz="2400" dirty="0" smtClean="0"/>
              <a:t>Определяется оптимальное удельное поверхностное сопротивление</a:t>
            </a:r>
            <a:endParaRPr lang="ru-RU" sz="2400" dirty="0"/>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lum bright="-20000"/>
          </a:blip>
          <a:srcRect l="35437" t="46511" r="44482" b="35032"/>
          <a:stretch>
            <a:fillRect/>
          </a:stretch>
        </p:blipFill>
        <p:spPr bwMode="auto">
          <a:xfrm>
            <a:off x="3203848" y="3645024"/>
            <a:ext cx="2448272" cy="1800200"/>
          </a:xfrm>
          <a:prstGeom prst="rect">
            <a:avLst/>
          </a:prstGeom>
          <a:noFill/>
          <a:ln w="9525">
            <a:noFill/>
            <a:miter lim="800000"/>
            <a:headEnd/>
            <a:tailEnd/>
          </a:ln>
        </p:spPr>
      </p:pic>
      <p:sp>
        <p:nvSpPr>
          <p:cNvPr id="9" name="TextBox 8"/>
          <p:cNvSpPr txBox="1"/>
          <p:nvPr/>
        </p:nvSpPr>
        <p:spPr>
          <a:xfrm>
            <a:off x="0" y="5445224"/>
            <a:ext cx="9144000" cy="830997"/>
          </a:xfrm>
          <a:prstGeom prst="rect">
            <a:avLst/>
          </a:prstGeom>
          <a:noFill/>
        </p:spPr>
        <p:txBody>
          <a:bodyPr wrap="square" rtlCol="0">
            <a:spAutoFit/>
          </a:bodyPr>
          <a:lstStyle/>
          <a:p>
            <a:r>
              <a:rPr lang="ru-RU" sz="2400" dirty="0" smtClean="0"/>
              <a:t>Выбирается материал резистивной пленки с удельным </a:t>
            </a:r>
            <a:r>
              <a:rPr lang="ru-RU" sz="2400" dirty="0" err="1" smtClean="0"/>
              <a:t>электричес-ким</a:t>
            </a:r>
            <a:r>
              <a:rPr lang="ru-RU" sz="2400" dirty="0" smtClean="0"/>
              <a:t> сопротивлением  </a:t>
            </a:r>
            <a:r>
              <a:rPr lang="ru-RU" sz="2400" b="1" i="1" dirty="0" err="1" smtClean="0"/>
              <a:t>ρ</a:t>
            </a:r>
            <a:r>
              <a:rPr lang="ru-RU" sz="2400" baseline="-25000" dirty="0" smtClean="0"/>
              <a:t>□</a:t>
            </a:r>
            <a:r>
              <a:rPr lang="ru-RU" sz="2400" dirty="0" smtClean="0"/>
              <a:t>, ближайшим к вычисленному  </a:t>
            </a:r>
            <a:r>
              <a:rPr lang="ru-RU" sz="2400" b="1" i="1" dirty="0" err="1" smtClean="0"/>
              <a:t>ρ</a:t>
            </a:r>
            <a:r>
              <a:rPr lang="ru-RU" sz="2400" baseline="-25000" dirty="0" smtClean="0"/>
              <a:t>□</a:t>
            </a:r>
            <a:r>
              <a:rPr lang="ru-RU" sz="2400" i="1" baseline="-25000" dirty="0" smtClean="0"/>
              <a:t>опт</a:t>
            </a:r>
            <a:r>
              <a:rPr lang="ru-RU" sz="2400" dirty="0" smtClean="0"/>
              <a:t>.</a:t>
            </a:r>
            <a:endParaRPr lang="ru-RU" sz="2400" dirty="0"/>
          </a:p>
        </p:txBody>
      </p:sp>
      <p:sp>
        <p:nvSpPr>
          <p:cNvPr id="10" name="TextBox 9"/>
          <p:cNvSpPr txBox="1"/>
          <p:nvPr/>
        </p:nvSpPr>
        <p:spPr>
          <a:xfrm>
            <a:off x="0" y="6309320"/>
            <a:ext cx="9144000" cy="461665"/>
          </a:xfrm>
          <a:prstGeom prst="rect">
            <a:avLst/>
          </a:prstGeom>
          <a:noFill/>
        </p:spPr>
        <p:txBody>
          <a:bodyPr wrap="square" rtlCol="0">
            <a:spAutoFit/>
          </a:bodyPr>
          <a:lstStyle/>
          <a:p>
            <a:r>
              <a:rPr lang="ru-RU" sz="2400" dirty="0" smtClean="0"/>
              <a:t>Необходимо, чтобы  удельная мощность рассеяния </a:t>
            </a:r>
            <a:r>
              <a:rPr lang="en-US" sz="2400" i="1" dirty="0" smtClean="0"/>
              <a:t>W</a:t>
            </a:r>
            <a:r>
              <a:rPr lang="ru-RU" sz="2400" baseline="-25000" dirty="0" smtClean="0"/>
              <a:t>0 </a:t>
            </a:r>
            <a:r>
              <a:rPr lang="ru-RU" sz="2400" dirty="0" smtClean="0"/>
              <a:t>была велика.</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1+#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0" fill="hold"/>
                                        <p:tgtEl>
                                          <p:spTgt spid="7"/>
                                        </p:tgtEl>
                                        <p:attrNameLst>
                                          <p:attrName>ppt_x</p:attrName>
                                        </p:attrNameLst>
                                      </p:cBhvr>
                                      <p:tavLst>
                                        <p:tav tm="0">
                                          <p:val>
                                            <p:strVal val="1+#ppt_w/2"/>
                                          </p:val>
                                        </p:tav>
                                        <p:tav tm="100000">
                                          <p:val>
                                            <p:strVal val="#ppt_x"/>
                                          </p:val>
                                        </p:tav>
                                      </p:tavLst>
                                    </p:anim>
                                    <p:anim calcmode="lin" valueType="num">
                                      <p:cBhvr additive="base">
                                        <p:cTn id="20" dur="3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3000" fill="hold"/>
                                        <p:tgtEl>
                                          <p:spTgt spid="1027"/>
                                        </p:tgtEl>
                                        <p:attrNameLst>
                                          <p:attrName>ppt_x</p:attrName>
                                        </p:attrNameLst>
                                      </p:cBhvr>
                                      <p:tavLst>
                                        <p:tav tm="0">
                                          <p:val>
                                            <p:strVal val="1+#ppt_w/2"/>
                                          </p:val>
                                        </p:tav>
                                        <p:tav tm="100000">
                                          <p:val>
                                            <p:strVal val="#ppt_x"/>
                                          </p:val>
                                        </p:tav>
                                      </p:tavLst>
                                    </p:anim>
                                    <p:anim calcmode="lin" valueType="num">
                                      <p:cBhvr additive="base">
                                        <p:cTn id="24" dur="30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3000" fill="hold"/>
                                        <p:tgtEl>
                                          <p:spTgt spid="9"/>
                                        </p:tgtEl>
                                        <p:attrNameLst>
                                          <p:attrName>ppt_x</p:attrName>
                                        </p:attrNameLst>
                                      </p:cBhvr>
                                      <p:tavLst>
                                        <p:tav tm="0">
                                          <p:val>
                                            <p:strVal val="1+#ppt_w/2"/>
                                          </p:val>
                                        </p:tav>
                                        <p:tav tm="100000">
                                          <p:val>
                                            <p:strVal val="#ppt_x"/>
                                          </p:val>
                                        </p:tav>
                                      </p:tavLst>
                                    </p:anim>
                                    <p:anim calcmode="lin" valueType="num">
                                      <p:cBhvr additive="base">
                                        <p:cTn id="30"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3000" fill="hold"/>
                                        <p:tgtEl>
                                          <p:spTgt spid="10"/>
                                        </p:tgtEl>
                                        <p:attrNameLst>
                                          <p:attrName>ppt_x</p:attrName>
                                        </p:attrNameLst>
                                      </p:cBhvr>
                                      <p:tavLst>
                                        <p:tav tm="0">
                                          <p:val>
                                            <p:strVal val="#ppt_x"/>
                                          </p:val>
                                        </p:tav>
                                        <p:tav tm="100000">
                                          <p:val>
                                            <p:strVal val="#ppt_x"/>
                                          </p:val>
                                        </p:tav>
                                      </p:tavLst>
                                    </p:anim>
                                    <p:anim calcmode="lin" valueType="num">
                                      <p:cBhvr additive="base">
                                        <p:cTn id="36"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0"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TotalTime>
  <Words>2189</Words>
  <Application>Microsoft Office PowerPoint</Application>
  <PresentationFormat>Экран (4:3)</PresentationFormat>
  <Paragraphs>248</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Vova</cp:lastModifiedBy>
  <cp:revision>58</cp:revision>
  <dcterms:created xsi:type="dcterms:W3CDTF">2015-01-01T17:44:18Z</dcterms:created>
  <dcterms:modified xsi:type="dcterms:W3CDTF">2015-02-12T10:44:07Z</dcterms:modified>
</cp:coreProperties>
</file>