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sldIdLst>
    <p:sldId id="256" r:id="rId2"/>
    <p:sldId id="360" r:id="rId3"/>
    <p:sldId id="257" r:id="rId4"/>
    <p:sldId id="258" r:id="rId5"/>
    <p:sldId id="259" r:id="rId6"/>
    <p:sldId id="361" r:id="rId7"/>
    <p:sldId id="260" r:id="rId8"/>
    <p:sldId id="362" r:id="rId9"/>
    <p:sldId id="261" r:id="rId10"/>
    <p:sldId id="363" r:id="rId11"/>
    <p:sldId id="262" r:id="rId12"/>
    <p:sldId id="364" r:id="rId13"/>
    <p:sldId id="263" r:id="rId14"/>
    <p:sldId id="365" r:id="rId15"/>
    <p:sldId id="264" r:id="rId16"/>
    <p:sldId id="366" r:id="rId17"/>
    <p:sldId id="266" r:id="rId18"/>
    <p:sldId id="267" r:id="rId19"/>
    <p:sldId id="269" r:id="rId20"/>
    <p:sldId id="367" r:id="rId21"/>
    <p:sldId id="271" r:id="rId22"/>
    <p:sldId id="272" r:id="rId23"/>
    <p:sldId id="368" r:id="rId24"/>
    <p:sldId id="268" r:id="rId25"/>
    <p:sldId id="330" r:id="rId26"/>
    <p:sldId id="329" r:id="rId27"/>
    <p:sldId id="328" r:id="rId28"/>
    <p:sldId id="327" r:id="rId29"/>
    <p:sldId id="326" r:id="rId30"/>
    <p:sldId id="325" r:id="rId31"/>
    <p:sldId id="324" r:id="rId32"/>
    <p:sldId id="323" r:id="rId33"/>
    <p:sldId id="322" r:id="rId34"/>
    <p:sldId id="321" r:id="rId35"/>
    <p:sldId id="320" r:id="rId36"/>
    <p:sldId id="319" r:id="rId37"/>
    <p:sldId id="337" r:id="rId38"/>
    <p:sldId id="318" r:id="rId39"/>
    <p:sldId id="338" r:id="rId40"/>
    <p:sldId id="340" r:id="rId41"/>
    <p:sldId id="341" r:id="rId42"/>
    <p:sldId id="342" r:id="rId43"/>
    <p:sldId id="265" r:id="rId44"/>
    <p:sldId id="369" r:id="rId45"/>
    <p:sldId id="375" r:id="rId46"/>
    <p:sldId id="370" r:id="rId47"/>
    <p:sldId id="371" r:id="rId48"/>
    <p:sldId id="372" r:id="rId49"/>
    <p:sldId id="373" r:id="rId50"/>
    <p:sldId id="374" r:id="rId51"/>
    <p:sldId id="274" r:id="rId52"/>
    <p:sldId id="275" r:id="rId53"/>
    <p:sldId id="376" r:id="rId54"/>
    <p:sldId id="277" r:id="rId55"/>
    <p:sldId id="278" r:id="rId56"/>
    <p:sldId id="279" r:id="rId57"/>
    <p:sldId id="284" r:id="rId58"/>
    <p:sldId id="285" r:id="rId59"/>
    <p:sldId id="286" r:id="rId60"/>
    <p:sldId id="306" r:id="rId61"/>
    <p:sldId id="304" r:id="rId62"/>
    <p:sldId id="377" r:id="rId63"/>
    <p:sldId id="378" r:id="rId64"/>
    <p:sldId id="302" r:id="rId65"/>
    <p:sldId id="301" r:id="rId66"/>
    <p:sldId id="300" r:id="rId67"/>
    <p:sldId id="298" r:id="rId68"/>
    <p:sldId id="297" r:id="rId69"/>
    <p:sldId id="296" r:id="rId70"/>
    <p:sldId id="315" r:id="rId71"/>
    <p:sldId id="314" r:id="rId72"/>
    <p:sldId id="379" r:id="rId73"/>
    <p:sldId id="313" r:id="rId74"/>
    <p:sldId id="312" r:id="rId75"/>
    <p:sldId id="311" r:id="rId76"/>
    <p:sldId id="310" r:id="rId77"/>
    <p:sldId id="309" r:id="rId78"/>
    <p:sldId id="307" r:id="rId79"/>
    <p:sldId id="308" r:id="rId80"/>
    <p:sldId id="316" r:id="rId81"/>
    <p:sldId id="332" r:id="rId82"/>
    <p:sldId id="331" r:id="rId83"/>
    <p:sldId id="335" r:id="rId84"/>
    <p:sldId id="380" r:id="rId85"/>
    <p:sldId id="381" r:id="rId86"/>
    <p:sldId id="385" r:id="rId87"/>
    <p:sldId id="382" r:id="rId88"/>
    <p:sldId id="383" r:id="rId89"/>
    <p:sldId id="384" r:id="rId90"/>
    <p:sldId id="388" r:id="rId91"/>
    <p:sldId id="386" r:id="rId92"/>
    <p:sldId id="387" r:id="rId93"/>
    <p:sldId id="389" r:id="rId94"/>
    <p:sldId id="390" r:id="rId95"/>
    <p:sldId id="391" r:id="rId96"/>
    <p:sldId id="392" r:id="rId97"/>
    <p:sldId id="393" r:id="rId98"/>
    <p:sldId id="394" r:id="rId99"/>
    <p:sldId id="395" r:id="rId100"/>
    <p:sldId id="396" r:id="rId101"/>
    <p:sldId id="397" r:id="rId102"/>
    <p:sldId id="398" r:id="rId103"/>
    <p:sldId id="399" r:id="rId104"/>
    <p:sldId id="400" r:id="rId105"/>
    <p:sldId id="401" r:id="rId106"/>
    <p:sldId id="402" r:id="rId107"/>
    <p:sldId id="403" r:id="rId108"/>
    <p:sldId id="404" r:id="rId109"/>
    <p:sldId id="405" r:id="rId110"/>
    <p:sldId id="410" r:id="rId111"/>
    <p:sldId id="343" r:id="rId112"/>
    <p:sldId id="345" r:id="rId113"/>
    <p:sldId id="346" r:id="rId114"/>
    <p:sldId id="347" r:id="rId115"/>
    <p:sldId id="348" r:id="rId116"/>
    <p:sldId id="349" r:id="rId117"/>
    <p:sldId id="350" r:id="rId118"/>
    <p:sldId id="351" r:id="rId119"/>
    <p:sldId id="353" r:id="rId120"/>
    <p:sldId id="352" r:id="rId121"/>
    <p:sldId id="354" r:id="rId122"/>
    <p:sldId id="356" r:id="rId123"/>
    <p:sldId id="357" r:id="rId124"/>
    <p:sldId id="355" r:id="rId125"/>
    <p:sldId id="358" r:id="rId126"/>
    <p:sldId id="359" r:id="rId1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История развития микроэлектроники" id="{378F6EAC-0821-4260-927A-F32839D23663}">
          <p14:sldIdLst>
            <p14:sldId id="256"/>
            <p14:sldId id="360"/>
            <p14:sldId id="257"/>
            <p14:sldId id="258"/>
            <p14:sldId id="259"/>
            <p14:sldId id="361"/>
            <p14:sldId id="260"/>
            <p14:sldId id="362"/>
            <p14:sldId id="261"/>
            <p14:sldId id="363"/>
            <p14:sldId id="262"/>
            <p14:sldId id="364"/>
            <p14:sldId id="263"/>
            <p14:sldId id="365"/>
            <p14:sldId id="264"/>
            <p14:sldId id="366"/>
            <p14:sldId id="266"/>
            <p14:sldId id="267"/>
            <p14:sldId id="269"/>
            <p14:sldId id="367"/>
            <p14:sldId id="271"/>
            <p14:sldId id="272"/>
            <p14:sldId id="368"/>
            <p14:sldId id="268"/>
            <p14:sldId id="330"/>
            <p14:sldId id="329"/>
            <p14:sldId id="328"/>
            <p14:sldId id="327"/>
            <p14:sldId id="326"/>
            <p14:sldId id="325"/>
            <p14:sldId id="324"/>
            <p14:sldId id="323"/>
            <p14:sldId id="322"/>
            <p14:sldId id="321"/>
            <p14:sldId id="320"/>
            <p14:sldId id="319"/>
            <p14:sldId id="337"/>
            <p14:sldId id="318"/>
            <p14:sldId id="338"/>
            <p14:sldId id="340"/>
            <p14:sldId id="341"/>
            <p14:sldId id="342"/>
            <p14:sldId id="265"/>
            <p14:sldId id="369"/>
            <p14:sldId id="375"/>
            <p14:sldId id="370"/>
            <p14:sldId id="371"/>
            <p14:sldId id="372"/>
            <p14:sldId id="373"/>
            <p14:sldId id="374"/>
            <p14:sldId id="274"/>
            <p14:sldId id="275"/>
            <p14:sldId id="376"/>
            <p14:sldId id="277"/>
            <p14:sldId id="278"/>
            <p14:sldId id="279"/>
            <p14:sldId id="284"/>
            <p14:sldId id="285"/>
            <p14:sldId id="286"/>
            <p14:sldId id="306"/>
            <p14:sldId id="304"/>
            <p14:sldId id="377"/>
            <p14:sldId id="378"/>
            <p14:sldId id="302"/>
            <p14:sldId id="301"/>
            <p14:sldId id="300"/>
            <p14:sldId id="298"/>
            <p14:sldId id="297"/>
            <p14:sldId id="296"/>
            <p14:sldId id="315"/>
            <p14:sldId id="314"/>
            <p14:sldId id="379"/>
            <p14:sldId id="313"/>
            <p14:sldId id="312"/>
            <p14:sldId id="311"/>
            <p14:sldId id="310"/>
            <p14:sldId id="309"/>
            <p14:sldId id="307"/>
            <p14:sldId id="308"/>
            <p14:sldId id="316"/>
            <p14:sldId id="332"/>
            <p14:sldId id="331"/>
            <p14:sldId id="335"/>
            <p14:sldId id="380"/>
            <p14:sldId id="381"/>
            <p14:sldId id="385"/>
            <p14:sldId id="382"/>
            <p14:sldId id="383"/>
            <p14:sldId id="384"/>
            <p14:sldId id="388"/>
            <p14:sldId id="386"/>
            <p14:sldId id="387"/>
            <p14:sldId id="389"/>
            <p14:sldId id="390"/>
            <p14:sldId id="391"/>
            <p14:sldId id="392"/>
            <p14:sldId id="393"/>
            <p14:sldId id="394"/>
            <p14:sldId id="395"/>
            <p14:sldId id="396"/>
            <p14:sldId id="397"/>
            <p14:sldId id="398"/>
            <p14:sldId id="399"/>
            <p14:sldId id="400"/>
            <p14:sldId id="401"/>
            <p14:sldId id="402"/>
            <p14:sldId id="403"/>
            <p14:sldId id="404"/>
            <p14:sldId id="405"/>
            <p14:sldId id="410"/>
          </p14:sldIdLst>
        </p14:section>
        <p14:section name="Печатные платы" id="{3353042D-797A-44EB-A9C8-FEA10CDB18B1}">
          <p14:sldIdLst>
            <p14:sldId id="343"/>
            <p14:sldId id="345"/>
            <p14:sldId id="346"/>
            <p14:sldId id="347"/>
            <p14:sldId id="348"/>
            <p14:sldId id="349"/>
            <p14:sldId id="350"/>
            <p14:sldId id="351"/>
            <p14:sldId id="353"/>
            <p14:sldId id="352"/>
            <p14:sldId id="354"/>
            <p14:sldId id="356"/>
            <p14:sldId id="357"/>
            <p14:sldId id="355"/>
            <p14:sldId id="358"/>
            <p14:sldId id="3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737" autoAdjust="0"/>
  </p:normalViewPr>
  <p:slideViewPr>
    <p:cSldViewPr>
      <p:cViewPr varScale="1">
        <p:scale>
          <a:sx n="63" d="100"/>
          <a:sy n="63" d="100"/>
        </p:scale>
        <p:origin x="72" y="288"/>
      </p:cViewPr>
      <p:guideLst>
        <p:guide orient="horz" pos="2160"/>
        <p:guide pos="2880"/>
      </p:guideLst>
    </p:cSldViewPr>
  </p:slideViewPr>
  <p:outlineViewPr>
    <p:cViewPr>
      <p:scale>
        <a:sx n="33" d="100"/>
        <a:sy n="33" d="100"/>
      </p:scale>
      <p:origin x="0" y="477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10" Type="http://schemas.openxmlformats.org/officeDocument/2006/relationships/image" Target="../media/image61.wmf"/><Relationship Id="rId4" Type="http://schemas.openxmlformats.org/officeDocument/2006/relationships/image" Target="../media/image55.wmf"/><Relationship Id="rId9"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10" Type="http://schemas.openxmlformats.org/officeDocument/2006/relationships/image" Target="../media/image71.wmf"/><Relationship Id="rId4" Type="http://schemas.openxmlformats.org/officeDocument/2006/relationships/image" Target="../media/image65.wmf"/><Relationship Id="rId9"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ED8D07-5BA3-46C1-BE4C-BD863C011EB3}" type="datetimeFigureOut">
              <a:rPr lang="ru-RU" smtClean="0"/>
              <a:pPr/>
              <a:t>04.02.2016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0F31B1-28AA-420B-A8A3-7695BC7C0488}" type="slidenum">
              <a:rPr lang="ru-RU" smtClean="0"/>
              <a:pPr/>
              <a:t>‹#›</a:t>
            </a:fld>
            <a:endParaRPr lang="ru-RU"/>
          </a:p>
        </p:txBody>
      </p:sp>
    </p:spTree>
    <p:extLst>
      <p:ext uri="{BB962C8B-B14F-4D97-AF65-F5344CB8AC3E}">
        <p14:creationId xmlns:p14="http://schemas.microsoft.com/office/powerpoint/2010/main" val="248112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70F31B1-28AA-420B-A8A3-7695BC7C0488}" type="slidenum">
              <a:rPr lang="ru-RU" smtClean="0"/>
              <a:pPr/>
              <a:t>6</a:t>
            </a:fld>
            <a:endParaRPr lang="ru-RU"/>
          </a:p>
        </p:txBody>
      </p:sp>
    </p:spTree>
    <p:extLst>
      <p:ext uri="{BB962C8B-B14F-4D97-AF65-F5344CB8AC3E}">
        <p14:creationId xmlns:p14="http://schemas.microsoft.com/office/powerpoint/2010/main" val="366610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1ED2926-1219-42E3-ACFE-8D5F84D5F14D}" type="datetimeFigureOut">
              <a:rPr lang="ru-RU" smtClean="0"/>
              <a:pPr/>
              <a:t>04.02.2016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4F5713-2A7A-43A1-814C-1C00397B78C6}" type="slidenum">
              <a:rPr lang="ru-RU" smtClean="0"/>
              <a:pPr/>
              <a:t>‹#›</a:t>
            </a:fld>
            <a:endParaRPr lang="ru-RU"/>
          </a:p>
        </p:txBody>
      </p:sp>
    </p:spTree>
    <p:extLst>
      <p:ext uri="{BB962C8B-B14F-4D97-AF65-F5344CB8AC3E}">
        <p14:creationId xmlns:p14="http://schemas.microsoft.com/office/powerpoint/2010/main" val="1590199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ED2926-1219-42E3-ACFE-8D5F84D5F14D}" type="datetimeFigureOut">
              <a:rPr lang="ru-RU" smtClean="0"/>
              <a:pPr/>
              <a:t>04.02.2016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4F5713-2A7A-43A1-814C-1C00397B78C6}" type="slidenum">
              <a:rPr lang="ru-RU" smtClean="0"/>
              <a:pPr/>
              <a:t>‹#›</a:t>
            </a:fld>
            <a:endParaRPr lang="ru-RU"/>
          </a:p>
        </p:txBody>
      </p:sp>
    </p:spTree>
    <p:extLst>
      <p:ext uri="{BB962C8B-B14F-4D97-AF65-F5344CB8AC3E}">
        <p14:creationId xmlns:p14="http://schemas.microsoft.com/office/powerpoint/2010/main" val="284096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ED2926-1219-42E3-ACFE-8D5F84D5F14D}" type="datetimeFigureOut">
              <a:rPr lang="ru-RU" smtClean="0"/>
              <a:pPr/>
              <a:t>04.02.2016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4F5713-2A7A-43A1-814C-1C00397B78C6}" type="slidenum">
              <a:rPr lang="ru-RU" smtClean="0"/>
              <a:pPr/>
              <a:t>‹#›</a:t>
            </a:fld>
            <a:endParaRPr lang="ru-RU"/>
          </a:p>
        </p:txBody>
      </p:sp>
    </p:spTree>
    <p:extLst>
      <p:ext uri="{BB962C8B-B14F-4D97-AF65-F5344CB8AC3E}">
        <p14:creationId xmlns:p14="http://schemas.microsoft.com/office/powerpoint/2010/main" val="252535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ED2926-1219-42E3-ACFE-8D5F84D5F14D}" type="datetimeFigureOut">
              <a:rPr lang="ru-RU" smtClean="0"/>
              <a:pPr/>
              <a:t>04.02.2016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4F5713-2A7A-43A1-814C-1C00397B78C6}" type="slidenum">
              <a:rPr lang="ru-RU" smtClean="0"/>
              <a:pPr/>
              <a:t>‹#›</a:t>
            </a:fld>
            <a:endParaRPr lang="ru-RU"/>
          </a:p>
        </p:txBody>
      </p:sp>
    </p:spTree>
    <p:extLst>
      <p:ext uri="{BB962C8B-B14F-4D97-AF65-F5344CB8AC3E}">
        <p14:creationId xmlns:p14="http://schemas.microsoft.com/office/powerpoint/2010/main" val="193171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1ED2926-1219-42E3-ACFE-8D5F84D5F14D}" type="datetimeFigureOut">
              <a:rPr lang="ru-RU" smtClean="0"/>
              <a:pPr/>
              <a:t>04.02.2016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4F5713-2A7A-43A1-814C-1C00397B78C6}" type="slidenum">
              <a:rPr lang="ru-RU" smtClean="0"/>
              <a:pPr/>
              <a:t>‹#›</a:t>
            </a:fld>
            <a:endParaRPr lang="ru-RU"/>
          </a:p>
        </p:txBody>
      </p:sp>
    </p:spTree>
    <p:extLst>
      <p:ext uri="{BB962C8B-B14F-4D97-AF65-F5344CB8AC3E}">
        <p14:creationId xmlns:p14="http://schemas.microsoft.com/office/powerpoint/2010/main" val="80626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1ED2926-1219-42E3-ACFE-8D5F84D5F14D}" type="datetimeFigureOut">
              <a:rPr lang="ru-RU" smtClean="0"/>
              <a:pPr/>
              <a:t>04.02.2016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4F5713-2A7A-43A1-814C-1C00397B78C6}" type="slidenum">
              <a:rPr lang="ru-RU" smtClean="0"/>
              <a:pPr/>
              <a:t>‹#›</a:t>
            </a:fld>
            <a:endParaRPr lang="ru-RU"/>
          </a:p>
        </p:txBody>
      </p:sp>
    </p:spTree>
    <p:extLst>
      <p:ext uri="{BB962C8B-B14F-4D97-AF65-F5344CB8AC3E}">
        <p14:creationId xmlns:p14="http://schemas.microsoft.com/office/powerpoint/2010/main" val="2044425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1ED2926-1219-42E3-ACFE-8D5F84D5F14D}" type="datetimeFigureOut">
              <a:rPr lang="ru-RU" smtClean="0"/>
              <a:pPr/>
              <a:t>04.02.2016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4F5713-2A7A-43A1-814C-1C00397B78C6}" type="slidenum">
              <a:rPr lang="ru-RU" smtClean="0"/>
              <a:pPr/>
              <a:t>‹#›</a:t>
            </a:fld>
            <a:endParaRPr lang="ru-RU"/>
          </a:p>
        </p:txBody>
      </p:sp>
    </p:spTree>
    <p:extLst>
      <p:ext uri="{BB962C8B-B14F-4D97-AF65-F5344CB8AC3E}">
        <p14:creationId xmlns:p14="http://schemas.microsoft.com/office/powerpoint/2010/main" val="1416501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1ED2926-1219-42E3-ACFE-8D5F84D5F14D}" type="datetimeFigureOut">
              <a:rPr lang="ru-RU" smtClean="0"/>
              <a:pPr/>
              <a:t>04.02.2016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4F5713-2A7A-43A1-814C-1C00397B78C6}" type="slidenum">
              <a:rPr lang="ru-RU" smtClean="0"/>
              <a:pPr/>
              <a:t>‹#›</a:t>
            </a:fld>
            <a:endParaRPr lang="ru-RU"/>
          </a:p>
        </p:txBody>
      </p:sp>
    </p:spTree>
    <p:extLst>
      <p:ext uri="{BB962C8B-B14F-4D97-AF65-F5344CB8AC3E}">
        <p14:creationId xmlns:p14="http://schemas.microsoft.com/office/powerpoint/2010/main" val="11303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1ED2926-1219-42E3-ACFE-8D5F84D5F14D}" type="datetimeFigureOut">
              <a:rPr lang="ru-RU" smtClean="0"/>
              <a:pPr/>
              <a:t>04.02.2016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4F5713-2A7A-43A1-814C-1C00397B78C6}" type="slidenum">
              <a:rPr lang="ru-RU" smtClean="0"/>
              <a:pPr/>
              <a:t>‹#›</a:t>
            </a:fld>
            <a:endParaRPr lang="ru-RU"/>
          </a:p>
        </p:txBody>
      </p:sp>
    </p:spTree>
    <p:extLst>
      <p:ext uri="{BB962C8B-B14F-4D97-AF65-F5344CB8AC3E}">
        <p14:creationId xmlns:p14="http://schemas.microsoft.com/office/powerpoint/2010/main" val="272684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ED2926-1219-42E3-ACFE-8D5F84D5F14D}" type="datetimeFigureOut">
              <a:rPr lang="ru-RU" smtClean="0"/>
              <a:pPr/>
              <a:t>04.02.2016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4F5713-2A7A-43A1-814C-1C00397B78C6}" type="slidenum">
              <a:rPr lang="ru-RU" smtClean="0"/>
              <a:pPr/>
              <a:t>‹#›</a:t>
            </a:fld>
            <a:endParaRPr lang="ru-RU"/>
          </a:p>
        </p:txBody>
      </p:sp>
    </p:spTree>
    <p:extLst>
      <p:ext uri="{BB962C8B-B14F-4D97-AF65-F5344CB8AC3E}">
        <p14:creationId xmlns:p14="http://schemas.microsoft.com/office/powerpoint/2010/main" val="43744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ED2926-1219-42E3-ACFE-8D5F84D5F14D}" type="datetimeFigureOut">
              <a:rPr lang="ru-RU" smtClean="0"/>
              <a:pPr/>
              <a:t>04.02.2016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4F5713-2A7A-43A1-814C-1C00397B78C6}" type="slidenum">
              <a:rPr lang="ru-RU" smtClean="0"/>
              <a:pPr/>
              <a:t>‹#›</a:t>
            </a:fld>
            <a:endParaRPr lang="ru-RU"/>
          </a:p>
        </p:txBody>
      </p:sp>
    </p:spTree>
    <p:extLst>
      <p:ext uri="{BB962C8B-B14F-4D97-AF65-F5344CB8AC3E}">
        <p14:creationId xmlns:p14="http://schemas.microsoft.com/office/powerpoint/2010/main" val="275681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D2926-1219-42E3-ACFE-8D5F84D5F14D}" type="datetimeFigureOut">
              <a:rPr lang="ru-RU" smtClean="0"/>
              <a:pPr/>
              <a:t>04.02.2016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F5713-2A7A-43A1-814C-1C00397B78C6}" type="slidenum">
              <a:rPr lang="ru-RU" smtClean="0"/>
              <a:pPr/>
              <a:t>‹#›</a:t>
            </a:fld>
            <a:endParaRPr lang="ru-RU"/>
          </a:p>
        </p:txBody>
      </p:sp>
    </p:spTree>
    <p:extLst>
      <p:ext uri="{BB962C8B-B14F-4D97-AF65-F5344CB8AC3E}">
        <p14:creationId xmlns:p14="http://schemas.microsoft.com/office/powerpoint/2010/main" val="2962893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6.bin"/><Relationship Id="rId18" Type="http://schemas.openxmlformats.org/officeDocument/2006/relationships/image" Target="../media/image59.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56.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58.wmf"/><Relationship Id="rId20" Type="http://schemas.openxmlformats.org/officeDocument/2006/relationships/image" Target="../media/image60.wmf"/><Relationship Id="rId1" Type="http://schemas.openxmlformats.org/officeDocument/2006/relationships/vmlDrawing" Target="../drawings/vmlDrawing1.vml"/><Relationship Id="rId6" Type="http://schemas.openxmlformats.org/officeDocument/2006/relationships/image" Target="../media/image53.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55.wmf"/><Relationship Id="rId19" Type="http://schemas.openxmlformats.org/officeDocument/2006/relationships/oleObject" Target="../embeddings/oleObject9.bin"/><Relationship Id="rId4" Type="http://schemas.openxmlformats.org/officeDocument/2006/relationships/image" Target="../media/image52.wmf"/><Relationship Id="rId9" Type="http://schemas.openxmlformats.org/officeDocument/2006/relationships/oleObject" Target="../embeddings/oleObject4.bin"/><Relationship Id="rId14" Type="http://schemas.openxmlformats.org/officeDocument/2006/relationships/image" Target="../media/image57.wmf"/><Relationship Id="rId22" Type="http://schemas.openxmlformats.org/officeDocument/2006/relationships/image" Target="../media/image61.wmf"/></Relationships>
</file>

<file path=ppt/slides/_rels/slide117.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16.bin"/><Relationship Id="rId18" Type="http://schemas.openxmlformats.org/officeDocument/2006/relationships/image" Target="../media/image69.wmf"/><Relationship Id="rId3" Type="http://schemas.openxmlformats.org/officeDocument/2006/relationships/oleObject" Target="../embeddings/oleObject11.bin"/><Relationship Id="rId21" Type="http://schemas.openxmlformats.org/officeDocument/2006/relationships/oleObject" Target="../embeddings/oleObject20.bin"/><Relationship Id="rId7" Type="http://schemas.openxmlformats.org/officeDocument/2006/relationships/oleObject" Target="../embeddings/oleObject13.bin"/><Relationship Id="rId12" Type="http://schemas.openxmlformats.org/officeDocument/2006/relationships/image" Target="../media/image66.wmf"/><Relationship Id="rId17" Type="http://schemas.openxmlformats.org/officeDocument/2006/relationships/oleObject" Target="../embeddings/oleObject18.bin"/><Relationship Id="rId2" Type="http://schemas.openxmlformats.org/officeDocument/2006/relationships/slideLayout" Target="../slideLayouts/slideLayout2.xml"/><Relationship Id="rId16" Type="http://schemas.openxmlformats.org/officeDocument/2006/relationships/image" Target="../media/image68.wmf"/><Relationship Id="rId20" Type="http://schemas.openxmlformats.org/officeDocument/2006/relationships/image" Target="../media/image70.wmf"/><Relationship Id="rId1" Type="http://schemas.openxmlformats.org/officeDocument/2006/relationships/vmlDrawing" Target="../drawings/vmlDrawing2.vml"/><Relationship Id="rId6" Type="http://schemas.openxmlformats.org/officeDocument/2006/relationships/image" Target="../media/image63.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65.wmf"/><Relationship Id="rId19" Type="http://schemas.openxmlformats.org/officeDocument/2006/relationships/oleObject" Target="../embeddings/oleObject19.bin"/><Relationship Id="rId4" Type="http://schemas.openxmlformats.org/officeDocument/2006/relationships/image" Target="../media/image62.wmf"/><Relationship Id="rId9" Type="http://schemas.openxmlformats.org/officeDocument/2006/relationships/oleObject" Target="../embeddings/oleObject14.bin"/><Relationship Id="rId14" Type="http://schemas.openxmlformats.org/officeDocument/2006/relationships/image" Target="../media/image67.wmf"/><Relationship Id="rId22" Type="http://schemas.openxmlformats.org/officeDocument/2006/relationships/image" Target="../media/image71.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772817"/>
            <a:ext cx="8458200" cy="1827634"/>
          </a:xfrm>
        </p:spPr>
        <p:txBody>
          <a:bodyPr>
            <a:noAutofit/>
          </a:bodyPr>
          <a:lstStyle/>
          <a:p>
            <a:r>
              <a:rPr lang="ru-RU" sz="3600" b="1" dirty="0">
                <a:solidFill>
                  <a:srgbClr val="002060"/>
                </a:solidFill>
              </a:rPr>
              <a:t>Конструкторско-технологическое обеспечение</a:t>
            </a:r>
            <a:br>
              <a:rPr lang="ru-RU" sz="3600" b="1" dirty="0">
                <a:solidFill>
                  <a:srgbClr val="002060"/>
                </a:solidFill>
              </a:rPr>
            </a:br>
            <a:r>
              <a:rPr lang="ru-RU" sz="3600" b="1" dirty="0">
                <a:solidFill>
                  <a:srgbClr val="002060"/>
                </a:solidFill>
              </a:rPr>
              <a:t> производства ЭВМ</a:t>
            </a:r>
            <a:r>
              <a:rPr lang="ru-RU" sz="2800" dirty="0"/>
              <a:t/>
            </a:r>
            <a:br>
              <a:rPr lang="ru-RU" sz="2800" dirty="0"/>
            </a:br>
            <a:endParaRPr lang="ru-RU" sz="2800" dirty="0"/>
          </a:p>
        </p:txBody>
      </p:sp>
      <p:sp>
        <p:nvSpPr>
          <p:cNvPr id="4" name="Подзаголовок 3"/>
          <p:cNvSpPr>
            <a:spLocks noGrp="1"/>
          </p:cNvSpPr>
          <p:nvPr>
            <p:ph type="subTitle" idx="1"/>
          </p:nvPr>
        </p:nvSpPr>
        <p:spPr>
          <a:xfrm>
            <a:off x="2743200" y="4581128"/>
            <a:ext cx="6400800" cy="1752600"/>
          </a:xfrm>
        </p:spPr>
        <p:txBody>
          <a:bodyPr>
            <a:normAutofit/>
          </a:bodyPr>
          <a:lstStyle/>
          <a:p>
            <a:pPr algn="r"/>
            <a:r>
              <a:rPr lang="ru-RU" sz="2800" dirty="0" smtClean="0">
                <a:solidFill>
                  <a:schemeClr val="tx1"/>
                </a:solidFill>
              </a:rPr>
              <a:t>Доцент  Поляков Владимир Иванович</a:t>
            </a:r>
            <a:endParaRPr lang="ru-RU" sz="2800" dirty="0">
              <a:solidFill>
                <a:schemeClr val="tx1"/>
              </a:solidFill>
            </a:endParaRPr>
          </a:p>
        </p:txBody>
      </p:sp>
    </p:spTree>
    <p:extLst>
      <p:ext uri="{BB962C8B-B14F-4D97-AF65-F5344CB8AC3E}">
        <p14:creationId xmlns:p14="http://schemas.microsoft.com/office/powerpoint/2010/main" val="3591922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467544" y="188640"/>
            <a:ext cx="8229600" cy="1800200"/>
          </a:xfrm>
        </p:spPr>
        <p:txBody>
          <a:bodyPr>
            <a:normAutofit/>
          </a:bodyPr>
          <a:lstStyle/>
          <a:p>
            <a:pPr marL="0" indent="0">
              <a:buNone/>
            </a:pPr>
            <a:r>
              <a:rPr lang="ru-RU" sz="2800" dirty="0" smtClean="0"/>
              <a:t>Вычислительные </a:t>
            </a:r>
            <a:r>
              <a:rPr lang="ru-RU" sz="2800" dirty="0"/>
              <a:t>машины типа БЭСМ содержали по 5- 6 </a:t>
            </a:r>
            <a:r>
              <a:rPr lang="ru-RU" sz="2800" dirty="0" smtClean="0"/>
              <a:t>тыс. </a:t>
            </a:r>
            <a:r>
              <a:rPr lang="ru-RU" sz="2800" dirty="0"/>
              <a:t>ламп, и количество их предполагалось довести до 10 тыс., что сокращало время безотказной работы ЭВМ до 5 ч</a:t>
            </a:r>
            <a:r>
              <a:rPr lang="ru-RU" sz="2800" dirty="0" smtClean="0"/>
              <a:t>.</a:t>
            </a:r>
            <a:endParaRPr lang="ru-RU" sz="2800" dirty="0"/>
          </a:p>
        </p:txBody>
      </p:sp>
      <p:pic>
        <p:nvPicPr>
          <p:cNvPr id="94210" name="Picture 2" descr="http://50.uginfo.sfedu.ru/images/technic/ural-1.jpg"/>
          <p:cNvPicPr>
            <a:picLocks noChangeAspect="1" noChangeArrowheads="1"/>
          </p:cNvPicPr>
          <p:nvPr/>
        </p:nvPicPr>
        <p:blipFill>
          <a:blip r:embed="rId2" cstate="print"/>
          <a:srcRect b="9281"/>
          <a:stretch>
            <a:fillRect/>
          </a:stretch>
        </p:blipFill>
        <p:spPr bwMode="auto">
          <a:xfrm>
            <a:off x="323528" y="2420888"/>
            <a:ext cx="3694545" cy="2304256"/>
          </a:xfrm>
          <a:prstGeom prst="rect">
            <a:avLst/>
          </a:prstGeom>
          <a:noFill/>
        </p:spPr>
      </p:pic>
      <p:pic>
        <p:nvPicPr>
          <p:cNvPr id="94212" name="Picture 4" descr="1. По каким критериям классифицируют компьютеры?"/>
          <p:cNvPicPr>
            <a:picLocks noChangeAspect="1" noChangeArrowheads="1"/>
          </p:cNvPicPr>
          <p:nvPr/>
        </p:nvPicPr>
        <p:blipFill>
          <a:blip r:embed="rId3" cstate="print"/>
          <a:srcRect l="4353" t="6420" r="4152" b="6906"/>
          <a:stretch>
            <a:fillRect/>
          </a:stretch>
        </p:blipFill>
        <p:spPr bwMode="auto">
          <a:xfrm>
            <a:off x="4427984" y="2420888"/>
            <a:ext cx="4224470" cy="2304256"/>
          </a:xfrm>
          <a:prstGeom prst="rect">
            <a:avLst/>
          </a:prstGeom>
          <a:noFill/>
        </p:spPr>
      </p:pic>
      <p:sp>
        <p:nvSpPr>
          <p:cNvPr id="6" name="TextBox 5"/>
          <p:cNvSpPr txBox="1"/>
          <p:nvPr/>
        </p:nvSpPr>
        <p:spPr>
          <a:xfrm>
            <a:off x="1475656" y="5013176"/>
            <a:ext cx="1872208" cy="400110"/>
          </a:xfrm>
          <a:prstGeom prst="rect">
            <a:avLst/>
          </a:prstGeom>
          <a:noFill/>
        </p:spPr>
        <p:txBody>
          <a:bodyPr wrap="square" rtlCol="0">
            <a:spAutoFit/>
          </a:bodyPr>
          <a:lstStyle/>
          <a:p>
            <a:r>
              <a:rPr lang="ru-RU" sz="2000" dirty="0" smtClean="0"/>
              <a:t>ЭВМ «Урал»</a:t>
            </a:r>
            <a:endParaRPr lang="ru-RU" sz="2000" dirty="0"/>
          </a:p>
        </p:txBody>
      </p:sp>
      <p:sp>
        <p:nvSpPr>
          <p:cNvPr id="7" name="TextBox 6"/>
          <p:cNvSpPr txBox="1"/>
          <p:nvPr/>
        </p:nvSpPr>
        <p:spPr>
          <a:xfrm>
            <a:off x="5724128" y="4941168"/>
            <a:ext cx="1872208" cy="400110"/>
          </a:xfrm>
          <a:prstGeom prst="rect">
            <a:avLst/>
          </a:prstGeom>
          <a:noFill/>
        </p:spPr>
        <p:txBody>
          <a:bodyPr wrap="square" rtlCol="0">
            <a:spAutoFit/>
          </a:bodyPr>
          <a:lstStyle/>
          <a:p>
            <a:r>
              <a:rPr lang="ru-RU" sz="2000" dirty="0" smtClean="0"/>
              <a:t>ЭВМ БЭСМ-6</a:t>
            </a:r>
            <a:endParaRPr lang="ru-RU" sz="20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pPr algn="ctr"/>
            <a:r>
              <a:rPr lang="ru-RU" sz="2400" b="1" u="sng" cap="all" dirty="0" smtClean="0"/>
              <a:t>Сравнительный анализ биполярных И МДП интегральных микросхем </a:t>
            </a:r>
            <a:endParaRPr lang="ru-RU" sz="2400" dirty="0" smtClean="0"/>
          </a:p>
          <a:p>
            <a:r>
              <a:rPr lang="ru-RU" sz="2400" b="1" cap="all" dirty="0" smtClean="0"/>
              <a:t> </a:t>
            </a:r>
            <a:r>
              <a:rPr lang="ru-RU" sz="2400" dirty="0" smtClean="0"/>
              <a:t>Для изготовления биполярного транзистора необходимы, по </a:t>
            </a:r>
            <a:r>
              <a:rPr lang="ru-RU" sz="2400" dirty="0" err="1" smtClean="0"/>
              <a:t>мень-шей</a:t>
            </a:r>
            <a:r>
              <a:rPr lang="ru-RU" sz="2400" dirty="0" smtClean="0"/>
              <a:t> мере, три диффузионных процесса, по одному для получения коллекторной, базовой и </a:t>
            </a:r>
            <a:r>
              <a:rPr lang="ru-RU" sz="2400" dirty="0" err="1" smtClean="0"/>
              <a:t>эмиттерной</a:t>
            </a:r>
            <a:r>
              <a:rPr lang="ru-RU" sz="2400" dirty="0" smtClean="0"/>
              <a:t> зон. Для создания МДП – транзисторов с индуцированным каналом необходима только одна операция диффузии. Число технологических операций, </a:t>
            </a:r>
            <a:r>
              <a:rPr lang="ru-RU" sz="2400" dirty="0" err="1" smtClean="0"/>
              <a:t>используе-мых</a:t>
            </a:r>
            <a:r>
              <a:rPr lang="ru-RU" sz="2400" dirty="0" smtClean="0"/>
              <a:t> для изготовления </a:t>
            </a:r>
            <a:r>
              <a:rPr lang="ru-RU" sz="2400" dirty="0" err="1" smtClean="0"/>
              <a:t>М</a:t>
            </a:r>
            <a:r>
              <a:rPr lang="ru-RU" sz="2400" cap="all" dirty="0" err="1" smtClean="0"/>
              <a:t>д</a:t>
            </a:r>
            <a:r>
              <a:rPr lang="ru-RU" sz="2400" dirty="0" err="1" smtClean="0"/>
              <a:t>П</a:t>
            </a:r>
            <a:r>
              <a:rPr lang="ru-RU" sz="2400" dirty="0" smtClean="0"/>
              <a:t> - транзисторов, существенно меньше, так как с каждым процессом диффузии связано проведение таких операций, как изготовление защитных масок, окисление, нанесение и удаление </a:t>
            </a:r>
            <a:r>
              <a:rPr lang="ru-RU" sz="2400" dirty="0" err="1" smtClean="0"/>
              <a:t>фоторезиста</a:t>
            </a:r>
            <a:r>
              <a:rPr lang="ru-RU" sz="2400" dirty="0" smtClean="0"/>
              <a:t>, травление. Так как процент выхода годных ИС обратно пропорционален числу технологических операций, </a:t>
            </a:r>
            <a:r>
              <a:rPr lang="ru-RU" sz="2400" dirty="0" err="1" smtClean="0"/>
              <a:t>осо-бенно</a:t>
            </a:r>
            <a:r>
              <a:rPr lang="ru-RU" sz="2400" dirty="0" smtClean="0"/>
              <a:t> проводимых при высокой температуре, то процент выхода годных </a:t>
            </a:r>
            <a:r>
              <a:rPr lang="ru-RU" sz="2400" dirty="0" err="1" smtClean="0"/>
              <a:t>М</a:t>
            </a:r>
            <a:r>
              <a:rPr lang="ru-RU" sz="2400" cap="all" dirty="0" err="1" smtClean="0"/>
              <a:t>д</a:t>
            </a:r>
            <a:r>
              <a:rPr lang="ru-RU" sz="2400" dirty="0" err="1" smtClean="0"/>
              <a:t>П</a:t>
            </a:r>
            <a:r>
              <a:rPr lang="ru-RU" sz="2400" dirty="0" smtClean="0"/>
              <a:t> интегральных микросхем выше, чем биполярных. </a:t>
            </a:r>
            <a:r>
              <a:rPr lang="ru-RU" sz="2400" cap="all" dirty="0" smtClean="0"/>
              <a:t>д</a:t>
            </a:r>
            <a:r>
              <a:rPr lang="ru-RU" sz="2400" dirty="0" smtClean="0"/>
              <a:t>ля изготовления полупроводниковых ИС по биполярной технологии необходимо десять, а для создания подобных </a:t>
            </a:r>
            <a:r>
              <a:rPr lang="ru-RU" sz="2400" dirty="0" err="1" smtClean="0"/>
              <a:t>М</a:t>
            </a:r>
            <a:r>
              <a:rPr lang="ru-RU" sz="2400" cap="all" dirty="0" err="1" smtClean="0"/>
              <a:t>д</a:t>
            </a:r>
            <a:r>
              <a:rPr lang="ru-RU" sz="2400" dirty="0" err="1" smtClean="0"/>
              <a:t>П</a:t>
            </a:r>
            <a:r>
              <a:rPr lang="ru-RU" sz="2400" dirty="0" smtClean="0"/>
              <a:t> ИС только две высокотемпературные операции. Всего изготовление биполярных микросхем включает в себя около 130, а </a:t>
            </a:r>
            <a:r>
              <a:rPr lang="ru-RU" sz="2400" dirty="0" err="1" smtClean="0"/>
              <a:t>М</a:t>
            </a:r>
            <a:r>
              <a:rPr lang="ru-RU" sz="2400" cap="all" dirty="0" err="1" smtClean="0"/>
              <a:t>д</a:t>
            </a:r>
            <a:r>
              <a:rPr lang="ru-RU" sz="2400" dirty="0" err="1" smtClean="0"/>
              <a:t>П</a:t>
            </a:r>
            <a:r>
              <a:rPr lang="ru-RU" sz="2400" dirty="0" smtClean="0"/>
              <a:t> ИС 38 операций.</a:t>
            </a:r>
            <a:endParaRPr lang="ru-RU" sz="24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370975"/>
          </a:xfrm>
          <a:prstGeom prst="rect">
            <a:avLst/>
          </a:prstGeom>
          <a:noFill/>
        </p:spPr>
        <p:txBody>
          <a:bodyPr wrap="square" rtlCol="0">
            <a:spAutoFit/>
          </a:bodyPr>
          <a:lstStyle/>
          <a:p>
            <a:r>
              <a:rPr lang="ru-RU" sz="2400" dirty="0" smtClean="0"/>
              <a:t>Другим преимуществом </a:t>
            </a:r>
            <a:r>
              <a:rPr lang="ru-RU" sz="2400" dirty="0" err="1" smtClean="0"/>
              <a:t>М</a:t>
            </a:r>
            <a:r>
              <a:rPr lang="ru-RU" sz="2400" cap="all" dirty="0" err="1" smtClean="0"/>
              <a:t>д</a:t>
            </a:r>
            <a:r>
              <a:rPr lang="ru-RU" sz="2400" dirty="0" err="1" smtClean="0"/>
              <a:t>П</a:t>
            </a:r>
            <a:r>
              <a:rPr lang="ru-RU" sz="2400" dirty="0" smtClean="0"/>
              <a:t> - структур является малая площадь подложки, необходимая для их реализации. Например, если для биполярного транзистора требуется на подложке площадь 0,015 мм</a:t>
            </a:r>
            <a:r>
              <a:rPr lang="ru-RU" sz="2400" baseline="30000" dirty="0" smtClean="0"/>
              <a:t>2</a:t>
            </a:r>
            <a:r>
              <a:rPr lang="ru-RU" sz="2400" dirty="0" smtClean="0"/>
              <a:t>, то для реализации полевого </a:t>
            </a:r>
            <a:r>
              <a:rPr lang="ru-RU" sz="2400" dirty="0" err="1" smtClean="0"/>
              <a:t>М</a:t>
            </a:r>
            <a:r>
              <a:rPr lang="ru-RU" sz="2400" cap="all" dirty="0" err="1" smtClean="0"/>
              <a:t>д</a:t>
            </a:r>
            <a:r>
              <a:rPr lang="ru-RU" sz="2400" dirty="0" err="1" smtClean="0"/>
              <a:t>П</a:t>
            </a:r>
            <a:r>
              <a:rPr lang="ru-RU" sz="2400" dirty="0" smtClean="0"/>
              <a:t> - транзистора только 0,0006 мм</a:t>
            </a:r>
            <a:r>
              <a:rPr lang="ru-RU" sz="2400" baseline="30000" dirty="0" smtClean="0"/>
              <a:t>2</a:t>
            </a:r>
            <a:r>
              <a:rPr lang="ru-RU" sz="2400" dirty="0" smtClean="0"/>
              <a:t>. Это определяется тем, что для изоляции биполярного транзистора от других элементов необходимо создание дополнительного </a:t>
            </a:r>
            <a:r>
              <a:rPr lang="ru-RU" sz="2400" i="1" dirty="0" err="1" smtClean="0"/>
              <a:t>р-п</a:t>
            </a:r>
            <a:r>
              <a:rPr lang="ru-RU" sz="2400" i="1" dirty="0" smtClean="0"/>
              <a:t> </a:t>
            </a:r>
            <a:r>
              <a:rPr lang="ru-RU" sz="2400" dirty="0" smtClean="0"/>
              <a:t>перехода, занимающего определенную площадь поверхности кристалла. Это объясняется тем, что глубокая диффузия при создании изоляционных перегородок связана с диффузией в боковом направлении, приводящей к увеличению общей площади элемента. Напротив, для </a:t>
            </a:r>
            <a:r>
              <a:rPr lang="ru-RU" sz="2400" dirty="0" err="1" smtClean="0"/>
              <a:t>М</a:t>
            </a:r>
            <a:r>
              <a:rPr lang="ru-RU" sz="2400" cap="all" dirty="0" err="1" smtClean="0"/>
              <a:t>д</a:t>
            </a:r>
            <a:r>
              <a:rPr lang="ru-RU" sz="2400" dirty="0" err="1" smtClean="0"/>
              <a:t>П</a:t>
            </a:r>
            <a:r>
              <a:rPr lang="ru-RU" sz="2400" dirty="0" smtClean="0"/>
              <a:t> - элементов не требуется </a:t>
            </a:r>
            <a:r>
              <a:rPr lang="ru-RU" sz="2400" i="1" dirty="0" err="1" smtClean="0"/>
              <a:t>р-п</a:t>
            </a:r>
            <a:r>
              <a:rPr lang="ru-RU" sz="2400" i="1" dirty="0" smtClean="0"/>
              <a:t> </a:t>
            </a:r>
            <a:r>
              <a:rPr lang="ru-RU" sz="2400" dirty="0" smtClean="0"/>
              <a:t>переходов для изоляции, так как выводы стока и истока изолированы друг от друга </a:t>
            </a:r>
            <a:r>
              <a:rPr lang="ru-RU" sz="2400" dirty="0" err="1" smtClean="0"/>
              <a:t>высокоомным</a:t>
            </a:r>
            <a:r>
              <a:rPr lang="ru-RU" sz="2400" dirty="0" smtClean="0"/>
              <a:t> материалом, а относительно подложки при помощи </a:t>
            </a:r>
            <a:r>
              <a:rPr lang="ru-RU" sz="2400" i="1" dirty="0" err="1" smtClean="0"/>
              <a:t>р-п</a:t>
            </a:r>
            <a:r>
              <a:rPr lang="ru-RU" sz="2400" i="1" dirty="0" smtClean="0"/>
              <a:t> </a:t>
            </a:r>
            <a:r>
              <a:rPr lang="ru-RU" sz="2400" dirty="0" smtClean="0"/>
              <a:t>перехода, постоянно находящегося в обратно смещенном состоянии.</a:t>
            </a:r>
          </a:p>
          <a:p>
            <a:endParaRPr lang="ru-RU" sz="2400" dirty="0" smtClean="0"/>
          </a:p>
          <a:p>
            <a:endParaRPr lang="ru-RU" sz="24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r>
              <a:rPr lang="ru-RU" sz="2400" dirty="0" smtClean="0"/>
              <a:t>Недостатки полевых </a:t>
            </a:r>
            <a:r>
              <a:rPr lang="ru-RU" sz="2400" dirty="0" err="1" smtClean="0"/>
              <a:t>М</a:t>
            </a:r>
            <a:r>
              <a:rPr lang="ru-RU" sz="2400" cap="all" dirty="0" err="1" smtClean="0"/>
              <a:t>д</a:t>
            </a:r>
            <a:r>
              <a:rPr lang="ru-RU" sz="2400" dirty="0" err="1" smtClean="0"/>
              <a:t>П</a:t>
            </a:r>
            <a:r>
              <a:rPr lang="ru-RU" sz="2400" dirty="0" smtClean="0"/>
              <a:t> - транзисторов вытекают в основном из принципа их действия. Он заключается в низкой скорости переключения, большой зависимости крутизны </a:t>
            </a:r>
            <a:r>
              <a:rPr lang="ru-RU" sz="2400" dirty="0" err="1" smtClean="0"/>
              <a:t>вольт-амперных</a:t>
            </a:r>
            <a:r>
              <a:rPr lang="ru-RU" sz="2400" dirty="0" smtClean="0"/>
              <a:t> характеристик от технологии изготовления и низкой добротности (произведения времени переключения на среднюю мощность потребления).</a:t>
            </a:r>
          </a:p>
          <a:p>
            <a:pPr algn="ctr"/>
            <a:endParaRPr lang="ru-RU" sz="2400" dirty="0" smtClean="0"/>
          </a:p>
          <a:p>
            <a:pPr algn="ctr"/>
            <a:r>
              <a:rPr lang="ru-RU" sz="2400" b="1" u="sng" cap="all" dirty="0" smtClean="0"/>
              <a:t>Сборка интегральных микросхем</a:t>
            </a:r>
            <a:endParaRPr lang="ru-RU" sz="2400" dirty="0" smtClean="0"/>
          </a:p>
          <a:p>
            <a:r>
              <a:rPr lang="ru-RU" sz="2400" dirty="0" smtClean="0"/>
              <a:t>В процессе изготовления полупроводниковых интегральных микросхем сохраняют как можно дольше единство подложки. Только после того, как выполнены все технологические операции на пластине, ее разделяют на отдельные кристаллы. </a:t>
            </a:r>
          </a:p>
          <a:p>
            <a:r>
              <a:rPr lang="ru-RU" sz="2400" dirty="0" smtClean="0"/>
              <a:t>Последняя операция на пластине до ее разрезки заключается в проверке отдельных ИС. </a:t>
            </a:r>
            <a:r>
              <a:rPr lang="ru-RU" sz="2400" cap="all" dirty="0" smtClean="0"/>
              <a:t>д</a:t>
            </a:r>
            <a:r>
              <a:rPr lang="ru-RU" sz="2400" dirty="0" smtClean="0"/>
              <a:t>ля этого осуществляют </a:t>
            </a:r>
            <a:r>
              <a:rPr lang="ru-RU" sz="2400" dirty="0" err="1" smtClean="0"/>
              <a:t>контактирование</a:t>
            </a:r>
            <a:r>
              <a:rPr lang="ru-RU" sz="2400" dirty="0" smtClean="0"/>
              <a:t> очень тонких зондов с контактными площадками ИС (приблизительно 50·50 мкм). Если для одной ИС необходимо выполнить до 40 измерений, то для 500 ИС, расположенных на одной пластине, - 2·10</a:t>
            </a:r>
            <a:r>
              <a:rPr lang="ru-RU" sz="2400" baseline="30000" dirty="0" smtClean="0"/>
              <a:t>4</a:t>
            </a:r>
            <a:r>
              <a:rPr lang="ru-RU" sz="2400" dirty="0" smtClean="0"/>
              <a:t> измерений. </a:t>
            </a:r>
            <a:endParaRPr lang="ru-RU" sz="24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r>
              <a:rPr lang="ru-RU" sz="2400" dirty="0" smtClean="0"/>
              <a:t>Кроме того, при измерении необходимо осуществлять последовательное перемещение испытательных зондов. Данную работу можно рационально проводить с помощью измерительных автоматов (тестеров) - дефектные интегральные микросхемы маркируются цветной краской и после разрезки пластины отсортировываются.</a:t>
            </a:r>
          </a:p>
          <a:p>
            <a:pPr algn="ctr"/>
            <a:r>
              <a:rPr lang="ru-RU" sz="2400" b="1" u="sng" cap="all" dirty="0" err="1" smtClean="0"/>
              <a:t>Контактирование</a:t>
            </a:r>
            <a:r>
              <a:rPr lang="ru-RU" sz="2400" b="1" u="sng" cap="all" dirty="0" smtClean="0"/>
              <a:t> выводов кристалла</a:t>
            </a:r>
            <a:endParaRPr lang="ru-RU" sz="2400" dirty="0" smtClean="0"/>
          </a:p>
          <a:p>
            <a:r>
              <a:rPr lang="ru-RU" sz="2400" dirty="0" smtClean="0"/>
              <a:t>После закрепления кристалла на основании корпуса или </a:t>
            </a:r>
            <a:r>
              <a:rPr lang="ru-RU" sz="2400" dirty="0" err="1" smtClean="0"/>
              <a:t>металли-ческой</a:t>
            </a:r>
            <a:r>
              <a:rPr lang="ru-RU" sz="2400" dirty="0" smtClean="0"/>
              <a:t> ленте-носителе производят соединение контактных </a:t>
            </a:r>
            <a:r>
              <a:rPr lang="ru-RU" sz="2400" dirty="0" err="1" smtClean="0"/>
              <a:t>площа-док</a:t>
            </a:r>
            <a:r>
              <a:rPr lang="ru-RU" sz="2400" dirty="0" smtClean="0"/>
              <a:t> кристалла с выводами корпуса или ленты. Возможно </a:t>
            </a:r>
            <a:r>
              <a:rPr lang="ru-RU" sz="2400" dirty="0" err="1" smtClean="0"/>
              <a:t>соедине-ние</a:t>
            </a:r>
            <a:r>
              <a:rPr lang="ru-RU" sz="2400" dirty="0" smtClean="0"/>
              <a:t> тонкими проволоками (монтаж с лицевой поверхности </a:t>
            </a:r>
            <a:r>
              <a:rPr lang="ru-RU" sz="2400" dirty="0" err="1" smtClean="0"/>
              <a:t>кристал-ла</a:t>
            </a:r>
            <a:r>
              <a:rPr lang="ru-RU" sz="2400" dirty="0" smtClean="0"/>
              <a:t>) или с помощью непосредственного </a:t>
            </a:r>
            <a:r>
              <a:rPr lang="ru-RU" sz="2400" dirty="0" err="1" smtClean="0"/>
              <a:t>контактирования</a:t>
            </a:r>
            <a:r>
              <a:rPr lang="ru-RU" sz="2400" dirty="0" smtClean="0"/>
              <a:t> кристалла методами беспроволочного монтажа (коммутационная сторона кристалла внизу). Проволочный монтаж осуществляют главным образом </a:t>
            </a:r>
            <a:r>
              <a:rPr lang="ru-RU" sz="2400" dirty="0" err="1" smtClean="0"/>
              <a:t>термокомпрессией</a:t>
            </a:r>
            <a:r>
              <a:rPr lang="ru-RU" sz="2400" dirty="0" smtClean="0"/>
              <a:t> и ультразвуковой микросваркой. К беспроволочным методам относится монтаж с помощью ленточных выводов (балочными выводами), «шариковых» выводов (метод «перевернутого кристалла») и монтаж «</a:t>
            </a:r>
            <a:r>
              <a:rPr lang="ru-RU" sz="2400" dirty="0" err="1" smtClean="0"/>
              <a:t>паучковыми</a:t>
            </a:r>
            <a:r>
              <a:rPr lang="ru-RU" sz="2400" dirty="0" smtClean="0"/>
              <a:t> выводами».</a:t>
            </a:r>
            <a:endParaRPr lang="ru-RU" sz="2400"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370975"/>
          </a:xfrm>
          <a:prstGeom prst="rect">
            <a:avLst/>
          </a:prstGeom>
          <a:noFill/>
        </p:spPr>
        <p:txBody>
          <a:bodyPr wrap="square" rtlCol="0">
            <a:spAutoFit/>
          </a:bodyPr>
          <a:lstStyle/>
          <a:p>
            <a:r>
              <a:rPr lang="ru-RU" sz="2400" b="1" dirty="0" err="1" smtClean="0"/>
              <a:t>Термокомпрессия</a:t>
            </a:r>
            <a:r>
              <a:rPr lang="ru-RU" sz="2400" b="1" dirty="0" smtClean="0"/>
              <a:t>. </a:t>
            </a:r>
            <a:r>
              <a:rPr lang="ru-RU" sz="2400" cap="all" dirty="0" smtClean="0"/>
              <a:t>д</a:t>
            </a:r>
            <a:r>
              <a:rPr lang="ru-RU" sz="2400" dirty="0" smtClean="0"/>
              <a:t>ля осуществления соединения металлов необязательно достигать или превышать температуру плавления. Возможна также микросварка пластичных металлов при совместном действии определенного давления и повышенной температуры. Условием качественного соединения является отсутствие на поверхности соединяемых деталей окисных пленок. Рабочая температура </a:t>
            </a:r>
            <a:r>
              <a:rPr lang="ru-RU" sz="2400" dirty="0" err="1" smtClean="0"/>
              <a:t>термокомпрессии</a:t>
            </a:r>
            <a:r>
              <a:rPr lang="ru-RU" sz="2400" dirty="0" smtClean="0"/>
              <a:t> лежит значительно ниже эвтектической температуры, а давление - ниже давления холодной сварки.</a:t>
            </a:r>
          </a:p>
          <a:p>
            <a:r>
              <a:rPr lang="ru-RU" sz="2400" dirty="0" smtClean="0"/>
              <a:t>Для </a:t>
            </a:r>
            <a:r>
              <a:rPr lang="ru-RU" sz="2400" dirty="0" err="1" smtClean="0"/>
              <a:t>контактирования</a:t>
            </a:r>
            <a:r>
              <a:rPr lang="ru-RU" sz="2400" dirty="0" smtClean="0"/>
              <a:t> с алюминиевыми контактными площадками кристалла применяют главным образом тонкую золотую проволоку диаметром от 10 до 50 мкм. Температура процесса равна 150 - 350°С. Давление передается соединяемым деталям клиновидным электродом, радиус которого приблизительно соответствует диаметру проволоки. Это давление составляет 10 - 100·10</a:t>
            </a:r>
            <a:r>
              <a:rPr lang="ru-RU" sz="2400" baseline="30000" dirty="0" smtClean="0"/>
              <a:t>-3</a:t>
            </a:r>
            <a:r>
              <a:rPr lang="ru-RU" sz="2400" dirty="0" smtClean="0"/>
              <a:t> Н. При работе в потоке защитного газа исключается образование загрязняющих окисных пленок.</a:t>
            </a:r>
            <a:endParaRPr lang="ru-RU" sz="24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varka"/>
          <p:cNvPicPr/>
          <p:nvPr/>
        </p:nvPicPr>
        <p:blipFill>
          <a:blip r:embed="rId2" cstate="print">
            <a:clrChange>
              <a:clrFrom>
                <a:srgbClr val="FFFFFF"/>
              </a:clrFrom>
              <a:clrTo>
                <a:srgbClr val="FFFFFF">
                  <a:alpha val="0"/>
                </a:srgbClr>
              </a:clrTo>
            </a:clrChange>
          </a:blip>
          <a:srcRect/>
          <a:stretch>
            <a:fillRect/>
          </a:stretch>
        </p:blipFill>
        <p:spPr bwMode="auto">
          <a:xfrm>
            <a:off x="539552" y="0"/>
            <a:ext cx="7686228" cy="4149080"/>
          </a:xfrm>
          <a:prstGeom prst="rect">
            <a:avLst/>
          </a:prstGeom>
          <a:noFill/>
          <a:ln w="9525">
            <a:noFill/>
            <a:miter lim="800000"/>
            <a:headEnd/>
            <a:tailEnd/>
          </a:ln>
        </p:spPr>
      </p:pic>
      <p:sp>
        <p:nvSpPr>
          <p:cNvPr id="3" name="TextBox 2"/>
          <p:cNvSpPr txBox="1"/>
          <p:nvPr/>
        </p:nvSpPr>
        <p:spPr>
          <a:xfrm>
            <a:off x="179512" y="3991704"/>
            <a:ext cx="8964488" cy="2677656"/>
          </a:xfrm>
          <a:prstGeom prst="rect">
            <a:avLst/>
          </a:prstGeom>
          <a:noFill/>
        </p:spPr>
        <p:txBody>
          <a:bodyPr wrap="square" rtlCol="0">
            <a:spAutoFit/>
          </a:bodyPr>
          <a:lstStyle/>
          <a:p>
            <a:r>
              <a:rPr lang="ru-RU" sz="2400" dirty="0" smtClean="0"/>
              <a:t>Рис. 35. </a:t>
            </a:r>
            <a:r>
              <a:rPr lang="ru-RU" sz="2400" dirty="0" err="1" smtClean="0"/>
              <a:t>Термокомпрессия</a:t>
            </a:r>
            <a:r>
              <a:rPr lang="ru-RU" sz="2400" dirty="0" smtClean="0"/>
              <a:t>. </a:t>
            </a:r>
          </a:p>
          <a:p>
            <a:r>
              <a:rPr lang="ru-RU" sz="2400" cap="all" dirty="0" smtClean="0"/>
              <a:t>с</a:t>
            </a:r>
            <a:r>
              <a:rPr lang="ru-RU" sz="2400" dirty="0" smtClean="0"/>
              <a:t>хема </a:t>
            </a:r>
            <a:r>
              <a:rPr lang="ru-RU" sz="2400" dirty="0" err="1" smtClean="0"/>
              <a:t>термокомпрессии</a:t>
            </a:r>
            <a:r>
              <a:rPr lang="ru-RU" sz="2400" dirty="0" smtClean="0"/>
              <a:t> шаром: </a:t>
            </a:r>
            <a:r>
              <a:rPr lang="ru-RU" sz="2400" b="1" i="1" dirty="0" smtClean="0"/>
              <a:t>1 </a:t>
            </a:r>
            <a:r>
              <a:rPr lang="ru-RU" sz="2400" dirty="0" smtClean="0"/>
              <a:t>- оплавление золотой проволоки и образование шарика; </a:t>
            </a:r>
            <a:r>
              <a:rPr lang="ru-RU" sz="2400" b="1" i="1" dirty="0" smtClean="0"/>
              <a:t>2 </a:t>
            </a:r>
            <a:r>
              <a:rPr lang="ru-RU" sz="2400" i="1" dirty="0" smtClean="0"/>
              <a:t>-</a:t>
            </a:r>
            <a:r>
              <a:rPr lang="ru-RU" sz="2400" b="1" i="1" dirty="0" smtClean="0"/>
              <a:t> </a:t>
            </a:r>
            <a:r>
              <a:rPr lang="ru-RU" sz="2400" dirty="0" smtClean="0"/>
              <a:t>присоединение проволоки к контактной площадке кристалла; </a:t>
            </a:r>
            <a:r>
              <a:rPr lang="ru-RU" sz="2400" b="1" i="1" dirty="0" smtClean="0"/>
              <a:t>3</a:t>
            </a:r>
            <a:r>
              <a:rPr lang="ru-RU" sz="2400" dirty="0" smtClean="0"/>
              <a:t> - подъем капиллярного электрода; </a:t>
            </a:r>
            <a:r>
              <a:rPr lang="ru-RU" sz="2400" b="1" i="1" dirty="0" smtClean="0"/>
              <a:t>4 - </a:t>
            </a:r>
            <a:r>
              <a:rPr lang="ru-RU" sz="2400" dirty="0" smtClean="0"/>
              <a:t>присоединение проволоки к выводу корпуса; </a:t>
            </a:r>
            <a:r>
              <a:rPr lang="ru-RU" sz="2400" b="1" i="1" dirty="0" smtClean="0"/>
              <a:t>5 - </a:t>
            </a:r>
            <a:r>
              <a:rPr lang="ru-RU" sz="2400" dirty="0" smtClean="0"/>
              <a:t>подъем электрода и оплавление проволоки.</a:t>
            </a:r>
          </a:p>
          <a:p>
            <a:endParaRPr lang="ru-RU" sz="24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046988"/>
          </a:xfrm>
          <a:prstGeom prst="rect">
            <a:avLst/>
          </a:prstGeom>
          <a:noFill/>
        </p:spPr>
        <p:txBody>
          <a:bodyPr wrap="square" rtlCol="0">
            <a:spAutoFit/>
          </a:bodyPr>
          <a:lstStyle/>
          <a:p>
            <a:r>
              <a:rPr lang="ru-RU" sz="2400" b="1" dirty="0" smtClean="0"/>
              <a:t>Ультразвуковая сварка. </a:t>
            </a:r>
            <a:r>
              <a:rPr lang="ru-RU" sz="2400" dirty="0" smtClean="0"/>
              <a:t>Если для </a:t>
            </a:r>
            <a:r>
              <a:rPr lang="ru-RU" sz="2400" dirty="0" err="1" smtClean="0"/>
              <a:t>контактирования</a:t>
            </a:r>
            <a:r>
              <a:rPr lang="ru-RU" sz="2400" dirty="0" smtClean="0"/>
              <a:t> с алюминиевыми контактными площадками применяется золотая проволока, то при температуре </a:t>
            </a:r>
            <a:r>
              <a:rPr lang="ru-RU" sz="2400" dirty="0" err="1" smtClean="0"/>
              <a:t>термокомпрессии</a:t>
            </a:r>
            <a:r>
              <a:rPr lang="ru-RU" sz="2400" dirty="0" smtClean="0"/>
              <a:t> 350°С может образоваться красноватого цвета соединение А</a:t>
            </a:r>
            <a:r>
              <a:rPr lang="en-US" sz="2400" dirty="0" smtClean="0"/>
              <a:t>u</a:t>
            </a:r>
            <a:r>
              <a:rPr lang="ru-RU" sz="2400" dirty="0" smtClean="0"/>
              <a:t>А</a:t>
            </a:r>
            <a:r>
              <a:rPr lang="en-US" sz="2400" dirty="0" smtClean="0"/>
              <a:t>l</a:t>
            </a:r>
            <a:r>
              <a:rPr lang="ru-RU" sz="2400" baseline="-25000" dirty="0" smtClean="0"/>
              <a:t>2</a:t>
            </a:r>
            <a:r>
              <a:rPr lang="ru-RU" sz="2400" dirty="0" smtClean="0"/>
              <a:t> (это</a:t>
            </a:r>
            <a:r>
              <a:rPr lang="ru-RU" sz="2400" b="1" dirty="0" smtClean="0"/>
              <a:t> </a:t>
            </a:r>
            <a:r>
              <a:rPr lang="ru-RU" sz="2400" dirty="0" smtClean="0"/>
              <a:t>явление называется «пурпурной чумой»),  которое имеет низкую механическую прочность. Ультразвуковая сварка позволяет использовать для </a:t>
            </a:r>
            <a:r>
              <a:rPr lang="ru-RU" sz="2400" dirty="0" err="1" smtClean="0"/>
              <a:t>контактирования</a:t>
            </a:r>
            <a:r>
              <a:rPr lang="ru-RU" sz="2400" dirty="0" smtClean="0"/>
              <a:t> алюминиевую проволоку и, значит, гарантирует механическую прочность сварного соединения.</a:t>
            </a:r>
            <a:endParaRPr lang="ru-RU" sz="2400" dirty="0"/>
          </a:p>
        </p:txBody>
      </p:sp>
      <p:pic>
        <p:nvPicPr>
          <p:cNvPr id="3" name="Рисунок 2" descr="ultra"/>
          <p:cNvPicPr/>
          <p:nvPr/>
        </p:nvPicPr>
        <p:blipFill>
          <a:blip r:embed="rId2" cstate="print">
            <a:clrChange>
              <a:clrFrom>
                <a:srgbClr val="FFFFFF"/>
              </a:clrFrom>
              <a:clrTo>
                <a:srgbClr val="FFFFFF">
                  <a:alpha val="0"/>
                </a:srgbClr>
              </a:clrTo>
            </a:clrChange>
          </a:blip>
          <a:srcRect r="48785"/>
          <a:stretch>
            <a:fillRect/>
          </a:stretch>
        </p:blipFill>
        <p:spPr bwMode="auto">
          <a:xfrm>
            <a:off x="0" y="2996952"/>
            <a:ext cx="4176464" cy="3573016"/>
          </a:xfrm>
          <a:prstGeom prst="rect">
            <a:avLst/>
          </a:prstGeom>
          <a:noFill/>
          <a:ln w="9525">
            <a:noFill/>
            <a:miter lim="800000"/>
            <a:headEnd/>
            <a:tailEnd/>
          </a:ln>
        </p:spPr>
      </p:pic>
      <p:sp>
        <p:nvSpPr>
          <p:cNvPr id="4" name="TextBox 3"/>
          <p:cNvSpPr txBox="1"/>
          <p:nvPr/>
        </p:nvSpPr>
        <p:spPr>
          <a:xfrm>
            <a:off x="4283968" y="3068960"/>
            <a:ext cx="4860032" cy="3046988"/>
          </a:xfrm>
          <a:prstGeom prst="rect">
            <a:avLst/>
          </a:prstGeom>
          <a:noFill/>
        </p:spPr>
        <p:txBody>
          <a:bodyPr wrap="square" rtlCol="0">
            <a:spAutoFit/>
          </a:bodyPr>
          <a:lstStyle/>
          <a:p>
            <a:r>
              <a:rPr lang="ru-RU" sz="2400" dirty="0" smtClean="0"/>
              <a:t>Рис. 36. Принцип ультразвуковой сварки. </a:t>
            </a:r>
            <a:br>
              <a:rPr lang="ru-RU" sz="2400" dirty="0" smtClean="0"/>
            </a:br>
            <a:r>
              <a:rPr lang="ru-RU" sz="2400" b="1" i="1" dirty="0" smtClean="0"/>
              <a:t>1</a:t>
            </a:r>
            <a:r>
              <a:rPr lang="ru-RU" sz="2400" i="1" dirty="0" smtClean="0"/>
              <a:t> </a:t>
            </a:r>
            <a:r>
              <a:rPr lang="ru-RU" sz="2400" dirty="0" smtClean="0"/>
              <a:t>- магнитострикционный преобразователь; </a:t>
            </a:r>
            <a:r>
              <a:rPr lang="ru-RU" sz="2400" b="1" i="1" dirty="0" smtClean="0"/>
              <a:t>2</a:t>
            </a:r>
            <a:r>
              <a:rPr lang="ru-RU" sz="2400" i="1" dirty="0" smtClean="0"/>
              <a:t> </a:t>
            </a:r>
            <a:r>
              <a:rPr lang="ru-RU" sz="2400" dirty="0" smtClean="0"/>
              <a:t>и </a:t>
            </a:r>
            <a:r>
              <a:rPr lang="ru-RU" sz="2400" b="1" i="1" dirty="0" smtClean="0"/>
              <a:t>З</a:t>
            </a:r>
            <a:r>
              <a:rPr lang="ru-RU" sz="2400" i="1" dirty="0" smtClean="0"/>
              <a:t> </a:t>
            </a:r>
            <a:r>
              <a:rPr lang="ru-RU" sz="2400" dirty="0" smtClean="0"/>
              <a:t>- концентраторы ультразвуковых колебаний; </a:t>
            </a:r>
            <a:r>
              <a:rPr lang="ru-RU" sz="2400" b="1" i="1" dirty="0" smtClean="0"/>
              <a:t>4</a:t>
            </a:r>
            <a:r>
              <a:rPr lang="ru-RU" sz="2400" i="1" dirty="0" smtClean="0"/>
              <a:t> - </a:t>
            </a:r>
            <a:r>
              <a:rPr lang="ru-RU" sz="2400" dirty="0" smtClean="0"/>
              <a:t>пуансон; </a:t>
            </a:r>
            <a:r>
              <a:rPr lang="ru-RU" sz="2400" b="1" i="1" dirty="0" smtClean="0"/>
              <a:t>5</a:t>
            </a:r>
            <a:r>
              <a:rPr lang="ru-RU" sz="2400" dirty="0" smtClean="0"/>
              <a:t> - вывод; </a:t>
            </a:r>
            <a:r>
              <a:rPr lang="ru-RU" sz="2400" b="1" i="1" dirty="0" smtClean="0"/>
              <a:t>6</a:t>
            </a:r>
            <a:r>
              <a:rPr lang="ru-RU" sz="2400" i="1" dirty="0" smtClean="0"/>
              <a:t> </a:t>
            </a:r>
            <a:r>
              <a:rPr lang="ru-RU" sz="2400" dirty="0" smtClean="0"/>
              <a:t>- пленка алюминия; </a:t>
            </a:r>
            <a:r>
              <a:rPr lang="ru-RU" sz="2400" b="1" i="1" dirty="0" smtClean="0"/>
              <a:t>7</a:t>
            </a:r>
            <a:r>
              <a:rPr lang="ru-RU" sz="2400" i="1" dirty="0" smtClean="0"/>
              <a:t> -</a:t>
            </a:r>
            <a:r>
              <a:rPr lang="ru-RU" sz="2400" dirty="0" smtClean="0"/>
              <a:t>подложка; </a:t>
            </a:r>
            <a:r>
              <a:rPr lang="en-US" sz="2400" b="1" i="1" dirty="0" smtClean="0"/>
              <a:t>k </a:t>
            </a:r>
            <a:r>
              <a:rPr lang="ru-RU" sz="2400" dirty="0" smtClean="0"/>
              <a:t>- узлы колебаний.</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r>
              <a:rPr lang="ru-RU" sz="2400" dirty="0" smtClean="0"/>
              <a:t>Оба описанных метода </a:t>
            </a:r>
            <a:r>
              <a:rPr lang="ru-RU" sz="2400" dirty="0" err="1" smtClean="0"/>
              <a:t>контактирования</a:t>
            </a:r>
            <a:r>
              <a:rPr lang="ru-RU" sz="2400" dirty="0" smtClean="0"/>
              <a:t> требуют работы с микроманипуляторами и стереомикроскопами для установки проволочных выводов относительно контактных площадок кристалла. Такого рода работы трудно механизировать и автоматизировать. Это в значительной степени определяет тот факт, что стоимость сборки ИМ, требующей главным образом применения ручного труда, почти в десять раз выше общей стоимости широко автоматизированного процесса их изготовления на пластине.</a:t>
            </a:r>
          </a:p>
          <a:p>
            <a:r>
              <a:rPr lang="ru-RU" sz="2400" dirty="0" smtClean="0"/>
              <a:t>Общая стоимость изготовления микросхем в настоящее время распределяется следующим образом: 5% - на изготовление пластин, 30% - на процессы испытаний и 65% - на сборку ИМ. </a:t>
            </a:r>
            <a:r>
              <a:rPr lang="ru-RU" sz="2400" cap="all" dirty="0" smtClean="0"/>
              <a:t>д</a:t>
            </a:r>
            <a:r>
              <a:rPr lang="ru-RU" sz="2400" dirty="0" smtClean="0"/>
              <a:t>ля уменьшения доли стоимости монтажа в общей стоимости интегральных микросхем необходима разработка таких методов, которые позволили бы заменить ручное </a:t>
            </a:r>
            <a:r>
              <a:rPr lang="ru-RU" sz="2400" dirty="0" err="1" smtClean="0"/>
              <a:t>контактирование</a:t>
            </a:r>
            <a:r>
              <a:rPr lang="ru-RU" sz="2400" dirty="0" smtClean="0"/>
              <a:t> отдельных проволочных выводов одновременным соединением всех выводов кристалла с выводами корпуса или металлической ленты-носителя. </a:t>
            </a:r>
            <a:endParaRPr lang="ru-RU" sz="24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1960" y="0"/>
            <a:ext cx="4896544" cy="6740307"/>
          </a:xfrm>
          <a:prstGeom prst="rect">
            <a:avLst/>
          </a:prstGeom>
          <a:noFill/>
        </p:spPr>
        <p:txBody>
          <a:bodyPr wrap="square" rtlCol="0">
            <a:spAutoFit/>
          </a:bodyPr>
          <a:lstStyle/>
          <a:p>
            <a:r>
              <a:rPr lang="ru-RU" sz="2400" b="1" dirty="0" smtClean="0"/>
              <a:t>Беспроволочный монтаж кристаллов с шариковыми выводами (метод перевернутого кристалла).</a:t>
            </a:r>
            <a:r>
              <a:rPr lang="ru-RU" sz="2400" dirty="0" smtClean="0"/>
              <a:t> На контактные зоны кристалла, предназначенные для внешней коммутации, напаивают маленькие медные шарики или наносят выступы в виде столбиков, например, осаждением алюминия. Таким образом подготовленные кристаллы в перевернутом виде, коммутационной стороной вниз, устанавливают на выводы корпуса или металлической ленты и коммутируют с помощь пайки, </a:t>
            </a:r>
            <a:r>
              <a:rPr lang="ru-RU" sz="2400" dirty="0" err="1" smtClean="0"/>
              <a:t>термокомпрессии</a:t>
            </a:r>
            <a:r>
              <a:rPr lang="ru-RU" sz="2400" dirty="0" smtClean="0"/>
              <a:t> или ультразвуковой сварки (рис. 37). </a:t>
            </a:r>
          </a:p>
          <a:p>
            <a:endParaRPr lang="ru-RU" sz="2400" dirty="0"/>
          </a:p>
        </p:txBody>
      </p:sp>
      <p:pic>
        <p:nvPicPr>
          <p:cNvPr id="3" name="Рисунок 2" descr="kristal"/>
          <p:cNvPicPr/>
          <p:nvPr/>
        </p:nvPicPr>
        <p:blipFill>
          <a:blip r:embed="rId2" cstate="print">
            <a:clrChange>
              <a:clrFrom>
                <a:srgbClr val="FFFFFF"/>
              </a:clrFrom>
              <a:clrTo>
                <a:srgbClr val="FFFFFF">
                  <a:alpha val="0"/>
                </a:srgbClr>
              </a:clrTo>
            </a:clrChange>
          </a:blip>
          <a:srcRect/>
          <a:stretch>
            <a:fillRect/>
          </a:stretch>
        </p:blipFill>
        <p:spPr bwMode="auto">
          <a:xfrm>
            <a:off x="0" y="188640"/>
            <a:ext cx="4139952" cy="4320480"/>
          </a:xfrm>
          <a:prstGeom prst="rect">
            <a:avLst/>
          </a:prstGeom>
          <a:noFill/>
          <a:ln w="9525">
            <a:noFill/>
            <a:miter lim="800000"/>
            <a:headEnd/>
            <a:tailEnd/>
          </a:ln>
        </p:spPr>
      </p:pic>
      <p:sp>
        <p:nvSpPr>
          <p:cNvPr id="4" name="TextBox 3"/>
          <p:cNvSpPr txBox="1"/>
          <p:nvPr/>
        </p:nvSpPr>
        <p:spPr>
          <a:xfrm>
            <a:off x="0" y="4725144"/>
            <a:ext cx="4211960" cy="830997"/>
          </a:xfrm>
          <a:prstGeom prst="rect">
            <a:avLst/>
          </a:prstGeom>
          <a:noFill/>
        </p:spPr>
        <p:txBody>
          <a:bodyPr wrap="square" rtlCol="0">
            <a:spAutoFit/>
          </a:bodyPr>
          <a:lstStyle/>
          <a:p>
            <a:r>
              <a:rPr lang="ru-RU" sz="2400" dirty="0" smtClean="0"/>
              <a:t>Рис. 37. Сборка ИМ методом перевернутого кристалла.</a:t>
            </a:r>
            <a:endParaRPr lang="ru-RU" sz="24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569660"/>
          </a:xfrm>
          <a:prstGeom prst="rect">
            <a:avLst/>
          </a:prstGeom>
          <a:noFill/>
        </p:spPr>
        <p:txBody>
          <a:bodyPr wrap="square" rtlCol="0">
            <a:spAutoFit/>
          </a:bodyPr>
          <a:lstStyle/>
          <a:p>
            <a:r>
              <a:rPr lang="ru-RU" sz="2400" cap="all" dirty="0" smtClean="0"/>
              <a:t>д</a:t>
            </a:r>
            <a:r>
              <a:rPr lang="ru-RU" sz="2400" dirty="0" smtClean="0"/>
              <a:t>ля ИМ с большим числом выводов этот метод не вполне пригоден из-за больших размеров шариковых выводов. Для таких кристаллов был разработан метод с контролируемой осадкой, при котором на кристалле выполняют полукруглые выступы из мягкого припоя.</a:t>
            </a:r>
          </a:p>
        </p:txBody>
      </p:sp>
      <p:pic>
        <p:nvPicPr>
          <p:cNvPr id="5" name="Рисунок 4" descr="ramka"/>
          <p:cNvPicPr/>
          <p:nvPr/>
        </p:nvPicPr>
        <p:blipFill>
          <a:blip r:embed="rId2" cstate="print">
            <a:clrChange>
              <a:clrFrom>
                <a:srgbClr val="FFFFFF"/>
              </a:clrFrom>
              <a:clrTo>
                <a:srgbClr val="FFFFFF">
                  <a:alpha val="0"/>
                </a:srgbClr>
              </a:clrTo>
            </a:clrChange>
          </a:blip>
          <a:srcRect/>
          <a:stretch>
            <a:fillRect/>
          </a:stretch>
        </p:blipFill>
        <p:spPr bwMode="auto">
          <a:xfrm>
            <a:off x="251520" y="1628800"/>
            <a:ext cx="3456384" cy="4392488"/>
          </a:xfrm>
          <a:prstGeom prst="rect">
            <a:avLst/>
          </a:prstGeom>
          <a:noFill/>
          <a:ln w="9525">
            <a:noFill/>
            <a:miter lim="800000"/>
            <a:headEnd/>
            <a:tailEnd/>
          </a:ln>
        </p:spPr>
      </p:pic>
      <p:sp>
        <p:nvSpPr>
          <p:cNvPr id="6" name="TextBox 5"/>
          <p:cNvSpPr txBox="1"/>
          <p:nvPr/>
        </p:nvSpPr>
        <p:spPr>
          <a:xfrm>
            <a:off x="3707904" y="1412776"/>
            <a:ext cx="5436096" cy="5262979"/>
          </a:xfrm>
          <a:prstGeom prst="rect">
            <a:avLst/>
          </a:prstGeom>
          <a:noFill/>
        </p:spPr>
        <p:txBody>
          <a:bodyPr wrap="square" rtlCol="0">
            <a:spAutoFit/>
          </a:bodyPr>
          <a:lstStyle/>
          <a:p>
            <a:r>
              <a:rPr lang="ru-RU" sz="2400" b="1" dirty="0" smtClean="0"/>
              <a:t>Монтаж «</a:t>
            </a:r>
            <a:r>
              <a:rPr lang="ru-RU" sz="2400" b="1" dirty="0" err="1" smtClean="0"/>
              <a:t>паучковыми</a:t>
            </a:r>
            <a:r>
              <a:rPr lang="ru-RU" sz="2400" b="1" dirty="0" smtClean="0"/>
              <a:t>» выводами</a:t>
            </a:r>
            <a:r>
              <a:rPr lang="ru-RU" sz="2400" dirty="0" smtClean="0"/>
              <a:t>. Согласно рис. 38 ленточные выводы монтажной рамки шириной около 0,2</a:t>
            </a:r>
            <a:r>
              <a:rPr lang="ru-RU" sz="2400" i="1" dirty="0" smtClean="0"/>
              <a:t> </a:t>
            </a:r>
            <a:r>
              <a:rPr lang="ru-RU" sz="2400" dirty="0" smtClean="0"/>
              <a:t>мм совмещают непосредственно с контактными площадками кристалла. Соединение концов ленточных выводов, покрытых золотом или алюминием, с контактными площадками кристалла можно выполнять </a:t>
            </a:r>
            <a:r>
              <a:rPr lang="ru-RU" sz="2400" dirty="0" err="1" smtClean="0"/>
              <a:t>термокомпрессией</a:t>
            </a:r>
            <a:r>
              <a:rPr lang="ru-RU" sz="2400" dirty="0" smtClean="0"/>
              <a:t>. Рамка с «</a:t>
            </a:r>
            <a:r>
              <a:rPr lang="ru-RU" sz="2400" dirty="0" err="1" smtClean="0"/>
              <a:t>паучковыми</a:t>
            </a:r>
            <a:r>
              <a:rPr lang="ru-RU" sz="2400" dirty="0" smtClean="0"/>
              <a:t>» выводами изготавливается из алюминиевой фольги толщиной 75 мкм.</a:t>
            </a:r>
          </a:p>
          <a:p>
            <a:endParaRPr lang="ru-RU" sz="2400" dirty="0"/>
          </a:p>
        </p:txBody>
      </p:sp>
      <p:sp>
        <p:nvSpPr>
          <p:cNvPr id="7" name="TextBox 6"/>
          <p:cNvSpPr txBox="1"/>
          <p:nvPr/>
        </p:nvSpPr>
        <p:spPr>
          <a:xfrm>
            <a:off x="0" y="6237312"/>
            <a:ext cx="9144000" cy="461665"/>
          </a:xfrm>
          <a:prstGeom prst="rect">
            <a:avLst/>
          </a:prstGeom>
          <a:noFill/>
        </p:spPr>
        <p:txBody>
          <a:bodyPr wrap="square" rtlCol="0">
            <a:spAutoFit/>
          </a:bodyPr>
          <a:lstStyle/>
          <a:p>
            <a:r>
              <a:rPr lang="ru-RU" sz="2400" dirty="0" smtClean="0"/>
              <a:t>Рис. 38. Монтаж «</a:t>
            </a:r>
            <a:r>
              <a:rPr lang="ru-RU" sz="2400" dirty="0" err="1" smtClean="0"/>
              <a:t>паучковыми</a:t>
            </a:r>
            <a:r>
              <a:rPr lang="ru-RU" sz="2400" dirty="0" smtClean="0"/>
              <a:t>» выводами.</a:t>
            </a:r>
            <a:endParaRPr lang="ru-RU"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490066"/>
          </a:xfrm>
        </p:spPr>
        <p:txBody>
          <a:bodyPr>
            <a:noAutofit/>
          </a:bodyPr>
          <a:lstStyle/>
          <a:p>
            <a:r>
              <a:rPr lang="ru-RU" sz="2800" dirty="0" smtClean="0">
                <a:solidFill>
                  <a:prstClr val="black"/>
                </a:solidFill>
              </a:rPr>
              <a:t>Третий </a:t>
            </a:r>
            <a:r>
              <a:rPr lang="ru-RU" sz="2800" dirty="0">
                <a:solidFill>
                  <a:prstClr val="black"/>
                </a:solidFill>
              </a:rPr>
              <a:t>этап</a:t>
            </a:r>
            <a:endParaRPr lang="ru-RU" sz="28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3429000"/>
            <a:ext cx="224665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536" y="6269250"/>
            <a:ext cx="2411760" cy="400110"/>
          </a:xfrm>
          <a:prstGeom prst="rect">
            <a:avLst/>
          </a:prstGeom>
          <a:noFill/>
        </p:spPr>
        <p:txBody>
          <a:bodyPr wrap="square" rtlCol="0">
            <a:spAutoFit/>
          </a:bodyPr>
          <a:lstStyle/>
          <a:p>
            <a:r>
              <a:rPr lang="ru-RU" sz="2000" dirty="0" smtClean="0"/>
              <a:t>У. </a:t>
            </a:r>
            <a:r>
              <a:rPr lang="ru-RU" sz="2000" dirty="0" err="1" smtClean="0"/>
              <a:t>Шокли</a:t>
            </a:r>
            <a:r>
              <a:rPr lang="ru-RU" sz="2000" dirty="0" smtClean="0"/>
              <a:t> 1910-1989</a:t>
            </a:r>
            <a:endParaRPr lang="ru-RU" sz="2000" dirty="0"/>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388476"/>
            <a:ext cx="2016224" cy="2848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96136" y="6269250"/>
            <a:ext cx="2736304" cy="400110"/>
          </a:xfrm>
          <a:prstGeom prst="rect">
            <a:avLst/>
          </a:prstGeom>
          <a:noFill/>
        </p:spPr>
        <p:txBody>
          <a:bodyPr wrap="square" rtlCol="0">
            <a:spAutoFit/>
          </a:bodyPr>
          <a:lstStyle/>
          <a:p>
            <a:r>
              <a:rPr lang="ru-RU" sz="2000" dirty="0" smtClean="0"/>
              <a:t>У. </a:t>
            </a:r>
            <a:r>
              <a:rPr lang="ru-RU" sz="2000" dirty="0" err="1" smtClean="0"/>
              <a:t>Браттейн</a:t>
            </a:r>
            <a:r>
              <a:rPr lang="ru-RU" sz="2000" dirty="0" smtClean="0"/>
              <a:t>  1902-1987</a:t>
            </a:r>
            <a:endParaRPr lang="ru-RU" sz="2000" dirty="0"/>
          </a:p>
        </p:txBody>
      </p:sp>
      <p:sp>
        <p:nvSpPr>
          <p:cNvPr id="10" name="TextBox 9"/>
          <p:cNvSpPr txBox="1"/>
          <p:nvPr/>
        </p:nvSpPr>
        <p:spPr>
          <a:xfrm>
            <a:off x="179512" y="692696"/>
            <a:ext cx="8964488" cy="2677656"/>
          </a:xfrm>
          <a:prstGeom prst="rect">
            <a:avLst/>
          </a:prstGeom>
          <a:noFill/>
        </p:spPr>
        <p:txBody>
          <a:bodyPr wrap="square" rtlCol="0">
            <a:spAutoFit/>
          </a:bodyPr>
          <a:lstStyle/>
          <a:p>
            <a:r>
              <a:rPr lang="ru-RU" sz="2800" dirty="0" smtClean="0"/>
              <a:t>Начался в 1948 г. с изобретением В. </a:t>
            </a:r>
            <a:r>
              <a:rPr lang="ru-RU" sz="2800" dirty="0" err="1" smtClean="0"/>
              <a:t>Шокли</a:t>
            </a:r>
            <a:r>
              <a:rPr lang="ru-RU" sz="2800" dirty="0" smtClean="0"/>
              <a:t>, Д. </a:t>
            </a:r>
            <a:r>
              <a:rPr lang="ru-RU" sz="2800" dirty="0" err="1" smtClean="0"/>
              <a:t>Бардином</a:t>
            </a:r>
            <a:r>
              <a:rPr lang="ru-RU" sz="2800" dirty="0" smtClean="0"/>
              <a:t> и У. </a:t>
            </a:r>
            <a:r>
              <a:rPr lang="ru-RU" sz="2800" dirty="0" err="1" smtClean="0"/>
              <a:t>Браттейном</a:t>
            </a:r>
            <a:r>
              <a:rPr lang="ru-RU" sz="2800" dirty="0" smtClean="0"/>
              <a:t> транзистора - полупроводникового прибора, предназначенного для усиления, генерирования и преобразования электрических колебаний различных частот и ставшего основой радиоэлектронной аппаратуры.</a:t>
            </a:r>
            <a:endParaRPr lang="ru-RU" sz="2800" dirty="0"/>
          </a:p>
        </p:txBody>
      </p:sp>
      <p:pic>
        <p:nvPicPr>
          <p:cNvPr id="93186" name="Picture 2" descr="http://atmega32-avr.com/wp-content/uploads/2013/01/transist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87824" y="3645024"/>
            <a:ext cx="2592288" cy="2592288"/>
          </a:xfrm>
          <a:prstGeom prst="rect">
            <a:avLst/>
          </a:prstGeom>
          <a:noFill/>
        </p:spPr>
      </p:pic>
    </p:spTree>
    <p:extLst>
      <p:ext uri="{BB962C8B-B14F-4D97-AF65-F5344CB8AC3E}">
        <p14:creationId xmlns:p14="http://schemas.microsoft.com/office/powerpoint/2010/main" val="230440854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pPr algn="ctr"/>
            <a:r>
              <a:rPr lang="ru-RU" sz="2400" b="1" u="sng" cap="all" dirty="0" smtClean="0"/>
              <a:t>Герметизация корпуса</a:t>
            </a:r>
            <a:r>
              <a:rPr lang="ru-RU" sz="2400" i="1" u="sng" dirty="0" smtClean="0"/>
              <a:t> </a:t>
            </a:r>
            <a:endParaRPr lang="ru-RU" sz="2400" dirty="0" smtClean="0"/>
          </a:p>
          <a:p>
            <a:r>
              <a:rPr lang="ru-RU" sz="2400" i="1" dirty="0" smtClean="0"/>
              <a:t> </a:t>
            </a:r>
            <a:r>
              <a:rPr lang="ru-RU" sz="2400" dirty="0" smtClean="0"/>
              <a:t>Методы герметизации ИМ тесно связаны с технологией крепления и </a:t>
            </a:r>
            <a:r>
              <a:rPr lang="ru-RU" sz="2400" dirty="0" err="1" smtClean="0"/>
              <a:t>контактирования</a:t>
            </a:r>
            <a:r>
              <a:rPr lang="ru-RU" sz="2400" dirty="0" smtClean="0"/>
              <a:t> кристаллов. </a:t>
            </a:r>
          </a:p>
          <a:p>
            <a:r>
              <a:rPr lang="ru-RU" sz="2400" dirty="0" smtClean="0"/>
              <a:t>Перед герметизацией корпусов, изготовленных из сплавов на основе железа, никеля и кобальта, ИМ подвергаются очистке и нагреву в вакууме для удаления нежелательных молекул, адсорбированных поверхностью. </a:t>
            </a:r>
            <a:r>
              <a:rPr lang="ru-RU" sz="2400" cap="all" dirty="0" smtClean="0"/>
              <a:t>д</a:t>
            </a:r>
            <a:r>
              <a:rPr lang="ru-RU" sz="2400" dirty="0" smtClean="0"/>
              <a:t>алее производят наваривание или </a:t>
            </a:r>
            <a:r>
              <a:rPr lang="ru-RU" sz="2400" dirty="0" err="1" smtClean="0"/>
              <a:t>напаивание</a:t>
            </a:r>
            <a:r>
              <a:rPr lang="ru-RU" sz="2400" dirty="0" smtClean="0"/>
              <a:t> крышки корпуса. </a:t>
            </a:r>
            <a:br>
              <a:rPr lang="ru-RU" sz="2400" dirty="0" smtClean="0"/>
            </a:br>
            <a:r>
              <a:rPr lang="ru-RU" sz="2400" dirty="0" smtClean="0"/>
              <a:t>Керамические корпуса герметизируют специальными </a:t>
            </a:r>
            <a:r>
              <a:rPr lang="ru-RU" sz="2400" dirty="0" err="1" smtClean="0"/>
              <a:t>керами-ческими</a:t>
            </a:r>
            <a:r>
              <a:rPr lang="ru-RU" sz="2400" dirty="0" smtClean="0"/>
              <a:t> припоями. Для герметизации применяют эпоксидные и кремнийорганические смолы. Кремнийорганические смолы обладают термостойкостью до 220°С и хорошо формуются, термостойкость эпоксидных компаундов равна 150 - 180°С. </a:t>
            </a:r>
          </a:p>
          <a:p>
            <a:r>
              <a:rPr lang="ru-RU" sz="2400" dirty="0" smtClean="0"/>
              <a:t>Герметизация пластмассами не является </a:t>
            </a:r>
            <a:r>
              <a:rPr lang="ru-RU" sz="2400" dirty="0" err="1" smtClean="0"/>
              <a:t>вакуумплотной</a:t>
            </a:r>
            <a:r>
              <a:rPr lang="ru-RU" sz="2400" dirty="0" smtClean="0"/>
              <a:t>. Это связано со склонностью пластмасс к образованию трещин, особенно при низких температурах. Поэтому температурный диапазон применения интегральных микросхем, герметизированных пластмассами, лежит в пределах от 0 до 70°С. </a:t>
            </a:r>
            <a:endParaRPr lang="ru-RU" sz="24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64704"/>
          </a:xfrm>
        </p:spPr>
        <p:txBody>
          <a:bodyPr>
            <a:normAutofit/>
          </a:bodyPr>
          <a:lstStyle/>
          <a:p>
            <a:r>
              <a:rPr lang="ru-RU" sz="3200" b="1" dirty="0" smtClean="0"/>
              <a:t>Печатные платы</a:t>
            </a:r>
            <a:endParaRPr lang="ru-RU" sz="3200" b="1" dirty="0"/>
          </a:p>
        </p:txBody>
      </p:sp>
      <p:sp>
        <p:nvSpPr>
          <p:cNvPr id="3" name="Объект 2"/>
          <p:cNvSpPr>
            <a:spLocks noGrp="1"/>
          </p:cNvSpPr>
          <p:nvPr>
            <p:ph idx="1"/>
          </p:nvPr>
        </p:nvSpPr>
        <p:spPr>
          <a:xfrm>
            <a:off x="0" y="548680"/>
            <a:ext cx="9144000" cy="1584176"/>
          </a:xfrm>
        </p:spPr>
        <p:txBody>
          <a:bodyPr>
            <a:normAutofit fontScale="47500" lnSpcReduction="20000"/>
          </a:bodyPr>
          <a:lstStyle/>
          <a:p>
            <a:pPr marL="0" indent="0">
              <a:lnSpc>
                <a:spcPct val="120000"/>
              </a:lnSpc>
              <a:spcBef>
                <a:spcPts val="0"/>
              </a:spcBef>
              <a:buNone/>
            </a:pPr>
            <a:r>
              <a:rPr lang="ru-RU" sz="5100" dirty="0"/>
              <a:t>Под </a:t>
            </a:r>
            <a:r>
              <a:rPr lang="ru-RU" sz="5100" b="1" i="1" dirty="0"/>
              <a:t>печатной платой </a:t>
            </a:r>
            <a:r>
              <a:rPr lang="ru-RU" sz="5100" dirty="0"/>
              <a:t>понимают соединение из изоляционного основания и структурированных металлических слоев, которое служит для электромонтажа элементов и узлов, а также в </a:t>
            </a:r>
            <a:r>
              <a:rPr lang="ru-RU" sz="5100" dirty="0" err="1" smtClean="0"/>
              <a:t>большин-стве</a:t>
            </a:r>
            <a:r>
              <a:rPr lang="ru-RU" sz="5100" dirty="0" smtClean="0"/>
              <a:t> </a:t>
            </a:r>
            <a:r>
              <a:rPr lang="ru-RU" sz="5100" dirty="0"/>
              <a:t>случаев и для их механического </a:t>
            </a:r>
            <a:r>
              <a:rPr lang="ru-RU" sz="5100" dirty="0" smtClean="0"/>
              <a:t>закрепления. </a:t>
            </a:r>
            <a:endParaRPr lang="ru-RU" sz="2400" dirty="0"/>
          </a:p>
        </p:txBody>
      </p:sp>
      <p:sp>
        <p:nvSpPr>
          <p:cNvPr id="4" name="TextBox 3"/>
          <p:cNvSpPr txBox="1"/>
          <p:nvPr/>
        </p:nvSpPr>
        <p:spPr>
          <a:xfrm>
            <a:off x="0" y="2021939"/>
            <a:ext cx="9144000" cy="830997"/>
          </a:xfrm>
          <a:prstGeom prst="rect">
            <a:avLst/>
          </a:prstGeom>
          <a:noFill/>
        </p:spPr>
        <p:txBody>
          <a:bodyPr wrap="square" rtlCol="0">
            <a:spAutoFit/>
          </a:bodyPr>
          <a:lstStyle/>
          <a:p>
            <a:r>
              <a:rPr lang="ru-RU" sz="2400" b="1" i="1" dirty="0" smtClean="0"/>
              <a:t>Печатным узлом </a:t>
            </a:r>
            <a:r>
              <a:rPr lang="ru-RU" sz="2400" i="1" dirty="0" smtClean="0"/>
              <a:t>– </a:t>
            </a:r>
            <a:r>
              <a:rPr lang="ru-RU" sz="2400" dirty="0" smtClean="0"/>
              <a:t>называется печатная плата с установленными на ней </a:t>
            </a:r>
            <a:r>
              <a:rPr lang="ru-RU" sz="2400" dirty="0" err="1" smtClean="0"/>
              <a:t>электрорадиоэлементами</a:t>
            </a:r>
            <a:r>
              <a:rPr lang="ru-RU" sz="2400" dirty="0" smtClean="0"/>
              <a:t> </a:t>
            </a:r>
          </a:p>
        </p:txBody>
      </p:sp>
      <p:sp>
        <p:nvSpPr>
          <p:cNvPr id="5" name="TextBox 4"/>
          <p:cNvSpPr txBox="1"/>
          <p:nvPr/>
        </p:nvSpPr>
        <p:spPr>
          <a:xfrm>
            <a:off x="0" y="2804735"/>
            <a:ext cx="9144000" cy="1200329"/>
          </a:xfrm>
          <a:prstGeom prst="rect">
            <a:avLst/>
          </a:prstGeom>
          <a:noFill/>
        </p:spPr>
        <p:txBody>
          <a:bodyPr wrap="square" rtlCol="0">
            <a:spAutoFit/>
          </a:bodyPr>
          <a:lstStyle/>
          <a:p>
            <a:r>
              <a:rPr lang="ru-RU" sz="2400" b="1" i="1" dirty="0" smtClean="0"/>
              <a:t>Печатным монтажом </a:t>
            </a:r>
            <a:r>
              <a:rPr lang="ru-RU" sz="2400" i="1" dirty="0" smtClean="0"/>
              <a:t>– </a:t>
            </a:r>
            <a:r>
              <a:rPr lang="ru-RU" sz="2400" dirty="0" smtClean="0"/>
              <a:t>называется система электрических </a:t>
            </a:r>
            <a:r>
              <a:rPr lang="ru-RU" sz="2400" dirty="0" err="1" smtClean="0"/>
              <a:t>соеди-нений</a:t>
            </a:r>
            <a:r>
              <a:rPr lang="ru-RU" sz="2400" dirty="0" smtClean="0"/>
              <a:t> в виде участков металлического покрытия, используемая вместо объемных проводников.</a:t>
            </a:r>
          </a:p>
        </p:txBody>
      </p:sp>
      <p:sp>
        <p:nvSpPr>
          <p:cNvPr id="6" name="TextBox 5"/>
          <p:cNvSpPr txBox="1"/>
          <p:nvPr/>
        </p:nvSpPr>
        <p:spPr>
          <a:xfrm>
            <a:off x="0" y="3928988"/>
            <a:ext cx="9144000" cy="2308324"/>
          </a:xfrm>
          <a:prstGeom prst="rect">
            <a:avLst/>
          </a:prstGeom>
          <a:noFill/>
        </p:spPr>
        <p:txBody>
          <a:bodyPr wrap="square" rtlCol="0">
            <a:spAutoFit/>
          </a:bodyPr>
          <a:lstStyle/>
          <a:p>
            <a:r>
              <a:rPr lang="ru-RU" sz="2400" dirty="0" smtClean="0"/>
              <a:t>Печатные платы состоят из одного или нескольких слоев, каждый из которых представляет собой изоляционный материал с </a:t>
            </a:r>
            <a:r>
              <a:rPr lang="ru-RU" sz="2400" dirty="0" err="1" smtClean="0"/>
              <a:t>односто-ронним</a:t>
            </a:r>
            <a:r>
              <a:rPr lang="ru-RU" sz="2400" dirty="0" smtClean="0"/>
              <a:t> или двухсторонним расположением печатных </a:t>
            </a:r>
            <a:r>
              <a:rPr lang="ru-RU" sz="2400" dirty="0" err="1" smtClean="0"/>
              <a:t>проводни-ков</a:t>
            </a:r>
            <a:r>
              <a:rPr lang="ru-RU" sz="2400" dirty="0" smtClean="0"/>
              <a:t>. В многослойных печатных платах необходимы соединительные изоляционные прокладки для механического соединения </a:t>
            </a:r>
            <a:r>
              <a:rPr lang="ru-RU" sz="2400" dirty="0" err="1" smtClean="0"/>
              <a:t>отдель-ных</a:t>
            </a:r>
            <a:r>
              <a:rPr lang="ru-RU" sz="2400" dirty="0" smtClean="0"/>
              <a:t> слоев платы и электрической изоляции токоведущих покрытий. </a:t>
            </a:r>
          </a:p>
        </p:txBody>
      </p:sp>
      <p:sp>
        <p:nvSpPr>
          <p:cNvPr id="7" name="TextBox 6"/>
          <p:cNvSpPr txBox="1"/>
          <p:nvPr/>
        </p:nvSpPr>
        <p:spPr>
          <a:xfrm>
            <a:off x="0" y="6207695"/>
            <a:ext cx="9144000" cy="461665"/>
          </a:xfrm>
          <a:prstGeom prst="rect">
            <a:avLst/>
          </a:prstGeom>
          <a:noFill/>
        </p:spPr>
        <p:txBody>
          <a:bodyPr wrap="square" rtlCol="0">
            <a:spAutoFit/>
          </a:bodyPr>
          <a:lstStyle/>
          <a:p>
            <a:r>
              <a:rPr lang="ru-RU" sz="2400" b="1" i="1" dirty="0" smtClean="0"/>
              <a:t>Печатный рисунок </a:t>
            </a:r>
            <a:r>
              <a:rPr lang="ru-RU" sz="2400" dirty="0" smtClean="0"/>
              <a:t>- проводники, лежащие в одной плоскости.</a:t>
            </a:r>
          </a:p>
        </p:txBody>
      </p:sp>
    </p:spTree>
    <p:extLst>
      <p:ext uri="{BB962C8B-B14F-4D97-AF65-F5344CB8AC3E}">
        <p14:creationId xmlns:p14="http://schemas.microsoft.com/office/powerpoint/2010/main" val="18689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692696"/>
          </a:xfrm>
        </p:spPr>
        <p:txBody>
          <a:bodyPr>
            <a:normAutofit/>
          </a:bodyPr>
          <a:lstStyle/>
          <a:p>
            <a:r>
              <a:rPr lang="ru-RU" sz="2800" b="1" dirty="0" smtClean="0">
                <a:solidFill>
                  <a:prstClr val="black"/>
                </a:solidFill>
              </a:rPr>
              <a:t>Классификация слоев</a:t>
            </a:r>
            <a:endParaRPr lang="ru-RU" b="1" dirty="0"/>
          </a:p>
        </p:txBody>
      </p:sp>
      <p:sp>
        <p:nvSpPr>
          <p:cNvPr id="3" name="Объект 2"/>
          <p:cNvSpPr>
            <a:spLocks noGrp="1"/>
          </p:cNvSpPr>
          <p:nvPr>
            <p:ph idx="1"/>
          </p:nvPr>
        </p:nvSpPr>
        <p:spPr>
          <a:xfrm>
            <a:off x="395536" y="548680"/>
            <a:ext cx="8229600" cy="4176463"/>
          </a:xfrm>
        </p:spPr>
        <p:txBody>
          <a:bodyPr>
            <a:normAutofit/>
          </a:bodyPr>
          <a:lstStyle/>
          <a:p>
            <a:pPr marL="0" indent="457200">
              <a:buNone/>
            </a:pPr>
            <a:r>
              <a:rPr lang="ru-RU" sz="2800" b="1" dirty="0" smtClean="0"/>
              <a:t>По функциональному назначению</a:t>
            </a:r>
            <a:r>
              <a:rPr lang="en-US" sz="2800" dirty="0" smtClean="0"/>
              <a:t>:</a:t>
            </a:r>
          </a:p>
          <a:p>
            <a:r>
              <a:rPr lang="ru-RU" sz="2800" dirty="0" smtClean="0"/>
              <a:t>Сигнальные</a:t>
            </a:r>
          </a:p>
          <a:p>
            <a:r>
              <a:rPr lang="ru-RU" sz="2800" dirty="0" smtClean="0"/>
              <a:t>Потенциальные</a:t>
            </a:r>
          </a:p>
          <a:p>
            <a:r>
              <a:rPr lang="ru-RU" sz="2800" dirty="0" smtClean="0"/>
              <a:t>Экранирующие</a:t>
            </a:r>
          </a:p>
          <a:p>
            <a:r>
              <a:rPr lang="ru-RU" sz="2800" dirty="0" smtClean="0"/>
              <a:t>Технологические</a:t>
            </a:r>
          </a:p>
          <a:p>
            <a:pPr marL="0" indent="457200">
              <a:buNone/>
            </a:pPr>
            <a:r>
              <a:rPr lang="ru-RU" sz="2800" b="1" dirty="0" smtClean="0"/>
              <a:t>По расположению</a:t>
            </a:r>
            <a:r>
              <a:rPr lang="en-US" sz="2800" b="1" dirty="0" smtClean="0"/>
              <a:t>:</a:t>
            </a:r>
          </a:p>
          <a:p>
            <a:r>
              <a:rPr lang="ru-RU" sz="2800" dirty="0" smtClean="0"/>
              <a:t>Внутренние</a:t>
            </a:r>
          </a:p>
          <a:p>
            <a:r>
              <a:rPr lang="ru-RU" sz="2800" dirty="0" smtClean="0"/>
              <a:t>Внешние</a:t>
            </a:r>
            <a:endParaRPr lang="en-US" sz="2800" dirty="0" smtClean="0"/>
          </a:p>
          <a:p>
            <a:pPr marL="0" indent="0">
              <a:buNone/>
            </a:pPr>
            <a:endParaRPr lang="en-US" sz="2000" dirty="0" smtClean="0"/>
          </a:p>
          <a:p>
            <a:endParaRPr lang="ru-RU" sz="2000" dirty="0"/>
          </a:p>
        </p:txBody>
      </p:sp>
    </p:spTree>
    <p:extLst>
      <p:ext uri="{BB962C8B-B14F-4D97-AF65-F5344CB8AC3E}">
        <p14:creationId xmlns:p14="http://schemas.microsoft.com/office/powerpoint/2010/main" val="391973957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2800" b="1" dirty="0" smtClean="0">
                <a:solidFill>
                  <a:prstClr val="black"/>
                </a:solidFill>
              </a:rPr>
              <a:t>Прочие конструктивные элементы</a:t>
            </a:r>
            <a:endParaRPr lang="ru-RU" b="1" dirty="0"/>
          </a:p>
        </p:txBody>
      </p:sp>
      <p:sp>
        <p:nvSpPr>
          <p:cNvPr id="3" name="Объект 2"/>
          <p:cNvSpPr>
            <a:spLocks noGrp="1"/>
          </p:cNvSpPr>
          <p:nvPr>
            <p:ph idx="1"/>
          </p:nvPr>
        </p:nvSpPr>
        <p:spPr>
          <a:xfrm>
            <a:off x="0" y="836712"/>
            <a:ext cx="9144000" cy="5256584"/>
          </a:xfrm>
        </p:spPr>
        <p:txBody>
          <a:bodyPr>
            <a:normAutofit/>
          </a:bodyPr>
          <a:lstStyle/>
          <a:p>
            <a:pPr marL="0" indent="457200">
              <a:buNone/>
            </a:pPr>
            <a:r>
              <a:rPr lang="ru-RU" sz="2400" dirty="0"/>
              <a:t>Кроме печатного монтажа, платы могут иметь следующие конструктивные элементы: </a:t>
            </a:r>
          </a:p>
          <a:p>
            <a:pPr lvl="0"/>
            <a:r>
              <a:rPr lang="ru-RU" sz="2400" dirty="0"/>
              <a:t>монтажные отверстия и контактные площадки; </a:t>
            </a:r>
          </a:p>
          <a:p>
            <a:pPr lvl="0"/>
            <a:r>
              <a:rPr lang="ru-RU" sz="2400" dirty="0"/>
              <a:t>базовые площадки и отверстия для механических элементов; </a:t>
            </a:r>
          </a:p>
          <a:p>
            <a:pPr lvl="0"/>
            <a:r>
              <a:rPr lang="ru-RU" sz="2400" dirty="0"/>
              <a:t>контактные площадки и кодирующие элементы для электрических соединителей; </a:t>
            </a:r>
          </a:p>
          <a:p>
            <a:pPr lvl="0"/>
            <a:r>
              <a:rPr lang="ru-RU" sz="2400" dirty="0"/>
              <a:t>внутренние контактные площадки; </a:t>
            </a:r>
          </a:p>
          <a:p>
            <a:pPr lvl="0"/>
            <a:r>
              <a:rPr lang="ru-RU" sz="2400" dirty="0"/>
              <a:t>печатные элементы (индуктивности, емкости, сопротивления); </a:t>
            </a:r>
          </a:p>
          <a:p>
            <a:pPr lvl="0"/>
            <a:r>
              <a:rPr lang="ru-RU" sz="2400" dirty="0"/>
              <a:t>теплопроводящие и теплоотводящие участки; </a:t>
            </a:r>
          </a:p>
          <a:p>
            <a:pPr lvl="0"/>
            <a:r>
              <a:rPr lang="ru-RU" sz="2400" dirty="0"/>
              <a:t>маркировку ;</a:t>
            </a:r>
          </a:p>
          <a:p>
            <a:pPr lvl="0"/>
            <a:r>
              <a:rPr lang="ru-RU" sz="2400" dirty="0"/>
              <a:t>маски для пайки, защитные покрытия мест пайки и лаковые защитные покрытия. </a:t>
            </a:r>
          </a:p>
          <a:p>
            <a:endParaRPr lang="ru-RU" sz="2000" dirty="0"/>
          </a:p>
        </p:txBody>
      </p:sp>
    </p:spTree>
    <p:extLst>
      <p:ext uri="{BB962C8B-B14F-4D97-AF65-F5344CB8AC3E}">
        <p14:creationId xmlns:p14="http://schemas.microsoft.com/office/powerpoint/2010/main" val="147923848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06090"/>
          </a:xfrm>
        </p:spPr>
        <p:txBody>
          <a:bodyPr>
            <a:normAutofit/>
          </a:bodyPr>
          <a:lstStyle/>
          <a:p>
            <a:r>
              <a:rPr lang="ru-RU" sz="2800" b="1" dirty="0" smtClean="0"/>
              <a:t>Технологии изготовление двухсторонних печатных плат</a:t>
            </a:r>
            <a:endParaRPr lang="ru-RU" sz="2800" b="1" dirty="0"/>
          </a:p>
        </p:txBody>
      </p:sp>
      <p:sp>
        <p:nvSpPr>
          <p:cNvPr id="3" name="Объект 2"/>
          <p:cNvSpPr>
            <a:spLocks noGrp="1"/>
          </p:cNvSpPr>
          <p:nvPr>
            <p:ph idx="1"/>
          </p:nvPr>
        </p:nvSpPr>
        <p:spPr>
          <a:xfrm>
            <a:off x="0" y="548681"/>
            <a:ext cx="9144000" cy="2448272"/>
          </a:xfrm>
        </p:spPr>
        <p:txBody>
          <a:bodyPr>
            <a:normAutofit/>
          </a:bodyPr>
          <a:lstStyle/>
          <a:p>
            <a:pPr marL="0" indent="457200">
              <a:buNone/>
            </a:pPr>
            <a:r>
              <a:rPr lang="ru-RU" sz="2400" dirty="0" smtClean="0"/>
              <a:t>Существует 3 группы методов изготовления плат</a:t>
            </a:r>
            <a:r>
              <a:rPr lang="en-US" sz="2400" dirty="0" smtClean="0"/>
              <a:t>: </a:t>
            </a:r>
            <a:endParaRPr lang="ru-RU" sz="2400" dirty="0" smtClean="0"/>
          </a:p>
          <a:p>
            <a:r>
              <a:rPr lang="ru-RU" sz="2400" dirty="0"/>
              <a:t>Первая группа - получение печатных проводников осаждением электролитической меди на изоляционное основание. Для этого используют следующие методы: фотоэлектрохимический, </a:t>
            </a:r>
            <a:r>
              <a:rPr lang="ru-RU" sz="2400" dirty="0" err="1"/>
              <a:t>офсетноэлектрохимический</a:t>
            </a:r>
            <a:r>
              <a:rPr lang="ru-RU" sz="2400" dirty="0"/>
              <a:t>, </a:t>
            </a:r>
            <a:r>
              <a:rPr lang="ru-RU" sz="2400" dirty="0" err="1"/>
              <a:t>сеточноэлектохимический</a:t>
            </a:r>
            <a:r>
              <a:rPr lang="ru-RU" sz="2400" dirty="0"/>
              <a:t>, </a:t>
            </a:r>
            <a:r>
              <a:rPr lang="ru-RU" sz="2400" dirty="0" err="1"/>
              <a:t>прессоэлектрохимический</a:t>
            </a:r>
            <a:r>
              <a:rPr lang="ru-RU" sz="2400" dirty="0"/>
              <a:t>. </a:t>
            </a:r>
          </a:p>
          <a:p>
            <a:pPr>
              <a:buNone/>
            </a:pPr>
            <a:endParaRPr lang="ru-RU" sz="2000" dirty="0"/>
          </a:p>
        </p:txBody>
      </p:sp>
      <p:sp>
        <p:nvSpPr>
          <p:cNvPr id="4" name="TextBox 3"/>
          <p:cNvSpPr txBox="1"/>
          <p:nvPr/>
        </p:nvSpPr>
        <p:spPr>
          <a:xfrm>
            <a:off x="0" y="3011468"/>
            <a:ext cx="9144000" cy="1569660"/>
          </a:xfrm>
          <a:prstGeom prst="rect">
            <a:avLst/>
          </a:prstGeom>
          <a:noFill/>
        </p:spPr>
        <p:txBody>
          <a:bodyPr wrap="square" rtlCol="0">
            <a:spAutoFit/>
          </a:bodyPr>
          <a:lstStyle/>
          <a:p>
            <a:pPr marL="363538" indent="-363538">
              <a:buFont typeface="Arial" pitchFamily="34" charset="0"/>
              <a:buChar char="•"/>
            </a:pPr>
            <a:r>
              <a:rPr lang="ru-RU" sz="2400" dirty="0" smtClean="0"/>
              <a:t>Вторая группа - получение печатных проводников травлением </a:t>
            </a:r>
            <a:r>
              <a:rPr lang="ru-RU" sz="2400" dirty="0" err="1" smtClean="0"/>
              <a:t>фольгированного</a:t>
            </a:r>
            <a:r>
              <a:rPr lang="ru-RU" sz="2400" dirty="0" smtClean="0"/>
              <a:t> изоляционного материала. Для этого используют следующие методы: фотохимический, </a:t>
            </a:r>
            <a:r>
              <a:rPr lang="ru-RU" sz="2400" dirty="0" err="1" smtClean="0"/>
              <a:t>офсетнохимический</a:t>
            </a:r>
            <a:r>
              <a:rPr lang="ru-RU" sz="2400" dirty="0" smtClean="0"/>
              <a:t>, </a:t>
            </a:r>
            <a:r>
              <a:rPr lang="ru-RU" sz="2400" dirty="0" err="1" smtClean="0"/>
              <a:t>сеточнохимический</a:t>
            </a:r>
            <a:r>
              <a:rPr lang="ru-RU" sz="2400" dirty="0" smtClean="0"/>
              <a:t>. </a:t>
            </a:r>
          </a:p>
        </p:txBody>
      </p:sp>
      <p:sp>
        <p:nvSpPr>
          <p:cNvPr id="5" name="TextBox 4"/>
          <p:cNvSpPr txBox="1"/>
          <p:nvPr/>
        </p:nvSpPr>
        <p:spPr>
          <a:xfrm>
            <a:off x="0" y="4830251"/>
            <a:ext cx="9144000" cy="830997"/>
          </a:xfrm>
          <a:prstGeom prst="rect">
            <a:avLst/>
          </a:prstGeom>
          <a:noFill/>
        </p:spPr>
        <p:txBody>
          <a:bodyPr wrap="square" rtlCol="0">
            <a:spAutoFit/>
          </a:bodyPr>
          <a:lstStyle/>
          <a:p>
            <a:pPr marL="363538" indent="-363538">
              <a:buFont typeface="Arial" pitchFamily="34" charset="0"/>
              <a:buChar char="•"/>
            </a:pPr>
            <a:r>
              <a:rPr lang="ru-RU" sz="2400" dirty="0" smtClean="0"/>
              <a:t>Третья группа – комбинированные методы изготовления печатных плат (для изготовления двухсторонних). </a:t>
            </a:r>
          </a:p>
        </p:txBody>
      </p:sp>
    </p:spTree>
    <p:extLst>
      <p:ext uri="{BB962C8B-B14F-4D97-AF65-F5344CB8AC3E}">
        <p14:creationId xmlns:p14="http://schemas.microsoft.com/office/powerpoint/2010/main" val="223583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836712"/>
            <a:ext cx="9144000" cy="3068960"/>
          </a:xfrm>
        </p:spPr>
        <p:txBody>
          <a:bodyPr>
            <a:noAutofit/>
          </a:bodyPr>
          <a:lstStyle/>
          <a:p>
            <a:pPr marL="0" indent="0">
              <a:buNone/>
            </a:pPr>
            <a:r>
              <a:rPr lang="ru-RU" dirty="0"/>
              <a:t>Существуют две разновидности комбинированного метода: </a:t>
            </a:r>
          </a:p>
          <a:p>
            <a:r>
              <a:rPr lang="ru-RU" dirty="0"/>
              <a:t> </a:t>
            </a:r>
            <a:r>
              <a:rPr lang="ru-RU" dirty="0" smtClean="0"/>
              <a:t>Негативный (</a:t>
            </a:r>
            <a:r>
              <a:rPr lang="ru-RU" dirty="0"/>
              <a:t>печатные проводники получают с негатива их </a:t>
            </a:r>
            <a:r>
              <a:rPr lang="ru-RU" dirty="0" smtClean="0"/>
              <a:t>изображения) </a:t>
            </a:r>
            <a:endParaRPr lang="ru-RU" dirty="0"/>
          </a:p>
          <a:p>
            <a:r>
              <a:rPr lang="ru-RU" dirty="0"/>
              <a:t> </a:t>
            </a:r>
            <a:r>
              <a:rPr lang="ru-RU" dirty="0" smtClean="0"/>
              <a:t>Позитивный (печатные проводники получают с позитива их изображения)</a:t>
            </a:r>
            <a:endParaRPr lang="ru-RU" dirty="0"/>
          </a:p>
        </p:txBody>
      </p:sp>
    </p:spTree>
    <p:extLst>
      <p:ext uri="{BB962C8B-B14F-4D97-AF65-F5344CB8AC3E}">
        <p14:creationId xmlns:p14="http://schemas.microsoft.com/office/powerpoint/2010/main" val="260937046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517632" cy="764704"/>
          </a:xfrm>
        </p:spPr>
        <p:txBody>
          <a:bodyPr>
            <a:normAutofit/>
          </a:bodyPr>
          <a:lstStyle/>
          <a:p>
            <a:pPr algn="l"/>
            <a:r>
              <a:rPr lang="ru-RU" sz="2800" dirty="0" smtClean="0"/>
              <a:t>Комбинированный </a:t>
            </a:r>
            <a:r>
              <a:rPr lang="ru-RU" sz="2800" dirty="0"/>
              <a:t>позитивный метод</a:t>
            </a:r>
          </a:p>
        </p:txBody>
      </p:sp>
      <p:grpSp>
        <p:nvGrpSpPr>
          <p:cNvPr id="4" name="Group 2"/>
          <p:cNvGrpSpPr>
            <a:grpSpLocks/>
          </p:cNvGrpSpPr>
          <p:nvPr/>
        </p:nvGrpSpPr>
        <p:grpSpPr bwMode="auto">
          <a:xfrm>
            <a:off x="179512" y="692696"/>
            <a:ext cx="3986615" cy="6165303"/>
            <a:chOff x="26" y="287"/>
            <a:chExt cx="358" cy="588"/>
          </a:xfrm>
        </p:grpSpPr>
        <p:grpSp>
          <p:nvGrpSpPr>
            <p:cNvPr id="5" name="Group 3"/>
            <p:cNvGrpSpPr>
              <a:grpSpLocks/>
            </p:cNvGrpSpPr>
            <p:nvPr/>
          </p:nvGrpSpPr>
          <p:grpSpPr bwMode="auto">
            <a:xfrm>
              <a:off x="26" y="299"/>
              <a:ext cx="156" cy="52"/>
              <a:chOff x="26" y="299"/>
              <a:chExt cx="156" cy="52"/>
            </a:xfrm>
          </p:grpSpPr>
          <p:sp>
            <p:nvSpPr>
              <p:cNvPr id="154" name="Rectangle 4" descr="Широкий диагональный 2"/>
              <p:cNvSpPr>
                <a:spLocks noChangeArrowheads="1"/>
              </p:cNvSpPr>
              <p:nvPr/>
            </p:nvSpPr>
            <p:spPr bwMode="auto">
              <a:xfrm>
                <a:off x="26" y="299"/>
                <a:ext cx="156" cy="52"/>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55" name="Rectangle 5" descr="Алмазная решетка (контур)"/>
              <p:cNvSpPr>
                <a:spLocks noChangeArrowheads="1"/>
              </p:cNvSpPr>
              <p:nvPr/>
            </p:nvSpPr>
            <p:spPr bwMode="auto">
              <a:xfrm>
                <a:off x="26" y="308"/>
                <a:ext cx="156"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 name="Group 6"/>
            <p:cNvGrpSpPr>
              <a:grpSpLocks/>
            </p:cNvGrpSpPr>
            <p:nvPr/>
          </p:nvGrpSpPr>
          <p:grpSpPr bwMode="auto">
            <a:xfrm>
              <a:off x="26" y="384"/>
              <a:ext cx="156" cy="102"/>
              <a:chOff x="26" y="367"/>
              <a:chExt cx="156" cy="102"/>
            </a:xfrm>
          </p:grpSpPr>
          <p:sp>
            <p:nvSpPr>
              <p:cNvPr id="136" name="Rectangle 7" descr="Широкий диагональный 2"/>
              <p:cNvSpPr>
                <a:spLocks noChangeArrowheads="1"/>
              </p:cNvSpPr>
              <p:nvPr/>
            </p:nvSpPr>
            <p:spPr bwMode="auto">
              <a:xfrm>
                <a:off x="26" y="392"/>
                <a:ext cx="156" cy="52"/>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7" name="Rectangle 8" descr="Алмазная решетка (контур)"/>
              <p:cNvSpPr>
                <a:spLocks noChangeArrowheads="1"/>
              </p:cNvSpPr>
              <p:nvPr/>
            </p:nvSpPr>
            <p:spPr bwMode="auto">
              <a:xfrm>
                <a:off x="26" y="401"/>
                <a:ext cx="156"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8" name="Rectangle 9" descr="Алмазная решетка (контур)"/>
              <p:cNvSpPr>
                <a:spLocks noChangeArrowheads="1"/>
              </p:cNvSpPr>
              <p:nvPr/>
            </p:nvSpPr>
            <p:spPr bwMode="auto">
              <a:xfrm>
                <a:off x="26" y="383"/>
                <a:ext cx="156"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9" name="Rectangle 10" descr="Алмазная решетка (контур)"/>
              <p:cNvSpPr>
                <a:spLocks noChangeArrowheads="1"/>
              </p:cNvSpPr>
              <p:nvPr/>
            </p:nvSpPr>
            <p:spPr bwMode="auto">
              <a:xfrm>
                <a:off x="26" y="444"/>
                <a:ext cx="156"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40" name="Rectangle 11"/>
              <p:cNvSpPr>
                <a:spLocks noChangeArrowheads="1"/>
              </p:cNvSpPr>
              <p:nvPr/>
            </p:nvSpPr>
            <p:spPr bwMode="auto">
              <a:xfrm>
                <a:off x="49" y="383"/>
                <a:ext cx="54" cy="9"/>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41" name="Rectangle 12"/>
              <p:cNvSpPr>
                <a:spLocks noChangeArrowheads="1"/>
              </p:cNvSpPr>
              <p:nvPr/>
            </p:nvSpPr>
            <p:spPr bwMode="auto">
              <a:xfrm>
                <a:off x="49" y="444"/>
                <a:ext cx="54" cy="9"/>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42" name="Rectangle 13"/>
              <p:cNvSpPr>
                <a:spLocks noChangeArrowheads="1"/>
              </p:cNvSpPr>
              <p:nvPr/>
            </p:nvSpPr>
            <p:spPr bwMode="auto">
              <a:xfrm>
                <a:off x="128" y="444"/>
                <a:ext cx="28" cy="9"/>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43" name="Rectangle 14"/>
              <p:cNvSpPr>
                <a:spLocks noChangeArrowheads="1"/>
              </p:cNvSpPr>
              <p:nvPr/>
            </p:nvSpPr>
            <p:spPr bwMode="auto">
              <a:xfrm>
                <a:off x="128" y="383"/>
                <a:ext cx="28" cy="9"/>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nvGrpSpPr>
              <p:cNvPr id="144" name="Group 15"/>
              <p:cNvGrpSpPr>
                <a:grpSpLocks/>
              </p:cNvGrpSpPr>
              <p:nvPr/>
            </p:nvGrpSpPr>
            <p:grpSpPr bwMode="auto">
              <a:xfrm>
                <a:off x="26" y="367"/>
                <a:ext cx="156" cy="9"/>
                <a:chOff x="26" y="367"/>
                <a:chExt cx="156" cy="9"/>
              </a:xfrm>
            </p:grpSpPr>
            <p:sp>
              <p:nvSpPr>
                <p:cNvPr id="150" name="Rectangle 16"/>
                <p:cNvSpPr>
                  <a:spLocks noChangeArrowheads="1"/>
                </p:cNvSpPr>
                <p:nvPr/>
              </p:nvSpPr>
              <p:spPr bwMode="auto">
                <a:xfrm>
                  <a:off x="26" y="367"/>
                  <a:ext cx="156" cy="9"/>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51" name="Rectangle 17"/>
                <p:cNvSpPr>
                  <a:spLocks noChangeArrowheads="1"/>
                </p:cNvSpPr>
                <p:nvPr/>
              </p:nvSpPr>
              <p:spPr bwMode="auto">
                <a:xfrm>
                  <a:off x="49" y="367"/>
                  <a:ext cx="54" cy="9"/>
                </a:xfrm>
                <a:prstGeom prst="rect">
                  <a:avLst/>
                </a:prstGeom>
                <a:solidFill>
                  <a:srgbClr val="00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52" name="Rectangle 18"/>
                <p:cNvSpPr>
                  <a:spLocks noChangeArrowheads="1"/>
                </p:cNvSpPr>
                <p:nvPr/>
              </p:nvSpPr>
              <p:spPr bwMode="auto">
                <a:xfrm>
                  <a:off x="128" y="367"/>
                  <a:ext cx="28" cy="9"/>
                </a:xfrm>
                <a:prstGeom prst="rect">
                  <a:avLst/>
                </a:prstGeom>
                <a:solidFill>
                  <a:srgbClr val="00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53" name="Rectangle 19"/>
                <p:cNvSpPr>
                  <a:spLocks noChangeArrowheads="1"/>
                </p:cNvSpPr>
                <p:nvPr/>
              </p:nvSpPr>
              <p:spPr bwMode="auto">
                <a:xfrm>
                  <a:off x="75" y="368"/>
                  <a:ext cx="5" cy="7"/>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5" name="Group 20"/>
              <p:cNvGrpSpPr>
                <a:grpSpLocks/>
              </p:cNvGrpSpPr>
              <p:nvPr/>
            </p:nvGrpSpPr>
            <p:grpSpPr bwMode="auto">
              <a:xfrm>
                <a:off x="26" y="460"/>
                <a:ext cx="156" cy="9"/>
                <a:chOff x="26" y="367"/>
                <a:chExt cx="156" cy="9"/>
              </a:xfrm>
            </p:grpSpPr>
            <p:sp>
              <p:nvSpPr>
                <p:cNvPr id="146" name="Rectangle 21"/>
                <p:cNvSpPr>
                  <a:spLocks noChangeArrowheads="1"/>
                </p:cNvSpPr>
                <p:nvPr/>
              </p:nvSpPr>
              <p:spPr bwMode="auto">
                <a:xfrm>
                  <a:off x="26" y="367"/>
                  <a:ext cx="156" cy="9"/>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47" name="Rectangle 22"/>
                <p:cNvSpPr>
                  <a:spLocks noChangeArrowheads="1"/>
                </p:cNvSpPr>
                <p:nvPr/>
              </p:nvSpPr>
              <p:spPr bwMode="auto">
                <a:xfrm>
                  <a:off x="49" y="367"/>
                  <a:ext cx="54" cy="9"/>
                </a:xfrm>
                <a:prstGeom prst="rect">
                  <a:avLst/>
                </a:prstGeom>
                <a:solidFill>
                  <a:srgbClr val="00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48" name="Rectangle 23"/>
                <p:cNvSpPr>
                  <a:spLocks noChangeArrowheads="1"/>
                </p:cNvSpPr>
                <p:nvPr/>
              </p:nvSpPr>
              <p:spPr bwMode="auto">
                <a:xfrm>
                  <a:off x="128" y="367"/>
                  <a:ext cx="28" cy="9"/>
                </a:xfrm>
                <a:prstGeom prst="rect">
                  <a:avLst/>
                </a:prstGeom>
                <a:solidFill>
                  <a:srgbClr val="00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49" name="Rectangle 24"/>
                <p:cNvSpPr>
                  <a:spLocks noChangeArrowheads="1"/>
                </p:cNvSpPr>
                <p:nvPr/>
              </p:nvSpPr>
              <p:spPr bwMode="auto">
                <a:xfrm>
                  <a:off x="75" y="368"/>
                  <a:ext cx="5" cy="7"/>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7" name="Group 25"/>
            <p:cNvGrpSpPr>
              <a:grpSpLocks/>
            </p:cNvGrpSpPr>
            <p:nvPr/>
          </p:nvGrpSpPr>
          <p:grpSpPr bwMode="auto">
            <a:xfrm>
              <a:off x="26" y="522"/>
              <a:ext cx="156" cy="70"/>
              <a:chOff x="26" y="507"/>
              <a:chExt cx="156" cy="70"/>
            </a:xfrm>
          </p:grpSpPr>
          <p:sp>
            <p:nvSpPr>
              <p:cNvPr id="126" name="Rectangle 26" descr="Широкий диагональный 2"/>
              <p:cNvSpPr>
                <a:spLocks noChangeArrowheads="1"/>
              </p:cNvSpPr>
              <p:nvPr/>
            </p:nvSpPr>
            <p:spPr bwMode="auto">
              <a:xfrm>
                <a:off x="26" y="516"/>
                <a:ext cx="156" cy="52"/>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7" name="Rectangle 27" descr="Алмазная решетка (контур)"/>
              <p:cNvSpPr>
                <a:spLocks noChangeArrowheads="1"/>
              </p:cNvSpPr>
              <p:nvPr/>
            </p:nvSpPr>
            <p:spPr bwMode="auto">
              <a:xfrm>
                <a:off x="26" y="525"/>
                <a:ext cx="156"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8" name="Rectangle 28" descr="Алмазная решетка (контур)"/>
              <p:cNvSpPr>
                <a:spLocks noChangeArrowheads="1"/>
              </p:cNvSpPr>
              <p:nvPr/>
            </p:nvSpPr>
            <p:spPr bwMode="auto">
              <a:xfrm>
                <a:off x="26" y="507"/>
                <a:ext cx="23"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9" name="Rectangle 29" descr="Алмазная решетка (контур)"/>
              <p:cNvSpPr>
                <a:spLocks noChangeArrowheads="1"/>
              </p:cNvSpPr>
              <p:nvPr/>
            </p:nvSpPr>
            <p:spPr bwMode="auto">
              <a:xfrm>
                <a:off x="103" y="507"/>
                <a:ext cx="25"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0" name="Rectangle 30" descr="Алмазная решетка (контур)"/>
              <p:cNvSpPr>
                <a:spLocks noChangeArrowheads="1"/>
              </p:cNvSpPr>
              <p:nvPr/>
            </p:nvSpPr>
            <p:spPr bwMode="auto">
              <a:xfrm>
                <a:off x="156" y="507"/>
                <a:ext cx="26"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1" name="Rectangle 31" descr="Алмазная решетка (контур)"/>
              <p:cNvSpPr>
                <a:spLocks noChangeArrowheads="1"/>
              </p:cNvSpPr>
              <p:nvPr/>
            </p:nvSpPr>
            <p:spPr bwMode="auto">
              <a:xfrm>
                <a:off x="75" y="507"/>
                <a:ext cx="6"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2" name="Rectangle 32" descr="Алмазная решетка (контур)"/>
              <p:cNvSpPr>
                <a:spLocks noChangeArrowheads="1"/>
              </p:cNvSpPr>
              <p:nvPr/>
            </p:nvSpPr>
            <p:spPr bwMode="auto">
              <a:xfrm>
                <a:off x="26" y="568"/>
                <a:ext cx="23"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3" name="Rectangle 33" descr="Алмазная решетка (контур)"/>
              <p:cNvSpPr>
                <a:spLocks noChangeArrowheads="1"/>
              </p:cNvSpPr>
              <p:nvPr/>
            </p:nvSpPr>
            <p:spPr bwMode="auto">
              <a:xfrm>
                <a:off x="103" y="568"/>
                <a:ext cx="25"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 name="Rectangle 34" descr="Алмазная решетка (контур)"/>
              <p:cNvSpPr>
                <a:spLocks noChangeArrowheads="1"/>
              </p:cNvSpPr>
              <p:nvPr/>
            </p:nvSpPr>
            <p:spPr bwMode="auto">
              <a:xfrm>
                <a:off x="156" y="568"/>
                <a:ext cx="26"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5" name="Rectangle 35" descr="Алмазная решетка (контур)"/>
              <p:cNvSpPr>
                <a:spLocks noChangeArrowheads="1"/>
              </p:cNvSpPr>
              <p:nvPr/>
            </p:nvSpPr>
            <p:spPr bwMode="auto">
              <a:xfrm>
                <a:off x="75" y="568"/>
                <a:ext cx="6"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 name="Group 36"/>
            <p:cNvGrpSpPr>
              <a:grpSpLocks/>
            </p:cNvGrpSpPr>
            <p:nvPr/>
          </p:nvGrpSpPr>
          <p:grpSpPr bwMode="auto">
            <a:xfrm>
              <a:off x="26" y="623"/>
              <a:ext cx="156" cy="88"/>
              <a:chOff x="26" y="592"/>
              <a:chExt cx="156" cy="88"/>
            </a:xfrm>
          </p:grpSpPr>
          <p:sp>
            <p:nvSpPr>
              <p:cNvPr id="114" name="Freeform 37"/>
              <p:cNvSpPr>
                <a:spLocks/>
              </p:cNvSpPr>
              <p:nvPr/>
            </p:nvSpPr>
            <p:spPr bwMode="auto">
              <a:xfrm flipV="1">
                <a:off x="26" y="662"/>
                <a:ext cx="156" cy="18"/>
              </a:xfrm>
              <a:custGeom>
                <a:avLst/>
                <a:gdLst>
                  <a:gd name="T0" fmla="*/ 0 w 156"/>
                  <a:gd name="T1" fmla="*/ 0 h 18"/>
                  <a:gd name="T2" fmla="*/ 0 w 156"/>
                  <a:gd name="T3" fmla="*/ 9 h 18"/>
                  <a:gd name="T4" fmla="*/ 0 w 156"/>
                  <a:gd name="T5" fmla="*/ 18 h 18"/>
                  <a:gd name="T6" fmla="*/ 156 w 156"/>
                  <a:gd name="T7" fmla="*/ 18 h 18"/>
                  <a:gd name="T8" fmla="*/ 156 w 156"/>
                  <a:gd name="T9" fmla="*/ 0 h 18"/>
                  <a:gd name="T10" fmla="*/ 130 w 156"/>
                  <a:gd name="T11" fmla="*/ 0 h 18"/>
                  <a:gd name="T12" fmla="*/ 121 w 156"/>
                  <a:gd name="T13" fmla="*/ 9 h 18"/>
                  <a:gd name="T14" fmla="*/ 112 w 156"/>
                  <a:gd name="T15" fmla="*/ 9 h 18"/>
                  <a:gd name="T16" fmla="*/ 102 w 156"/>
                  <a:gd name="T17" fmla="*/ 0 h 18"/>
                  <a:gd name="T18" fmla="*/ 77 w 156"/>
                  <a:gd name="T19" fmla="*/ 0 h 18"/>
                  <a:gd name="T20" fmla="*/ 67 w 156"/>
                  <a:gd name="T21" fmla="*/ 9 h 18"/>
                  <a:gd name="T22" fmla="*/ 33 w 156"/>
                  <a:gd name="T23" fmla="*/ 9 h 18"/>
                  <a:gd name="T24" fmla="*/ 23 w 156"/>
                  <a:gd name="T25" fmla="*/ 0 h 18"/>
                  <a:gd name="T26" fmla="*/ 0 w 156"/>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18">
                    <a:moveTo>
                      <a:pt x="0" y="0"/>
                    </a:moveTo>
                    <a:lnTo>
                      <a:pt x="0" y="9"/>
                    </a:lnTo>
                    <a:lnTo>
                      <a:pt x="0" y="18"/>
                    </a:lnTo>
                    <a:lnTo>
                      <a:pt x="156" y="18"/>
                    </a:lnTo>
                    <a:lnTo>
                      <a:pt x="156" y="0"/>
                    </a:lnTo>
                    <a:lnTo>
                      <a:pt x="130" y="0"/>
                    </a:lnTo>
                    <a:lnTo>
                      <a:pt x="121" y="9"/>
                    </a:lnTo>
                    <a:lnTo>
                      <a:pt x="112" y="9"/>
                    </a:lnTo>
                    <a:lnTo>
                      <a:pt x="102" y="0"/>
                    </a:lnTo>
                    <a:lnTo>
                      <a:pt x="77" y="0"/>
                    </a:lnTo>
                    <a:lnTo>
                      <a:pt x="67" y="9"/>
                    </a:lnTo>
                    <a:lnTo>
                      <a:pt x="33" y="9"/>
                    </a:lnTo>
                    <a:lnTo>
                      <a:pt x="23" y="0"/>
                    </a:lnTo>
                    <a:lnTo>
                      <a:pt x="0" y="0"/>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38"/>
              <p:cNvSpPr>
                <a:spLocks/>
              </p:cNvSpPr>
              <p:nvPr/>
            </p:nvSpPr>
            <p:spPr bwMode="auto">
              <a:xfrm>
                <a:off x="26" y="592"/>
                <a:ext cx="156" cy="18"/>
              </a:xfrm>
              <a:custGeom>
                <a:avLst/>
                <a:gdLst>
                  <a:gd name="T0" fmla="*/ 0 w 156"/>
                  <a:gd name="T1" fmla="*/ 0 h 18"/>
                  <a:gd name="T2" fmla="*/ 0 w 156"/>
                  <a:gd name="T3" fmla="*/ 9 h 18"/>
                  <a:gd name="T4" fmla="*/ 0 w 156"/>
                  <a:gd name="T5" fmla="*/ 18 h 18"/>
                  <a:gd name="T6" fmla="*/ 156 w 156"/>
                  <a:gd name="T7" fmla="*/ 18 h 18"/>
                  <a:gd name="T8" fmla="*/ 156 w 156"/>
                  <a:gd name="T9" fmla="*/ 0 h 18"/>
                  <a:gd name="T10" fmla="*/ 130 w 156"/>
                  <a:gd name="T11" fmla="*/ 0 h 18"/>
                  <a:gd name="T12" fmla="*/ 121 w 156"/>
                  <a:gd name="T13" fmla="*/ 9 h 18"/>
                  <a:gd name="T14" fmla="*/ 112 w 156"/>
                  <a:gd name="T15" fmla="*/ 9 h 18"/>
                  <a:gd name="T16" fmla="*/ 102 w 156"/>
                  <a:gd name="T17" fmla="*/ 0 h 18"/>
                  <a:gd name="T18" fmla="*/ 77 w 156"/>
                  <a:gd name="T19" fmla="*/ 0 h 18"/>
                  <a:gd name="T20" fmla="*/ 67 w 156"/>
                  <a:gd name="T21" fmla="*/ 9 h 18"/>
                  <a:gd name="T22" fmla="*/ 33 w 156"/>
                  <a:gd name="T23" fmla="*/ 9 h 18"/>
                  <a:gd name="T24" fmla="*/ 23 w 156"/>
                  <a:gd name="T25" fmla="*/ 0 h 18"/>
                  <a:gd name="T26" fmla="*/ 0 w 156"/>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18">
                    <a:moveTo>
                      <a:pt x="0" y="0"/>
                    </a:moveTo>
                    <a:lnTo>
                      <a:pt x="0" y="9"/>
                    </a:lnTo>
                    <a:lnTo>
                      <a:pt x="0" y="18"/>
                    </a:lnTo>
                    <a:lnTo>
                      <a:pt x="156" y="18"/>
                    </a:lnTo>
                    <a:lnTo>
                      <a:pt x="156" y="0"/>
                    </a:lnTo>
                    <a:lnTo>
                      <a:pt x="130" y="0"/>
                    </a:lnTo>
                    <a:lnTo>
                      <a:pt x="121" y="9"/>
                    </a:lnTo>
                    <a:lnTo>
                      <a:pt x="112" y="9"/>
                    </a:lnTo>
                    <a:lnTo>
                      <a:pt x="102" y="0"/>
                    </a:lnTo>
                    <a:lnTo>
                      <a:pt x="77" y="0"/>
                    </a:lnTo>
                    <a:lnTo>
                      <a:pt x="67" y="9"/>
                    </a:lnTo>
                    <a:lnTo>
                      <a:pt x="33" y="9"/>
                    </a:lnTo>
                    <a:lnTo>
                      <a:pt x="23" y="0"/>
                    </a:lnTo>
                    <a:lnTo>
                      <a:pt x="0" y="0"/>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Rectangle 39" descr="Широкий диагональный 2"/>
              <p:cNvSpPr>
                <a:spLocks noChangeArrowheads="1"/>
              </p:cNvSpPr>
              <p:nvPr/>
            </p:nvSpPr>
            <p:spPr bwMode="auto">
              <a:xfrm>
                <a:off x="26" y="610"/>
                <a:ext cx="156" cy="52"/>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7" name="Rectangle 40" descr="Алмазная решетка (контур)"/>
              <p:cNvSpPr>
                <a:spLocks noChangeArrowheads="1"/>
              </p:cNvSpPr>
              <p:nvPr/>
            </p:nvSpPr>
            <p:spPr bwMode="auto">
              <a:xfrm>
                <a:off x="26" y="619"/>
                <a:ext cx="156"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8" name="Rectangle 41" descr="Алмазная решетка (контур)"/>
              <p:cNvSpPr>
                <a:spLocks noChangeArrowheads="1"/>
              </p:cNvSpPr>
              <p:nvPr/>
            </p:nvSpPr>
            <p:spPr bwMode="auto">
              <a:xfrm>
                <a:off x="26" y="601"/>
                <a:ext cx="23"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9" name="Rectangle 42" descr="Алмазная решетка (контур)"/>
              <p:cNvSpPr>
                <a:spLocks noChangeArrowheads="1"/>
              </p:cNvSpPr>
              <p:nvPr/>
            </p:nvSpPr>
            <p:spPr bwMode="auto">
              <a:xfrm>
                <a:off x="103" y="601"/>
                <a:ext cx="25"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0" name="Rectangle 43" descr="Алмазная решетка (контур)"/>
              <p:cNvSpPr>
                <a:spLocks noChangeArrowheads="1"/>
              </p:cNvSpPr>
              <p:nvPr/>
            </p:nvSpPr>
            <p:spPr bwMode="auto">
              <a:xfrm>
                <a:off x="156" y="601"/>
                <a:ext cx="26"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1" name="Rectangle 44" descr="Алмазная решетка (контур)"/>
              <p:cNvSpPr>
                <a:spLocks noChangeArrowheads="1"/>
              </p:cNvSpPr>
              <p:nvPr/>
            </p:nvSpPr>
            <p:spPr bwMode="auto">
              <a:xfrm>
                <a:off x="26" y="662"/>
                <a:ext cx="23"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2" name="Rectangle 45" descr="Алмазная решетка (контур)"/>
              <p:cNvSpPr>
                <a:spLocks noChangeArrowheads="1"/>
              </p:cNvSpPr>
              <p:nvPr/>
            </p:nvSpPr>
            <p:spPr bwMode="auto">
              <a:xfrm>
                <a:off x="103" y="662"/>
                <a:ext cx="25"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3" name="Rectangle 46" descr="Алмазная решетка (контур)"/>
              <p:cNvSpPr>
                <a:spLocks noChangeArrowheads="1"/>
              </p:cNvSpPr>
              <p:nvPr/>
            </p:nvSpPr>
            <p:spPr bwMode="auto">
              <a:xfrm>
                <a:off x="156" y="662"/>
                <a:ext cx="26"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4" name="Rectangle 47"/>
              <p:cNvSpPr>
                <a:spLocks noChangeArrowheads="1"/>
              </p:cNvSpPr>
              <p:nvPr/>
            </p:nvSpPr>
            <p:spPr bwMode="auto">
              <a:xfrm>
                <a:off x="59" y="601"/>
                <a:ext cx="34" cy="7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5" name="Rectangle 48"/>
              <p:cNvSpPr>
                <a:spLocks noChangeArrowheads="1"/>
              </p:cNvSpPr>
              <p:nvPr/>
            </p:nvSpPr>
            <p:spPr bwMode="auto">
              <a:xfrm>
                <a:off x="59" y="610"/>
                <a:ext cx="34" cy="5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49"/>
            <p:cNvGrpSpPr>
              <a:grpSpLocks/>
            </p:cNvGrpSpPr>
            <p:nvPr/>
          </p:nvGrpSpPr>
          <p:grpSpPr bwMode="auto">
            <a:xfrm>
              <a:off x="26" y="742"/>
              <a:ext cx="156" cy="106"/>
              <a:chOff x="26" y="695"/>
              <a:chExt cx="156" cy="106"/>
            </a:xfrm>
          </p:grpSpPr>
          <p:sp>
            <p:nvSpPr>
              <p:cNvPr id="101" name="Freeform 50"/>
              <p:cNvSpPr>
                <a:spLocks/>
              </p:cNvSpPr>
              <p:nvPr/>
            </p:nvSpPr>
            <p:spPr bwMode="auto">
              <a:xfrm flipV="1">
                <a:off x="26" y="774"/>
                <a:ext cx="156" cy="18"/>
              </a:xfrm>
              <a:custGeom>
                <a:avLst/>
                <a:gdLst>
                  <a:gd name="T0" fmla="*/ 0 w 156"/>
                  <a:gd name="T1" fmla="*/ 0 h 18"/>
                  <a:gd name="T2" fmla="*/ 0 w 156"/>
                  <a:gd name="T3" fmla="*/ 9 h 18"/>
                  <a:gd name="T4" fmla="*/ 0 w 156"/>
                  <a:gd name="T5" fmla="*/ 18 h 18"/>
                  <a:gd name="T6" fmla="*/ 156 w 156"/>
                  <a:gd name="T7" fmla="*/ 18 h 18"/>
                  <a:gd name="T8" fmla="*/ 156 w 156"/>
                  <a:gd name="T9" fmla="*/ 0 h 18"/>
                  <a:gd name="T10" fmla="*/ 130 w 156"/>
                  <a:gd name="T11" fmla="*/ 0 h 18"/>
                  <a:gd name="T12" fmla="*/ 121 w 156"/>
                  <a:gd name="T13" fmla="*/ 9 h 18"/>
                  <a:gd name="T14" fmla="*/ 112 w 156"/>
                  <a:gd name="T15" fmla="*/ 9 h 18"/>
                  <a:gd name="T16" fmla="*/ 102 w 156"/>
                  <a:gd name="T17" fmla="*/ 0 h 18"/>
                  <a:gd name="T18" fmla="*/ 77 w 156"/>
                  <a:gd name="T19" fmla="*/ 0 h 18"/>
                  <a:gd name="T20" fmla="*/ 67 w 156"/>
                  <a:gd name="T21" fmla="*/ 9 h 18"/>
                  <a:gd name="T22" fmla="*/ 33 w 156"/>
                  <a:gd name="T23" fmla="*/ 9 h 18"/>
                  <a:gd name="T24" fmla="*/ 23 w 156"/>
                  <a:gd name="T25" fmla="*/ 0 h 18"/>
                  <a:gd name="T26" fmla="*/ 0 w 156"/>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18">
                    <a:moveTo>
                      <a:pt x="0" y="0"/>
                    </a:moveTo>
                    <a:lnTo>
                      <a:pt x="0" y="9"/>
                    </a:lnTo>
                    <a:lnTo>
                      <a:pt x="0" y="18"/>
                    </a:lnTo>
                    <a:lnTo>
                      <a:pt x="156" y="18"/>
                    </a:lnTo>
                    <a:lnTo>
                      <a:pt x="156" y="0"/>
                    </a:lnTo>
                    <a:lnTo>
                      <a:pt x="130" y="0"/>
                    </a:lnTo>
                    <a:lnTo>
                      <a:pt x="121" y="9"/>
                    </a:lnTo>
                    <a:lnTo>
                      <a:pt x="112" y="9"/>
                    </a:lnTo>
                    <a:lnTo>
                      <a:pt x="102" y="0"/>
                    </a:lnTo>
                    <a:lnTo>
                      <a:pt x="77" y="0"/>
                    </a:lnTo>
                    <a:lnTo>
                      <a:pt x="67" y="9"/>
                    </a:lnTo>
                    <a:lnTo>
                      <a:pt x="33" y="9"/>
                    </a:lnTo>
                    <a:lnTo>
                      <a:pt x="23" y="0"/>
                    </a:lnTo>
                    <a:lnTo>
                      <a:pt x="0" y="0"/>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 name="Freeform 51"/>
              <p:cNvSpPr>
                <a:spLocks/>
              </p:cNvSpPr>
              <p:nvPr/>
            </p:nvSpPr>
            <p:spPr bwMode="auto">
              <a:xfrm>
                <a:off x="26" y="704"/>
                <a:ext cx="156" cy="18"/>
              </a:xfrm>
              <a:custGeom>
                <a:avLst/>
                <a:gdLst>
                  <a:gd name="T0" fmla="*/ 0 w 156"/>
                  <a:gd name="T1" fmla="*/ 0 h 18"/>
                  <a:gd name="T2" fmla="*/ 0 w 156"/>
                  <a:gd name="T3" fmla="*/ 9 h 18"/>
                  <a:gd name="T4" fmla="*/ 0 w 156"/>
                  <a:gd name="T5" fmla="*/ 18 h 18"/>
                  <a:gd name="T6" fmla="*/ 156 w 156"/>
                  <a:gd name="T7" fmla="*/ 18 h 18"/>
                  <a:gd name="T8" fmla="*/ 156 w 156"/>
                  <a:gd name="T9" fmla="*/ 0 h 18"/>
                  <a:gd name="T10" fmla="*/ 130 w 156"/>
                  <a:gd name="T11" fmla="*/ 0 h 18"/>
                  <a:gd name="T12" fmla="*/ 121 w 156"/>
                  <a:gd name="T13" fmla="*/ 9 h 18"/>
                  <a:gd name="T14" fmla="*/ 112 w 156"/>
                  <a:gd name="T15" fmla="*/ 9 h 18"/>
                  <a:gd name="T16" fmla="*/ 102 w 156"/>
                  <a:gd name="T17" fmla="*/ 0 h 18"/>
                  <a:gd name="T18" fmla="*/ 77 w 156"/>
                  <a:gd name="T19" fmla="*/ 0 h 18"/>
                  <a:gd name="T20" fmla="*/ 67 w 156"/>
                  <a:gd name="T21" fmla="*/ 9 h 18"/>
                  <a:gd name="T22" fmla="*/ 33 w 156"/>
                  <a:gd name="T23" fmla="*/ 9 h 18"/>
                  <a:gd name="T24" fmla="*/ 23 w 156"/>
                  <a:gd name="T25" fmla="*/ 0 h 18"/>
                  <a:gd name="T26" fmla="*/ 0 w 156"/>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18">
                    <a:moveTo>
                      <a:pt x="0" y="0"/>
                    </a:moveTo>
                    <a:lnTo>
                      <a:pt x="0" y="9"/>
                    </a:lnTo>
                    <a:lnTo>
                      <a:pt x="0" y="18"/>
                    </a:lnTo>
                    <a:lnTo>
                      <a:pt x="156" y="18"/>
                    </a:lnTo>
                    <a:lnTo>
                      <a:pt x="156" y="0"/>
                    </a:lnTo>
                    <a:lnTo>
                      <a:pt x="130" y="0"/>
                    </a:lnTo>
                    <a:lnTo>
                      <a:pt x="121" y="9"/>
                    </a:lnTo>
                    <a:lnTo>
                      <a:pt x="112" y="9"/>
                    </a:lnTo>
                    <a:lnTo>
                      <a:pt x="102" y="0"/>
                    </a:lnTo>
                    <a:lnTo>
                      <a:pt x="77" y="0"/>
                    </a:lnTo>
                    <a:lnTo>
                      <a:pt x="67" y="9"/>
                    </a:lnTo>
                    <a:lnTo>
                      <a:pt x="33" y="9"/>
                    </a:lnTo>
                    <a:lnTo>
                      <a:pt x="23" y="0"/>
                    </a:lnTo>
                    <a:lnTo>
                      <a:pt x="0" y="0"/>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Rectangle 52" descr="Широкий диагональный 2"/>
              <p:cNvSpPr>
                <a:spLocks noChangeArrowheads="1"/>
              </p:cNvSpPr>
              <p:nvPr/>
            </p:nvSpPr>
            <p:spPr bwMode="auto">
              <a:xfrm>
                <a:off x="26" y="722"/>
                <a:ext cx="156" cy="52"/>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4" name="Rectangle 53" descr="Алмазная решетка (контур)"/>
              <p:cNvSpPr>
                <a:spLocks noChangeArrowheads="1"/>
              </p:cNvSpPr>
              <p:nvPr/>
            </p:nvSpPr>
            <p:spPr bwMode="auto">
              <a:xfrm>
                <a:off x="26" y="731"/>
                <a:ext cx="156"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54" descr="Алмазная решетка (контур)"/>
              <p:cNvSpPr>
                <a:spLocks noChangeArrowheads="1"/>
              </p:cNvSpPr>
              <p:nvPr/>
            </p:nvSpPr>
            <p:spPr bwMode="auto">
              <a:xfrm>
                <a:off x="26" y="713"/>
                <a:ext cx="23"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6" name="Rectangle 55" descr="Алмазная решетка (контур)"/>
              <p:cNvSpPr>
                <a:spLocks noChangeArrowheads="1"/>
              </p:cNvSpPr>
              <p:nvPr/>
            </p:nvSpPr>
            <p:spPr bwMode="auto">
              <a:xfrm>
                <a:off x="103" y="713"/>
                <a:ext cx="25"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7" name="Rectangle 56" descr="Алмазная решетка (контур)"/>
              <p:cNvSpPr>
                <a:spLocks noChangeArrowheads="1"/>
              </p:cNvSpPr>
              <p:nvPr/>
            </p:nvSpPr>
            <p:spPr bwMode="auto">
              <a:xfrm>
                <a:off x="156" y="713"/>
                <a:ext cx="26"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8" name="Rectangle 57" descr="Алмазная решетка (контур)"/>
              <p:cNvSpPr>
                <a:spLocks noChangeArrowheads="1"/>
              </p:cNvSpPr>
              <p:nvPr/>
            </p:nvSpPr>
            <p:spPr bwMode="auto">
              <a:xfrm>
                <a:off x="26" y="774"/>
                <a:ext cx="23"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9" name="Rectangle 58" descr="Алмазная решетка (контур)"/>
              <p:cNvSpPr>
                <a:spLocks noChangeArrowheads="1"/>
              </p:cNvSpPr>
              <p:nvPr/>
            </p:nvSpPr>
            <p:spPr bwMode="auto">
              <a:xfrm>
                <a:off x="103" y="774"/>
                <a:ext cx="25"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0" name="Rectangle 59" descr="Алмазная решетка (контур)"/>
              <p:cNvSpPr>
                <a:spLocks noChangeArrowheads="1"/>
              </p:cNvSpPr>
              <p:nvPr/>
            </p:nvSpPr>
            <p:spPr bwMode="auto">
              <a:xfrm>
                <a:off x="156" y="774"/>
                <a:ext cx="26"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1" name="Rectangle 60"/>
              <p:cNvSpPr>
                <a:spLocks noChangeArrowheads="1"/>
              </p:cNvSpPr>
              <p:nvPr/>
            </p:nvSpPr>
            <p:spPr bwMode="auto">
              <a:xfrm>
                <a:off x="68" y="704"/>
                <a:ext cx="16" cy="8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61" descr="Широкий диагональный 1"/>
              <p:cNvSpPr>
                <a:spLocks/>
              </p:cNvSpPr>
              <p:nvPr/>
            </p:nvSpPr>
            <p:spPr bwMode="auto">
              <a:xfrm>
                <a:off x="26" y="695"/>
                <a:ext cx="42" cy="106"/>
              </a:xfrm>
              <a:custGeom>
                <a:avLst/>
                <a:gdLst>
                  <a:gd name="T0" fmla="*/ 0 w 42"/>
                  <a:gd name="T1" fmla="*/ 0 h 106"/>
                  <a:gd name="T2" fmla="*/ 0 w 42"/>
                  <a:gd name="T3" fmla="*/ 9 h 106"/>
                  <a:gd name="T4" fmla="*/ 23 w 42"/>
                  <a:gd name="T5" fmla="*/ 9 h 106"/>
                  <a:gd name="T6" fmla="*/ 33 w 42"/>
                  <a:gd name="T7" fmla="*/ 18 h 106"/>
                  <a:gd name="T8" fmla="*/ 33 w 42"/>
                  <a:gd name="T9" fmla="*/ 88 h 106"/>
                  <a:gd name="T10" fmla="*/ 23 w 42"/>
                  <a:gd name="T11" fmla="*/ 97 h 106"/>
                  <a:gd name="T12" fmla="*/ 0 w 42"/>
                  <a:gd name="T13" fmla="*/ 97 h 106"/>
                  <a:gd name="T14" fmla="*/ 0 w 42"/>
                  <a:gd name="T15" fmla="*/ 106 h 106"/>
                  <a:gd name="T16" fmla="*/ 26 w 42"/>
                  <a:gd name="T17" fmla="*/ 106 h 106"/>
                  <a:gd name="T18" fmla="*/ 42 w 42"/>
                  <a:gd name="T19" fmla="*/ 97 h 106"/>
                  <a:gd name="T20" fmla="*/ 42 w 42"/>
                  <a:gd name="T21" fmla="*/ 9 h 106"/>
                  <a:gd name="T22" fmla="*/ 23 w 42"/>
                  <a:gd name="T23" fmla="*/ 0 h 106"/>
                  <a:gd name="T24" fmla="*/ 0 w 42"/>
                  <a:gd name="T2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106">
                    <a:moveTo>
                      <a:pt x="0" y="0"/>
                    </a:moveTo>
                    <a:lnTo>
                      <a:pt x="0" y="9"/>
                    </a:lnTo>
                    <a:lnTo>
                      <a:pt x="23" y="9"/>
                    </a:lnTo>
                    <a:lnTo>
                      <a:pt x="33" y="18"/>
                    </a:lnTo>
                    <a:lnTo>
                      <a:pt x="33" y="88"/>
                    </a:lnTo>
                    <a:lnTo>
                      <a:pt x="23" y="97"/>
                    </a:lnTo>
                    <a:lnTo>
                      <a:pt x="0" y="97"/>
                    </a:lnTo>
                    <a:lnTo>
                      <a:pt x="0" y="106"/>
                    </a:lnTo>
                    <a:lnTo>
                      <a:pt x="26" y="106"/>
                    </a:lnTo>
                    <a:lnTo>
                      <a:pt x="42" y="97"/>
                    </a:lnTo>
                    <a:lnTo>
                      <a:pt x="42" y="9"/>
                    </a:lnTo>
                    <a:lnTo>
                      <a:pt x="23" y="0"/>
                    </a:lnTo>
                    <a:lnTo>
                      <a:pt x="0" y="0"/>
                    </a:lnTo>
                    <a:close/>
                  </a:path>
                </a:pathLst>
              </a:custGeom>
              <a:pattFill prst="wdDnDiag">
                <a:fgClr>
                  <a:srgbClr val="000000"/>
                </a:fgClr>
                <a:bgClr>
                  <a:srgbClr val="FFFFFF"/>
                </a:bgClr>
              </a:patt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62" descr="Широкий диагональный 1"/>
              <p:cNvSpPr>
                <a:spLocks/>
              </p:cNvSpPr>
              <p:nvPr/>
            </p:nvSpPr>
            <p:spPr bwMode="auto">
              <a:xfrm>
                <a:off x="84" y="695"/>
                <a:ext cx="98" cy="106"/>
              </a:xfrm>
              <a:custGeom>
                <a:avLst/>
                <a:gdLst>
                  <a:gd name="T0" fmla="*/ 0 w 98"/>
                  <a:gd name="T1" fmla="*/ 9 h 106"/>
                  <a:gd name="T2" fmla="*/ 19 w 98"/>
                  <a:gd name="T3" fmla="*/ 0 h 106"/>
                  <a:gd name="T4" fmla="*/ 45 w 98"/>
                  <a:gd name="T5" fmla="*/ 0 h 106"/>
                  <a:gd name="T6" fmla="*/ 54 w 98"/>
                  <a:gd name="T7" fmla="*/ 8 h 106"/>
                  <a:gd name="T8" fmla="*/ 63 w 98"/>
                  <a:gd name="T9" fmla="*/ 8 h 106"/>
                  <a:gd name="T10" fmla="*/ 72 w 98"/>
                  <a:gd name="T11" fmla="*/ 0 h 106"/>
                  <a:gd name="T12" fmla="*/ 98 w 98"/>
                  <a:gd name="T13" fmla="*/ 0 h 106"/>
                  <a:gd name="T14" fmla="*/ 98 w 98"/>
                  <a:gd name="T15" fmla="*/ 9 h 106"/>
                  <a:gd name="T16" fmla="*/ 71 w 98"/>
                  <a:gd name="T17" fmla="*/ 9 h 106"/>
                  <a:gd name="T18" fmla="*/ 63 w 98"/>
                  <a:gd name="T19" fmla="*/ 18 h 106"/>
                  <a:gd name="T20" fmla="*/ 53 w 98"/>
                  <a:gd name="T21" fmla="*/ 18 h 106"/>
                  <a:gd name="T22" fmla="*/ 44 w 98"/>
                  <a:gd name="T23" fmla="*/ 9 h 106"/>
                  <a:gd name="T24" fmla="*/ 19 w 98"/>
                  <a:gd name="T25" fmla="*/ 9 h 106"/>
                  <a:gd name="T26" fmla="*/ 9 w 98"/>
                  <a:gd name="T27" fmla="*/ 18 h 106"/>
                  <a:gd name="T28" fmla="*/ 9 w 98"/>
                  <a:gd name="T29" fmla="*/ 88 h 106"/>
                  <a:gd name="T30" fmla="*/ 18 w 98"/>
                  <a:gd name="T31" fmla="*/ 96 h 106"/>
                  <a:gd name="T32" fmla="*/ 45 w 98"/>
                  <a:gd name="T33" fmla="*/ 96 h 106"/>
                  <a:gd name="T34" fmla="*/ 54 w 98"/>
                  <a:gd name="T35" fmla="*/ 88 h 106"/>
                  <a:gd name="T36" fmla="*/ 63 w 98"/>
                  <a:gd name="T37" fmla="*/ 88 h 106"/>
                  <a:gd name="T38" fmla="*/ 73 w 98"/>
                  <a:gd name="T39" fmla="*/ 97 h 106"/>
                  <a:gd name="T40" fmla="*/ 98 w 98"/>
                  <a:gd name="T41" fmla="*/ 97 h 106"/>
                  <a:gd name="T42" fmla="*/ 98 w 98"/>
                  <a:gd name="T43" fmla="*/ 106 h 106"/>
                  <a:gd name="T44" fmla="*/ 72 w 98"/>
                  <a:gd name="T45" fmla="*/ 106 h 106"/>
                  <a:gd name="T46" fmla="*/ 63 w 98"/>
                  <a:gd name="T47" fmla="*/ 98 h 106"/>
                  <a:gd name="T48" fmla="*/ 54 w 98"/>
                  <a:gd name="T49" fmla="*/ 98 h 106"/>
                  <a:gd name="T50" fmla="*/ 44 w 98"/>
                  <a:gd name="T51" fmla="*/ 106 h 106"/>
                  <a:gd name="T52" fmla="*/ 18 w 98"/>
                  <a:gd name="T53" fmla="*/ 106 h 106"/>
                  <a:gd name="T54" fmla="*/ 0 w 98"/>
                  <a:gd name="T55" fmla="*/ 97 h 106"/>
                  <a:gd name="T56" fmla="*/ 0 w 98"/>
                  <a:gd name="T57"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106">
                    <a:moveTo>
                      <a:pt x="0" y="9"/>
                    </a:moveTo>
                    <a:lnTo>
                      <a:pt x="19" y="0"/>
                    </a:lnTo>
                    <a:lnTo>
                      <a:pt x="45" y="0"/>
                    </a:lnTo>
                    <a:lnTo>
                      <a:pt x="54" y="8"/>
                    </a:lnTo>
                    <a:lnTo>
                      <a:pt x="63" y="8"/>
                    </a:lnTo>
                    <a:lnTo>
                      <a:pt x="72" y="0"/>
                    </a:lnTo>
                    <a:lnTo>
                      <a:pt x="98" y="0"/>
                    </a:lnTo>
                    <a:lnTo>
                      <a:pt x="98" y="9"/>
                    </a:lnTo>
                    <a:lnTo>
                      <a:pt x="71" y="9"/>
                    </a:lnTo>
                    <a:lnTo>
                      <a:pt x="63" y="18"/>
                    </a:lnTo>
                    <a:lnTo>
                      <a:pt x="53" y="18"/>
                    </a:lnTo>
                    <a:lnTo>
                      <a:pt x="44" y="9"/>
                    </a:lnTo>
                    <a:lnTo>
                      <a:pt x="19" y="9"/>
                    </a:lnTo>
                    <a:lnTo>
                      <a:pt x="9" y="18"/>
                    </a:lnTo>
                    <a:lnTo>
                      <a:pt x="9" y="88"/>
                    </a:lnTo>
                    <a:lnTo>
                      <a:pt x="18" y="96"/>
                    </a:lnTo>
                    <a:lnTo>
                      <a:pt x="45" y="96"/>
                    </a:lnTo>
                    <a:lnTo>
                      <a:pt x="54" y="88"/>
                    </a:lnTo>
                    <a:lnTo>
                      <a:pt x="63" y="88"/>
                    </a:lnTo>
                    <a:lnTo>
                      <a:pt x="73" y="97"/>
                    </a:lnTo>
                    <a:lnTo>
                      <a:pt x="98" y="97"/>
                    </a:lnTo>
                    <a:lnTo>
                      <a:pt x="98" y="106"/>
                    </a:lnTo>
                    <a:lnTo>
                      <a:pt x="72" y="106"/>
                    </a:lnTo>
                    <a:lnTo>
                      <a:pt x="63" y="98"/>
                    </a:lnTo>
                    <a:lnTo>
                      <a:pt x="54" y="98"/>
                    </a:lnTo>
                    <a:lnTo>
                      <a:pt x="44" y="106"/>
                    </a:lnTo>
                    <a:lnTo>
                      <a:pt x="18" y="106"/>
                    </a:lnTo>
                    <a:lnTo>
                      <a:pt x="0" y="97"/>
                    </a:lnTo>
                    <a:lnTo>
                      <a:pt x="0" y="9"/>
                    </a:lnTo>
                    <a:close/>
                  </a:path>
                </a:pathLst>
              </a:custGeom>
              <a:pattFill prst="wdDnDiag">
                <a:fgClr>
                  <a:srgbClr val="000000"/>
                </a:fgClr>
                <a:bgClr>
                  <a:srgbClr val="FFFFFF"/>
                </a:bgClr>
              </a:patt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 name="Group 63"/>
            <p:cNvGrpSpPr>
              <a:grpSpLocks/>
            </p:cNvGrpSpPr>
            <p:nvPr/>
          </p:nvGrpSpPr>
          <p:grpSpPr bwMode="auto">
            <a:xfrm>
              <a:off x="228" y="287"/>
              <a:ext cx="156" cy="70"/>
              <a:chOff x="228" y="303"/>
              <a:chExt cx="156" cy="70"/>
            </a:xfrm>
          </p:grpSpPr>
          <p:sp>
            <p:nvSpPr>
              <p:cNvPr id="90" name="Rectangle 64" descr="Широкий диагональный 2"/>
              <p:cNvSpPr>
                <a:spLocks noChangeArrowheads="1"/>
              </p:cNvSpPr>
              <p:nvPr/>
            </p:nvSpPr>
            <p:spPr bwMode="auto">
              <a:xfrm>
                <a:off x="228" y="312"/>
                <a:ext cx="156" cy="52"/>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65" descr="Алмазная решетка (контур)"/>
              <p:cNvSpPr>
                <a:spLocks noChangeArrowheads="1"/>
              </p:cNvSpPr>
              <p:nvPr/>
            </p:nvSpPr>
            <p:spPr bwMode="auto">
              <a:xfrm>
                <a:off x="228" y="321"/>
                <a:ext cx="156"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66" descr="Алмазная решетка (контур)"/>
              <p:cNvSpPr>
                <a:spLocks noChangeArrowheads="1"/>
              </p:cNvSpPr>
              <p:nvPr/>
            </p:nvSpPr>
            <p:spPr bwMode="auto">
              <a:xfrm>
                <a:off x="228" y="303"/>
                <a:ext cx="23"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3" name="Rectangle 67" descr="Алмазная решетка (контур)"/>
              <p:cNvSpPr>
                <a:spLocks noChangeArrowheads="1"/>
              </p:cNvSpPr>
              <p:nvPr/>
            </p:nvSpPr>
            <p:spPr bwMode="auto">
              <a:xfrm>
                <a:off x="305" y="303"/>
                <a:ext cx="25"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4" name="Rectangle 68" descr="Алмазная решетка (контур)"/>
              <p:cNvSpPr>
                <a:spLocks noChangeArrowheads="1"/>
              </p:cNvSpPr>
              <p:nvPr/>
            </p:nvSpPr>
            <p:spPr bwMode="auto">
              <a:xfrm>
                <a:off x="358" y="303"/>
                <a:ext cx="26"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5" name="Rectangle 69" descr="Алмазная решетка (контур)"/>
              <p:cNvSpPr>
                <a:spLocks noChangeArrowheads="1"/>
              </p:cNvSpPr>
              <p:nvPr/>
            </p:nvSpPr>
            <p:spPr bwMode="auto">
              <a:xfrm>
                <a:off x="228" y="364"/>
                <a:ext cx="23"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6" name="Rectangle 70" descr="Алмазная решетка (контур)"/>
              <p:cNvSpPr>
                <a:spLocks noChangeArrowheads="1"/>
              </p:cNvSpPr>
              <p:nvPr/>
            </p:nvSpPr>
            <p:spPr bwMode="auto">
              <a:xfrm>
                <a:off x="305" y="364"/>
                <a:ext cx="25"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7" name="Rectangle 71" descr="Алмазная решетка (контур)"/>
              <p:cNvSpPr>
                <a:spLocks noChangeArrowheads="1"/>
              </p:cNvSpPr>
              <p:nvPr/>
            </p:nvSpPr>
            <p:spPr bwMode="auto">
              <a:xfrm>
                <a:off x="358" y="364"/>
                <a:ext cx="26"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8" name="Rectangle 72"/>
              <p:cNvSpPr>
                <a:spLocks noChangeArrowheads="1"/>
              </p:cNvSpPr>
              <p:nvPr/>
            </p:nvSpPr>
            <p:spPr bwMode="auto">
              <a:xfrm>
                <a:off x="269" y="312"/>
                <a:ext cx="18" cy="5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9" name="Rectangle 73" descr="Широкий диагональный 1"/>
              <p:cNvSpPr>
                <a:spLocks noChangeArrowheads="1"/>
              </p:cNvSpPr>
              <p:nvPr/>
            </p:nvSpPr>
            <p:spPr bwMode="auto">
              <a:xfrm>
                <a:off x="260" y="312"/>
                <a:ext cx="9" cy="52"/>
              </a:xfrm>
              <a:prstGeom prst="rect">
                <a:avLst/>
              </a:prstGeom>
              <a:pattFill prst="wdDn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0" name="Rectangle 74" descr="Широкий диагональный 1"/>
              <p:cNvSpPr>
                <a:spLocks noChangeArrowheads="1"/>
              </p:cNvSpPr>
              <p:nvPr/>
            </p:nvSpPr>
            <p:spPr bwMode="auto">
              <a:xfrm>
                <a:off x="287" y="312"/>
                <a:ext cx="9" cy="52"/>
              </a:xfrm>
              <a:prstGeom prst="rect">
                <a:avLst/>
              </a:prstGeom>
              <a:pattFill prst="wdDn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1" name="Group 75"/>
            <p:cNvGrpSpPr>
              <a:grpSpLocks/>
            </p:cNvGrpSpPr>
            <p:nvPr/>
          </p:nvGrpSpPr>
          <p:grpSpPr bwMode="auto">
            <a:xfrm>
              <a:off x="228" y="395"/>
              <a:ext cx="156" cy="74"/>
              <a:chOff x="228" y="396"/>
              <a:chExt cx="156" cy="74"/>
            </a:xfrm>
          </p:grpSpPr>
          <p:sp>
            <p:nvSpPr>
              <p:cNvPr id="75" name="Rectangle 76" descr="Широкий диагональный 2"/>
              <p:cNvSpPr>
                <a:spLocks noChangeArrowheads="1"/>
              </p:cNvSpPr>
              <p:nvPr/>
            </p:nvSpPr>
            <p:spPr bwMode="auto">
              <a:xfrm>
                <a:off x="228" y="407"/>
                <a:ext cx="156" cy="52"/>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6" name="Rectangle 77" descr="Алмазная решетка (контур)"/>
              <p:cNvSpPr>
                <a:spLocks noChangeArrowheads="1"/>
              </p:cNvSpPr>
              <p:nvPr/>
            </p:nvSpPr>
            <p:spPr bwMode="auto">
              <a:xfrm>
                <a:off x="228" y="416"/>
                <a:ext cx="156"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7" name="Rectangle 78" descr="Алмазная решетка (контур)"/>
              <p:cNvSpPr>
                <a:spLocks noChangeArrowheads="1"/>
              </p:cNvSpPr>
              <p:nvPr/>
            </p:nvSpPr>
            <p:spPr bwMode="auto">
              <a:xfrm>
                <a:off x="228" y="398"/>
                <a:ext cx="23"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8" name="Rectangle 79" descr="Алмазная решетка (контур)"/>
              <p:cNvSpPr>
                <a:spLocks noChangeArrowheads="1"/>
              </p:cNvSpPr>
              <p:nvPr/>
            </p:nvSpPr>
            <p:spPr bwMode="auto">
              <a:xfrm>
                <a:off x="305" y="398"/>
                <a:ext cx="25"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9" name="Rectangle 80" descr="Алмазная решетка (контур)"/>
              <p:cNvSpPr>
                <a:spLocks noChangeArrowheads="1"/>
              </p:cNvSpPr>
              <p:nvPr/>
            </p:nvSpPr>
            <p:spPr bwMode="auto">
              <a:xfrm>
                <a:off x="358" y="398"/>
                <a:ext cx="26"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80" name="Rectangle 81" descr="Алмазная решетка (контур)"/>
              <p:cNvSpPr>
                <a:spLocks noChangeArrowheads="1"/>
              </p:cNvSpPr>
              <p:nvPr/>
            </p:nvSpPr>
            <p:spPr bwMode="auto">
              <a:xfrm>
                <a:off x="228" y="459"/>
                <a:ext cx="23"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81" name="Rectangle 82" descr="Алмазная решетка (контур)"/>
              <p:cNvSpPr>
                <a:spLocks noChangeArrowheads="1"/>
              </p:cNvSpPr>
              <p:nvPr/>
            </p:nvSpPr>
            <p:spPr bwMode="auto">
              <a:xfrm>
                <a:off x="305" y="459"/>
                <a:ext cx="25"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82" name="Rectangle 83" descr="Алмазная решетка (контур)"/>
              <p:cNvSpPr>
                <a:spLocks noChangeArrowheads="1"/>
              </p:cNvSpPr>
              <p:nvPr/>
            </p:nvSpPr>
            <p:spPr bwMode="auto">
              <a:xfrm>
                <a:off x="358" y="459"/>
                <a:ext cx="26"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83" name="Rectangle 84"/>
              <p:cNvSpPr>
                <a:spLocks noChangeArrowheads="1"/>
              </p:cNvSpPr>
              <p:nvPr/>
            </p:nvSpPr>
            <p:spPr bwMode="auto">
              <a:xfrm>
                <a:off x="269" y="396"/>
                <a:ext cx="18" cy="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84" name="Rectangle 85" descr="Широкий диагональный 1"/>
              <p:cNvSpPr>
                <a:spLocks noChangeArrowheads="1"/>
              </p:cNvSpPr>
              <p:nvPr/>
            </p:nvSpPr>
            <p:spPr bwMode="auto">
              <a:xfrm>
                <a:off x="258" y="407"/>
                <a:ext cx="9" cy="52"/>
              </a:xfrm>
              <a:prstGeom prst="rect">
                <a:avLst/>
              </a:prstGeom>
              <a:pattFill prst="wdDn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85" name="Rectangle 86" descr="Широкий диагональный 1"/>
              <p:cNvSpPr>
                <a:spLocks noChangeArrowheads="1"/>
              </p:cNvSpPr>
              <p:nvPr/>
            </p:nvSpPr>
            <p:spPr bwMode="auto">
              <a:xfrm>
                <a:off x="290" y="407"/>
                <a:ext cx="9" cy="52"/>
              </a:xfrm>
              <a:prstGeom prst="rect">
                <a:avLst/>
              </a:prstGeom>
              <a:pattFill prst="wdDn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87"/>
              <p:cNvSpPr>
                <a:spLocks/>
              </p:cNvSpPr>
              <p:nvPr/>
            </p:nvSpPr>
            <p:spPr bwMode="auto">
              <a:xfrm>
                <a:off x="248" y="396"/>
                <a:ext cx="22" cy="74"/>
              </a:xfrm>
              <a:custGeom>
                <a:avLst/>
                <a:gdLst>
                  <a:gd name="T0" fmla="*/ 0 w 23"/>
                  <a:gd name="T1" fmla="*/ 63 h 74"/>
                  <a:gd name="T2" fmla="*/ 0 w 23"/>
                  <a:gd name="T3" fmla="*/ 74 h 74"/>
                  <a:gd name="T4" fmla="*/ 23 w 23"/>
                  <a:gd name="T5" fmla="*/ 74 h 74"/>
                  <a:gd name="T6" fmla="*/ 23 w 23"/>
                  <a:gd name="T7" fmla="*/ 0 h 74"/>
                  <a:gd name="T8" fmla="*/ 0 w 23"/>
                  <a:gd name="T9" fmla="*/ 0 h 74"/>
                  <a:gd name="T10" fmla="*/ 0 w 23"/>
                  <a:gd name="T11" fmla="*/ 11 h 74"/>
                  <a:gd name="T12" fmla="*/ 18 w 23"/>
                  <a:gd name="T13" fmla="*/ 11 h 74"/>
                  <a:gd name="T14" fmla="*/ 18 w 23"/>
                  <a:gd name="T15" fmla="*/ 63 h 74"/>
                  <a:gd name="T16" fmla="*/ 0 w 23"/>
                  <a:gd name="T17"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4">
                    <a:moveTo>
                      <a:pt x="0" y="63"/>
                    </a:moveTo>
                    <a:lnTo>
                      <a:pt x="0" y="74"/>
                    </a:lnTo>
                    <a:lnTo>
                      <a:pt x="23" y="74"/>
                    </a:lnTo>
                    <a:lnTo>
                      <a:pt x="23" y="0"/>
                    </a:lnTo>
                    <a:lnTo>
                      <a:pt x="0" y="0"/>
                    </a:lnTo>
                    <a:lnTo>
                      <a:pt x="0" y="11"/>
                    </a:lnTo>
                    <a:lnTo>
                      <a:pt x="18" y="11"/>
                    </a:lnTo>
                    <a:lnTo>
                      <a:pt x="18" y="63"/>
                    </a:lnTo>
                    <a:lnTo>
                      <a:pt x="0" y="63"/>
                    </a:lnTo>
                    <a:close/>
                  </a:path>
                </a:pathLst>
              </a:custGeom>
              <a:solidFill>
                <a:srgbClr val="000000"/>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88"/>
              <p:cNvSpPr>
                <a:spLocks/>
              </p:cNvSpPr>
              <p:nvPr/>
            </p:nvSpPr>
            <p:spPr bwMode="auto">
              <a:xfrm flipH="1">
                <a:off x="287" y="396"/>
                <a:ext cx="22" cy="74"/>
              </a:xfrm>
              <a:custGeom>
                <a:avLst/>
                <a:gdLst>
                  <a:gd name="T0" fmla="*/ 0 w 23"/>
                  <a:gd name="T1" fmla="*/ 63 h 74"/>
                  <a:gd name="T2" fmla="*/ 0 w 23"/>
                  <a:gd name="T3" fmla="*/ 74 h 74"/>
                  <a:gd name="T4" fmla="*/ 23 w 23"/>
                  <a:gd name="T5" fmla="*/ 74 h 74"/>
                  <a:gd name="T6" fmla="*/ 23 w 23"/>
                  <a:gd name="T7" fmla="*/ 0 h 74"/>
                  <a:gd name="T8" fmla="*/ 0 w 23"/>
                  <a:gd name="T9" fmla="*/ 0 h 74"/>
                  <a:gd name="T10" fmla="*/ 0 w 23"/>
                  <a:gd name="T11" fmla="*/ 11 h 74"/>
                  <a:gd name="T12" fmla="*/ 18 w 23"/>
                  <a:gd name="T13" fmla="*/ 11 h 74"/>
                  <a:gd name="T14" fmla="*/ 18 w 23"/>
                  <a:gd name="T15" fmla="*/ 63 h 74"/>
                  <a:gd name="T16" fmla="*/ 0 w 23"/>
                  <a:gd name="T17"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4">
                    <a:moveTo>
                      <a:pt x="0" y="63"/>
                    </a:moveTo>
                    <a:lnTo>
                      <a:pt x="0" y="74"/>
                    </a:lnTo>
                    <a:lnTo>
                      <a:pt x="23" y="74"/>
                    </a:lnTo>
                    <a:lnTo>
                      <a:pt x="23" y="0"/>
                    </a:lnTo>
                    <a:lnTo>
                      <a:pt x="0" y="0"/>
                    </a:lnTo>
                    <a:lnTo>
                      <a:pt x="0" y="11"/>
                    </a:lnTo>
                    <a:lnTo>
                      <a:pt x="18" y="11"/>
                    </a:lnTo>
                    <a:lnTo>
                      <a:pt x="18" y="63"/>
                    </a:lnTo>
                    <a:lnTo>
                      <a:pt x="0" y="63"/>
                    </a:lnTo>
                    <a:close/>
                  </a:path>
                </a:pathLst>
              </a:custGeom>
              <a:solidFill>
                <a:srgbClr val="000000"/>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Rectangle 89"/>
              <p:cNvSpPr>
                <a:spLocks noChangeArrowheads="1"/>
              </p:cNvSpPr>
              <p:nvPr/>
            </p:nvSpPr>
            <p:spPr bwMode="auto">
              <a:xfrm>
                <a:off x="330" y="459"/>
                <a:ext cx="28" cy="11"/>
              </a:xfrm>
              <a:prstGeom prst="rect">
                <a:avLst/>
              </a:prstGeom>
              <a:solidFill>
                <a:srgbClr val="00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89" name="Rectangle 90"/>
              <p:cNvSpPr>
                <a:spLocks noChangeArrowheads="1"/>
              </p:cNvSpPr>
              <p:nvPr/>
            </p:nvSpPr>
            <p:spPr bwMode="auto">
              <a:xfrm>
                <a:off x="330" y="396"/>
                <a:ext cx="28" cy="11"/>
              </a:xfrm>
              <a:prstGeom prst="rect">
                <a:avLst/>
              </a:prstGeom>
              <a:solidFill>
                <a:srgbClr val="00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2" name="Group 91"/>
            <p:cNvGrpSpPr>
              <a:grpSpLocks/>
            </p:cNvGrpSpPr>
            <p:nvPr/>
          </p:nvGrpSpPr>
          <p:grpSpPr bwMode="auto">
            <a:xfrm>
              <a:off x="228" y="513"/>
              <a:ext cx="156" cy="84"/>
              <a:chOff x="228" y="490"/>
              <a:chExt cx="156" cy="84"/>
            </a:xfrm>
          </p:grpSpPr>
          <p:sp>
            <p:nvSpPr>
              <p:cNvPr id="56" name="Rectangle 92" descr="Широкий диагональный 2"/>
              <p:cNvSpPr>
                <a:spLocks noChangeArrowheads="1"/>
              </p:cNvSpPr>
              <p:nvPr/>
            </p:nvSpPr>
            <p:spPr bwMode="auto">
              <a:xfrm>
                <a:off x="228" y="506"/>
                <a:ext cx="156" cy="52"/>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7" name="Rectangle 93" descr="Алмазная решетка (контур)"/>
              <p:cNvSpPr>
                <a:spLocks noChangeArrowheads="1"/>
              </p:cNvSpPr>
              <p:nvPr/>
            </p:nvSpPr>
            <p:spPr bwMode="auto">
              <a:xfrm>
                <a:off x="228" y="515"/>
                <a:ext cx="156"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8" name="Rectangle 94" descr="Алмазная решетка (контур)"/>
              <p:cNvSpPr>
                <a:spLocks noChangeArrowheads="1"/>
              </p:cNvSpPr>
              <p:nvPr/>
            </p:nvSpPr>
            <p:spPr bwMode="auto">
              <a:xfrm>
                <a:off x="228" y="497"/>
                <a:ext cx="23"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9" name="Rectangle 95" descr="Алмазная решетка (контур)"/>
              <p:cNvSpPr>
                <a:spLocks noChangeArrowheads="1"/>
              </p:cNvSpPr>
              <p:nvPr/>
            </p:nvSpPr>
            <p:spPr bwMode="auto">
              <a:xfrm>
                <a:off x="305" y="497"/>
                <a:ext cx="25"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0" name="Rectangle 96" descr="Алмазная решетка (контур)"/>
              <p:cNvSpPr>
                <a:spLocks noChangeArrowheads="1"/>
              </p:cNvSpPr>
              <p:nvPr/>
            </p:nvSpPr>
            <p:spPr bwMode="auto">
              <a:xfrm>
                <a:off x="358" y="497"/>
                <a:ext cx="26"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1" name="Rectangle 97" descr="Алмазная решетка (контур)"/>
              <p:cNvSpPr>
                <a:spLocks noChangeArrowheads="1"/>
              </p:cNvSpPr>
              <p:nvPr/>
            </p:nvSpPr>
            <p:spPr bwMode="auto">
              <a:xfrm>
                <a:off x="228" y="558"/>
                <a:ext cx="23"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2" name="Rectangle 98" descr="Алмазная решетка (контур)"/>
              <p:cNvSpPr>
                <a:spLocks noChangeArrowheads="1"/>
              </p:cNvSpPr>
              <p:nvPr/>
            </p:nvSpPr>
            <p:spPr bwMode="auto">
              <a:xfrm>
                <a:off x="305" y="558"/>
                <a:ext cx="25"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3" name="Rectangle 99" descr="Алмазная решетка (контур)"/>
              <p:cNvSpPr>
                <a:spLocks noChangeArrowheads="1"/>
              </p:cNvSpPr>
              <p:nvPr/>
            </p:nvSpPr>
            <p:spPr bwMode="auto">
              <a:xfrm>
                <a:off x="358" y="558"/>
                <a:ext cx="26"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4" name="Rectangle 100"/>
              <p:cNvSpPr>
                <a:spLocks noChangeArrowheads="1"/>
              </p:cNvSpPr>
              <p:nvPr/>
            </p:nvSpPr>
            <p:spPr bwMode="auto">
              <a:xfrm>
                <a:off x="269" y="490"/>
                <a:ext cx="18" cy="8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 name="Rectangle 101" descr="Широкий диагональный 1"/>
              <p:cNvSpPr>
                <a:spLocks noChangeArrowheads="1"/>
              </p:cNvSpPr>
              <p:nvPr/>
            </p:nvSpPr>
            <p:spPr bwMode="auto">
              <a:xfrm>
                <a:off x="258" y="506"/>
                <a:ext cx="9" cy="52"/>
              </a:xfrm>
              <a:prstGeom prst="rect">
                <a:avLst/>
              </a:prstGeom>
              <a:pattFill prst="wdDn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6" name="Rectangle 102" descr="Широкий диагональный 1"/>
              <p:cNvSpPr>
                <a:spLocks noChangeArrowheads="1"/>
              </p:cNvSpPr>
              <p:nvPr/>
            </p:nvSpPr>
            <p:spPr bwMode="auto">
              <a:xfrm>
                <a:off x="290" y="506"/>
                <a:ext cx="9" cy="52"/>
              </a:xfrm>
              <a:prstGeom prst="rect">
                <a:avLst/>
              </a:prstGeom>
              <a:pattFill prst="wdDn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103"/>
              <p:cNvSpPr>
                <a:spLocks/>
              </p:cNvSpPr>
              <p:nvPr/>
            </p:nvSpPr>
            <p:spPr bwMode="auto">
              <a:xfrm>
                <a:off x="248" y="495"/>
                <a:ext cx="22" cy="74"/>
              </a:xfrm>
              <a:custGeom>
                <a:avLst/>
                <a:gdLst>
                  <a:gd name="T0" fmla="*/ 0 w 23"/>
                  <a:gd name="T1" fmla="*/ 63 h 74"/>
                  <a:gd name="T2" fmla="*/ 0 w 23"/>
                  <a:gd name="T3" fmla="*/ 74 h 74"/>
                  <a:gd name="T4" fmla="*/ 23 w 23"/>
                  <a:gd name="T5" fmla="*/ 74 h 74"/>
                  <a:gd name="T6" fmla="*/ 23 w 23"/>
                  <a:gd name="T7" fmla="*/ 0 h 74"/>
                  <a:gd name="T8" fmla="*/ 0 w 23"/>
                  <a:gd name="T9" fmla="*/ 0 h 74"/>
                  <a:gd name="T10" fmla="*/ 0 w 23"/>
                  <a:gd name="T11" fmla="*/ 11 h 74"/>
                  <a:gd name="T12" fmla="*/ 18 w 23"/>
                  <a:gd name="T13" fmla="*/ 11 h 74"/>
                  <a:gd name="T14" fmla="*/ 18 w 23"/>
                  <a:gd name="T15" fmla="*/ 63 h 74"/>
                  <a:gd name="T16" fmla="*/ 0 w 23"/>
                  <a:gd name="T17"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4">
                    <a:moveTo>
                      <a:pt x="0" y="63"/>
                    </a:moveTo>
                    <a:lnTo>
                      <a:pt x="0" y="74"/>
                    </a:lnTo>
                    <a:lnTo>
                      <a:pt x="23" y="74"/>
                    </a:lnTo>
                    <a:lnTo>
                      <a:pt x="23" y="0"/>
                    </a:lnTo>
                    <a:lnTo>
                      <a:pt x="0" y="0"/>
                    </a:lnTo>
                    <a:lnTo>
                      <a:pt x="0" y="11"/>
                    </a:lnTo>
                    <a:lnTo>
                      <a:pt x="18" y="11"/>
                    </a:lnTo>
                    <a:lnTo>
                      <a:pt x="18" y="63"/>
                    </a:lnTo>
                    <a:lnTo>
                      <a:pt x="0" y="63"/>
                    </a:lnTo>
                    <a:close/>
                  </a:path>
                </a:pathLst>
              </a:custGeom>
              <a:solidFill>
                <a:srgbClr val="000000"/>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104"/>
              <p:cNvSpPr>
                <a:spLocks/>
              </p:cNvSpPr>
              <p:nvPr/>
            </p:nvSpPr>
            <p:spPr bwMode="auto">
              <a:xfrm flipH="1">
                <a:off x="287" y="495"/>
                <a:ext cx="22" cy="74"/>
              </a:xfrm>
              <a:custGeom>
                <a:avLst/>
                <a:gdLst>
                  <a:gd name="T0" fmla="*/ 0 w 23"/>
                  <a:gd name="T1" fmla="*/ 63 h 74"/>
                  <a:gd name="T2" fmla="*/ 0 w 23"/>
                  <a:gd name="T3" fmla="*/ 74 h 74"/>
                  <a:gd name="T4" fmla="*/ 23 w 23"/>
                  <a:gd name="T5" fmla="*/ 74 h 74"/>
                  <a:gd name="T6" fmla="*/ 23 w 23"/>
                  <a:gd name="T7" fmla="*/ 0 h 74"/>
                  <a:gd name="T8" fmla="*/ 0 w 23"/>
                  <a:gd name="T9" fmla="*/ 0 h 74"/>
                  <a:gd name="T10" fmla="*/ 0 w 23"/>
                  <a:gd name="T11" fmla="*/ 11 h 74"/>
                  <a:gd name="T12" fmla="*/ 18 w 23"/>
                  <a:gd name="T13" fmla="*/ 11 h 74"/>
                  <a:gd name="T14" fmla="*/ 18 w 23"/>
                  <a:gd name="T15" fmla="*/ 63 h 74"/>
                  <a:gd name="T16" fmla="*/ 0 w 23"/>
                  <a:gd name="T17"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4">
                    <a:moveTo>
                      <a:pt x="0" y="63"/>
                    </a:moveTo>
                    <a:lnTo>
                      <a:pt x="0" y="74"/>
                    </a:lnTo>
                    <a:lnTo>
                      <a:pt x="23" y="74"/>
                    </a:lnTo>
                    <a:lnTo>
                      <a:pt x="23" y="0"/>
                    </a:lnTo>
                    <a:lnTo>
                      <a:pt x="0" y="0"/>
                    </a:lnTo>
                    <a:lnTo>
                      <a:pt x="0" y="11"/>
                    </a:lnTo>
                    <a:lnTo>
                      <a:pt x="18" y="11"/>
                    </a:lnTo>
                    <a:lnTo>
                      <a:pt x="18" y="63"/>
                    </a:lnTo>
                    <a:lnTo>
                      <a:pt x="0" y="63"/>
                    </a:lnTo>
                    <a:close/>
                  </a:path>
                </a:pathLst>
              </a:custGeom>
              <a:solidFill>
                <a:srgbClr val="000000"/>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105"/>
              <p:cNvSpPr>
                <a:spLocks noChangeArrowheads="1"/>
              </p:cNvSpPr>
              <p:nvPr/>
            </p:nvSpPr>
            <p:spPr bwMode="auto">
              <a:xfrm>
                <a:off x="330" y="558"/>
                <a:ext cx="28" cy="11"/>
              </a:xfrm>
              <a:prstGeom prst="rect">
                <a:avLst/>
              </a:prstGeom>
              <a:solidFill>
                <a:srgbClr val="00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106"/>
              <p:cNvSpPr>
                <a:spLocks noChangeArrowheads="1"/>
              </p:cNvSpPr>
              <p:nvPr/>
            </p:nvSpPr>
            <p:spPr bwMode="auto">
              <a:xfrm>
                <a:off x="330" y="495"/>
                <a:ext cx="28" cy="11"/>
              </a:xfrm>
              <a:prstGeom prst="rect">
                <a:avLst/>
              </a:prstGeom>
              <a:solidFill>
                <a:srgbClr val="00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1" name="Freeform 107"/>
              <p:cNvSpPr>
                <a:spLocks/>
              </p:cNvSpPr>
              <p:nvPr/>
            </p:nvSpPr>
            <p:spPr bwMode="auto">
              <a:xfrm>
                <a:off x="248" y="490"/>
                <a:ext cx="25" cy="84"/>
              </a:xfrm>
              <a:custGeom>
                <a:avLst/>
                <a:gdLst>
                  <a:gd name="T0" fmla="*/ 0 w 25"/>
                  <a:gd name="T1" fmla="*/ 77 h 84"/>
                  <a:gd name="T2" fmla="*/ 0 w 25"/>
                  <a:gd name="T3" fmla="*/ 84 h 84"/>
                  <a:gd name="T4" fmla="*/ 25 w 25"/>
                  <a:gd name="T5" fmla="*/ 84 h 84"/>
                  <a:gd name="T6" fmla="*/ 25 w 25"/>
                  <a:gd name="T7" fmla="*/ 0 h 84"/>
                  <a:gd name="T8" fmla="*/ 0 w 25"/>
                  <a:gd name="T9" fmla="*/ 0 h 84"/>
                  <a:gd name="T10" fmla="*/ 0 w 25"/>
                  <a:gd name="T11" fmla="*/ 7 h 84"/>
                  <a:gd name="T12" fmla="*/ 20 w 25"/>
                  <a:gd name="T13" fmla="*/ 7 h 84"/>
                  <a:gd name="T14" fmla="*/ 20 w 25"/>
                  <a:gd name="T15" fmla="*/ 77 h 84"/>
                  <a:gd name="T16" fmla="*/ 0 w 25"/>
                  <a:gd name="T17"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84">
                    <a:moveTo>
                      <a:pt x="0" y="77"/>
                    </a:moveTo>
                    <a:lnTo>
                      <a:pt x="0" y="84"/>
                    </a:lnTo>
                    <a:lnTo>
                      <a:pt x="25" y="84"/>
                    </a:lnTo>
                    <a:lnTo>
                      <a:pt x="25" y="0"/>
                    </a:lnTo>
                    <a:lnTo>
                      <a:pt x="0" y="0"/>
                    </a:lnTo>
                    <a:lnTo>
                      <a:pt x="0" y="7"/>
                    </a:lnTo>
                    <a:lnTo>
                      <a:pt x="20" y="7"/>
                    </a:lnTo>
                    <a:lnTo>
                      <a:pt x="20" y="77"/>
                    </a:lnTo>
                    <a:lnTo>
                      <a:pt x="0" y="77"/>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2" name="Freeform 108"/>
              <p:cNvSpPr>
                <a:spLocks/>
              </p:cNvSpPr>
              <p:nvPr/>
            </p:nvSpPr>
            <p:spPr bwMode="auto">
              <a:xfrm flipH="1">
                <a:off x="284" y="490"/>
                <a:ext cx="25" cy="84"/>
              </a:xfrm>
              <a:custGeom>
                <a:avLst/>
                <a:gdLst>
                  <a:gd name="T0" fmla="*/ 0 w 25"/>
                  <a:gd name="T1" fmla="*/ 77 h 84"/>
                  <a:gd name="T2" fmla="*/ 0 w 25"/>
                  <a:gd name="T3" fmla="*/ 84 h 84"/>
                  <a:gd name="T4" fmla="*/ 25 w 25"/>
                  <a:gd name="T5" fmla="*/ 84 h 84"/>
                  <a:gd name="T6" fmla="*/ 25 w 25"/>
                  <a:gd name="T7" fmla="*/ 0 h 84"/>
                  <a:gd name="T8" fmla="*/ 0 w 25"/>
                  <a:gd name="T9" fmla="*/ 0 h 84"/>
                  <a:gd name="T10" fmla="*/ 0 w 25"/>
                  <a:gd name="T11" fmla="*/ 7 h 84"/>
                  <a:gd name="T12" fmla="*/ 20 w 25"/>
                  <a:gd name="T13" fmla="*/ 7 h 84"/>
                  <a:gd name="T14" fmla="*/ 20 w 25"/>
                  <a:gd name="T15" fmla="*/ 77 h 84"/>
                  <a:gd name="T16" fmla="*/ 0 w 25"/>
                  <a:gd name="T17"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84">
                    <a:moveTo>
                      <a:pt x="0" y="77"/>
                    </a:moveTo>
                    <a:lnTo>
                      <a:pt x="0" y="84"/>
                    </a:lnTo>
                    <a:lnTo>
                      <a:pt x="25" y="84"/>
                    </a:lnTo>
                    <a:lnTo>
                      <a:pt x="25" y="0"/>
                    </a:lnTo>
                    <a:lnTo>
                      <a:pt x="0" y="0"/>
                    </a:lnTo>
                    <a:lnTo>
                      <a:pt x="0" y="7"/>
                    </a:lnTo>
                    <a:lnTo>
                      <a:pt x="20" y="7"/>
                    </a:lnTo>
                    <a:lnTo>
                      <a:pt x="20" y="77"/>
                    </a:lnTo>
                    <a:lnTo>
                      <a:pt x="0" y="77"/>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Rectangle 109"/>
              <p:cNvSpPr>
                <a:spLocks noChangeArrowheads="1"/>
              </p:cNvSpPr>
              <p:nvPr/>
            </p:nvSpPr>
            <p:spPr bwMode="auto">
              <a:xfrm>
                <a:off x="330" y="567"/>
                <a:ext cx="29" cy="7"/>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4" name="Rectangle 110"/>
              <p:cNvSpPr>
                <a:spLocks noChangeArrowheads="1"/>
              </p:cNvSpPr>
              <p:nvPr/>
            </p:nvSpPr>
            <p:spPr bwMode="auto">
              <a:xfrm>
                <a:off x="330" y="490"/>
                <a:ext cx="29" cy="7"/>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Group 111"/>
            <p:cNvGrpSpPr>
              <a:grpSpLocks/>
            </p:cNvGrpSpPr>
            <p:nvPr/>
          </p:nvGrpSpPr>
          <p:grpSpPr bwMode="auto">
            <a:xfrm>
              <a:off x="228" y="628"/>
              <a:ext cx="156" cy="84"/>
              <a:chOff x="228" y="586"/>
              <a:chExt cx="156" cy="84"/>
            </a:xfrm>
          </p:grpSpPr>
          <p:sp>
            <p:nvSpPr>
              <p:cNvPr id="43" name="Rectangle 112" descr="Широкий диагональный 2"/>
              <p:cNvSpPr>
                <a:spLocks noChangeArrowheads="1"/>
              </p:cNvSpPr>
              <p:nvPr/>
            </p:nvSpPr>
            <p:spPr bwMode="auto">
              <a:xfrm>
                <a:off x="228" y="602"/>
                <a:ext cx="156" cy="52"/>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4" name="Rectangle 113" descr="Алмазная решетка (контур)"/>
              <p:cNvSpPr>
                <a:spLocks noChangeArrowheads="1"/>
              </p:cNvSpPr>
              <p:nvPr/>
            </p:nvSpPr>
            <p:spPr bwMode="auto">
              <a:xfrm>
                <a:off x="228" y="611"/>
                <a:ext cx="156"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5" name="Rectangle 114"/>
              <p:cNvSpPr>
                <a:spLocks noChangeArrowheads="1"/>
              </p:cNvSpPr>
              <p:nvPr/>
            </p:nvSpPr>
            <p:spPr bwMode="auto">
              <a:xfrm>
                <a:off x="269" y="586"/>
                <a:ext cx="18" cy="8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 name="Rectangle 115" descr="Широкий диагональный 1"/>
              <p:cNvSpPr>
                <a:spLocks noChangeArrowheads="1"/>
              </p:cNvSpPr>
              <p:nvPr/>
            </p:nvSpPr>
            <p:spPr bwMode="auto">
              <a:xfrm>
                <a:off x="258" y="602"/>
                <a:ext cx="9" cy="52"/>
              </a:xfrm>
              <a:prstGeom prst="rect">
                <a:avLst/>
              </a:prstGeom>
              <a:pattFill prst="wdDn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7" name="Rectangle 116" descr="Широкий диагональный 1"/>
              <p:cNvSpPr>
                <a:spLocks noChangeArrowheads="1"/>
              </p:cNvSpPr>
              <p:nvPr/>
            </p:nvSpPr>
            <p:spPr bwMode="auto">
              <a:xfrm>
                <a:off x="290" y="602"/>
                <a:ext cx="9" cy="52"/>
              </a:xfrm>
              <a:prstGeom prst="rect">
                <a:avLst/>
              </a:prstGeom>
              <a:pattFill prst="wdDn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17"/>
              <p:cNvSpPr>
                <a:spLocks/>
              </p:cNvSpPr>
              <p:nvPr/>
            </p:nvSpPr>
            <p:spPr bwMode="auto">
              <a:xfrm>
                <a:off x="248" y="591"/>
                <a:ext cx="22" cy="74"/>
              </a:xfrm>
              <a:custGeom>
                <a:avLst/>
                <a:gdLst>
                  <a:gd name="T0" fmla="*/ 0 w 23"/>
                  <a:gd name="T1" fmla="*/ 63 h 74"/>
                  <a:gd name="T2" fmla="*/ 0 w 23"/>
                  <a:gd name="T3" fmla="*/ 74 h 74"/>
                  <a:gd name="T4" fmla="*/ 23 w 23"/>
                  <a:gd name="T5" fmla="*/ 74 h 74"/>
                  <a:gd name="T6" fmla="*/ 23 w 23"/>
                  <a:gd name="T7" fmla="*/ 0 h 74"/>
                  <a:gd name="T8" fmla="*/ 0 w 23"/>
                  <a:gd name="T9" fmla="*/ 0 h 74"/>
                  <a:gd name="T10" fmla="*/ 0 w 23"/>
                  <a:gd name="T11" fmla="*/ 11 h 74"/>
                  <a:gd name="T12" fmla="*/ 18 w 23"/>
                  <a:gd name="T13" fmla="*/ 11 h 74"/>
                  <a:gd name="T14" fmla="*/ 18 w 23"/>
                  <a:gd name="T15" fmla="*/ 63 h 74"/>
                  <a:gd name="T16" fmla="*/ 0 w 23"/>
                  <a:gd name="T17"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4">
                    <a:moveTo>
                      <a:pt x="0" y="63"/>
                    </a:moveTo>
                    <a:lnTo>
                      <a:pt x="0" y="74"/>
                    </a:lnTo>
                    <a:lnTo>
                      <a:pt x="23" y="74"/>
                    </a:lnTo>
                    <a:lnTo>
                      <a:pt x="23" y="0"/>
                    </a:lnTo>
                    <a:lnTo>
                      <a:pt x="0" y="0"/>
                    </a:lnTo>
                    <a:lnTo>
                      <a:pt x="0" y="11"/>
                    </a:lnTo>
                    <a:lnTo>
                      <a:pt x="18" y="11"/>
                    </a:lnTo>
                    <a:lnTo>
                      <a:pt x="18" y="63"/>
                    </a:lnTo>
                    <a:lnTo>
                      <a:pt x="0" y="63"/>
                    </a:lnTo>
                    <a:close/>
                  </a:path>
                </a:pathLst>
              </a:custGeom>
              <a:solidFill>
                <a:srgbClr val="000000"/>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118"/>
              <p:cNvSpPr>
                <a:spLocks/>
              </p:cNvSpPr>
              <p:nvPr/>
            </p:nvSpPr>
            <p:spPr bwMode="auto">
              <a:xfrm flipH="1">
                <a:off x="287" y="591"/>
                <a:ext cx="22" cy="74"/>
              </a:xfrm>
              <a:custGeom>
                <a:avLst/>
                <a:gdLst>
                  <a:gd name="T0" fmla="*/ 0 w 23"/>
                  <a:gd name="T1" fmla="*/ 63 h 74"/>
                  <a:gd name="T2" fmla="*/ 0 w 23"/>
                  <a:gd name="T3" fmla="*/ 74 h 74"/>
                  <a:gd name="T4" fmla="*/ 23 w 23"/>
                  <a:gd name="T5" fmla="*/ 74 h 74"/>
                  <a:gd name="T6" fmla="*/ 23 w 23"/>
                  <a:gd name="T7" fmla="*/ 0 h 74"/>
                  <a:gd name="T8" fmla="*/ 0 w 23"/>
                  <a:gd name="T9" fmla="*/ 0 h 74"/>
                  <a:gd name="T10" fmla="*/ 0 w 23"/>
                  <a:gd name="T11" fmla="*/ 11 h 74"/>
                  <a:gd name="T12" fmla="*/ 18 w 23"/>
                  <a:gd name="T13" fmla="*/ 11 h 74"/>
                  <a:gd name="T14" fmla="*/ 18 w 23"/>
                  <a:gd name="T15" fmla="*/ 63 h 74"/>
                  <a:gd name="T16" fmla="*/ 0 w 23"/>
                  <a:gd name="T17"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4">
                    <a:moveTo>
                      <a:pt x="0" y="63"/>
                    </a:moveTo>
                    <a:lnTo>
                      <a:pt x="0" y="74"/>
                    </a:lnTo>
                    <a:lnTo>
                      <a:pt x="23" y="74"/>
                    </a:lnTo>
                    <a:lnTo>
                      <a:pt x="23" y="0"/>
                    </a:lnTo>
                    <a:lnTo>
                      <a:pt x="0" y="0"/>
                    </a:lnTo>
                    <a:lnTo>
                      <a:pt x="0" y="11"/>
                    </a:lnTo>
                    <a:lnTo>
                      <a:pt x="18" y="11"/>
                    </a:lnTo>
                    <a:lnTo>
                      <a:pt x="18" y="63"/>
                    </a:lnTo>
                    <a:lnTo>
                      <a:pt x="0" y="63"/>
                    </a:lnTo>
                    <a:close/>
                  </a:path>
                </a:pathLst>
              </a:custGeom>
              <a:solidFill>
                <a:srgbClr val="000000"/>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Rectangle 119"/>
              <p:cNvSpPr>
                <a:spLocks noChangeArrowheads="1"/>
              </p:cNvSpPr>
              <p:nvPr/>
            </p:nvSpPr>
            <p:spPr bwMode="auto">
              <a:xfrm>
                <a:off x="330" y="654"/>
                <a:ext cx="28" cy="11"/>
              </a:xfrm>
              <a:prstGeom prst="rect">
                <a:avLst/>
              </a:prstGeom>
              <a:solidFill>
                <a:srgbClr val="00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1" name="Rectangle 120"/>
              <p:cNvSpPr>
                <a:spLocks noChangeArrowheads="1"/>
              </p:cNvSpPr>
              <p:nvPr/>
            </p:nvSpPr>
            <p:spPr bwMode="auto">
              <a:xfrm>
                <a:off x="330" y="591"/>
                <a:ext cx="28" cy="11"/>
              </a:xfrm>
              <a:prstGeom prst="rect">
                <a:avLst/>
              </a:prstGeom>
              <a:solidFill>
                <a:srgbClr val="00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121"/>
              <p:cNvSpPr>
                <a:spLocks/>
              </p:cNvSpPr>
              <p:nvPr/>
            </p:nvSpPr>
            <p:spPr bwMode="auto">
              <a:xfrm>
                <a:off x="248" y="586"/>
                <a:ext cx="25" cy="84"/>
              </a:xfrm>
              <a:custGeom>
                <a:avLst/>
                <a:gdLst>
                  <a:gd name="T0" fmla="*/ 0 w 25"/>
                  <a:gd name="T1" fmla="*/ 77 h 84"/>
                  <a:gd name="T2" fmla="*/ 0 w 25"/>
                  <a:gd name="T3" fmla="*/ 84 h 84"/>
                  <a:gd name="T4" fmla="*/ 25 w 25"/>
                  <a:gd name="T5" fmla="*/ 84 h 84"/>
                  <a:gd name="T6" fmla="*/ 25 w 25"/>
                  <a:gd name="T7" fmla="*/ 0 h 84"/>
                  <a:gd name="T8" fmla="*/ 0 w 25"/>
                  <a:gd name="T9" fmla="*/ 0 h 84"/>
                  <a:gd name="T10" fmla="*/ 0 w 25"/>
                  <a:gd name="T11" fmla="*/ 7 h 84"/>
                  <a:gd name="T12" fmla="*/ 20 w 25"/>
                  <a:gd name="T13" fmla="*/ 7 h 84"/>
                  <a:gd name="T14" fmla="*/ 20 w 25"/>
                  <a:gd name="T15" fmla="*/ 77 h 84"/>
                  <a:gd name="T16" fmla="*/ 0 w 25"/>
                  <a:gd name="T17"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84">
                    <a:moveTo>
                      <a:pt x="0" y="77"/>
                    </a:moveTo>
                    <a:lnTo>
                      <a:pt x="0" y="84"/>
                    </a:lnTo>
                    <a:lnTo>
                      <a:pt x="25" y="84"/>
                    </a:lnTo>
                    <a:lnTo>
                      <a:pt x="25" y="0"/>
                    </a:lnTo>
                    <a:lnTo>
                      <a:pt x="0" y="0"/>
                    </a:lnTo>
                    <a:lnTo>
                      <a:pt x="0" y="7"/>
                    </a:lnTo>
                    <a:lnTo>
                      <a:pt x="20" y="7"/>
                    </a:lnTo>
                    <a:lnTo>
                      <a:pt x="20" y="77"/>
                    </a:lnTo>
                    <a:lnTo>
                      <a:pt x="0" y="77"/>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2"/>
              <p:cNvSpPr>
                <a:spLocks/>
              </p:cNvSpPr>
              <p:nvPr/>
            </p:nvSpPr>
            <p:spPr bwMode="auto">
              <a:xfrm flipH="1">
                <a:off x="284" y="586"/>
                <a:ext cx="25" cy="84"/>
              </a:xfrm>
              <a:custGeom>
                <a:avLst/>
                <a:gdLst>
                  <a:gd name="T0" fmla="*/ 0 w 25"/>
                  <a:gd name="T1" fmla="*/ 77 h 84"/>
                  <a:gd name="T2" fmla="*/ 0 w 25"/>
                  <a:gd name="T3" fmla="*/ 84 h 84"/>
                  <a:gd name="T4" fmla="*/ 25 w 25"/>
                  <a:gd name="T5" fmla="*/ 84 h 84"/>
                  <a:gd name="T6" fmla="*/ 25 w 25"/>
                  <a:gd name="T7" fmla="*/ 0 h 84"/>
                  <a:gd name="T8" fmla="*/ 0 w 25"/>
                  <a:gd name="T9" fmla="*/ 0 h 84"/>
                  <a:gd name="T10" fmla="*/ 0 w 25"/>
                  <a:gd name="T11" fmla="*/ 7 h 84"/>
                  <a:gd name="T12" fmla="*/ 20 w 25"/>
                  <a:gd name="T13" fmla="*/ 7 h 84"/>
                  <a:gd name="T14" fmla="*/ 20 w 25"/>
                  <a:gd name="T15" fmla="*/ 77 h 84"/>
                  <a:gd name="T16" fmla="*/ 0 w 25"/>
                  <a:gd name="T17"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84">
                    <a:moveTo>
                      <a:pt x="0" y="77"/>
                    </a:moveTo>
                    <a:lnTo>
                      <a:pt x="0" y="84"/>
                    </a:lnTo>
                    <a:lnTo>
                      <a:pt x="25" y="84"/>
                    </a:lnTo>
                    <a:lnTo>
                      <a:pt x="25" y="0"/>
                    </a:lnTo>
                    <a:lnTo>
                      <a:pt x="0" y="0"/>
                    </a:lnTo>
                    <a:lnTo>
                      <a:pt x="0" y="7"/>
                    </a:lnTo>
                    <a:lnTo>
                      <a:pt x="20" y="7"/>
                    </a:lnTo>
                    <a:lnTo>
                      <a:pt x="20" y="77"/>
                    </a:lnTo>
                    <a:lnTo>
                      <a:pt x="0" y="77"/>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Rectangle 123"/>
              <p:cNvSpPr>
                <a:spLocks noChangeArrowheads="1"/>
              </p:cNvSpPr>
              <p:nvPr/>
            </p:nvSpPr>
            <p:spPr bwMode="auto">
              <a:xfrm>
                <a:off x="330" y="663"/>
                <a:ext cx="28" cy="7"/>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5" name="Rectangle 124"/>
              <p:cNvSpPr>
                <a:spLocks noChangeArrowheads="1"/>
              </p:cNvSpPr>
              <p:nvPr/>
            </p:nvSpPr>
            <p:spPr bwMode="auto">
              <a:xfrm>
                <a:off x="330" y="586"/>
                <a:ext cx="28" cy="7"/>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Group 125"/>
            <p:cNvGrpSpPr>
              <a:grpSpLocks/>
            </p:cNvGrpSpPr>
            <p:nvPr/>
          </p:nvGrpSpPr>
          <p:grpSpPr bwMode="auto">
            <a:xfrm>
              <a:off x="228" y="750"/>
              <a:ext cx="156" cy="84"/>
              <a:chOff x="228" y="684"/>
              <a:chExt cx="156" cy="84"/>
            </a:xfrm>
          </p:grpSpPr>
          <p:sp>
            <p:nvSpPr>
              <p:cNvPr id="25" name="Rectangle 126" descr="Алмазная решетка (контур)"/>
              <p:cNvSpPr>
                <a:spLocks noChangeArrowheads="1"/>
              </p:cNvSpPr>
              <p:nvPr/>
            </p:nvSpPr>
            <p:spPr bwMode="auto">
              <a:xfrm>
                <a:off x="228" y="709"/>
                <a:ext cx="156"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6" name="Rectangle 127"/>
              <p:cNvSpPr>
                <a:spLocks noChangeArrowheads="1"/>
              </p:cNvSpPr>
              <p:nvPr/>
            </p:nvSpPr>
            <p:spPr bwMode="auto">
              <a:xfrm>
                <a:off x="269" y="684"/>
                <a:ext cx="18" cy="8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7" name="Rectangle 128" descr="Широкий диагональный 1"/>
              <p:cNvSpPr>
                <a:spLocks noChangeArrowheads="1"/>
              </p:cNvSpPr>
              <p:nvPr/>
            </p:nvSpPr>
            <p:spPr bwMode="auto">
              <a:xfrm>
                <a:off x="258" y="700"/>
                <a:ext cx="9" cy="52"/>
              </a:xfrm>
              <a:prstGeom prst="rect">
                <a:avLst/>
              </a:prstGeom>
              <a:pattFill prst="wdDn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8" name="Rectangle 129" descr="Широкий диагональный 1"/>
              <p:cNvSpPr>
                <a:spLocks noChangeArrowheads="1"/>
              </p:cNvSpPr>
              <p:nvPr/>
            </p:nvSpPr>
            <p:spPr bwMode="auto">
              <a:xfrm>
                <a:off x="290" y="700"/>
                <a:ext cx="9" cy="52"/>
              </a:xfrm>
              <a:prstGeom prst="rect">
                <a:avLst/>
              </a:prstGeom>
              <a:pattFill prst="wdDn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130"/>
              <p:cNvSpPr>
                <a:spLocks/>
              </p:cNvSpPr>
              <p:nvPr/>
            </p:nvSpPr>
            <p:spPr bwMode="auto">
              <a:xfrm>
                <a:off x="248" y="689"/>
                <a:ext cx="22" cy="74"/>
              </a:xfrm>
              <a:custGeom>
                <a:avLst/>
                <a:gdLst>
                  <a:gd name="T0" fmla="*/ 0 w 23"/>
                  <a:gd name="T1" fmla="*/ 63 h 74"/>
                  <a:gd name="T2" fmla="*/ 0 w 23"/>
                  <a:gd name="T3" fmla="*/ 74 h 74"/>
                  <a:gd name="T4" fmla="*/ 23 w 23"/>
                  <a:gd name="T5" fmla="*/ 74 h 74"/>
                  <a:gd name="T6" fmla="*/ 23 w 23"/>
                  <a:gd name="T7" fmla="*/ 0 h 74"/>
                  <a:gd name="T8" fmla="*/ 0 w 23"/>
                  <a:gd name="T9" fmla="*/ 0 h 74"/>
                  <a:gd name="T10" fmla="*/ 0 w 23"/>
                  <a:gd name="T11" fmla="*/ 11 h 74"/>
                  <a:gd name="T12" fmla="*/ 18 w 23"/>
                  <a:gd name="T13" fmla="*/ 11 h 74"/>
                  <a:gd name="T14" fmla="*/ 18 w 23"/>
                  <a:gd name="T15" fmla="*/ 63 h 74"/>
                  <a:gd name="T16" fmla="*/ 0 w 23"/>
                  <a:gd name="T17"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4">
                    <a:moveTo>
                      <a:pt x="0" y="63"/>
                    </a:moveTo>
                    <a:lnTo>
                      <a:pt x="0" y="74"/>
                    </a:lnTo>
                    <a:lnTo>
                      <a:pt x="23" y="74"/>
                    </a:lnTo>
                    <a:lnTo>
                      <a:pt x="23" y="0"/>
                    </a:lnTo>
                    <a:lnTo>
                      <a:pt x="0" y="0"/>
                    </a:lnTo>
                    <a:lnTo>
                      <a:pt x="0" y="11"/>
                    </a:lnTo>
                    <a:lnTo>
                      <a:pt x="18" y="11"/>
                    </a:lnTo>
                    <a:lnTo>
                      <a:pt x="18" y="63"/>
                    </a:lnTo>
                    <a:lnTo>
                      <a:pt x="0" y="63"/>
                    </a:lnTo>
                    <a:close/>
                  </a:path>
                </a:pathLst>
              </a:custGeom>
              <a:solidFill>
                <a:srgbClr val="000000"/>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31"/>
              <p:cNvSpPr>
                <a:spLocks/>
              </p:cNvSpPr>
              <p:nvPr/>
            </p:nvSpPr>
            <p:spPr bwMode="auto">
              <a:xfrm flipH="1">
                <a:off x="287" y="689"/>
                <a:ext cx="22" cy="74"/>
              </a:xfrm>
              <a:custGeom>
                <a:avLst/>
                <a:gdLst>
                  <a:gd name="T0" fmla="*/ 0 w 23"/>
                  <a:gd name="T1" fmla="*/ 63 h 74"/>
                  <a:gd name="T2" fmla="*/ 0 w 23"/>
                  <a:gd name="T3" fmla="*/ 74 h 74"/>
                  <a:gd name="T4" fmla="*/ 23 w 23"/>
                  <a:gd name="T5" fmla="*/ 74 h 74"/>
                  <a:gd name="T6" fmla="*/ 23 w 23"/>
                  <a:gd name="T7" fmla="*/ 0 h 74"/>
                  <a:gd name="T8" fmla="*/ 0 w 23"/>
                  <a:gd name="T9" fmla="*/ 0 h 74"/>
                  <a:gd name="T10" fmla="*/ 0 w 23"/>
                  <a:gd name="T11" fmla="*/ 11 h 74"/>
                  <a:gd name="T12" fmla="*/ 18 w 23"/>
                  <a:gd name="T13" fmla="*/ 11 h 74"/>
                  <a:gd name="T14" fmla="*/ 18 w 23"/>
                  <a:gd name="T15" fmla="*/ 63 h 74"/>
                  <a:gd name="T16" fmla="*/ 0 w 23"/>
                  <a:gd name="T17"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4">
                    <a:moveTo>
                      <a:pt x="0" y="63"/>
                    </a:moveTo>
                    <a:lnTo>
                      <a:pt x="0" y="74"/>
                    </a:lnTo>
                    <a:lnTo>
                      <a:pt x="23" y="74"/>
                    </a:lnTo>
                    <a:lnTo>
                      <a:pt x="23" y="0"/>
                    </a:lnTo>
                    <a:lnTo>
                      <a:pt x="0" y="0"/>
                    </a:lnTo>
                    <a:lnTo>
                      <a:pt x="0" y="11"/>
                    </a:lnTo>
                    <a:lnTo>
                      <a:pt x="18" y="11"/>
                    </a:lnTo>
                    <a:lnTo>
                      <a:pt x="18" y="63"/>
                    </a:lnTo>
                    <a:lnTo>
                      <a:pt x="0" y="63"/>
                    </a:lnTo>
                    <a:close/>
                  </a:path>
                </a:pathLst>
              </a:custGeom>
              <a:solidFill>
                <a:srgbClr val="000000"/>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Rectangle 132"/>
              <p:cNvSpPr>
                <a:spLocks noChangeArrowheads="1"/>
              </p:cNvSpPr>
              <p:nvPr/>
            </p:nvSpPr>
            <p:spPr bwMode="auto">
              <a:xfrm>
                <a:off x="330" y="752"/>
                <a:ext cx="28" cy="11"/>
              </a:xfrm>
              <a:prstGeom prst="rect">
                <a:avLst/>
              </a:prstGeom>
              <a:solidFill>
                <a:srgbClr val="00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2" name="Rectangle 133"/>
              <p:cNvSpPr>
                <a:spLocks noChangeArrowheads="1"/>
              </p:cNvSpPr>
              <p:nvPr/>
            </p:nvSpPr>
            <p:spPr bwMode="auto">
              <a:xfrm>
                <a:off x="330" y="689"/>
                <a:ext cx="28" cy="11"/>
              </a:xfrm>
              <a:prstGeom prst="rect">
                <a:avLst/>
              </a:prstGeom>
              <a:solidFill>
                <a:srgbClr val="00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34"/>
              <p:cNvSpPr>
                <a:spLocks/>
              </p:cNvSpPr>
              <p:nvPr/>
            </p:nvSpPr>
            <p:spPr bwMode="auto">
              <a:xfrm>
                <a:off x="248" y="684"/>
                <a:ext cx="25" cy="84"/>
              </a:xfrm>
              <a:custGeom>
                <a:avLst/>
                <a:gdLst>
                  <a:gd name="T0" fmla="*/ 0 w 25"/>
                  <a:gd name="T1" fmla="*/ 77 h 84"/>
                  <a:gd name="T2" fmla="*/ 0 w 25"/>
                  <a:gd name="T3" fmla="*/ 84 h 84"/>
                  <a:gd name="T4" fmla="*/ 25 w 25"/>
                  <a:gd name="T5" fmla="*/ 84 h 84"/>
                  <a:gd name="T6" fmla="*/ 25 w 25"/>
                  <a:gd name="T7" fmla="*/ 0 h 84"/>
                  <a:gd name="T8" fmla="*/ 0 w 25"/>
                  <a:gd name="T9" fmla="*/ 0 h 84"/>
                  <a:gd name="T10" fmla="*/ 0 w 25"/>
                  <a:gd name="T11" fmla="*/ 7 h 84"/>
                  <a:gd name="T12" fmla="*/ 20 w 25"/>
                  <a:gd name="T13" fmla="*/ 7 h 84"/>
                  <a:gd name="T14" fmla="*/ 20 w 25"/>
                  <a:gd name="T15" fmla="*/ 77 h 84"/>
                  <a:gd name="T16" fmla="*/ 0 w 25"/>
                  <a:gd name="T17"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84">
                    <a:moveTo>
                      <a:pt x="0" y="77"/>
                    </a:moveTo>
                    <a:lnTo>
                      <a:pt x="0" y="84"/>
                    </a:lnTo>
                    <a:lnTo>
                      <a:pt x="25" y="84"/>
                    </a:lnTo>
                    <a:lnTo>
                      <a:pt x="25" y="0"/>
                    </a:lnTo>
                    <a:lnTo>
                      <a:pt x="0" y="0"/>
                    </a:lnTo>
                    <a:lnTo>
                      <a:pt x="0" y="7"/>
                    </a:lnTo>
                    <a:lnTo>
                      <a:pt x="20" y="7"/>
                    </a:lnTo>
                    <a:lnTo>
                      <a:pt x="20" y="77"/>
                    </a:lnTo>
                    <a:lnTo>
                      <a:pt x="0" y="77"/>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135"/>
              <p:cNvSpPr>
                <a:spLocks/>
              </p:cNvSpPr>
              <p:nvPr/>
            </p:nvSpPr>
            <p:spPr bwMode="auto">
              <a:xfrm flipH="1">
                <a:off x="284" y="684"/>
                <a:ext cx="25" cy="84"/>
              </a:xfrm>
              <a:custGeom>
                <a:avLst/>
                <a:gdLst>
                  <a:gd name="T0" fmla="*/ 0 w 25"/>
                  <a:gd name="T1" fmla="*/ 77 h 84"/>
                  <a:gd name="T2" fmla="*/ 0 w 25"/>
                  <a:gd name="T3" fmla="*/ 84 h 84"/>
                  <a:gd name="T4" fmla="*/ 25 w 25"/>
                  <a:gd name="T5" fmla="*/ 84 h 84"/>
                  <a:gd name="T6" fmla="*/ 25 w 25"/>
                  <a:gd name="T7" fmla="*/ 0 h 84"/>
                  <a:gd name="T8" fmla="*/ 0 w 25"/>
                  <a:gd name="T9" fmla="*/ 0 h 84"/>
                  <a:gd name="T10" fmla="*/ 0 w 25"/>
                  <a:gd name="T11" fmla="*/ 7 h 84"/>
                  <a:gd name="T12" fmla="*/ 20 w 25"/>
                  <a:gd name="T13" fmla="*/ 7 h 84"/>
                  <a:gd name="T14" fmla="*/ 20 w 25"/>
                  <a:gd name="T15" fmla="*/ 77 h 84"/>
                  <a:gd name="T16" fmla="*/ 0 w 25"/>
                  <a:gd name="T17"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84">
                    <a:moveTo>
                      <a:pt x="0" y="77"/>
                    </a:moveTo>
                    <a:lnTo>
                      <a:pt x="0" y="84"/>
                    </a:lnTo>
                    <a:lnTo>
                      <a:pt x="25" y="84"/>
                    </a:lnTo>
                    <a:lnTo>
                      <a:pt x="25" y="0"/>
                    </a:lnTo>
                    <a:lnTo>
                      <a:pt x="0" y="0"/>
                    </a:lnTo>
                    <a:lnTo>
                      <a:pt x="0" y="7"/>
                    </a:lnTo>
                    <a:lnTo>
                      <a:pt x="20" y="7"/>
                    </a:lnTo>
                    <a:lnTo>
                      <a:pt x="20" y="77"/>
                    </a:lnTo>
                    <a:lnTo>
                      <a:pt x="0" y="77"/>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Rectangle 136"/>
              <p:cNvSpPr>
                <a:spLocks noChangeArrowheads="1"/>
              </p:cNvSpPr>
              <p:nvPr/>
            </p:nvSpPr>
            <p:spPr bwMode="auto">
              <a:xfrm>
                <a:off x="330" y="761"/>
                <a:ext cx="28" cy="7"/>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6" name="Rectangle 137"/>
              <p:cNvSpPr>
                <a:spLocks noChangeArrowheads="1"/>
              </p:cNvSpPr>
              <p:nvPr/>
            </p:nvSpPr>
            <p:spPr bwMode="auto">
              <a:xfrm>
                <a:off x="330" y="684"/>
                <a:ext cx="28" cy="7"/>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7" name="Rectangle 138" descr="Широкий диагональный 2"/>
              <p:cNvSpPr>
                <a:spLocks noChangeArrowheads="1"/>
              </p:cNvSpPr>
              <p:nvPr/>
            </p:nvSpPr>
            <p:spPr bwMode="auto">
              <a:xfrm>
                <a:off x="330" y="743"/>
                <a:ext cx="2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8" name="Rectangle 139" descr="Широкий диагональный 2"/>
              <p:cNvSpPr>
                <a:spLocks noChangeArrowheads="1"/>
              </p:cNvSpPr>
              <p:nvPr/>
            </p:nvSpPr>
            <p:spPr bwMode="auto">
              <a:xfrm>
                <a:off x="330" y="700"/>
                <a:ext cx="2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9" name="Rectangle 140" descr="Широкий диагональный 2"/>
              <p:cNvSpPr>
                <a:spLocks noChangeArrowheads="1"/>
              </p:cNvSpPr>
              <p:nvPr/>
            </p:nvSpPr>
            <p:spPr bwMode="auto">
              <a:xfrm>
                <a:off x="299" y="700"/>
                <a:ext cx="10"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0" name="Rectangle 141" descr="Широкий диагональный 2"/>
              <p:cNvSpPr>
                <a:spLocks noChangeArrowheads="1"/>
              </p:cNvSpPr>
              <p:nvPr/>
            </p:nvSpPr>
            <p:spPr bwMode="auto">
              <a:xfrm>
                <a:off x="299" y="743"/>
                <a:ext cx="10"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1" name="Rectangle 142" descr="Широкий диагональный 2"/>
              <p:cNvSpPr>
                <a:spLocks noChangeArrowheads="1"/>
              </p:cNvSpPr>
              <p:nvPr/>
            </p:nvSpPr>
            <p:spPr bwMode="auto">
              <a:xfrm>
                <a:off x="248" y="743"/>
                <a:ext cx="10"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2" name="Rectangle 143" descr="Широкий диагональный 2"/>
              <p:cNvSpPr>
                <a:spLocks noChangeArrowheads="1"/>
              </p:cNvSpPr>
              <p:nvPr/>
            </p:nvSpPr>
            <p:spPr bwMode="auto">
              <a:xfrm>
                <a:off x="248" y="700"/>
                <a:ext cx="10"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15" name="Объект 14"/>
            <p:cNvGraphicFramePr>
              <a:graphicFrameLocks noChangeAspect="1"/>
            </p:cNvGraphicFramePr>
            <p:nvPr/>
          </p:nvGraphicFramePr>
          <p:xfrm>
            <a:off x="93" y="357"/>
            <a:ext cx="19" cy="21"/>
          </p:xfrm>
          <a:graphic>
            <a:graphicData uri="http://schemas.openxmlformats.org/presentationml/2006/ole">
              <mc:AlternateContent xmlns:mc="http://schemas.openxmlformats.org/markup-compatibility/2006">
                <mc:Choice xmlns:v="urn:schemas-microsoft-com:vml" Requires="v">
                  <p:oleObj spid="_x0000_s1468" name="Формула" r:id="rId3" imgW="177569" imgH="202936" progId="Equation.3">
                    <p:embed/>
                  </p:oleObj>
                </mc:Choice>
                <mc:Fallback>
                  <p:oleObj name="Формула" r:id="rId3" imgW="177569" imgH="202936" progId="Equation.3">
                    <p:embed/>
                    <p:pic>
                      <p:nvPicPr>
                        <p:cNvPr id="0" name="Picture 4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 y="357"/>
                          <a:ext cx="19" cy="21"/>
                        </a:xfrm>
                        <a:prstGeom prst="rect">
                          <a:avLst/>
                        </a:prstGeom>
                        <a:solidFill>
                          <a:srgbClr val="FFFFFF"/>
                        </a:solidFill>
                        <a:ln w="9525">
                          <a:solidFill>
                            <a:srgbClr val="FFFFFF"/>
                          </a:solidFill>
                          <a:miter lim="800000"/>
                          <a:headEnd/>
                          <a:tailEnd/>
                        </a:ln>
                      </p:spPr>
                    </p:pic>
                  </p:oleObj>
                </mc:Fallback>
              </mc:AlternateContent>
            </a:graphicData>
          </a:graphic>
        </p:graphicFrame>
        <p:graphicFrame>
          <p:nvGraphicFramePr>
            <p:cNvPr id="16" name="Объект 15"/>
            <p:cNvGraphicFramePr>
              <a:graphicFrameLocks noChangeAspect="1"/>
            </p:cNvGraphicFramePr>
            <p:nvPr/>
          </p:nvGraphicFramePr>
          <p:xfrm>
            <a:off x="93" y="494"/>
            <a:ext cx="19" cy="21"/>
          </p:xfrm>
          <a:graphic>
            <a:graphicData uri="http://schemas.openxmlformats.org/presentationml/2006/ole">
              <mc:AlternateContent xmlns:mc="http://schemas.openxmlformats.org/markup-compatibility/2006">
                <mc:Choice xmlns:v="urn:schemas-microsoft-com:vml" Requires="v">
                  <p:oleObj spid="_x0000_s1469" name="Формула" r:id="rId5" imgW="177569" imgH="202936" progId="Equation.3">
                    <p:embed/>
                  </p:oleObj>
                </mc:Choice>
                <mc:Fallback>
                  <p:oleObj name="Формула" r:id="rId5" imgW="177569" imgH="202936" progId="Equation.3">
                    <p:embed/>
                    <p:pic>
                      <p:nvPicPr>
                        <p:cNvPr id="0" name="Picture 4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 y="494"/>
                          <a:ext cx="19" cy="21"/>
                        </a:xfrm>
                        <a:prstGeom prst="rect">
                          <a:avLst/>
                        </a:prstGeom>
                        <a:solidFill>
                          <a:srgbClr val="FFFFFF"/>
                        </a:solidFill>
                        <a:ln w="9525">
                          <a:solidFill>
                            <a:srgbClr val="FFFFFF"/>
                          </a:solidFill>
                          <a:miter lim="800000"/>
                          <a:headEnd/>
                          <a:tailEnd/>
                        </a:ln>
                      </p:spPr>
                    </p:pic>
                  </p:oleObj>
                </mc:Fallback>
              </mc:AlternateContent>
            </a:graphicData>
          </a:graphic>
        </p:graphicFrame>
        <p:graphicFrame>
          <p:nvGraphicFramePr>
            <p:cNvPr id="17" name="Объект 16"/>
            <p:cNvGraphicFramePr>
              <a:graphicFrameLocks noChangeAspect="1"/>
            </p:cNvGraphicFramePr>
            <p:nvPr/>
          </p:nvGraphicFramePr>
          <p:xfrm>
            <a:off x="93" y="598"/>
            <a:ext cx="17" cy="21"/>
          </p:xfrm>
          <a:graphic>
            <a:graphicData uri="http://schemas.openxmlformats.org/presentationml/2006/ole">
              <mc:AlternateContent xmlns:mc="http://schemas.openxmlformats.org/markup-compatibility/2006">
                <mc:Choice xmlns:v="urn:schemas-microsoft-com:vml" Requires="v">
                  <p:oleObj spid="_x0000_s1470" name="Формула" r:id="rId7" imgW="164957" imgH="203024" progId="Equation.3">
                    <p:embed/>
                  </p:oleObj>
                </mc:Choice>
                <mc:Fallback>
                  <p:oleObj name="Формула" r:id="rId7" imgW="164957" imgH="203024" progId="Equation.3">
                    <p:embed/>
                    <p:pic>
                      <p:nvPicPr>
                        <p:cNvPr id="0" name="Picture 4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 y="598"/>
                          <a:ext cx="17" cy="21"/>
                        </a:xfrm>
                        <a:prstGeom prst="rect">
                          <a:avLst/>
                        </a:prstGeom>
                        <a:solidFill>
                          <a:srgbClr val="FFFFFF"/>
                        </a:solidFill>
                        <a:ln w="9525">
                          <a:solidFill>
                            <a:srgbClr val="FFFFFF"/>
                          </a:solidFill>
                          <a:miter lim="800000"/>
                          <a:headEnd/>
                          <a:tailEnd/>
                        </a:ln>
                      </p:spPr>
                    </p:pic>
                  </p:oleObj>
                </mc:Fallback>
              </mc:AlternateContent>
            </a:graphicData>
          </a:graphic>
        </p:graphicFrame>
        <p:graphicFrame>
          <p:nvGraphicFramePr>
            <p:cNvPr id="18" name="Объект 17"/>
            <p:cNvGraphicFramePr>
              <a:graphicFrameLocks noChangeAspect="1"/>
            </p:cNvGraphicFramePr>
            <p:nvPr/>
          </p:nvGraphicFramePr>
          <p:xfrm>
            <a:off x="94" y="715"/>
            <a:ext cx="17" cy="21"/>
          </p:xfrm>
          <a:graphic>
            <a:graphicData uri="http://schemas.openxmlformats.org/presentationml/2006/ole">
              <mc:AlternateContent xmlns:mc="http://schemas.openxmlformats.org/markup-compatibility/2006">
                <mc:Choice xmlns:v="urn:schemas-microsoft-com:vml" Requires="v">
                  <p:oleObj spid="_x0000_s1471" name="Формула" r:id="rId9" imgW="164957" imgH="203024" progId="Equation.3">
                    <p:embed/>
                  </p:oleObj>
                </mc:Choice>
                <mc:Fallback>
                  <p:oleObj name="Формула" r:id="rId9" imgW="164957" imgH="203024" progId="Equation.3">
                    <p:embed/>
                    <p:pic>
                      <p:nvPicPr>
                        <p:cNvPr id="0" name="Picture 4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 y="715"/>
                          <a:ext cx="17" cy="21"/>
                        </a:xfrm>
                        <a:prstGeom prst="rect">
                          <a:avLst/>
                        </a:prstGeom>
                        <a:solidFill>
                          <a:srgbClr val="FFFFFF"/>
                        </a:solidFill>
                        <a:ln w="9525">
                          <a:solidFill>
                            <a:srgbClr val="FFFFFF"/>
                          </a:solidFill>
                          <a:miter lim="800000"/>
                          <a:headEnd/>
                          <a:tailEnd/>
                        </a:ln>
                      </p:spPr>
                    </p:pic>
                  </p:oleObj>
                </mc:Fallback>
              </mc:AlternateContent>
            </a:graphicData>
          </a:graphic>
        </p:graphicFrame>
        <p:graphicFrame>
          <p:nvGraphicFramePr>
            <p:cNvPr id="19" name="Объект 18"/>
            <p:cNvGraphicFramePr>
              <a:graphicFrameLocks noChangeAspect="1"/>
            </p:cNvGraphicFramePr>
            <p:nvPr/>
          </p:nvGraphicFramePr>
          <p:xfrm>
            <a:off x="95" y="854"/>
            <a:ext cx="19" cy="21"/>
          </p:xfrm>
          <a:graphic>
            <a:graphicData uri="http://schemas.openxmlformats.org/presentationml/2006/ole">
              <mc:AlternateContent xmlns:mc="http://schemas.openxmlformats.org/markup-compatibility/2006">
                <mc:Choice xmlns:v="urn:schemas-microsoft-com:vml" Requires="v">
                  <p:oleObj spid="_x0000_s1472" name="Формула" r:id="rId11" imgW="177569" imgH="202936" progId="Equation.3">
                    <p:embed/>
                  </p:oleObj>
                </mc:Choice>
                <mc:Fallback>
                  <p:oleObj name="Формула" r:id="rId11" imgW="177569" imgH="202936" progId="Equation.3">
                    <p:embed/>
                    <p:pic>
                      <p:nvPicPr>
                        <p:cNvPr id="0" name="Picture 4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 y="854"/>
                          <a:ext cx="19" cy="21"/>
                        </a:xfrm>
                        <a:prstGeom prst="rect">
                          <a:avLst/>
                        </a:prstGeom>
                        <a:solidFill>
                          <a:srgbClr val="FFFFFF"/>
                        </a:solidFill>
                        <a:ln w="9525">
                          <a:solidFill>
                            <a:srgbClr val="FFFFFF"/>
                          </a:solidFill>
                          <a:miter lim="800000"/>
                          <a:headEnd/>
                          <a:tailEnd/>
                        </a:ln>
                      </p:spPr>
                    </p:pic>
                  </p:oleObj>
                </mc:Fallback>
              </mc:AlternateContent>
            </a:graphicData>
          </a:graphic>
        </p:graphicFrame>
        <p:graphicFrame>
          <p:nvGraphicFramePr>
            <p:cNvPr id="20" name="Объект 19"/>
            <p:cNvGraphicFramePr>
              <a:graphicFrameLocks noChangeAspect="1"/>
            </p:cNvGraphicFramePr>
            <p:nvPr/>
          </p:nvGraphicFramePr>
          <p:xfrm>
            <a:off x="299" y="362"/>
            <a:ext cx="17" cy="21"/>
          </p:xfrm>
          <a:graphic>
            <a:graphicData uri="http://schemas.openxmlformats.org/presentationml/2006/ole">
              <mc:AlternateContent xmlns:mc="http://schemas.openxmlformats.org/markup-compatibility/2006">
                <mc:Choice xmlns:v="urn:schemas-microsoft-com:vml" Requires="v">
                  <p:oleObj spid="_x0000_s1473" name="Формула" r:id="rId13" imgW="164957" imgH="203024" progId="Equation.3">
                    <p:embed/>
                  </p:oleObj>
                </mc:Choice>
                <mc:Fallback>
                  <p:oleObj name="Формула" r:id="rId13" imgW="164957" imgH="203024" progId="Equation.3">
                    <p:embed/>
                    <p:pic>
                      <p:nvPicPr>
                        <p:cNvPr id="0" name="Picture 4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9" y="362"/>
                          <a:ext cx="17" cy="21"/>
                        </a:xfrm>
                        <a:prstGeom prst="rect">
                          <a:avLst/>
                        </a:prstGeom>
                        <a:solidFill>
                          <a:srgbClr val="FFFFFF"/>
                        </a:solidFill>
                        <a:ln w="9525">
                          <a:solidFill>
                            <a:srgbClr val="FFFFFF"/>
                          </a:solidFill>
                          <a:miter lim="800000"/>
                          <a:headEnd/>
                          <a:tailEnd/>
                        </a:ln>
                      </p:spPr>
                    </p:pic>
                  </p:oleObj>
                </mc:Fallback>
              </mc:AlternateContent>
            </a:graphicData>
          </a:graphic>
        </p:graphicFrame>
        <p:graphicFrame>
          <p:nvGraphicFramePr>
            <p:cNvPr id="21" name="Объект 20"/>
            <p:cNvGraphicFramePr>
              <a:graphicFrameLocks noChangeAspect="1"/>
            </p:cNvGraphicFramePr>
            <p:nvPr/>
          </p:nvGraphicFramePr>
          <p:xfrm>
            <a:off x="294" y="478"/>
            <a:ext cx="27" cy="21"/>
          </p:xfrm>
          <a:graphic>
            <a:graphicData uri="http://schemas.openxmlformats.org/presentationml/2006/ole">
              <mc:AlternateContent xmlns:mc="http://schemas.openxmlformats.org/markup-compatibility/2006">
                <mc:Choice xmlns:v="urn:schemas-microsoft-com:vml" Requires="v">
                  <p:oleObj spid="_x0000_s1474" name="Формула" r:id="rId15" imgW="253780" imgH="203024" progId="Equation.3">
                    <p:embed/>
                  </p:oleObj>
                </mc:Choice>
                <mc:Fallback>
                  <p:oleObj name="Формула" r:id="rId15" imgW="253780" imgH="203024" progId="Equation.3">
                    <p:embed/>
                    <p:pic>
                      <p:nvPicPr>
                        <p:cNvPr id="0" name="Picture 4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4" y="478"/>
                          <a:ext cx="27" cy="21"/>
                        </a:xfrm>
                        <a:prstGeom prst="rect">
                          <a:avLst/>
                        </a:prstGeom>
                        <a:solidFill>
                          <a:srgbClr val="FFFFFF"/>
                        </a:solidFill>
                        <a:ln w="9525">
                          <a:solidFill>
                            <a:srgbClr val="FFFFFF"/>
                          </a:solidFill>
                          <a:miter lim="800000"/>
                          <a:headEnd/>
                          <a:tailEnd/>
                        </a:ln>
                      </p:spPr>
                    </p:pic>
                  </p:oleObj>
                </mc:Fallback>
              </mc:AlternateContent>
            </a:graphicData>
          </a:graphic>
        </p:graphicFrame>
        <p:graphicFrame>
          <p:nvGraphicFramePr>
            <p:cNvPr id="22" name="Объект 21"/>
            <p:cNvGraphicFramePr>
              <a:graphicFrameLocks noChangeAspect="1"/>
            </p:cNvGraphicFramePr>
            <p:nvPr/>
          </p:nvGraphicFramePr>
          <p:xfrm>
            <a:off x="294" y="602"/>
            <a:ext cx="17" cy="21"/>
          </p:xfrm>
          <a:graphic>
            <a:graphicData uri="http://schemas.openxmlformats.org/presentationml/2006/ole">
              <mc:AlternateContent xmlns:mc="http://schemas.openxmlformats.org/markup-compatibility/2006">
                <mc:Choice xmlns:v="urn:schemas-microsoft-com:vml" Requires="v">
                  <p:oleObj spid="_x0000_s1475" name="Формула" r:id="rId17" imgW="164957" imgH="203024" progId="Equation.3">
                    <p:embed/>
                  </p:oleObj>
                </mc:Choice>
                <mc:Fallback>
                  <p:oleObj name="Формула" r:id="rId17" imgW="164957" imgH="203024" progId="Equation.3">
                    <p:embed/>
                    <p:pic>
                      <p:nvPicPr>
                        <p:cNvPr id="0" name="Picture 43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4" y="602"/>
                          <a:ext cx="17" cy="21"/>
                        </a:xfrm>
                        <a:prstGeom prst="rect">
                          <a:avLst/>
                        </a:prstGeom>
                        <a:solidFill>
                          <a:srgbClr val="FFFFFF"/>
                        </a:solidFill>
                        <a:ln w="9525">
                          <a:solidFill>
                            <a:srgbClr val="FFFFFF"/>
                          </a:solidFill>
                          <a:miter lim="800000"/>
                          <a:headEnd/>
                          <a:tailEnd/>
                        </a:ln>
                      </p:spPr>
                    </p:pic>
                  </p:oleObj>
                </mc:Fallback>
              </mc:AlternateContent>
            </a:graphicData>
          </a:graphic>
        </p:graphicFrame>
        <p:graphicFrame>
          <p:nvGraphicFramePr>
            <p:cNvPr id="23" name="Объект 22"/>
            <p:cNvGraphicFramePr>
              <a:graphicFrameLocks noChangeAspect="1"/>
            </p:cNvGraphicFramePr>
            <p:nvPr/>
          </p:nvGraphicFramePr>
          <p:xfrm>
            <a:off x="296" y="717"/>
            <a:ext cx="19" cy="21"/>
          </p:xfrm>
          <a:graphic>
            <a:graphicData uri="http://schemas.openxmlformats.org/presentationml/2006/ole">
              <mc:AlternateContent xmlns:mc="http://schemas.openxmlformats.org/markup-compatibility/2006">
                <mc:Choice xmlns:v="urn:schemas-microsoft-com:vml" Requires="v">
                  <p:oleObj spid="_x0000_s1476" name="Формула" r:id="rId19" imgW="177569" imgH="202936" progId="Equation.3">
                    <p:embed/>
                  </p:oleObj>
                </mc:Choice>
                <mc:Fallback>
                  <p:oleObj name="Формула" r:id="rId19" imgW="177569" imgH="202936" progId="Equation.3">
                    <p:embed/>
                    <p:pic>
                      <p:nvPicPr>
                        <p:cNvPr id="0" name="Picture 43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6" y="717"/>
                          <a:ext cx="19" cy="21"/>
                        </a:xfrm>
                        <a:prstGeom prst="rect">
                          <a:avLst/>
                        </a:prstGeom>
                        <a:solidFill>
                          <a:srgbClr val="FFFFFF"/>
                        </a:solidFill>
                        <a:ln w="9525">
                          <a:solidFill>
                            <a:srgbClr val="FFFFFF"/>
                          </a:solidFill>
                          <a:miter lim="800000"/>
                          <a:headEnd/>
                          <a:tailEnd/>
                        </a:ln>
                      </p:spPr>
                    </p:pic>
                  </p:oleObj>
                </mc:Fallback>
              </mc:AlternateContent>
            </a:graphicData>
          </a:graphic>
        </p:graphicFrame>
        <p:graphicFrame>
          <p:nvGraphicFramePr>
            <p:cNvPr id="24" name="Объект 23"/>
            <p:cNvGraphicFramePr>
              <a:graphicFrameLocks noChangeAspect="1"/>
            </p:cNvGraphicFramePr>
            <p:nvPr/>
          </p:nvGraphicFramePr>
          <p:xfrm>
            <a:off x="296" y="850"/>
            <a:ext cx="19" cy="21"/>
          </p:xfrm>
          <a:graphic>
            <a:graphicData uri="http://schemas.openxmlformats.org/presentationml/2006/ole">
              <mc:AlternateContent xmlns:mc="http://schemas.openxmlformats.org/markup-compatibility/2006">
                <mc:Choice xmlns:v="urn:schemas-microsoft-com:vml" Requires="v">
                  <p:oleObj spid="_x0000_s1477" name="Формула" r:id="rId21" imgW="177569" imgH="202936" progId="Equation.3">
                    <p:embed/>
                  </p:oleObj>
                </mc:Choice>
                <mc:Fallback>
                  <p:oleObj name="Формула" r:id="rId21" imgW="177569" imgH="202936" progId="Equation.3">
                    <p:embed/>
                    <p:pic>
                      <p:nvPicPr>
                        <p:cNvPr id="0" name="Picture 43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6" y="850"/>
                          <a:ext cx="19" cy="21"/>
                        </a:xfrm>
                        <a:prstGeom prst="rect">
                          <a:avLst/>
                        </a:prstGeom>
                        <a:solidFill>
                          <a:srgbClr val="FFFFFF"/>
                        </a:solidFill>
                        <a:ln w="9525">
                          <a:solidFill>
                            <a:srgbClr val="FFFFFF"/>
                          </a:solidFill>
                          <a:miter lim="800000"/>
                          <a:headEnd/>
                          <a:tailEnd/>
                        </a:ln>
                      </p:spPr>
                    </p:pic>
                  </p:oleObj>
                </mc:Fallback>
              </mc:AlternateContent>
            </a:graphicData>
          </a:graphic>
        </p:graphicFrame>
      </p:grpSp>
      <p:sp>
        <p:nvSpPr>
          <p:cNvPr id="156" name="TextBox 155"/>
          <p:cNvSpPr txBox="1"/>
          <p:nvPr/>
        </p:nvSpPr>
        <p:spPr>
          <a:xfrm>
            <a:off x="4355976" y="620688"/>
            <a:ext cx="4788024" cy="6370975"/>
          </a:xfrm>
          <a:prstGeom prst="rect">
            <a:avLst/>
          </a:prstGeom>
          <a:noFill/>
        </p:spPr>
        <p:txBody>
          <a:bodyPr wrap="square" rtlCol="0">
            <a:spAutoFit/>
          </a:bodyPr>
          <a:lstStyle/>
          <a:p>
            <a:r>
              <a:rPr lang="ru-RU" sz="2400" dirty="0" smtClean="0"/>
              <a:t>а</a:t>
            </a:r>
            <a:r>
              <a:rPr lang="ru-RU" sz="2400" dirty="0"/>
              <a:t>) – заготовка из фольгированного диэлектрика;</a:t>
            </a:r>
          </a:p>
          <a:p>
            <a:r>
              <a:rPr lang="ru-RU" sz="2400" dirty="0"/>
              <a:t>б) – нанесение </a:t>
            </a:r>
            <a:r>
              <a:rPr lang="ru-RU" sz="2400" dirty="0" err="1"/>
              <a:t>фоторезиста</a:t>
            </a:r>
            <a:r>
              <a:rPr lang="ru-RU" sz="2400" dirty="0"/>
              <a:t> и экспонирование через фотошаблон;</a:t>
            </a:r>
          </a:p>
          <a:p>
            <a:r>
              <a:rPr lang="ru-RU" sz="2400" dirty="0"/>
              <a:t>в) – проявление защитного рельефа;</a:t>
            </a:r>
          </a:p>
          <a:p>
            <a:r>
              <a:rPr lang="ru-RU" sz="2400" dirty="0"/>
              <a:t>г) – нанесение защитного слоя и сверление отверстий;</a:t>
            </a:r>
          </a:p>
          <a:p>
            <a:r>
              <a:rPr lang="ru-RU" sz="2400" dirty="0"/>
              <a:t>д) – химическое </a:t>
            </a:r>
            <a:r>
              <a:rPr lang="ru-RU" sz="2400" dirty="0" err="1"/>
              <a:t>меднение</a:t>
            </a:r>
            <a:r>
              <a:rPr lang="ru-RU" sz="2400" dirty="0"/>
              <a:t>;</a:t>
            </a:r>
          </a:p>
          <a:p>
            <a:r>
              <a:rPr lang="ru-RU" sz="2400" dirty="0"/>
              <a:t>е) – удаление защитного слоя;</a:t>
            </a:r>
          </a:p>
          <a:p>
            <a:r>
              <a:rPr lang="ru-RU" sz="2400" dirty="0"/>
              <a:t>ж) – гальваническое осаждение меди;</a:t>
            </a:r>
          </a:p>
          <a:p>
            <a:r>
              <a:rPr lang="ru-RU" sz="2400" dirty="0"/>
              <a:t>з) – гальваническое нанесение защитного покрытия;</a:t>
            </a:r>
          </a:p>
          <a:p>
            <a:r>
              <a:rPr lang="ru-RU" sz="2400" dirty="0"/>
              <a:t>и) – удаление </a:t>
            </a:r>
            <a:r>
              <a:rPr lang="ru-RU" sz="2400" dirty="0" err="1"/>
              <a:t>фоторезиста</a:t>
            </a:r>
            <a:r>
              <a:rPr lang="ru-RU" sz="2400" dirty="0"/>
              <a:t>;</a:t>
            </a:r>
          </a:p>
          <a:p>
            <a:r>
              <a:rPr lang="ru-RU" sz="2400" dirty="0" smtClean="0"/>
              <a:t>к) </a:t>
            </a:r>
            <a:r>
              <a:rPr lang="ru-RU" sz="2400" dirty="0"/>
              <a:t>– стравливание фольги</a:t>
            </a:r>
            <a:r>
              <a:rPr lang="ru-RU" sz="2400" dirty="0" smtClean="0"/>
              <a:t>.</a:t>
            </a:r>
            <a:endParaRPr lang="ru-RU" dirty="0"/>
          </a:p>
        </p:txBody>
      </p:sp>
    </p:spTree>
    <p:extLst>
      <p:ext uri="{BB962C8B-B14F-4D97-AF65-F5344CB8AC3E}">
        <p14:creationId xmlns:p14="http://schemas.microsoft.com/office/powerpoint/2010/main" val="75301424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418058"/>
          </a:xfrm>
        </p:spPr>
        <p:txBody>
          <a:bodyPr>
            <a:normAutofit fontScale="90000"/>
          </a:bodyPr>
          <a:lstStyle/>
          <a:p>
            <a:pPr algn="l"/>
            <a:r>
              <a:rPr lang="ru-RU" sz="2800" dirty="0" smtClean="0">
                <a:solidFill>
                  <a:prstClr val="black"/>
                </a:solidFill>
              </a:rPr>
              <a:t>Комбинированный негативный метод</a:t>
            </a:r>
            <a:endParaRPr lang="ru-RU" dirty="0"/>
          </a:p>
        </p:txBody>
      </p:sp>
      <p:grpSp>
        <p:nvGrpSpPr>
          <p:cNvPr id="4" name="Group 2"/>
          <p:cNvGrpSpPr>
            <a:grpSpLocks/>
          </p:cNvGrpSpPr>
          <p:nvPr/>
        </p:nvGrpSpPr>
        <p:grpSpPr bwMode="auto">
          <a:xfrm>
            <a:off x="62756" y="692696"/>
            <a:ext cx="3861172" cy="5779462"/>
            <a:chOff x="506" y="312"/>
            <a:chExt cx="358" cy="535"/>
          </a:xfrm>
        </p:grpSpPr>
        <p:grpSp>
          <p:nvGrpSpPr>
            <p:cNvPr id="5" name="Group 3"/>
            <p:cNvGrpSpPr>
              <a:grpSpLocks/>
            </p:cNvGrpSpPr>
            <p:nvPr/>
          </p:nvGrpSpPr>
          <p:grpSpPr bwMode="auto">
            <a:xfrm>
              <a:off x="506" y="321"/>
              <a:ext cx="156" cy="52"/>
              <a:chOff x="26" y="299"/>
              <a:chExt cx="156" cy="52"/>
            </a:xfrm>
          </p:grpSpPr>
          <p:sp>
            <p:nvSpPr>
              <p:cNvPr id="118" name="Rectangle 4" descr="Широкий диагональный 2"/>
              <p:cNvSpPr>
                <a:spLocks noChangeArrowheads="1"/>
              </p:cNvSpPr>
              <p:nvPr/>
            </p:nvSpPr>
            <p:spPr bwMode="auto">
              <a:xfrm>
                <a:off x="26" y="299"/>
                <a:ext cx="156" cy="52"/>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9" name="Rectangle 5" descr="Алмазная решетка (контур)"/>
              <p:cNvSpPr>
                <a:spLocks noChangeArrowheads="1"/>
              </p:cNvSpPr>
              <p:nvPr/>
            </p:nvSpPr>
            <p:spPr bwMode="auto">
              <a:xfrm>
                <a:off x="26" y="308"/>
                <a:ext cx="156"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 name="Group 6"/>
            <p:cNvGrpSpPr>
              <a:grpSpLocks/>
            </p:cNvGrpSpPr>
            <p:nvPr/>
          </p:nvGrpSpPr>
          <p:grpSpPr bwMode="auto">
            <a:xfrm>
              <a:off x="506" y="419"/>
              <a:ext cx="156" cy="70"/>
              <a:chOff x="506" y="422"/>
              <a:chExt cx="156" cy="70"/>
            </a:xfrm>
          </p:grpSpPr>
          <p:sp>
            <p:nvSpPr>
              <p:cNvPr id="112" name="Rectangle 7" descr="Широкий диагональный 2"/>
              <p:cNvSpPr>
                <a:spLocks noChangeArrowheads="1"/>
              </p:cNvSpPr>
              <p:nvPr/>
            </p:nvSpPr>
            <p:spPr bwMode="auto">
              <a:xfrm>
                <a:off x="506" y="431"/>
                <a:ext cx="156" cy="52"/>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3" name="Rectangle 8" descr="Алмазная решетка (контур)"/>
              <p:cNvSpPr>
                <a:spLocks noChangeArrowheads="1"/>
              </p:cNvSpPr>
              <p:nvPr/>
            </p:nvSpPr>
            <p:spPr bwMode="auto">
              <a:xfrm>
                <a:off x="506" y="440"/>
                <a:ext cx="156"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4" name="Rectangle 9" descr="Алмазная решетка (контур)"/>
              <p:cNvSpPr>
                <a:spLocks noChangeArrowheads="1"/>
              </p:cNvSpPr>
              <p:nvPr/>
            </p:nvSpPr>
            <p:spPr bwMode="auto">
              <a:xfrm>
                <a:off x="529" y="422"/>
                <a:ext cx="54"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5" name="Rectangle 10" descr="Алмазная решетка (контур)"/>
              <p:cNvSpPr>
                <a:spLocks noChangeArrowheads="1"/>
              </p:cNvSpPr>
              <p:nvPr/>
            </p:nvSpPr>
            <p:spPr bwMode="auto">
              <a:xfrm>
                <a:off x="529" y="483"/>
                <a:ext cx="54"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6" name="Rectangle 11" descr="Алмазная решетка (контур)"/>
              <p:cNvSpPr>
                <a:spLocks noChangeArrowheads="1"/>
              </p:cNvSpPr>
              <p:nvPr/>
            </p:nvSpPr>
            <p:spPr bwMode="auto">
              <a:xfrm>
                <a:off x="608" y="483"/>
                <a:ext cx="28"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7" name="Rectangle 12" descr="Алмазная решетка (контур)"/>
              <p:cNvSpPr>
                <a:spLocks noChangeArrowheads="1"/>
              </p:cNvSpPr>
              <p:nvPr/>
            </p:nvSpPr>
            <p:spPr bwMode="auto">
              <a:xfrm>
                <a:off x="608" y="422"/>
                <a:ext cx="28"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7" name="Объект 6"/>
            <p:cNvGraphicFramePr>
              <a:graphicFrameLocks noChangeAspect="1"/>
            </p:cNvGraphicFramePr>
            <p:nvPr/>
          </p:nvGraphicFramePr>
          <p:xfrm>
            <a:off x="573" y="379"/>
            <a:ext cx="19" cy="21"/>
          </p:xfrm>
          <a:graphic>
            <a:graphicData uri="http://schemas.openxmlformats.org/presentationml/2006/ole">
              <mc:AlternateContent xmlns:mc="http://schemas.openxmlformats.org/markup-compatibility/2006">
                <mc:Choice xmlns:v="urn:schemas-microsoft-com:vml" Requires="v">
                  <p:oleObj spid="_x0000_s2436" name="Формула" r:id="rId3" imgW="177569" imgH="202936" progId="Equation.3">
                    <p:embed/>
                  </p:oleObj>
                </mc:Choice>
                <mc:Fallback>
                  <p:oleObj name="Формула" r:id="rId3" imgW="177569" imgH="202936" progId="Equation.3">
                    <p:embed/>
                    <p:pic>
                      <p:nvPicPr>
                        <p:cNvPr id="0" name="Picture 3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 y="379"/>
                          <a:ext cx="19" cy="21"/>
                        </a:xfrm>
                        <a:prstGeom prst="rect">
                          <a:avLst/>
                        </a:prstGeom>
                        <a:solidFill>
                          <a:srgbClr val="FFFFFF"/>
                        </a:solidFill>
                        <a:ln w="9525">
                          <a:solidFill>
                            <a:srgbClr val="FFFFFF"/>
                          </a:solidFill>
                          <a:miter lim="800000"/>
                          <a:headEnd/>
                          <a:tailEnd/>
                        </a:ln>
                      </p:spPr>
                    </p:pic>
                  </p:oleObj>
                </mc:Fallback>
              </mc:AlternateContent>
            </a:graphicData>
          </a:graphic>
        </p:graphicFrame>
        <p:graphicFrame>
          <p:nvGraphicFramePr>
            <p:cNvPr id="8" name="Объект 7"/>
            <p:cNvGraphicFramePr>
              <a:graphicFrameLocks noChangeAspect="1"/>
            </p:cNvGraphicFramePr>
            <p:nvPr/>
          </p:nvGraphicFramePr>
          <p:xfrm>
            <a:off x="573" y="500"/>
            <a:ext cx="19" cy="21"/>
          </p:xfrm>
          <a:graphic>
            <a:graphicData uri="http://schemas.openxmlformats.org/presentationml/2006/ole">
              <mc:AlternateContent xmlns:mc="http://schemas.openxmlformats.org/markup-compatibility/2006">
                <mc:Choice xmlns:v="urn:schemas-microsoft-com:vml" Requires="v">
                  <p:oleObj spid="_x0000_s2437" name="Формула" r:id="rId5" imgW="177569" imgH="202936" progId="Equation.3">
                    <p:embed/>
                  </p:oleObj>
                </mc:Choice>
                <mc:Fallback>
                  <p:oleObj name="Формула" r:id="rId5" imgW="177569" imgH="202936" progId="Equation.3">
                    <p:embed/>
                    <p:pic>
                      <p:nvPicPr>
                        <p:cNvPr id="0" name="Picture 3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 y="500"/>
                          <a:ext cx="19" cy="21"/>
                        </a:xfrm>
                        <a:prstGeom prst="rect">
                          <a:avLst/>
                        </a:prstGeom>
                        <a:solidFill>
                          <a:srgbClr val="FFFFFF"/>
                        </a:solidFill>
                        <a:ln w="9525">
                          <a:solidFill>
                            <a:srgbClr val="FFFFFF"/>
                          </a:solidFill>
                          <a:miter lim="800000"/>
                          <a:headEnd/>
                          <a:tailEnd/>
                        </a:ln>
                      </p:spPr>
                    </p:pic>
                  </p:oleObj>
                </mc:Fallback>
              </mc:AlternateContent>
            </a:graphicData>
          </a:graphic>
        </p:graphicFrame>
        <p:graphicFrame>
          <p:nvGraphicFramePr>
            <p:cNvPr id="9" name="Объект 8"/>
            <p:cNvGraphicFramePr>
              <a:graphicFrameLocks noChangeAspect="1"/>
            </p:cNvGraphicFramePr>
            <p:nvPr/>
          </p:nvGraphicFramePr>
          <p:xfrm>
            <a:off x="573" y="616"/>
            <a:ext cx="17" cy="21"/>
          </p:xfrm>
          <a:graphic>
            <a:graphicData uri="http://schemas.openxmlformats.org/presentationml/2006/ole">
              <mc:AlternateContent xmlns:mc="http://schemas.openxmlformats.org/markup-compatibility/2006">
                <mc:Choice xmlns:v="urn:schemas-microsoft-com:vml" Requires="v">
                  <p:oleObj spid="_x0000_s2438" name="Формула" r:id="rId7" imgW="164957" imgH="203024" progId="Equation.3">
                    <p:embed/>
                  </p:oleObj>
                </mc:Choice>
                <mc:Fallback>
                  <p:oleObj name="Формула" r:id="rId7" imgW="164957" imgH="203024" progId="Equation.3">
                    <p:embed/>
                    <p:pic>
                      <p:nvPicPr>
                        <p:cNvPr id="0" name="Picture 3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 y="616"/>
                          <a:ext cx="17" cy="21"/>
                        </a:xfrm>
                        <a:prstGeom prst="rect">
                          <a:avLst/>
                        </a:prstGeom>
                        <a:solidFill>
                          <a:srgbClr val="FFFFFF"/>
                        </a:solidFill>
                        <a:ln w="9525">
                          <a:solidFill>
                            <a:srgbClr val="FFFFFF"/>
                          </a:solidFill>
                          <a:miter lim="800000"/>
                          <a:headEnd/>
                          <a:tailEnd/>
                        </a:ln>
                      </p:spPr>
                    </p:pic>
                  </p:oleObj>
                </mc:Fallback>
              </mc:AlternateContent>
            </a:graphicData>
          </a:graphic>
        </p:graphicFrame>
        <p:graphicFrame>
          <p:nvGraphicFramePr>
            <p:cNvPr id="10" name="Объект 9"/>
            <p:cNvGraphicFramePr>
              <a:graphicFrameLocks noChangeAspect="1"/>
            </p:cNvGraphicFramePr>
            <p:nvPr/>
          </p:nvGraphicFramePr>
          <p:xfrm>
            <a:off x="574" y="715"/>
            <a:ext cx="17" cy="21"/>
          </p:xfrm>
          <a:graphic>
            <a:graphicData uri="http://schemas.openxmlformats.org/presentationml/2006/ole">
              <mc:AlternateContent xmlns:mc="http://schemas.openxmlformats.org/markup-compatibility/2006">
                <mc:Choice xmlns:v="urn:schemas-microsoft-com:vml" Requires="v">
                  <p:oleObj spid="_x0000_s2439" name="Формула" r:id="rId9" imgW="164957" imgH="203024" progId="Equation.3">
                    <p:embed/>
                  </p:oleObj>
                </mc:Choice>
                <mc:Fallback>
                  <p:oleObj name="Формула" r:id="rId9" imgW="164957" imgH="203024" progId="Equation.3">
                    <p:embed/>
                    <p:pic>
                      <p:nvPicPr>
                        <p:cNvPr id="0" name="Picture 37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4" y="715"/>
                          <a:ext cx="17" cy="21"/>
                        </a:xfrm>
                        <a:prstGeom prst="rect">
                          <a:avLst/>
                        </a:prstGeom>
                        <a:solidFill>
                          <a:srgbClr val="FFFFFF"/>
                        </a:solidFill>
                        <a:ln w="9525">
                          <a:solidFill>
                            <a:srgbClr val="FFFFFF"/>
                          </a:solidFill>
                          <a:miter lim="800000"/>
                          <a:headEnd/>
                          <a:tailEnd/>
                        </a:ln>
                      </p:spPr>
                    </p:pic>
                  </p:oleObj>
                </mc:Fallback>
              </mc:AlternateContent>
            </a:graphicData>
          </a:graphic>
        </p:graphicFrame>
        <p:graphicFrame>
          <p:nvGraphicFramePr>
            <p:cNvPr id="11" name="Объект 10"/>
            <p:cNvGraphicFramePr>
              <a:graphicFrameLocks noChangeAspect="1"/>
            </p:cNvGraphicFramePr>
            <p:nvPr/>
          </p:nvGraphicFramePr>
          <p:xfrm>
            <a:off x="574" y="826"/>
            <a:ext cx="19" cy="21"/>
          </p:xfrm>
          <a:graphic>
            <a:graphicData uri="http://schemas.openxmlformats.org/presentationml/2006/ole">
              <mc:AlternateContent xmlns:mc="http://schemas.openxmlformats.org/markup-compatibility/2006">
                <mc:Choice xmlns:v="urn:schemas-microsoft-com:vml" Requires="v">
                  <p:oleObj spid="_x0000_s2440" name="Формула" r:id="rId11" imgW="177569" imgH="202936" progId="Equation.3">
                    <p:embed/>
                  </p:oleObj>
                </mc:Choice>
                <mc:Fallback>
                  <p:oleObj name="Формула" r:id="rId11" imgW="177569" imgH="202936" progId="Equation.3">
                    <p:embed/>
                    <p:pic>
                      <p:nvPicPr>
                        <p:cNvPr id="0" name="Picture 37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4" y="826"/>
                          <a:ext cx="19" cy="21"/>
                        </a:xfrm>
                        <a:prstGeom prst="rect">
                          <a:avLst/>
                        </a:prstGeom>
                        <a:solidFill>
                          <a:srgbClr val="FFFFFF"/>
                        </a:solidFill>
                        <a:ln w="9525">
                          <a:solidFill>
                            <a:srgbClr val="FFFFFF"/>
                          </a:solidFill>
                          <a:miter lim="800000"/>
                          <a:headEnd/>
                          <a:tailEnd/>
                        </a:ln>
                      </p:spPr>
                    </p:pic>
                  </p:oleObj>
                </mc:Fallback>
              </mc:AlternateContent>
            </a:graphicData>
          </a:graphic>
        </p:graphicFrame>
        <p:graphicFrame>
          <p:nvGraphicFramePr>
            <p:cNvPr id="12" name="Объект 11"/>
            <p:cNvGraphicFramePr>
              <a:graphicFrameLocks noChangeAspect="1"/>
            </p:cNvGraphicFramePr>
            <p:nvPr/>
          </p:nvGraphicFramePr>
          <p:xfrm>
            <a:off x="784" y="385"/>
            <a:ext cx="17" cy="21"/>
          </p:xfrm>
          <a:graphic>
            <a:graphicData uri="http://schemas.openxmlformats.org/presentationml/2006/ole">
              <mc:AlternateContent xmlns:mc="http://schemas.openxmlformats.org/markup-compatibility/2006">
                <mc:Choice xmlns:v="urn:schemas-microsoft-com:vml" Requires="v">
                  <p:oleObj spid="_x0000_s2441" name="Формула" r:id="rId13" imgW="164957" imgH="203024" progId="Equation.3">
                    <p:embed/>
                  </p:oleObj>
                </mc:Choice>
                <mc:Fallback>
                  <p:oleObj name="Формула" r:id="rId13" imgW="164957" imgH="203024" progId="Equation.3">
                    <p:embed/>
                    <p:pic>
                      <p:nvPicPr>
                        <p:cNvPr id="0" name="Picture 37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 y="385"/>
                          <a:ext cx="17" cy="21"/>
                        </a:xfrm>
                        <a:prstGeom prst="rect">
                          <a:avLst/>
                        </a:prstGeom>
                        <a:solidFill>
                          <a:srgbClr val="FFFFFF"/>
                        </a:solidFill>
                        <a:ln w="9525">
                          <a:solidFill>
                            <a:srgbClr val="FFFFFF"/>
                          </a:solidFill>
                          <a:miter lim="800000"/>
                          <a:headEnd/>
                          <a:tailEnd/>
                        </a:ln>
                      </p:spPr>
                    </p:pic>
                  </p:oleObj>
                </mc:Fallback>
              </mc:AlternateContent>
            </a:graphicData>
          </a:graphic>
        </p:graphicFrame>
        <p:graphicFrame>
          <p:nvGraphicFramePr>
            <p:cNvPr id="13" name="Объект 12"/>
            <p:cNvGraphicFramePr>
              <a:graphicFrameLocks noChangeAspect="1"/>
            </p:cNvGraphicFramePr>
            <p:nvPr/>
          </p:nvGraphicFramePr>
          <p:xfrm>
            <a:off x="774" y="506"/>
            <a:ext cx="27" cy="21"/>
          </p:xfrm>
          <a:graphic>
            <a:graphicData uri="http://schemas.openxmlformats.org/presentationml/2006/ole">
              <mc:AlternateContent xmlns:mc="http://schemas.openxmlformats.org/markup-compatibility/2006">
                <mc:Choice xmlns:v="urn:schemas-microsoft-com:vml" Requires="v">
                  <p:oleObj spid="_x0000_s2442" name="Формула" r:id="rId15" imgW="253780" imgH="203024" progId="Equation.3">
                    <p:embed/>
                  </p:oleObj>
                </mc:Choice>
                <mc:Fallback>
                  <p:oleObj name="Формула" r:id="rId15" imgW="253780" imgH="203024" progId="Equation.3">
                    <p:embed/>
                    <p:pic>
                      <p:nvPicPr>
                        <p:cNvPr id="0" name="Picture 37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4" y="506"/>
                          <a:ext cx="27" cy="21"/>
                        </a:xfrm>
                        <a:prstGeom prst="rect">
                          <a:avLst/>
                        </a:prstGeom>
                        <a:solidFill>
                          <a:srgbClr val="FFFFFF"/>
                        </a:solidFill>
                        <a:ln w="9525">
                          <a:solidFill>
                            <a:srgbClr val="FFFFFF"/>
                          </a:solidFill>
                          <a:miter lim="800000"/>
                          <a:headEnd/>
                          <a:tailEnd/>
                        </a:ln>
                      </p:spPr>
                    </p:pic>
                  </p:oleObj>
                </mc:Fallback>
              </mc:AlternateContent>
            </a:graphicData>
          </a:graphic>
        </p:graphicFrame>
        <p:graphicFrame>
          <p:nvGraphicFramePr>
            <p:cNvPr id="14" name="Объект 13"/>
            <p:cNvGraphicFramePr>
              <a:graphicFrameLocks noChangeAspect="1"/>
            </p:cNvGraphicFramePr>
            <p:nvPr/>
          </p:nvGraphicFramePr>
          <p:xfrm>
            <a:off x="774" y="608"/>
            <a:ext cx="17" cy="21"/>
          </p:xfrm>
          <a:graphic>
            <a:graphicData uri="http://schemas.openxmlformats.org/presentationml/2006/ole">
              <mc:AlternateContent xmlns:mc="http://schemas.openxmlformats.org/markup-compatibility/2006">
                <mc:Choice xmlns:v="urn:schemas-microsoft-com:vml" Requires="v">
                  <p:oleObj spid="_x0000_s2443" name="Формула" r:id="rId17" imgW="164957" imgH="203024" progId="Equation.3">
                    <p:embed/>
                  </p:oleObj>
                </mc:Choice>
                <mc:Fallback>
                  <p:oleObj name="Формула" r:id="rId17" imgW="164957" imgH="203024" progId="Equation.3">
                    <p:embed/>
                    <p:pic>
                      <p:nvPicPr>
                        <p:cNvPr id="0" name="Picture 37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4" y="608"/>
                          <a:ext cx="17" cy="21"/>
                        </a:xfrm>
                        <a:prstGeom prst="rect">
                          <a:avLst/>
                        </a:prstGeom>
                        <a:solidFill>
                          <a:srgbClr val="FFFFFF"/>
                        </a:solidFill>
                        <a:ln w="9525">
                          <a:solidFill>
                            <a:srgbClr val="FFFFFF"/>
                          </a:solidFill>
                          <a:miter lim="800000"/>
                          <a:headEnd/>
                          <a:tailEnd/>
                        </a:ln>
                      </p:spPr>
                    </p:pic>
                  </p:oleObj>
                </mc:Fallback>
              </mc:AlternateContent>
            </a:graphicData>
          </a:graphic>
        </p:graphicFrame>
        <p:graphicFrame>
          <p:nvGraphicFramePr>
            <p:cNvPr id="15" name="Объект 14"/>
            <p:cNvGraphicFramePr>
              <a:graphicFrameLocks noChangeAspect="1"/>
            </p:cNvGraphicFramePr>
            <p:nvPr/>
          </p:nvGraphicFramePr>
          <p:xfrm>
            <a:off x="776" y="716"/>
            <a:ext cx="19" cy="21"/>
          </p:xfrm>
          <a:graphic>
            <a:graphicData uri="http://schemas.openxmlformats.org/presentationml/2006/ole">
              <mc:AlternateContent xmlns:mc="http://schemas.openxmlformats.org/markup-compatibility/2006">
                <mc:Choice xmlns:v="urn:schemas-microsoft-com:vml" Requires="v">
                  <p:oleObj spid="_x0000_s2444" name="Формула" r:id="rId19" imgW="177569" imgH="202936" progId="Equation.3">
                    <p:embed/>
                  </p:oleObj>
                </mc:Choice>
                <mc:Fallback>
                  <p:oleObj name="Формула" r:id="rId19" imgW="177569" imgH="202936" progId="Equation.3">
                    <p:embed/>
                    <p:pic>
                      <p:nvPicPr>
                        <p:cNvPr id="0" name="Picture 37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6" y="716"/>
                          <a:ext cx="19" cy="21"/>
                        </a:xfrm>
                        <a:prstGeom prst="rect">
                          <a:avLst/>
                        </a:prstGeom>
                        <a:solidFill>
                          <a:srgbClr val="FFFFFF"/>
                        </a:solidFill>
                        <a:ln w="9525">
                          <a:solidFill>
                            <a:srgbClr val="FFFFFF"/>
                          </a:solidFill>
                          <a:miter lim="800000"/>
                          <a:headEnd/>
                          <a:tailEnd/>
                        </a:ln>
                      </p:spPr>
                    </p:pic>
                  </p:oleObj>
                </mc:Fallback>
              </mc:AlternateContent>
            </a:graphicData>
          </a:graphic>
        </p:graphicFrame>
        <p:graphicFrame>
          <p:nvGraphicFramePr>
            <p:cNvPr id="16" name="Объект 15"/>
            <p:cNvGraphicFramePr>
              <a:graphicFrameLocks noChangeAspect="1"/>
            </p:cNvGraphicFramePr>
            <p:nvPr/>
          </p:nvGraphicFramePr>
          <p:xfrm>
            <a:off x="776" y="824"/>
            <a:ext cx="19" cy="21"/>
          </p:xfrm>
          <a:graphic>
            <a:graphicData uri="http://schemas.openxmlformats.org/presentationml/2006/ole">
              <mc:AlternateContent xmlns:mc="http://schemas.openxmlformats.org/markup-compatibility/2006">
                <mc:Choice xmlns:v="urn:schemas-microsoft-com:vml" Requires="v">
                  <p:oleObj spid="_x0000_s2445" name="Формула" r:id="rId21" imgW="177569" imgH="202936" progId="Equation.3">
                    <p:embed/>
                  </p:oleObj>
                </mc:Choice>
                <mc:Fallback>
                  <p:oleObj name="Формула" r:id="rId21" imgW="177569" imgH="202936" progId="Equation.3">
                    <p:embed/>
                    <p:pic>
                      <p:nvPicPr>
                        <p:cNvPr id="0" name="Picture 37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76" y="824"/>
                          <a:ext cx="19" cy="21"/>
                        </a:xfrm>
                        <a:prstGeom prst="rect">
                          <a:avLst/>
                        </a:prstGeom>
                        <a:solidFill>
                          <a:srgbClr val="FFFFFF"/>
                        </a:solidFill>
                        <a:ln w="9525">
                          <a:solidFill>
                            <a:srgbClr val="FFFFFF"/>
                          </a:solidFill>
                          <a:miter lim="800000"/>
                          <a:headEnd/>
                          <a:tailEnd/>
                        </a:ln>
                      </p:spPr>
                    </p:pic>
                  </p:oleObj>
                </mc:Fallback>
              </mc:AlternateContent>
            </a:graphicData>
          </a:graphic>
        </p:graphicFrame>
        <p:grpSp>
          <p:nvGrpSpPr>
            <p:cNvPr id="17" name="Group 23"/>
            <p:cNvGrpSpPr>
              <a:grpSpLocks/>
            </p:cNvGrpSpPr>
            <p:nvPr/>
          </p:nvGrpSpPr>
          <p:grpSpPr bwMode="auto">
            <a:xfrm>
              <a:off x="506" y="532"/>
              <a:ext cx="156" cy="70"/>
              <a:chOff x="506" y="535"/>
              <a:chExt cx="156" cy="70"/>
            </a:xfrm>
          </p:grpSpPr>
          <p:sp>
            <p:nvSpPr>
              <p:cNvPr id="103" name="Rectangle 24" descr="Алмазная решетка (контур)"/>
              <p:cNvSpPr>
                <a:spLocks noChangeArrowheads="1"/>
              </p:cNvSpPr>
              <p:nvPr/>
            </p:nvSpPr>
            <p:spPr bwMode="auto">
              <a:xfrm>
                <a:off x="506" y="553"/>
                <a:ext cx="156"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4" name="Rectangle 25" descr="Алмазная решетка (контур)"/>
              <p:cNvSpPr>
                <a:spLocks noChangeArrowheads="1"/>
              </p:cNvSpPr>
              <p:nvPr/>
            </p:nvSpPr>
            <p:spPr bwMode="auto">
              <a:xfrm>
                <a:off x="529" y="535"/>
                <a:ext cx="54"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26" descr="Алмазная решетка (контур)"/>
              <p:cNvSpPr>
                <a:spLocks noChangeArrowheads="1"/>
              </p:cNvSpPr>
              <p:nvPr/>
            </p:nvSpPr>
            <p:spPr bwMode="auto">
              <a:xfrm>
                <a:off x="529" y="596"/>
                <a:ext cx="54"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6" name="Rectangle 27" descr="Алмазная решетка (контур)"/>
              <p:cNvSpPr>
                <a:spLocks noChangeArrowheads="1"/>
              </p:cNvSpPr>
              <p:nvPr/>
            </p:nvSpPr>
            <p:spPr bwMode="auto">
              <a:xfrm>
                <a:off x="608" y="596"/>
                <a:ext cx="28"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7" name="Rectangle 28" descr="Алмазная решетка (контур)"/>
              <p:cNvSpPr>
                <a:spLocks noChangeArrowheads="1"/>
              </p:cNvSpPr>
              <p:nvPr/>
            </p:nvSpPr>
            <p:spPr bwMode="auto">
              <a:xfrm>
                <a:off x="608" y="535"/>
                <a:ext cx="28" cy="9"/>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8" name="Rectangle 29" descr="Широкий диагональный 2"/>
              <p:cNvSpPr>
                <a:spLocks noChangeArrowheads="1"/>
              </p:cNvSpPr>
              <p:nvPr/>
            </p:nvSpPr>
            <p:spPr bwMode="auto">
              <a:xfrm>
                <a:off x="529" y="544"/>
                <a:ext cx="54"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9" name="Rectangle 30" descr="Широкий диагональный 2"/>
              <p:cNvSpPr>
                <a:spLocks noChangeArrowheads="1"/>
              </p:cNvSpPr>
              <p:nvPr/>
            </p:nvSpPr>
            <p:spPr bwMode="auto">
              <a:xfrm>
                <a:off x="608" y="544"/>
                <a:ext cx="2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0" name="Rectangle 31" descr="Широкий диагональный 2"/>
              <p:cNvSpPr>
                <a:spLocks noChangeArrowheads="1"/>
              </p:cNvSpPr>
              <p:nvPr/>
            </p:nvSpPr>
            <p:spPr bwMode="auto">
              <a:xfrm>
                <a:off x="529" y="587"/>
                <a:ext cx="54"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1" name="Rectangle 32" descr="Широкий диагональный 2"/>
              <p:cNvSpPr>
                <a:spLocks noChangeArrowheads="1"/>
              </p:cNvSpPr>
              <p:nvPr/>
            </p:nvSpPr>
            <p:spPr bwMode="auto">
              <a:xfrm>
                <a:off x="608" y="587"/>
                <a:ext cx="2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8" name="Group 33"/>
            <p:cNvGrpSpPr>
              <a:grpSpLocks/>
            </p:cNvGrpSpPr>
            <p:nvPr/>
          </p:nvGrpSpPr>
          <p:grpSpPr bwMode="auto">
            <a:xfrm>
              <a:off x="506" y="651"/>
              <a:ext cx="156" cy="52"/>
              <a:chOff x="506" y="664"/>
              <a:chExt cx="156" cy="52"/>
            </a:xfrm>
          </p:grpSpPr>
          <p:sp>
            <p:nvSpPr>
              <p:cNvPr id="98" name="Rectangle 34" descr="Алмазная решетка (контур)"/>
              <p:cNvSpPr>
                <a:spLocks noChangeArrowheads="1"/>
              </p:cNvSpPr>
              <p:nvPr/>
            </p:nvSpPr>
            <p:spPr bwMode="auto">
              <a:xfrm>
                <a:off x="506" y="673"/>
                <a:ext cx="156"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9" name="Rectangle 35" descr="Широкий диагональный 2"/>
              <p:cNvSpPr>
                <a:spLocks noChangeArrowheads="1"/>
              </p:cNvSpPr>
              <p:nvPr/>
            </p:nvSpPr>
            <p:spPr bwMode="auto">
              <a:xfrm>
                <a:off x="529" y="664"/>
                <a:ext cx="54"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0" name="Rectangle 36" descr="Широкий диагональный 2"/>
              <p:cNvSpPr>
                <a:spLocks noChangeArrowheads="1"/>
              </p:cNvSpPr>
              <p:nvPr/>
            </p:nvSpPr>
            <p:spPr bwMode="auto">
              <a:xfrm>
                <a:off x="608" y="664"/>
                <a:ext cx="2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7" descr="Широкий диагональный 2"/>
              <p:cNvSpPr>
                <a:spLocks noChangeArrowheads="1"/>
              </p:cNvSpPr>
              <p:nvPr/>
            </p:nvSpPr>
            <p:spPr bwMode="auto">
              <a:xfrm>
                <a:off x="529" y="707"/>
                <a:ext cx="54"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2" name="Rectangle 38" descr="Широкий диагональный 2"/>
              <p:cNvSpPr>
                <a:spLocks noChangeArrowheads="1"/>
              </p:cNvSpPr>
              <p:nvPr/>
            </p:nvSpPr>
            <p:spPr bwMode="auto">
              <a:xfrm>
                <a:off x="608" y="707"/>
                <a:ext cx="2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9" name="Group 39"/>
            <p:cNvGrpSpPr>
              <a:grpSpLocks/>
            </p:cNvGrpSpPr>
            <p:nvPr/>
          </p:nvGrpSpPr>
          <p:grpSpPr bwMode="auto">
            <a:xfrm>
              <a:off x="506" y="746"/>
              <a:ext cx="156" cy="70"/>
              <a:chOff x="505" y="874"/>
              <a:chExt cx="156" cy="70"/>
            </a:xfrm>
          </p:grpSpPr>
          <p:sp>
            <p:nvSpPr>
              <p:cNvPr id="90" name="Freeform 40"/>
              <p:cNvSpPr>
                <a:spLocks/>
              </p:cNvSpPr>
              <p:nvPr/>
            </p:nvSpPr>
            <p:spPr bwMode="auto">
              <a:xfrm flipV="1">
                <a:off x="505" y="926"/>
                <a:ext cx="156" cy="18"/>
              </a:xfrm>
              <a:custGeom>
                <a:avLst/>
                <a:gdLst>
                  <a:gd name="T0" fmla="*/ 13 w 156"/>
                  <a:gd name="T1" fmla="*/ 9 h 18"/>
                  <a:gd name="T2" fmla="*/ 0 w 156"/>
                  <a:gd name="T3" fmla="*/ 9 h 18"/>
                  <a:gd name="T4" fmla="*/ 0 w 156"/>
                  <a:gd name="T5" fmla="*/ 18 h 18"/>
                  <a:gd name="T6" fmla="*/ 156 w 156"/>
                  <a:gd name="T7" fmla="*/ 18 h 18"/>
                  <a:gd name="T8" fmla="*/ 156 w 156"/>
                  <a:gd name="T9" fmla="*/ 8 h 18"/>
                  <a:gd name="T10" fmla="*/ 139 w 156"/>
                  <a:gd name="T11" fmla="*/ 8 h 18"/>
                  <a:gd name="T12" fmla="*/ 129 w 156"/>
                  <a:gd name="T13" fmla="*/ 0 h 18"/>
                  <a:gd name="T14" fmla="*/ 102 w 156"/>
                  <a:gd name="T15" fmla="*/ 0 h 18"/>
                  <a:gd name="T16" fmla="*/ 93 w 156"/>
                  <a:gd name="T17" fmla="*/ 8 h 18"/>
                  <a:gd name="T18" fmla="*/ 85 w 156"/>
                  <a:gd name="T19" fmla="*/ 8 h 18"/>
                  <a:gd name="T20" fmla="*/ 76 w 156"/>
                  <a:gd name="T21" fmla="*/ 0 h 18"/>
                  <a:gd name="T22" fmla="*/ 23 w 156"/>
                  <a:gd name="T23" fmla="*/ 0 h 18"/>
                  <a:gd name="T24" fmla="*/ 13 w 156"/>
                  <a:gd name="T2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8">
                    <a:moveTo>
                      <a:pt x="13" y="9"/>
                    </a:moveTo>
                    <a:lnTo>
                      <a:pt x="0" y="9"/>
                    </a:lnTo>
                    <a:lnTo>
                      <a:pt x="0" y="18"/>
                    </a:lnTo>
                    <a:lnTo>
                      <a:pt x="156" y="18"/>
                    </a:lnTo>
                    <a:lnTo>
                      <a:pt x="156" y="8"/>
                    </a:lnTo>
                    <a:lnTo>
                      <a:pt x="139" y="8"/>
                    </a:lnTo>
                    <a:lnTo>
                      <a:pt x="129" y="0"/>
                    </a:lnTo>
                    <a:lnTo>
                      <a:pt x="102" y="0"/>
                    </a:lnTo>
                    <a:lnTo>
                      <a:pt x="93" y="8"/>
                    </a:lnTo>
                    <a:lnTo>
                      <a:pt x="85" y="8"/>
                    </a:lnTo>
                    <a:lnTo>
                      <a:pt x="76" y="0"/>
                    </a:lnTo>
                    <a:lnTo>
                      <a:pt x="23" y="0"/>
                    </a:lnTo>
                    <a:lnTo>
                      <a:pt x="13" y="9"/>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1"/>
              <p:cNvSpPr>
                <a:spLocks/>
              </p:cNvSpPr>
              <p:nvPr/>
            </p:nvSpPr>
            <p:spPr bwMode="auto">
              <a:xfrm>
                <a:off x="505" y="874"/>
                <a:ext cx="156" cy="18"/>
              </a:xfrm>
              <a:custGeom>
                <a:avLst/>
                <a:gdLst>
                  <a:gd name="T0" fmla="*/ 13 w 156"/>
                  <a:gd name="T1" fmla="*/ 9 h 18"/>
                  <a:gd name="T2" fmla="*/ 0 w 156"/>
                  <a:gd name="T3" fmla="*/ 9 h 18"/>
                  <a:gd name="T4" fmla="*/ 0 w 156"/>
                  <a:gd name="T5" fmla="*/ 18 h 18"/>
                  <a:gd name="T6" fmla="*/ 156 w 156"/>
                  <a:gd name="T7" fmla="*/ 18 h 18"/>
                  <a:gd name="T8" fmla="*/ 156 w 156"/>
                  <a:gd name="T9" fmla="*/ 8 h 18"/>
                  <a:gd name="T10" fmla="*/ 139 w 156"/>
                  <a:gd name="T11" fmla="*/ 8 h 18"/>
                  <a:gd name="T12" fmla="*/ 129 w 156"/>
                  <a:gd name="T13" fmla="*/ 0 h 18"/>
                  <a:gd name="T14" fmla="*/ 102 w 156"/>
                  <a:gd name="T15" fmla="*/ 0 h 18"/>
                  <a:gd name="T16" fmla="*/ 93 w 156"/>
                  <a:gd name="T17" fmla="*/ 8 h 18"/>
                  <a:gd name="T18" fmla="*/ 85 w 156"/>
                  <a:gd name="T19" fmla="*/ 8 h 18"/>
                  <a:gd name="T20" fmla="*/ 76 w 156"/>
                  <a:gd name="T21" fmla="*/ 0 h 18"/>
                  <a:gd name="T22" fmla="*/ 23 w 156"/>
                  <a:gd name="T23" fmla="*/ 0 h 18"/>
                  <a:gd name="T24" fmla="*/ 13 w 156"/>
                  <a:gd name="T2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8">
                    <a:moveTo>
                      <a:pt x="13" y="9"/>
                    </a:moveTo>
                    <a:lnTo>
                      <a:pt x="0" y="9"/>
                    </a:lnTo>
                    <a:lnTo>
                      <a:pt x="0" y="18"/>
                    </a:lnTo>
                    <a:lnTo>
                      <a:pt x="156" y="18"/>
                    </a:lnTo>
                    <a:lnTo>
                      <a:pt x="156" y="8"/>
                    </a:lnTo>
                    <a:lnTo>
                      <a:pt x="139" y="8"/>
                    </a:lnTo>
                    <a:lnTo>
                      <a:pt x="129" y="0"/>
                    </a:lnTo>
                    <a:lnTo>
                      <a:pt x="102" y="0"/>
                    </a:lnTo>
                    <a:lnTo>
                      <a:pt x="93" y="8"/>
                    </a:lnTo>
                    <a:lnTo>
                      <a:pt x="85" y="8"/>
                    </a:lnTo>
                    <a:lnTo>
                      <a:pt x="76" y="0"/>
                    </a:lnTo>
                    <a:lnTo>
                      <a:pt x="23" y="0"/>
                    </a:lnTo>
                    <a:lnTo>
                      <a:pt x="13" y="9"/>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92" name="Group 42"/>
              <p:cNvGrpSpPr>
                <a:grpSpLocks/>
              </p:cNvGrpSpPr>
              <p:nvPr/>
            </p:nvGrpSpPr>
            <p:grpSpPr bwMode="auto">
              <a:xfrm>
                <a:off x="505" y="883"/>
                <a:ext cx="156" cy="52"/>
                <a:chOff x="506" y="664"/>
                <a:chExt cx="156" cy="52"/>
              </a:xfrm>
            </p:grpSpPr>
            <p:sp>
              <p:nvSpPr>
                <p:cNvPr id="93" name="Rectangle 43" descr="Алмазная решетка (контур)"/>
                <p:cNvSpPr>
                  <a:spLocks noChangeArrowheads="1"/>
                </p:cNvSpPr>
                <p:nvPr/>
              </p:nvSpPr>
              <p:spPr bwMode="auto">
                <a:xfrm>
                  <a:off x="506" y="673"/>
                  <a:ext cx="156"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4" name="Rectangle 44" descr="Широкий диагональный 2"/>
                <p:cNvSpPr>
                  <a:spLocks noChangeArrowheads="1"/>
                </p:cNvSpPr>
                <p:nvPr/>
              </p:nvSpPr>
              <p:spPr bwMode="auto">
                <a:xfrm>
                  <a:off x="529" y="664"/>
                  <a:ext cx="54"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5" name="Rectangle 45" descr="Широкий диагональный 2"/>
                <p:cNvSpPr>
                  <a:spLocks noChangeArrowheads="1"/>
                </p:cNvSpPr>
                <p:nvPr/>
              </p:nvSpPr>
              <p:spPr bwMode="auto">
                <a:xfrm>
                  <a:off x="608" y="664"/>
                  <a:ext cx="2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6" name="Rectangle 46" descr="Широкий диагональный 2"/>
                <p:cNvSpPr>
                  <a:spLocks noChangeArrowheads="1"/>
                </p:cNvSpPr>
                <p:nvPr/>
              </p:nvSpPr>
              <p:spPr bwMode="auto">
                <a:xfrm>
                  <a:off x="529" y="707"/>
                  <a:ext cx="54"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7" name="Rectangle 47" descr="Широкий диагональный 2"/>
                <p:cNvSpPr>
                  <a:spLocks noChangeArrowheads="1"/>
                </p:cNvSpPr>
                <p:nvPr/>
              </p:nvSpPr>
              <p:spPr bwMode="auto">
                <a:xfrm>
                  <a:off x="608" y="707"/>
                  <a:ext cx="2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0" name="Group 48"/>
            <p:cNvGrpSpPr>
              <a:grpSpLocks/>
            </p:cNvGrpSpPr>
            <p:nvPr/>
          </p:nvGrpSpPr>
          <p:grpSpPr bwMode="auto">
            <a:xfrm>
              <a:off x="708" y="312"/>
              <a:ext cx="156" cy="70"/>
              <a:chOff x="708" y="310"/>
              <a:chExt cx="156" cy="70"/>
            </a:xfrm>
          </p:grpSpPr>
          <p:grpSp>
            <p:nvGrpSpPr>
              <p:cNvPr id="78" name="Group 49"/>
              <p:cNvGrpSpPr>
                <a:grpSpLocks/>
              </p:cNvGrpSpPr>
              <p:nvPr/>
            </p:nvGrpSpPr>
            <p:grpSpPr bwMode="auto">
              <a:xfrm>
                <a:off x="708" y="310"/>
                <a:ext cx="156" cy="70"/>
                <a:chOff x="505" y="874"/>
                <a:chExt cx="156" cy="70"/>
              </a:xfrm>
            </p:grpSpPr>
            <p:sp>
              <p:nvSpPr>
                <p:cNvPr id="82" name="Freeform 50"/>
                <p:cNvSpPr>
                  <a:spLocks/>
                </p:cNvSpPr>
                <p:nvPr/>
              </p:nvSpPr>
              <p:spPr bwMode="auto">
                <a:xfrm flipV="1">
                  <a:off x="505" y="926"/>
                  <a:ext cx="156" cy="18"/>
                </a:xfrm>
                <a:custGeom>
                  <a:avLst/>
                  <a:gdLst>
                    <a:gd name="T0" fmla="*/ 13 w 156"/>
                    <a:gd name="T1" fmla="*/ 9 h 18"/>
                    <a:gd name="T2" fmla="*/ 0 w 156"/>
                    <a:gd name="T3" fmla="*/ 9 h 18"/>
                    <a:gd name="T4" fmla="*/ 0 w 156"/>
                    <a:gd name="T5" fmla="*/ 18 h 18"/>
                    <a:gd name="T6" fmla="*/ 156 w 156"/>
                    <a:gd name="T7" fmla="*/ 18 h 18"/>
                    <a:gd name="T8" fmla="*/ 156 w 156"/>
                    <a:gd name="T9" fmla="*/ 8 h 18"/>
                    <a:gd name="T10" fmla="*/ 139 w 156"/>
                    <a:gd name="T11" fmla="*/ 8 h 18"/>
                    <a:gd name="T12" fmla="*/ 129 w 156"/>
                    <a:gd name="T13" fmla="*/ 0 h 18"/>
                    <a:gd name="T14" fmla="*/ 102 w 156"/>
                    <a:gd name="T15" fmla="*/ 0 h 18"/>
                    <a:gd name="T16" fmla="*/ 93 w 156"/>
                    <a:gd name="T17" fmla="*/ 8 h 18"/>
                    <a:gd name="T18" fmla="*/ 85 w 156"/>
                    <a:gd name="T19" fmla="*/ 8 h 18"/>
                    <a:gd name="T20" fmla="*/ 76 w 156"/>
                    <a:gd name="T21" fmla="*/ 0 h 18"/>
                    <a:gd name="T22" fmla="*/ 23 w 156"/>
                    <a:gd name="T23" fmla="*/ 0 h 18"/>
                    <a:gd name="T24" fmla="*/ 13 w 156"/>
                    <a:gd name="T2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8">
                      <a:moveTo>
                        <a:pt x="13" y="9"/>
                      </a:moveTo>
                      <a:lnTo>
                        <a:pt x="0" y="9"/>
                      </a:lnTo>
                      <a:lnTo>
                        <a:pt x="0" y="18"/>
                      </a:lnTo>
                      <a:lnTo>
                        <a:pt x="156" y="18"/>
                      </a:lnTo>
                      <a:lnTo>
                        <a:pt x="156" y="8"/>
                      </a:lnTo>
                      <a:lnTo>
                        <a:pt x="139" y="8"/>
                      </a:lnTo>
                      <a:lnTo>
                        <a:pt x="129" y="0"/>
                      </a:lnTo>
                      <a:lnTo>
                        <a:pt x="102" y="0"/>
                      </a:lnTo>
                      <a:lnTo>
                        <a:pt x="93" y="8"/>
                      </a:lnTo>
                      <a:lnTo>
                        <a:pt x="85" y="8"/>
                      </a:lnTo>
                      <a:lnTo>
                        <a:pt x="76" y="0"/>
                      </a:lnTo>
                      <a:lnTo>
                        <a:pt x="23" y="0"/>
                      </a:lnTo>
                      <a:lnTo>
                        <a:pt x="13" y="9"/>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1"/>
                <p:cNvSpPr>
                  <a:spLocks/>
                </p:cNvSpPr>
                <p:nvPr/>
              </p:nvSpPr>
              <p:spPr bwMode="auto">
                <a:xfrm>
                  <a:off x="505" y="874"/>
                  <a:ext cx="156" cy="18"/>
                </a:xfrm>
                <a:custGeom>
                  <a:avLst/>
                  <a:gdLst>
                    <a:gd name="T0" fmla="*/ 13 w 156"/>
                    <a:gd name="T1" fmla="*/ 9 h 18"/>
                    <a:gd name="T2" fmla="*/ 0 w 156"/>
                    <a:gd name="T3" fmla="*/ 9 h 18"/>
                    <a:gd name="T4" fmla="*/ 0 w 156"/>
                    <a:gd name="T5" fmla="*/ 18 h 18"/>
                    <a:gd name="T6" fmla="*/ 156 w 156"/>
                    <a:gd name="T7" fmla="*/ 18 h 18"/>
                    <a:gd name="T8" fmla="*/ 156 w 156"/>
                    <a:gd name="T9" fmla="*/ 8 h 18"/>
                    <a:gd name="T10" fmla="*/ 139 w 156"/>
                    <a:gd name="T11" fmla="*/ 8 h 18"/>
                    <a:gd name="T12" fmla="*/ 129 w 156"/>
                    <a:gd name="T13" fmla="*/ 0 h 18"/>
                    <a:gd name="T14" fmla="*/ 102 w 156"/>
                    <a:gd name="T15" fmla="*/ 0 h 18"/>
                    <a:gd name="T16" fmla="*/ 93 w 156"/>
                    <a:gd name="T17" fmla="*/ 8 h 18"/>
                    <a:gd name="T18" fmla="*/ 85 w 156"/>
                    <a:gd name="T19" fmla="*/ 8 h 18"/>
                    <a:gd name="T20" fmla="*/ 76 w 156"/>
                    <a:gd name="T21" fmla="*/ 0 h 18"/>
                    <a:gd name="T22" fmla="*/ 23 w 156"/>
                    <a:gd name="T23" fmla="*/ 0 h 18"/>
                    <a:gd name="T24" fmla="*/ 13 w 156"/>
                    <a:gd name="T2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8">
                      <a:moveTo>
                        <a:pt x="13" y="9"/>
                      </a:moveTo>
                      <a:lnTo>
                        <a:pt x="0" y="9"/>
                      </a:lnTo>
                      <a:lnTo>
                        <a:pt x="0" y="18"/>
                      </a:lnTo>
                      <a:lnTo>
                        <a:pt x="156" y="18"/>
                      </a:lnTo>
                      <a:lnTo>
                        <a:pt x="156" y="8"/>
                      </a:lnTo>
                      <a:lnTo>
                        <a:pt x="139" y="8"/>
                      </a:lnTo>
                      <a:lnTo>
                        <a:pt x="129" y="0"/>
                      </a:lnTo>
                      <a:lnTo>
                        <a:pt x="102" y="0"/>
                      </a:lnTo>
                      <a:lnTo>
                        <a:pt x="93" y="8"/>
                      </a:lnTo>
                      <a:lnTo>
                        <a:pt x="85" y="8"/>
                      </a:lnTo>
                      <a:lnTo>
                        <a:pt x="76" y="0"/>
                      </a:lnTo>
                      <a:lnTo>
                        <a:pt x="23" y="0"/>
                      </a:lnTo>
                      <a:lnTo>
                        <a:pt x="13" y="9"/>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4" name="Group 52"/>
                <p:cNvGrpSpPr>
                  <a:grpSpLocks/>
                </p:cNvGrpSpPr>
                <p:nvPr/>
              </p:nvGrpSpPr>
              <p:grpSpPr bwMode="auto">
                <a:xfrm>
                  <a:off x="505" y="883"/>
                  <a:ext cx="156" cy="52"/>
                  <a:chOff x="506" y="664"/>
                  <a:chExt cx="156" cy="52"/>
                </a:xfrm>
              </p:grpSpPr>
              <p:sp>
                <p:nvSpPr>
                  <p:cNvPr id="85" name="Rectangle 53" descr="Алмазная решетка (контур)"/>
                  <p:cNvSpPr>
                    <a:spLocks noChangeArrowheads="1"/>
                  </p:cNvSpPr>
                  <p:nvPr/>
                </p:nvSpPr>
                <p:spPr bwMode="auto">
                  <a:xfrm>
                    <a:off x="506" y="673"/>
                    <a:ext cx="156"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86" name="Rectangle 54" descr="Широкий диагональный 2"/>
                  <p:cNvSpPr>
                    <a:spLocks noChangeArrowheads="1"/>
                  </p:cNvSpPr>
                  <p:nvPr/>
                </p:nvSpPr>
                <p:spPr bwMode="auto">
                  <a:xfrm>
                    <a:off x="529" y="664"/>
                    <a:ext cx="54"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87" name="Rectangle 55" descr="Широкий диагональный 2"/>
                  <p:cNvSpPr>
                    <a:spLocks noChangeArrowheads="1"/>
                  </p:cNvSpPr>
                  <p:nvPr/>
                </p:nvSpPr>
                <p:spPr bwMode="auto">
                  <a:xfrm>
                    <a:off x="608" y="664"/>
                    <a:ext cx="2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88" name="Rectangle 56" descr="Широкий диагональный 2"/>
                  <p:cNvSpPr>
                    <a:spLocks noChangeArrowheads="1"/>
                  </p:cNvSpPr>
                  <p:nvPr/>
                </p:nvSpPr>
                <p:spPr bwMode="auto">
                  <a:xfrm>
                    <a:off x="529" y="707"/>
                    <a:ext cx="54"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89" name="Rectangle 57" descr="Широкий диагональный 2"/>
                  <p:cNvSpPr>
                    <a:spLocks noChangeArrowheads="1"/>
                  </p:cNvSpPr>
                  <p:nvPr/>
                </p:nvSpPr>
                <p:spPr bwMode="auto">
                  <a:xfrm>
                    <a:off x="608" y="707"/>
                    <a:ext cx="2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79" name="Rectangle 58"/>
              <p:cNvSpPr>
                <a:spLocks noChangeArrowheads="1"/>
              </p:cNvSpPr>
              <p:nvPr/>
            </p:nvSpPr>
            <p:spPr bwMode="auto">
              <a:xfrm>
                <a:off x="740" y="310"/>
                <a:ext cx="37" cy="7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80" name="Rectangle 59"/>
              <p:cNvSpPr>
                <a:spLocks noChangeArrowheads="1"/>
              </p:cNvSpPr>
              <p:nvPr/>
            </p:nvSpPr>
            <p:spPr bwMode="auto">
              <a:xfrm>
                <a:off x="740" y="319"/>
                <a:ext cx="37" cy="5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81" name="Rectangle 60"/>
              <p:cNvSpPr>
                <a:spLocks noChangeArrowheads="1"/>
              </p:cNvSpPr>
              <p:nvPr/>
            </p:nvSpPr>
            <p:spPr bwMode="auto">
              <a:xfrm>
                <a:off x="740" y="328"/>
                <a:ext cx="37" cy="3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1" name="Group 61"/>
            <p:cNvGrpSpPr>
              <a:grpSpLocks/>
            </p:cNvGrpSpPr>
            <p:nvPr/>
          </p:nvGrpSpPr>
          <p:grpSpPr bwMode="auto">
            <a:xfrm>
              <a:off x="708" y="410"/>
              <a:ext cx="156" cy="88"/>
              <a:chOff x="708" y="410"/>
              <a:chExt cx="156" cy="88"/>
            </a:xfrm>
          </p:grpSpPr>
          <p:sp>
            <p:nvSpPr>
              <p:cNvPr id="65" name="Freeform 62" descr="Широкий диагональный 1"/>
              <p:cNvSpPr>
                <a:spLocks/>
              </p:cNvSpPr>
              <p:nvPr/>
            </p:nvSpPr>
            <p:spPr bwMode="auto">
              <a:xfrm flipV="1">
                <a:off x="708" y="480"/>
                <a:ext cx="156" cy="18"/>
              </a:xfrm>
              <a:custGeom>
                <a:avLst/>
                <a:gdLst>
                  <a:gd name="T0" fmla="*/ 13 w 156"/>
                  <a:gd name="T1" fmla="*/ 9 h 18"/>
                  <a:gd name="T2" fmla="*/ 0 w 156"/>
                  <a:gd name="T3" fmla="*/ 9 h 18"/>
                  <a:gd name="T4" fmla="*/ 0 w 156"/>
                  <a:gd name="T5" fmla="*/ 18 h 18"/>
                  <a:gd name="T6" fmla="*/ 156 w 156"/>
                  <a:gd name="T7" fmla="*/ 18 h 18"/>
                  <a:gd name="T8" fmla="*/ 156 w 156"/>
                  <a:gd name="T9" fmla="*/ 8 h 18"/>
                  <a:gd name="T10" fmla="*/ 139 w 156"/>
                  <a:gd name="T11" fmla="*/ 8 h 18"/>
                  <a:gd name="T12" fmla="*/ 129 w 156"/>
                  <a:gd name="T13" fmla="*/ 0 h 18"/>
                  <a:gd name="T14" fmla="*/ 102 w 156"/>
                  <a:gd name="T15" fmla="*/ 0 h 18"/>
                  <a:gd name="T16" fmla="*/ 93 w 156"/>
                  <a:gd name="T17" fmla="*/ 8 h 18"/>
                  <a:gd name="T18" fmla="*/ 85 w 156"/>
                  <a:gd name="T19" fmla="*/ 8 h 18"/>
                  <a:gd name="T20" fmla="*/ 76 w 156"/>
                  <a:gd name="T21" fmla="*/ 0 h 18"/>
                  <a:gd name="T22" fmla="*/ 23 w 156"/>
                  <a:gd name="T23" fmla="*/ 0 h 18"/>
                  <a:gd name="T24" fmla="*/ 13 w 156"/>
                  <a:gd name="T2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8">
                    <a:moveTo>
                      <a:pt x="13" y="9"/>
                    </a:moveTo>
                    <a:lnTo>
                      <a:pt x="0" y="9"/>
                    </a:lnTo>
                    <a:lnTo>
                      <a:pt x="0" y="18"/>
                    </a:lnTo>
                    <a:lnTo>
                      <a:pt x="156" y="18"/>
                    </a:lnTo>
                    <a:lnTo>
                      <a:pt x="156" y="8"/>
                    </a:lnTo>
                    <a:lnTo>
                      <a:pt x="139" y="8"/>
                    </a:lnTo>
                    <a:lnTo>
                      <a:pt x="129" y="0"/>
                    </a:lnTo>
                    <a:lnTo>
                      <a:pt x="102" y="0"/>
                    </a:lnTo>
                    <a:lnTo>
                      <a:pt x="93" y="8"/>
                    </a:lnTo>
                    <a:lnTo>
                      <a:pt x="85" y="8"/>
                    </a:lnTo>
                    <a:lnTo>
                      <a:pt x="76" y="0"/>
                    </a:lnTo>
                    <a:lnTo>
                      <a:pt x="23" y="0"/>
                    </a:lnTo>
                    <a:lnTo>
                      <a:pt x="13" y="9"/>
                    </a:lnTo>
                    <a:close/>
                  </a:path>
                </a:pathLst>
              </a:custGeom>
              <a:pattFill prst="wdDnDiag">
                <a:fgClr>
                  <a:srgbClr val="000000"/>
                </a:fgClr>
                <a:bgClr>
                  <a:srgbClr val="FFFFFF"/>
                </a:bgClr>
              </a:patt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6" name="Freeform 63" descr="Широкий диагональный 1"/>
              <p:cNvSpPr>
                <a:spLocks/>
              </p:cNvSpPr>
              <p:nvPr/>
            </p:nvSpPr>
            <p:spPr bwMode="auto">
              <a:xfrm>
                <a:off x="708" y="410"/>
                <a:ext cx="156" cy="18"/>
              </a:xfrm>
              <a:custGeom>
                <a:avLst/>
                <a:gdLst>
                  <a:gd name="T0" fmla="*/ 13 w 156"/>
                  <a:gd name="T1" fmla="*/ 9 h 18"/>
                  <a:gd name="T2" fmla="*/ 0 w 156"/>
                  <a:gd name="T3" fmla="*/ 9 h 18"/>
                  <a:gd name="T4" fmla="*/ 0 w 156"/>
                  <a:gd name="T5" fmla="*/ 18 h 18"/>
                  <a:gd name="T6" fmla="*/ 156 w 156"/>
                  <a:gd name="T7" fmla="*/ 18 h 18"/>
                  <a:gd name="T8" fmla="*/ 156 w 156"/>
                  <a:gd name="T9" fmla="*/ 8 h 18"/>
                  <a:gd name="T10" fmla="*/ 139 w 156"/>
                  <a:gd name="T11" fmla="*/ 8 h 18"/>
                  <a:gd name="T12" fmla="*/ 129 w 156"/>
                  <a:gd name="T13" fmla="*/ 0 h 18"/>
                  <a:gd name="T14" fmla="*/ 102 w 156"/>
                  <a:gd name="T15" fmla="*/ 0 h 18"/>
                  <a:gd name="T16" fmla="*/ 93 w 156"/>
                  <a:gd name="T17" fmla="*/ 8 h 18"/>
                  <a:gd name="T18" fmla="*/ 85 w 156"/>
                  <a:gd name="T19" fmla="*/ 8 h 18"/>
                  <a:gd name="T20" fmla="*/ 76 w 156"/>
                  <a:gd name="T21" fmla="*/ 0 h 18"/>
                  <a:gd name="T22" fmla="*/ 23 w 156"/>
                  <a:gd name="T23" fmla="*/ 0 h 18"/>
                  <a:gd name="T24" fmla="*/ 13 w 156"/>
                  <a:gd name="T2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8">
                    <a:moveTo>
                      <a:pt x="13" y="9"/>
                    </a:moveTo>
                    <a:lnTo>
                      <a:pt x="0" y="9"/>
                    </a:lnTo>
                    <a:lnTo>
                      <a:pt x="0" y="18"/>
                    </a:lnTo>
                    <a:lnTo>
                      <a:pt x="156" y="18"/>
                    </a:lnTo>
                    <a:lnTo>
                      <a:pt x="156" y="8"/>
                    </a:lnTo>
                    <a:lnTo>
                      <a:pt x="139" y="8"/>
                    </a:lnTo>
                    <a:lnTo>
                      <a:pt x="129" y="0"/>
                    </a:lnTo>
                    <a:lnTo>
                      <a:pt x="102" y="0"/>
                    </a:lnTo>
                    <a:lnTo>
                      <a:pt x="93" y="8"/>
                    </a:lnTo>
                    <a:lnTo>
                      <a:pt x="85" y="8"/>
                    </a:lnTo>
                    <a:lnTo>
                      <a:pt x="76" y="0"/>
                    </a:lnTo>
                    <a:lnTo>
                      <a:pt x="23" y="0"/>
                    </a:lnTo>
                    <a:lnTo>
                      <a:pt x="13" y="9"/>
                    </a:lnTo>
                    <a:close/>
                  </a:path>
                </a:pathLst>
              </a:custGeom>
              <a:pattFill prst="wdDnDiag">
                <a:fgClr>
                  <a:srgbClr val="000000"/>
                </a:fgClr>
                <a:bgClr>
                  <a:srgbClr val="FFFFFF"/>
                </a:bgClr>
              </a:patt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64"/>
              <p:cNvSpPr>
                <a:spLocks/>
              </p:cNvSpPr>
              <p:nvPr/>
            </p:nvSpPr>
            <p:spPr bwMode="auto">
              <a:xfrm flipV="1">
                <a:off x="708" y="471"/>
                <a:ext cx="156" cy="18"/>
              </a:xfrm>
              <a:custGeom>
                <a:avLst/>
                <a:gdLst>
                  <a:gd name="T0" fmla="*/ 13 w 156"/>
                  <a:gd name="T1" fmla="*/ 9 h 18"/>
                  <a:gd name="T2" fmla="*/ 0 w 156"/>
                  <a:gd name="T3" fmla="*/ 9 h 18"/>
                  <a:gd name="T4" fmla="*/ 0 w 156"/>
                  <a:gd name="T5" fmla="*/ 18 h 18"/>
                  <a:gd name="T6" fmla="*/ 156 w 156"/>
                  <a:gd name="T7" fmla="*/ 18 h 18"/>
                  <a:gd name="T8" fmla="*/ 156 w 156"/>
                  <a:gd name="T9" fmla="*/ 8 h 18"/>
                  <a:gd name="T10" fmla="*/ 139 w 156"/>
                  <a:gd name="T11" fmla="*/ 8 h 18"/>
                  <a:gd name="T12" fmla="*/ 129 w 156"/>
                  <a:gd name="T13" fmla="*/ 0 h 18"/>
                  <a:gd name="T14" fmla="*/ 102 w 156"/>
                  <a:gd name="T15" fmla="*/ 0 h 18"/>
                  <a:gd name="T16" fmla="*/ 93 w 156"/>
                  <a:gd name="T17" fmla="*/ 8 h 18"/>
                  <a:gd name="T18" fmla="*/ 85 w 156"/>
                  <a:gd name="T19" fmla="*/ 8 h 18"/>
                  <a:gd name="T20" fmla="*/ 76 w 156"/>
                  <a:gd name="T21" fmla="*/ 0 h 18"/>
                  <a:gd name="T22" fmla="*/ 23 w 156"/>
                  <a:gd name="T23" fmla="*/ 0 h 18"/>
                  <a:gd name="T24" fmla="*/ 13 w 156"/>
                  <a:gd name="T2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8">
                    <a:moveTo>
                      <a:pt x="13" y="9"/>
                    </a:moveTo>
                    <a:lnTo>
                      <a:pt x="0" y="9"/>
                    </a:lnTo>
                    <a:lnTo>
                      <a:pt x="0" y="18"/>
                    </a:lnTo>
                    <a:lnTo>
                      <a:pt x="156" y="18"/>
                    </a:lnTo>
                    <a:lnTo>
                      <a:pt x="156" y="8"/>
                    </a:lnTo>
                    <a:lnTo>
                      <a:pt x="139" y="8"/>
                    </a:lnTo>
                    <a:lnTo>
                      <a:pt x="129" y="0"/>
                    </a:lnTo>
                    <a:lnTo>
                      <a:pt x="102" y="0"/>
                    </a:lnTo>
                    <a:lnTo>
                      <a:pt x="93" y="8"/>
                    </a:lnTo>
                    <a:lnTo>
                      <a:pt x="85" y="8"/>
                    </a:lnTo>
                    <a:lnTo>
                      <a:pt x="76" y="0"/>
                    </a:lnTo>
                    <a:lnTo>
                      <a:pt x="23" y="0"/>
                    </a:lnTo>
                    <a:lnTo>
                      <a:pt x="13" y="9"/>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65"/>
              <p:cNvSpPr>
                <a:spLocks/>
              </p:cNvSpPr>
              <p:nvPr/>
            </p:nvSpPr>
            <p:spPr bwMode="auto">
              <a:xfrm>
                <a:off x="708" y="419"/>
                <a:ext cx="156" cy="18"/>
              </a:xfrm>
              <a:custGeom>
                <a:avLst/>
                <a:gdLst>
                  <a:gd name="T0" fmla="*/ 13 w 156"/>
                  <a:gd name="T1" fmla="*/ 9 h 18"/>
                  <a:gd name="T2" fmla="*/ 0 w 156"/>
                  <a:gd name="T3" fmla="*/ 9 h 18"/>
                  <a:gd name="T4" fmla="*/ 0 w 156"/>
                  <a:gd name="T5" fmla="*/ 18 h 18"/>
                  <a:gd name="T6" fmla="*/ 156 w 156"/>
                  <a:gd name="T7" fmla="*/ 18 h 18"/>
                  <a:gd name="T8" fmla="*/ 156 w 156"/>
                  <a:gd name="T9" fmla="*/ 8 h 18"/>
                  <a:gd name="T10" fmla="*/ 139 w 156"/>
                  <a:gd name="T11" fmla="*/ 8 h 18"/>
                  <a:gd name="T12" fmla="*/ 129 w 156"/>
                  <a:gd name="T13" fmla="*/ 0 h 18"/>
                  <a:gd name="T14" fmla="*/ 102 w 156"/>
                  <a:gd name="T15" fmla="*/ 0 h 18"/>
                  <a:gd name="T16" fmla="*/ 93 w 156"/>
                  <a:gd name="T17" fmla="*/ 8 h 18"/>
                  <a:gd name="T18" fmla="*/ 85 w 156"/>
                  <a:gd name="T19" fmla="*/ 8 h 18"/>
                  <a:gd name="T20" fmla="*/ 76 w 156"/>
                  <a:gd name="T21" fmla="*/ 0 h 18"/>
                  <a:gd name="T22" fmla="*/ 23 w 156"/>
                  <a:gd name="T23" fmla="*/ 0 h 18"/>
                  <a:gd name="T24" fmla="*/ 13 w 156"/>
                  <a:gd name="T2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8">
                    <a:moveTo>
                      <a:pt x="13" y="9"/>
                    </a:moveTo>
                    <a:lnTo>
                      <a:pt x="0" y="9"/>
                    </a:lnTo>
                    <a:lnTo>
                      <a:pt x="0" y="18"/>
                    </a:lnTo>
                    <a:lnTo>
                      <a:pt x="156" y="18"/>
                    </a:lnTo>
                    <a:lnTo>
                      <a:pt x="156" y="8"/>
                    </a:lnTo>
                    <a:lnTo>
                      <a:pt x="139" y="8"/>
                    </a:lnTo>
                    <a:lnTo>
                      <a:pt x="129" y="0"/>
                    </a:lnTo>
                    <a:lnTo>
                      <a:pt x="102" y="0"/>
                    </a:lnTo>
                    <a:lnTo>
                      <a:pt x="93" y="8"/>
                    </a:lnTo>
                    <a:lnTo>
                      <a:pt x="85" y="8"/>
                    </a:lnTo>
                    <a:lnTo>
                      <a:pt x="76" y="0"/>
                    </a:lnTo>
                    <a:lnTo>
                      <a:pt x="23" y="0"/>
                    </a:lnTo>
                    <a:lnTo>
                      <a:pt x="13" y="9"/>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9" name="Group 66"/>
              <p:cNvGrpSpPr>
                <a:grpSpLocks/>
              </p:cNvGrpSpPr>
              <p:nvPr/>
            </p:nvGrpSpPr>
            <p:grpSpPr bwMode="auto">
              <a:xfrm>
                <a:off x="708" y="428"/>
                <a:ext cx="156" cy="52"/>
                <a:chOff x="506" y="664"/>
                <a:chExt cx="156" cy="52"/>
              </a:xfrm>
            </p:grpSpPr>
            <p:sp>
              <p:nvSpPr>
                <p:cNvPr id="73" name="Rectangle 67" descr="Алмазная решетка (контур)"/>
                <p:cNvSpPr>
                  <a:spLocks noChangeArrowheads="1"/>
                </p:cNvSpPr>
                <p:nvPr/>
              </p:nvSpPr>
              <p:spPr bwMode="auto">
                <a:xfrm>
                  <a:off x="506" y="673"/>
                  <a:ext cx="156"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4" name="Rectangle 68" descr="Широкий диагональный 2"/>
                <p:cNvSpPr>
                  <a:spLocks noChangeArrowheads="1"/>
                </p:cNvSpPr>
                <p:nvPr/>
              </p:nvSpPr>
              <p:spPr bwMode="auto">
                <a:xfrm>
                  <a:off x="529" y="664"/>
                  <a:ext cx="54"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5" name="Rectangle 69" descr="Широкий диагональный 2"/>
                <p:cNvSpPr>
                  <a:spLocks noChangeArrowheads="1"/>
                </p:cNvSpPr>
                <p:nvPr/>
              </p:nvSpPr>
              <p:spPr bwMode="auto">
                <a:xfrm>
                  <a:off x="608" y="664"/>
                  <a:ext cx="2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6" name="Rectangle 70" descr="Широкий диагональный 2"/>
                <p:cNvSpPr>
                  <a:spLocks noChangeArrowheads="1"/>
                </p:cNvSpPr>
                <p:nvPr/>
              </p:nvSpPr>
              <p:spPr bwMode="auto">
                <a:xfrm>
                  <a:off x="529" y="707"/>
                  <a:ext cx="54"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7" name="Rectangle 71" descr="Широкий диагональный 2"/>
                <p:cNvSpPr>
                  <a:spLocks noChangeArrowheads="1"/>
                </p:cNvSpPr>
                <p:nvPr/>
              </p:nvSpPr>
              <p:spPr bwMode="auto">
                <a:xfrm>
                  <a:off x="608" y="707"/>
                  <a:ext cx="2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70" name="Rectangle 72"/>
              <p:cNvSpPr>
                <a:spLocks noChangeArrowheads="1"/>
              </p:cNvSpPr>
              <p:nvPr/>
            </p:nvSpPr>
            <p:spPr bwMode="auto">
              <a:xfrm>
                <a:off x="740" y="410"/>
                <a:ext cx="37" cy="8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1" name="Rectangle 73" descr="Широкий диагональный 1"/>
              <p:cNvSpPr>
                <a:spLocks noChangeArrowheads="1"/>
              </p:cNvSpPr>
              <p:nvPr/>
            </p:nvSpPr>
            <p:spPr bwMode="auto">
              <a:xfrm>
                <a:off x="740" y="410"/>
                <a:ext cx="8" cy="88"/>
              </a:xfrm>
              <a:prstGeom prst="rect">
                <a:avLst/>
              </a:prstGeom>
              <a:pattFill prst="wdDn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2" name="Rectangle 74" descr="Широкий диагональный 1"/>
              <p:cNvSpPr>
                <a:spLocks noChangeArrowheads="1"/>
              </p:cNvSpPr>
              <p:nvPr/>
            </p:nvSpPr>
            <p:spPr bwMode="auto">
              <a:xfrm>
                <a:off x="769" y="410"/>
                <a:ext cx="8" cy="88"/>
              </a:xfrm>
              <a:prstGeom prst="rect">
                <a:avLst/>
              </a:prstGeom>
              <a:pattFill prst="wdDn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Group 75"/>
            <p:cNvGrpSpPr>
              <a:grpSpLocks/>
            </p:cNvGrpSpPr>
            <p:nvPr/>
          </p:nvGrpSpPr>
          <p:grpSpPr bwMode="auto">
            <a:xfrm>
              <a:off x="708" y="541"/>
              <a:ext cx="156" cy="52"/>
              <a:chOff x="708" y="548"/>
              <a:chExt cx="156" cy="52"/>
            </a:xfrm>
          </p:grpSpPr>
          <p:grpSp>
            <p:nvGrpSpPr>
              <p:cNvPr id="56" name="Group 76"/>
              <p:cNvGrpSpPr>
                <a:grpSpLocks/>
              </p:cNvGrpSpPr>
              <p:nvPr/>
            </p:nvGrpSpPr>
            <p:grpSpPr bwMode="auto">
              <a:xfrm>
                <a:off x="708" y="548"/>
                <a:ext cx="156" cy="52"/>
                <a:chOff x="506" y="664"/>
                <a:chExt cx="156" cy="52"/>
              </a:xfrm>
            </p:grpSpPr>
            <p:sp>
              <p:nvSpPr>
                <p:cNvPr id="60" name="Rectangle 77" descr="Алмазная решетка (контур)"/>
                <p:cNvSpPr>
                  <a:spLocks noChangeArrowheads="1"/>
                </p:cNvSpPr>
                <p:nvPr/>
              </p:nvSpPr>
              <p:spPr bwMode="auto">
                <a:xfrm>
                  <a:off x="506" y="673"/>
                  <a:ext cx="156"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1" name="Rectangle 78" descr="Широкий диагональный 2"/>
                <p:cNvSpPr>
                  <a:spLocks noChangeArrowheads="1"/>
                </p:cNvSpPr>
                <p:nvPr/>
              </p:nvSpPr>
              <p:spPr bwMode="auto">
                <a:xfrm>
                  <a:off x="529" y="664"/>
                  <a:ext cx="54"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2" name="Rectangle 79" descr="Широкий диагональный 2"/>
                <p:cNvSpPr>
                  <a:spLocks noChangeArrowheads="1"/>
                </p:cNvSpPr>
                <p:nvPr/>
              </p:nvSpPr>
              <p:spPr bwMode="auto">
                <a:xfrm>
                  <a:off x="608" y="664"/>
                  <a:ext cx="2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3" name="Rectangle 80" descr="Широкий диагональный 2"/>
                <p:cNvSpPr>
                  <a:spLocks noChangeArrowheads="1"/>
                </p:cNvSpPr>
                <p:nvPr/>
              </p:nvSpPr>
              <p:spPr bwMode="auto">
                <a:xfrm>
                  <a:off x="529" y="707"/>
                  <a:ext cx="54"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4" name="Rectangle 81" descr="Широкий диагональный 2"/>
                <p:cNvSpPr>
                  <a:spLocks noChangeArrowheads="1"/>
                </p:cNvSpPr>
                <p:nvPr/>
              </p:nvSpPr>
              <p:spPr bwMode="auto">
                <a:xfrm>
                  <a:off x="608" y="707"/>
                  <a:ext cx="2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Rectangle 82"/>
              <p:cNvSpPr>
                <a:spLocks noChangeArrowheads="1"/>
              </p:cNvSpPr>
              <p:nvPr/>
            </p:nvSpPr>
            <p:spPr bwMode="auto">
              <a:xfrm>
                <a:off x="740" y="548"/>
                <a:ext cx="37" cy="5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8" name="Rectangle 83" descr="Широкий диагональный 1"/>
              <p:cNvSpPr>
                <a:spLocks noChangeArrowheads="1"/>
              </p:cNvSpPr>
              <p:nvPr/>
            </p:nvSpPr>
            <p:spPr bwMode="auto">
              <a:xfrm>
                <a:off x="740" y="548"/>
                <a:ext cx="8" cy="52"/>
              </a:xfrm>
              <a:prstGeom prst="rect">
                <a:avLst/>
              </a:prstGeom>
              <a:pattFill prst="wdDn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9" name="Rectangle 84" descr="Широкий диагональный 1"/>
              <p:cNvSpPr>
                <a:spLocks noChangeArrowheads="1"/>
              </p:cNvSpPr>
              <p:nvPr/>
            </p:nvSpPr>
            <p:spPr bwMode="auto">
              <a:xfrm>
                <a:off x="769" y="548"/>
                <a:ext cx="8" cy="52"/>
              </a:xfrm>
              <a:prstGeom prst="rect">
                <a:avLst/>
              </a:prstGeom>
              <a:pattFill prst="wdDn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Group 85"/>
            <p:cNvGrpSpPr>
              <a:grpSpLocks/>
            </p:cNvGrpSpPr>
            <p:nvPr/>
          </p:nvGrpSpPr>
          <p:grpSpPr bwMode="auto">
            <a:xfrm>
              <a:off x="708" y="645"/>
              <a:ext cx="156" cy="64"/>
              <a:chOff x="708" y="654"/>
              <a:chExt cx="156" cy="64"/>
            </a:xfrm>
          </p:grpSpPr>
          <p:grpSp>
            <p:nvGrpSpPr>
              <p:cNvPr id="43" name="Group 86"/>
              <p:cNvGrpSpPr>
                <a:grpSpLocks/>
              </p:cNvGrpSpPr>
              <p:nvPr/>
            </p:nvGrpSpPr>
            <p:grpSpPr bwMode="auto">
              <a:xfrm>
                <a:off x="708" y="660"/>
                <a:ext cx="156" cy="52"/>
                <a:chOff x="506" y="664"/>
                <a:chExt cx="156" cy="52"/>
              </a:xfrm>
            </p:grpSpPr>
            <p:sp>
              <p:nvSpPr>
                <p:cNvPr id="51" name="Rectangle 87" descr="Алмазная решетка (контур)"/>
                <p:cNvSpPr>
                  <a:spLocks noChangeArrowheads="1"/>
                </p:cNvSpPr>
                <p:nvPr/>
              </p:nvSpPr>
              <p:spPr bwMode="auto">
                <a:xfrm>
                  <a:off x="506" y="673"/>
                  <a:ext cx="156"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2" name="Rectangle 88" descr="Широкий диагональный 2"/>
                <p:cNvSpPr>
                  <a:spLocks noChangeArrowheads="1"/>
                </p:cNvSpPr>
                <p:nvPr/>
              </p:nvSpPr>
              <p:spPr bwMode="auto">
                <a:xfrm>
                  <a:off x="529" y="664"/>
                  <a:ext cx="54"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3" name="Rectangle 89" descr="Широкий диагональный 2"/>
                <p:cNvSpPr>
                  <a:spLocks noChangeArrowheads="1"/>
                </p:cNvSpPr>
                <p:nvPr/>
              </p:nvSpPr>
              <p:spPr bwMode="auto">
                <a:xfrm>
                  <a:off x="608" y="664"/>
                  <a:ext cx="2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4" name="Rectangle 90" descr="Широкий диагональный 2"/>
                <p:cNvSpPr>
                  <a:spLocks noChangeArrowheads="1"/>
                </p:cNvSpPr>
                <p:nvPr/>
              </p:nvSpPr>
              <p:spPr bwMode="auto">
                <a:xfrm>
                  <a:off x="529" y="707"/>
                  <a:ext cx="54"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5" name="Rectangle 91" descr="Широкий диагональный 2"/>
                <p:cNvSpPr>
                  <a:spLocks noChangeArrowheads="1"/>
                </p:cNvSpPr>
                <p:nvPr/>
              </p:nvSpPr>
              <p:spPr bwMode="auto">
                <a:xfrm>
                  <a:off x="608" y="707"/>
                  <a:ext cx="2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Rectangle 92"/>
              <p:cNvSpPr>
                <a:spLocks noChangeArrowheads="1"/>
              </p:cNvSpPr>
              <p:nvPr/>
            </p:nvSpPr>
            <p:spPr bwMode="auto">
              <a:xfrm>
                <a:off x="740" y="654"/>
                <a:ext cx="37" cy="6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5" name="Rectangle 93" descr="Широкий диагональный 1"/>
              <p:cNvSpPr>
                <a:spLocks noChangeArrowheads="1"/>
              </p:cNvSpPr>
              <p:nvPr/>
            </p:nvSpPr>
            <p:spPr bwMode="auto">
              <a:xfrm>
                <a:off x="740" y="660"/>
                <a:ext cx="8" cy="52"/>
              </a:xfrm>
              <a:prstGeom prst="rect">
                <a:avLst/>
              </a:prstGeom>
              <a:pattFill prst="wdDn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 name="Rectangle 94" descr="Широкий диагональный 1"/>
              <p:cNvSpPr>
                <a:spLocks noChangeArrowheads="1"/>
              </p:cNvSpPr>
              <p:nvPr/>
            </p:nvSpPr>
            <p:spPr bwMode="auto">
              <a:xfrm>
                <a:off x="769" y="660"/>
                <a:ext cx="8" cy="52"/>
              </a:xfrm>
              <a:prstGeom prst="rect">
                <a:avLst/>
              </a:prstGeom>
              <a:pattFill prst="wdDn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95"/>
              <p:cNvSpPr>
                <a:spLocks/>
              </p:cNvSpPr>
              <p:nvPr/>
            </p:nvSpPr>
            <p:spPr bwMode="auto">
              <a:xfrm>
                <a:off x="731" y="654"/>
                <a:ext cx="21" cy="64"/>
              </a:xfrm>
              <a:custGeom>
                <a:avLst/>
                <a:gdLst>
                  <a:gd name="T0" fmla="*/ 0 w 21"/>
                  <a:gd name="T1" fmla="*/ 57 h 64"/>
                  <a:gd name="T2" fmla="*/ 0 w 21"/>
                  <a:gd name="T3" fmla="*/ 64 h 64"/>
                  <a:gd name="T4" fmla="*/ 21 w 21"/>
                  <a:gd name="T5" fmla="*/ 64 h 64"/>
                  <a:gd name="T6" fmla="*/ 21 w 21"/>
                  <a:gd name="T7" fmla="*/ 0 h 64"/>
                  <a:gd name="T8" fmla="*/ 0 w 21"/>
                  <a:gd name="T9" fmla="*/ 0 h 64"/>
                  <a:gd name="T10" fmla="*/ 0 w 21"/>
                  <a:gd name="T11" fmla="*/ 7 h 64"/>
                  <a:gd name="T12" fmla="*/ 16 w 21"/>
                  <a:gd name="T13" fmla="*/ 7 h 64"/>
                  <a:gd name="T14" fmla="*/ 16 w 21"/>
                  <a:gd name="T15" fmla="*/ 57 h 64"/>
                  <a:gd name="T16" fmla="*/ 0 w 21"/>
                  <a:gd name="T1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64">
                    <a:moveTo>
                      <a:pt x="0" y="57"/>
                    </a:moveTo>
                    <a:lnTo>
                      <a:pt x="0" y="64"/>
                    </a:lnTo>
                    <a:lnTo>
                      <a:pt x="21" y="64"/>
                    </a:lnTo>
                    <a:lnTo>
                      <a:pt x="21" y="0"/>
                    </a:lnTo>
                    <a:lnTo>
                      <a:pt x="0" y="0"/>
                    </a:lnTo>
                    <a:lnTo>
                      <a:pt x="0" y="7"/>
                    </a:lnTo>
                    <a:lnTo>
                      <a:pt x="16" y="7"/>
                    </a:lnTo>
                    <a:lnTo>
                      <a:pt x="16" y="57"/>
                    </a:lnTo>
                    <a:lnTo>
                      <a:pt x="0" y="57"/>
                    </a:lnTo>
                    <a:close/>
                  </a:path>
                </a:pathLst>
              </a:custGeom>
              <a:solidFill>
                <a:srgbClr val="000000"/>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96"/>
              <p:cNvSpPr>
                <a:spLocks/>
              </p:cNvSpPr>
              <p:nvPr/>
            </p:nvSpPr>
            <p:spPr bwMode="auto">
              <a:xfrm flipH="1">
                <a:off x="764" y="654"/>
                <a:ext cx="21" cy="64"/>
              </a:xfrm>
              <a:custGeom>
                <a:avLst/>
                <a:gdLst>
                  <a:gd name="T0" fmla="*/ 0 w 21"/>
                  <a:gd name="T1" fmla="*/ 57 h 64"/>
                  <a:gd name="T2" fmla="*/ 0 w 21"/>
                  <a:gd name="T3" fmla="*/ 64 h 64"/>
                  <a:gd name="T4" fmla="*/ 21 w 21"/>
                  <a:gd name="T5" fmla="*/ 64 h 64"/>
                  <a:gd name="T6" fmla="*/ 21 w 21"/>
                  <a:gd name="T7" fmla="*/ 0 h 64"/>
                  <a:gd name="T8" fmla="*/ 0 w 21"/>
                  <a:gd name="T9" fmla="*/ 0 h 64"/>
                  <a:gd name="T10" fmla="*/ 0 w 21"/>
                  <a:gd name="T11" fmla="*/ 7 h 64"/>
                  <a:gd name="T12" fmla="*/ 16 w 21"/>
                  <a:gd name="T13" fmla="*/ 7 h 64"/>
                  <a:gd name="T14" fmla="*/ 16 w 21"/>
                  <a:gd name="T15" fmla="*/ 57 h 64"/>
                  <a:gd name="T16" fmla="*/ 0 w 21"/>
                  <a:gd name="T1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64">
                    <a:moveTo>
                      <a:pt x="0" y="57"/>
                    </a:moveTo>
                    <a:lnTo>
                      <a:pt x="0" y="64"/>
                    </a:lnTo>
                    <a:lnTo>
                      <a:pt x="21" y="64"/>
                    </a:lnTo>
                    <a:lnTo>
                      <a:pt x="21" y="0"/>
                    </a:lnTo>
                    <a:lnTo>
                      <a:pt x="0" y="0"/>
                    </a:lnTo>
                    <a:lnTo>
                      <a:pt x="0" y="7"/>
                    </a:lnTo>
                    <a:lnTo>
                      <a:pt x="16" y="7"/>
                    </a:lnTo>
                    <a:lnTo>
                      <a:pt x="16" y="57"/>
                    </a:lnTo>
                    <a:lnTo>
                      <a:pt x="0" y="57"/>
                    </a:lnTo>
                    <a:close/>
                  </a:path>
                </a:pathLst>
              </a:custGeom>
              <a:solidFill>
                <a:srgbClr val="000000"/>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97"/>
              <p:cNvSpPr>
                <a:spLocks noChangeArrowheads="1"/>
              </p:cNvSpPr>
              <p:nvPr/>
            </p:nvSpPr>
            <p:spPr bwMode="auto">
              <a:xfrm>
                <a:off x="810" y="654"/>
                <a:ext cx="28" cy="7"/>
              </a:xfrm>
              <a:prstGeom prst="rect">
                <a:avLst/>
              </a:prstGeom>
              <a:solidFill>
                <a:srgbClr val="00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Rectangle 98"/>
              <p:cNvSpPr>
                <a:spLocks noChangeArrowheads="1"/>
              </p:cNvSpPr>
              <p:nvPr/>
            </p:nvSpPr>
            <p:spPr bwMode="auto">
              <a:xfrm>
                <a:off x="810" y="711"/>
                <a:ext cx="28" cy="7"/>
              </a:xfrm>
              <a:prstGeom prst="rect">
                <a:avLst/>
              </a:prstGeom>
              <a:solidFill>
                <a:srgbClr val="00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Group 99"/>
            <p:cNvGrpSpPr>
              <a:grpSpLocks/>
            </p:cNvGrpSpPr>
            <p:nvPr/>
          </p:nvGrpSpPr>
          <p:grpSpPr bwMode="auto">
            <a:xfrm>
              <a:off x="708" y="744"/>
              <a:ext cx="156" cy="70"/>
              <a:chOff x="708" y="773"/>
              <a:chExt cx="156" cy="70"/>
            </a:xfrm>
          </p:grpSpPr>
          <p:sp>
            <p:nvSpPr>
              <p:cNvPr id="25" name="AutoShape 100"/>
              <p:cNvSpPr>
                <a:spLocks noChangeArrowheads="1"/>
              </p:cNvSpPr>
              <p:nvPr/>
            </p:nvSpPr>
            <p:spPr bwMode="auto">
              <a:xfrm>
                <a:off x="807" y="773"/>
                <a:ext cx="34" cy="70"/>
              </a:xfrm>
              <a:prstGeom prst="roundRect">
                <a:avLst>
                  <a:gd name="adj" fmla="val 11431"/>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Rectangle 101" descr="Широкий диагональный 2"/>
              <p:cNvSpPr>
                <a:spLocks noChangeArrowheads="1"/>
              </p:cNvSpPr>
              <p:nvPr/>
            </p:nvSpPr>
            <p:spPr bwMode="auto">
              <a:xfrm>
                <a:off x="810" y="782"/>
                <a:ext cx="2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7" name="Rectangle 102" descr="Широкий диагональный 2"/>
              <p:cNvSpPr>
                <a:spLocks noChangeArrowheads="1"/>
              </p:cNvSpPr>
              <p:nvPr/>
            </p:nvSpPr>
            <p:spPr bwMode="auto">
              <a:xfrm>
                <a:off x="810" y="825"/>
                <a:ext cx="2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8" name="Rectangle 103"/>
              <p:cNvSpPr>
                <a:spLocks noChangeArrowheads="1"/>
              </p:cNvSpPr>
              <p:nvPr/>
            </p:nvSpPr>
            <p:spPr bwMode="auto">
              <a:xfrm>
                <a:off x="740" y="776"/>
                <a:ext cx="37" cy="6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9" name="Rectangle 104"/>
              <p:cNvSpPr>
                <a:spLocks noChangeArrowheads="1"/>
              </p:cNvSpPr>
              <p:nvPr/>
            </p:nvSpPr>
            <p:spPr bwMode="auto">
              <a:xfrm>
                <a:off x="810" y="776"/>
                <a:ext cx="28" cy="7"/>
              </a:xfrm>
              <a:prstGeom prst="rect">
                <a:avLst/>
              </a:prstGeom>
              <a:solidFill>
                <a:srgbClr val="00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0" name="Rectangle 105"/>
              <p:cNvSpPr>
                <a:spLocks noChangeArrowheads="1"/>
              </p:cNvSpPr>
              <p:nvPr/>
            </p:nvSpPr>
            <p:spPr bwMode="auto">
              <a:xfrm>
                <a:off x="810" y="833"/>
                <a:ext cx="28" cy="7"/>
              </a:xfrm>
              <a:prstGeom prst="rect">
                <a:avLst/>
              </a:prstGeom>
              <a:solidFill>
                <a:srgbClr val="00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1" name="AutoShape 106"/>
              <p:cNvSpPr>
                <a:spLocks noChangeArrowheads="1"/>
              </p:cNvSpPr>
              <p:nvPr/>
            </p:nvSpPr>
            <p:spPr bwMode="auto">
              <a:xfrm>
                <a:off x="761" y="773"/>
                <a:ext cx="27" cy="70"/>
              </a:xfrm>
              <a:prstGeom prst="roundRect">
                <a:avLst>
                  <a:gd name="adj" fmla="val 16667"/>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Rectangle 107" descr="Широкий диагональный 1"/>
              <p:cNvSpPr>
                <a:spLocks noChangeArrowheads="1"/>
              </p:cNvSpPr>
              <p:nvPr/>
            </p:nvSpPr>
            <p:spPr bwMode="auto">
              <a:xfrm>
                <a:off x="769" y="782"/>
                <a:ext cx="8" cy="52"/>
              </a:xfrm>
              <a:prstGeom prst="rect">
                <a:avLst/>
              </a:prstGeom>
              <a:pattFill prst="wdDn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3" name="Rectangle 108" descr="Широкий диагональный 2"/>
              <p:cNvSpPr>
                <a:spLocks noChangeArrowheads="1"/>
              </p:cNvSpPr>
              <p:nvPr/>
            </p:nvSpPr>
            <p:spPr bwMode="auto">
              <a:xfrm>
                <a:off x="777" y="825"/>
                <a:ext cx="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4" name="Rectangle 109" descr="Широкий диагональный 2"/>
              <p:cNvSpPr>
                <a:spLocks noChangeArrowheads="1"/>
              </p:cNvSpPr>
              <p:nvPr/>
            </p:nvSpPr>
            <p:spPr bwMode="auto">
              <a:xfrm>
                <a:off x="777" y="782"/>
                <a:ext cx="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110"/>
              <p:cNvSpPr>
                <a:spLocks/>
              </p:cNvSpPr>
              <p:nvPr/>
            </p:nvSpPr>
            <p:spPr bwMode="auto">
              <a:xfrm flipH="1">
                <a:off x="764" y="776"/>
                <a:ext cx="21" cy="64"/>
              </a:xfrm>
              <a:custGeom>
                <a:avLst/>
                <a:gdLst>
                  <a:gd name="T0" fmla="*/ 0 w 21"/>
                  <a:gd name="T1" fmla="*/ 57 h 64"/>
                  <a:gd name="T2" fmla="*/ 0 w 21"/>
                  <a:gd name="T3" fmla="*/ 64 h 64"/>
                  <a:gd name="T4" fmla="*/ 21 w 21"/>
                  <a:gd name="T5" fmla="*/ 64 h 64"/>
                  <a:gd name="T6" fmla="*/ 21 w 21"/>
                  <a:gd name="T7" fmla="*/ 0 h 64"/>
                  <a:gd name="T8" fmla="*/ 0 w 21"/>
                  <a:gd name="T9" fmla="*/ 0 h 64"/>
                  <a:gd name="T10" fmla="*/ 0 w 21"/>
                  <a:gd name="T11" fmla="*/ 7 h 64"/>
                  <a:gd name="T12" fmla="*/ 16 w 21"/>
                  <a:gd name="T13" fmla="*/ 7 h 64"/>
                  <a:gd name="T14" fmla="*/ 16 w 21"/>
                  <a:gd name="T15" fmla="*/ 57 h 64"/>
                  <a:gd name="T16" fmla="*/ 0 w 21"/>
                  <a:gd name="T1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64">
                    <a:moveTo>
                      <a:pt x="0" y="57"/>
                    </a:moveTo>
                    <a:lnTo>
                      <a:pt x="0" y="64"/>
                    </a:lnTo>
                    <a:lnTo>
                      <a:pt x="21" y="64"/>
                    </a:lnTo>
                    <a:lnTo>
                      <a:pt x="21" y="0"/>
                    </a:lnTo>
                    <a:lnTo>
                      <a:pt x="0" y="0"/>
                    </a:lnTo>
                    <a:lnTo>
                      <a:pt x="0" y="7"/>
                    </a:lnTo>
                    <a:lnTo>
                      <a:pt x="16" y="7"/>
                    </a:lnTo>
                    <a:lnTo>
                      <a:pt x="16" y="57"/>
                    </a:lnTo>
                    <a:lnTo>
                      <a:pt x="0" y="57"/>
                    </a:lnTo>
                    <a:close/>
                  </a:path>
                </a:pathLst>
              </a:custGeom>
              <a:solidFill>
                <a:srgbClr val="000000"/>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Rectangle 111" descr="Алмазная решетка (контур)"/>
              <p:cNvSpPr>
                <a:spLocks noChangeArrowheads="1"/>
              </p:cNvSpPr>
              <p:nvPr/>
            </p:nvSpPr>
            <p:spPr bwMode="auto">
              <a:xfrm>
                <a:off x="777" y="791"/>
                <a:ext cx="87"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7" name="AutoShape 112"/>
              <p:cNvSpPr>
                <a:spLocks noChangeArrowheads="1"/>
              </p:cNvSpPr>
              <p:nvPr/>
            </p:nvSpPr>
            <p:spPr bwMode="auto">
              <a:xfrm>
                <a:off x="728" y="773"/>
                <a:ext cx="27" cy="70"/>
              </a:xfrm>
              <a:prstGeom prst="roundRect">
                <a:avLst>
                  <a:gd name="adj" fmla="val 16667"/>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Rectangle 113" descr="Широкий диагональный 2"/>
              <p:cNvSpPr>
                <a:spLocks noChangeArrowheads="1"/>
              </p:cNvSpPr>
              <p:nvPr/>
            </p:nvSpPr>
            <p:spPr bwMode="auto">
              <a:xfrm>
                <a:off x="731" y="782"/>
                <a:ext cx="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9" name="Rectangle 114" descr="Широкий диагональный 2"/>
              <p:cNvSpPr>
                <a:spLocks noChangeArrowheads="1"/>
              </p:cNvSpPr>
              <p:nvPr/>
            </p:nvSpPr>
            <p:spPr bwMode="auto">
              <a:xfrm>
                <a:off x="731" y="824"/>
                <a:ext cx="8" cy="9"/>
              </a:xfrm>
              <a:prstGeom prst="rect">
                <a:avLst/>
              </a:prstGeom>
              <a:pattFill prst="wdUp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0" name="Rectangle 115" descr="Широкий диагональный 1"/>
              <p:cNvSpPr>
                <a:spLocks noChangeArrowheads="1"/>
              </p:cNvSpPr>
              <p:nvPr/>
            </p:nvSpPr>
            <p:spPr bwMode="auto">
              <a:xfrm>
                <a:off x="739" y="782"/>
                <a:ext cx="8" cy="52"/>
              </a:xfrm>
              <a:prstGeom prst="rect">
                <a:avLst/>
              </a:prstGeom>
              <a:pattFill prst="wdDnDiag">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116"/>
              <p:cNvSpPr>
                <a:spLocks/>
              </p:cNvSpPr>
              <p:nvPr/>
            </p:nvSpPr>
            <p:spPr bwMode="auto">
              <a:xfrm>
                <a:off x="731" y="776"/>
                <a:ext cx="21" cy="64"/>
              </a:xfrm>
              <a:custGeom>
                <a:avLst/>
                <a:gdLst>
                  <a:gd name="T0" fmla="*/ 0 w 21"/>
                  <a:gd name="T1" fmla="*/ 57 h 64"/>
                  <a:gd name="T2" fmla="*/ 0 w 21"/>
                  <a:gd name="T3" fmla="*/ 64 h 64"/>
                  <a:gd name="T4" fmla="*/ 21 w 21"/>
                  <a:gd name="T5" fmla="*/ 64 h 64"/>
                  <a:gd name="T6" fmla="*/ 21 w 21"/>
                  <a:gd name="T7" fmla="*/ 0 h 64"/>
                  <a:gd name="T8" fmla="*/ 0 w 21"/>
                  <a:gd name="T9" fmla="*/ 0 h 64"/>
                  <a:gd name="T10" fmla="*/ 0 w 21"/>
                  <a:gd name="T11" fmla="*/ 7 h 64"/>
                  <a:gd name="T12" fmla="*/ 16 w 21"/>
                  <a:gd name="T13" fmla="*/ 7 h 64"/>
                  <a:gd name="T14" fmla="*/ 16 w 21"/>
                  <a:gd name="T15" fmla="*/ 57 h 64"/>
                  <a:gd name="T16" fmla="*/ 0 w 21"/>
                  <a:gd name="T1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64">
                    <a:moveTo>
                      <a:pt x="0" y="57"/>
                    </a:moveTo>
                    <a:lnTo>
                      <a:pt x="0" y="64"/>
                    </a:lnTo>
                    <a:lnTo>
                      <a:pt x="21" y="64"/>
                    </a:lnTo>
                    <a:lnTo>
                      <a:pt x="21" y="0"/>
                    </a:lnTo>
                    <a:lnTo>
                      <a:pt x="0" y="0"/>
                    </a:lnTo>
                    <a:lnTo>
                      <a:pt x="0" y="7"/>
                    </a:lnTo>
                    <a:lnTo>
                      <a:pt x="16" y="7"/>
                    </a:lnTo>
                    <a:lnTo>
                      <a:pt x="16" y="57"/>
                    </a:lnTo>
                    <a:lnTo>
                      <a:pt x="0" y="57"/>
                    </a:lnTo>
                    <a:close/>
                  </a:path>
                </a:pathLst>
              </a:custGeom>
              <a:solidFill>
                <a:srgbClr val="000000"/>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Rectangle 117" descr="Алмазная решетка (контур)"/>
              <p:cNvSpPr>
                <a:spLocks noChangeArrowheads="1"/>
              </p:cNvSpPr>
              <p:nvPr/>
            </p:nvSpPr>
            <p:spPr bwMode="auto">
              <a:xfrm>
                <a:off x="708" y="792"/>
                <a:ext cx="31" cy="34"/>
              </a:xfrm>
              <a:prstGeom prst="rect">
                <a:avLst/>
              </a:prstGeom>
              <a:pattFill prst="openDmnd">
                <a:fgClr>
                  <a:srgbClr val="000000"/>
                </a:fgClr>
                <a:bgClr>
                  <a:srgbClr val="FFFFFF"/>
                </a:bgClr>
              </a:patt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120" name="Прямоугольник 119"/>
          <p:cNvSpPr/>
          <p:nvPr/>
        </p:nvSpPr>
        <p:spPr>
          <a:xfrm>
            <a:off x="4283968" y="620688"/>
            <a:ext cx="4860032" cy="6217667"/>
          </a:xfrm>
          <a:prstGeom prst="rect">
            <a:avLst/>
          </a:prstGeom>
        </p:spPr>
        <p:txBody>
          <a:bodyPr wrap="square">
            <a:spAutoFit/>
          </a:bodyPr>
          <a:lstStyle/>
          <a:p>
            <a:r>
              <a:rPr lang="ru-RU" sz="2400" dirty="0" smtClean="0"/>
              <a:t>а</a:t>
            </a:r>
            <a:r>
              <a:rPr lang="ru-RU" sz="2400" dirty="0"/>
              <a:t>) – заготовка из фольгированного диэлектрика;</a:t>
            </a:r>
          </a:p>
          <a:p>
            <a:r>
              <a:rPr lang="ru-RU" sz="2400" dirty="0"/>
              <a:t>б) – заготовка со слоем защитного </a:t>
            </a:r>
            <a:r>
              <a:rPr lang="ru-RU" sz="2400" dirty="0" err="1"/>
              <a:t>фоторезиста</a:t>
            </a:r>
            <a:r>
              <a:rPr lang="ru-RU" sz="2400" dirty="0"/>
              <a:t>;</a:t>
            </a:r>
          </a:p>
          <a:p>
            <a:r>
              <a:rPr lang="ru-RU" sz="2400" dirty="0"/>
              <a:t>в) – стравливание фольги;</a:t>
            </a:r>
          </a:p>
          <a:p>
            <a:r>
              <a:rPr lang="ru-RU" sz="2400" dirty="0"/>
              <a:t>г) – удаление </a:t>
            </a:r>
            <a:r>
              <a:rPr lang="ru-RU" sz="2400" dirty="0" err="1"/>
              <a:t>фоторезиста</a:t>
            </a:r>
            <a:r>
              <a:rPr lang="ru-RU" sz="2400" dirty="0"/>
              <a:t>;</a:t>
            </a:r>
          </a:p>
          <a:p>
            <a:r>
              <a:rPr lang="ru-RU" sz="2400" dirty="0"/>
              <a:t>д) – нанесение слоя лака для защиты от механических повреждений;</a:t>
            </a:r>
          </a:p>
          <a:p>
            <a:r>
              <a:rPr lang="ru-RU" sz="2400" dirty="0"/>
              <a:t>е) – сверление отверстий;</a:t>
            </a:r>
          </a:p>
          <a:p>
            <a:r>
              <a:rPr lang="ru-RU" sz="2400" dirty="0"/>
              <a:t>ж) – химическое </a:t>
            </a:r>
            <a:r>
              <a:rPr lang="ru-RU" sz="2400" dirty="0" err="1"/>
              <a:t>меднение</a:t>
            </a:r>
            <a:r>
              <a:rPr lang="ru-RU" sz="2400" dirty="0"/>
              <a:t>;</a:t>
            </a:r>
          </a:p>
          <a:p>
            <a:r>
              <a:rPr lang="ru-RU" sz="2400" dirty="0"/>
              <a:t>з) – удаление защитной пленки;</a:t>
            </a:r>
          </a:p>
          <a:p>
            <a:r>
              <a:rPr lang="ru-RU" sz="2400" dirty="0"/>
              <a:t>и) – гальваническое осаждение меди;</a:t>
            </a:r>
          </a:p>
          <a:p>
            <a:r>
              <a:rPr lang="ru-RU" sz="2400" dirty="0"/>
              <a:t>к) – гальваническое нанесение защитного слоя.</a:t>
            </a:r>
          </a:p>
        </p:txBody>
      </p:sp>
    </p:spTree>
    <p:extLst>
      <p:ext uri="{BB962C8B-B14F-4D97-AF65-F5344CB8AC3E}">
        <p14:creationId xmlns:p14="http://schemas.microsoft.com/office/powerpoint/2010/main" val="94827594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634082"/>
          </a:xfrm>
        </p:spPr>
        <p:txBody>
          <a:bodyPr>
            <a:noAutofit/>
          </a:bodyPr>
          <a:lstStyle/>
          <a:p>
            <a:r>
              <a:rPr lang="ru-RU" sz="2800" b="1" dirty="0" smtClean="0"/>
              <a:t>Производство многослойных печатных плат</a:t>
            </a:r>
            <a:endParaRPr lang="ru-RU" sz="2800" b="1" dirty="0"/>
          </a:p>
        </p:txBody>
      </p:sp>
      <p:sp>
        <p:nvSpPr>
          <p:cNvPr id="3" name="Объект 2"/>
          <p:cNvSpPr>
            <a:spLocks noGrp="1"/>
          </p:cNvSpPr>
          <p:nvPr>
            <p:ph idx="1"/>
          </p:nvPr>
        </p:nvSpPr>
        <p:spPr>
          <a:xfrm>
            <a:off x="0" y="692696"/>
            <a:ext cx="9144000" cy="5112568"/>
          </a:xfrm>
        </p:spPr>
        <p:txBody>
          <a:bodyPr>
            <a:noAutofit/>
          </a:bodyPr>
          <a:lstStyle/>
          <a:p>
            <a:pPr marL="0" indent="0">
              <a:spcBef>
                <a:spcPts val="0"/>
              </a:spcBef>
              <a:buNone/>
            </a:pPr>
            <a:r>
              <a:rPr lang="ru-RU" sz="2800" dirty="0"/>
              <a:t>Многослойные печатные платы это комбинация отдельных слоев печатных проводников и изоляционных слоев. Изоляционные слои могут быть очень тонкими, так как стабильность МПП зависит от их суммарной толщины и качества соединений. </a:t>
            </a:r>
          </a:p>
          <a:p>
            <a:pPr marL="0" indent="0">
              <a:spcBef>
                <a:spcPts val="0"/>
              </a:spcBef>
              <a:buNone/>
            </a:pPr>
            <a:r>
              <a:rPr lang="ru-RU" sz="2800" dirty="0"/>
              <a:t>Наиболее распространенными методами изготовления МПП </a:t>
            </a:r>
            <a:r>
              <a:rPr lang="ru-RU" sz="2800" dirty="0" smtClean="0"/>
              <a:t>являются:</a:t>
            </a:r>
          </a:p>
          <a:p>
            <a:pPr marL="363538" indent="-269875">
              <a:spcBef>
                <a:spcPts val="0"/>
              </a:spcBef>
            </a:pPr>
            <a:r>
              <a:rPr lang="ru-RU" sz="2800" dirty="0" smtClean="0"/>
              <a:t> </a:t>
            </a:r>
            <a:r>
              <a:rPr lang="ru-RU" sz="2800" dirty="0"/>
              <a:t>метод металлизации сквозных отверстий (МСО), </a:t>
            </a:r>
            <a:endParaRPr lang="ru-RU" sz="2800" dirty="0" smtClean="0"/>
          </a:p>
          <a:p>
            <a:pPr marL="363538" indent="-269875">
              <a:spcBef>
                <a:spcPts val="0"/>
              </a:spcBef>
            </a:pPr>
            <a:r>
              <a:rPr lang="ru-RU" sz="2800" dirty="0" smtClean="0"/>
              <a:t> метод </a:t>
            </a:r>
            <a:r>
              <a:rPr lang="ru-RU" sz="2800" dirty="0"/>
              <a:t>открытых контактных площадок (ОКП</a:t>
            </a:r>
            <a:r>
              <a:rPr lang="ru-RU" sz="2800" dirty="0" smtClean="0"/>
              <a:t>),</a:t>
            </a:r>
          </a:p>
          <a:p>
            <a:pPr marL="363538" indent="-269875">
              <a:spcBef>
                <a:spcPts val="0"/>
              </a:spcBef>
            </a:pPr>
            <a:r>
              <a:rPr lang="ru-RU" sz="2800" dirty="0" smtClean="0"/>
              <a:t> </a:t>
            </a:r>
            <a:r>
              <a:rPr lang="ru-RU" sz="2800" dirty="0"/>
              <a:t>метод послойного </a:t>
            </a:r>
            <a:r>
              <a:rPr lang="ru-RU" sz="2800" dirty="0" smtClean="0"/>
              <a:t>наращивания,</a:t>
            </a:r>
          </a:p>
          <a:p>
            <a:pPr marL="363538" indent="-269875">
              <a:spcBef>
                <a:spcPts val="0"/>
              </a:spcBef>
            </a:pPr>
            <a:r>
              <a:rPr lang="ru-RU" sz="2800" dirty="0" smtClean="0"/>
              <a:t> метод </a:t>
            </a:r>
            <a:r>
              <a:rPr lang="ru-RU" sz="2800" dirty="0"/>
              <a:t>попарного прессования.</a:t>
            </a:r>
          </a:p>
        </p:txBody>
      </p:sp>
    </p:spTree>
    <p:extLst>
      <p:ext uri="{BB962C8B-B14F-4D97-AF65-F5344CB8AC3E}">
        <p14:creationId xmlns:p14="http://schemas.microsoft.com/office/powerpoint/2010/main" val="210767817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ru-RU" sz="2800" b="1" dirty="0">
                <a:solidFill>
                  <a:prstClr val="black"/>
                </a:solidFill>
              </a:rPr>
              <a:t>Производство многослойных печатных плат</a:t>
            </a:r>
            <a:br>
              <a:rPr lang="ru-RU" sz="2800" b="1" dirty="0">
                <a:solidFill>
                  <a:prstClr val="black"/>
                </a:solidFill>
              </a:rPr>
            </a:br>
            <a:r>
              <a:rPr lang="ru-RU" sz="2800" b="1" dirty="0">
                <a:solidFill>
                  <a:prstClr val="black"/>
                </a:solidFill>
              </a:rPr>
              <a:t>Метод металлизации сквозных отверстий</a:t>
            </a:r>
            <a:endParaRPr lang="ru-RU" b="1" dirty="0"/>
          </a:p>
        </p:txBody>
      </p:sp>
      <p:sp>
        <p:nvSpPr>
          <p:cNvPr id="3" name="Объект 2"/>
          <p:cNvSpPr>
            <a:spLocks noGrp="1"/>
          </p:cNvSpPr>
          <p:nvPr>
            <p:ph idx="1"/>
          </p:nvPr>
        </p:nvSpPr>
        <p:spPr>
          <a:xfrm>
            <a:off x="0" y="980728"/>
            <a:ext cx="9144000" cy="4176464"/>
          </a:xfrm>
        </p:spPr>
        <p:txBody>
          <a:bodyPr>
            <a:normAutofit lnSpcReduction="10000"/>
          </a:bodyPr>
          <a:lstStyle/>
          <a:p>
            <a:pPr marL="0" indent="0">
              <a:lnSpc>
                <a:spcPct val="110000"/>
              </a:lnSpc>
              <a:spcBef>
                <a:spcPts val="0"/>
              </a:spcBef>
              <a:buNone/>
            </a:pPr>
            <a:r>
              <a:rPr lang="ru-RU" sz="2400" dirty="0"/>
              <a:t>В качестве исходного материала используется одно- или двухсторонний фольгированный диэлектрик (в основном стеклотекстолит). Выполнение рисунка отдельных слоев осуществляется по той же технологии, что и изготовление односторонних печатных плат, однако проводящие слои при этом могут располагаться с двух сторон диэлектрика. Затем из отдельных слоев и изоляционных прокладок собирается пакет и прессуется. </a:t>
            </a:r>
            <a:endParaRPr lang="ru-RU" sz="2400" dirty="0" smtClean="0"/>
          </a:p>
          <a:p>
            <a:pPr marL="0" indent="0">
              <a:lnSpc>
                <a:spcPct val="110000"/>
              </a:lnSpc>
              <a:spcBef>
                <a:spcPts val="0"/>
              </a:spcBef>
              <a:buNone/>
            </a:pPr>
            <a:r>
              <a:rPr lang="ru-RU" sz="2400" dirty="0"/>
              <a:t>В процессе прессования связующее вещество изоляционных прокладок затвердевает и соединяет при этом слои в жесткую конструкцию. Одновременно отдельные рисунки проводников изолируются друг от друга. </a:t>
            </a:r>
            <a:endParaRPr lang="ru-RU" sz="2000" dirty="0"/>
          </a:p>
        </p:txBody>
      </p:sp>
      <p:sp>
        <p:nvSpPr>
          <p:cNvPr id="4" name="TextBox 3"/>
          <p:cNvSpPr txBox="1"/>
          <p:nvPr/>
        </p:nvSpPr>
        <p:spPr>
          <a:xfrm>
            <a:off x="0" y="5013176"/>
            <a:ext cx="9144000" cy="1938992"/>
          </a:xfrm>
          <a:prstGeom prst="rect">
            <a:avLst/>
          </a:prstGeom>
          <a:noFill/>
        </p:spPr>
        <p:txBody>
          <a:bodyPr wrap="square" rtlCol="0">
            <a:spAutoFit/>
          </a:bodyPr>
          <a:lstStyle/>
          <a:p>
            <a:r>
              <a:rPr lang="ru-RU" sz="2400" dirty="0" smtClean="0"/>
              <a:t>Электрическое соединение отдельных слоев МПП является </a:t>
            </a:r>
            <a:r>
              <a:rPr lang="ru-RU" sz="2400" dirty="0" err="1" smtClean="0"/>
              <a:t>крити-ческой</a:t>
            </a:r>
            <a:r>
              <a:rPr lang="ru-RU" sz="2400" dirty="0" smtClean="0"/>
              <a:t> операцией, оказывающей существенное влияние на </a:t>
            </a:r>
            <a:r>
              <a:rPr lang="ru-RU" sz="2400" dirty="0" err="1" smtClean="0"/>
              <a:t>надеж-ность</a:t>
            </a:r>
            <a:r>
              <a:rPr lang="ru-RU" sz="2400" dirty="0" smtClean="0"/>
              <a:t> всего устройства. Благодаря </a:t>
            </a:r>
            <a:r>
              <a:rPr lang="ru-RU" sz="2400" dirty="0" err="1" smtClean="0"/>
              <a:t>подтравливанию</a:t>
            </a:r>
            <a:r>
              <a:rPr lang="ru-RU" sz="2400" dirty="0" smtClean="0"/>
              <a:t> диэлектрика в отверстиях можно достигнуть трехстороннего охвата медного </a:t>
            </a:r>
            <a:r>
              <a:rPr lang="ru-RU" sz="2400" dirty="0" err="1" smtClean="0"/>
              <a:t>коль-ца</a:t>
            </a:r>
            <a:r>
              <a:rPr lang="ru-RU" sz="2400" dirty="0" smtClean="0"/>
              <a:t>, что обеспечивает наиболее надежное соединение.</a:t>
            </a:r>
            <a:endParaRPr lang="ru-RU" sz="2400" dirty="0"/>
          </a:p>
        </p:txBody>
      </p:sp>
    </p:spTree>
    <p:extLst>
      <p:ext uri="{BB962C8B-B14F-4D97-AF65-F5344CB8AC3E}">
        <p14:creationId xmlns:p14="http://schemas.microsoft.com/office/powerpoint/2010/main" val="190150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a:spLocks noGrp="1"/>
          </p:cNvSpPr>
          <p:nvPr>
            <p:ph idx="1"/>
          </p:nvPr>
        </p:nvSpPr>
        <p:spPr>
          <a:xfrm>
            <a:off x="323528" y="188640"/>
            <a:ext cx="8820472" cy="2520280"/>
          </a:xfrm>
        </p:spPr>
        <p:txBody>
          <a:bodyPr>
            <a:noAutofit/>
          </a:bodyPr>
          <a:lstStyle/>
          <a:p>
            <a:pPr marL="0" indent="0">
              <a:buNone/>
            </a:pPr>
            <a:r>
              <a:rPr lang="ru-RU" sz="2600" dirty="0" smtClean="0"/>
              <a:t>Систематическое </a:t>
            </a:r>
            <a:r>
              <a:rPr lang="ru-RU" sz="2600" dirty="0"/>
              <a:t>изучение свойств полупроводников началось в нашей стране еще в 30-е годы. Под руководством академика А.Ф. Иоффе с 1928 г. в Ленинградском физико-техническом институте группой советских ученых исследовались полупроводники и были разработаны на их основе </a:t>
            </a:r>
            <a:r>
              <a:rPr lang="ru-RU" sz="2600" dirty="0" err="1"/>
              <a:t>термо</a:t>
            </a:r>
            <a:r>
              <a:rPr lang="ru-RU" sz="2600" dirty="0"/>
              <a:t>- и фото- электрические приборы</a:t>
            </a:r>
            <a:r>
              <a:rPr lang="ru-RU" sz="2600" dirty="0" smtClean="0"/>
              <a:t>.</a:t>
            </a:r>
            <a:endParaRPr lang="ru-RU" sz="2600" dirty="0"/>
          </a:p>
        </p:txBody>
      </p:sp>
      <p:sp>
        <p:nvSpPr>
          <p:cNvPr id="8" name="TextBox 7"/>
          <p:cNvSpPr txBox="1"/>
          <p:nvPr/>
        </p:nvSpPr>
        <p:spPr>
          <a:xfrm>
            <a:off x="504056" y="2636912"/>
            <a:ext cx="5580112" cy="3293209"/>
          </a:xfrm>
          <a:prstGeom prst="rect">
            <a:avLst/>
          </a:prstGeom>
          <a:noFill/>
        </p:spPr>
        <p:txBody>
          <a:bodyPr wrap="square" rtlCol="0">
            <a:spAutoFit/>
          </a:bodyPr>
          <a:lstStyle/>
          <a:p>
            <a:r>
              <a:rPr lang="ru-RU" sz="2600" dirty="0" smtClean="0"/>
              <a:t>Малые размеры и большая надежность полупроводниковых приборов, низкая потребляемая мощность и высокий кпд обусловили их широкое применение в радиоэлектронной аппаратуре и электронно-вычислительных устройствах.</a:t>
            </a:r>
            <a:endParaRPr lang="ru-RU" sz="2600" dirty="0"/>
          </a:p>
        </p:txBody>
      </p:sp>
      <p:sp>
        <p:nvSpPr>
          <p:cNvPr id="9" name="TextBox 8"/>
          <p:cNvSpPr txBox="1"/>
          <p:nvPr/>
        </p:nvSpPr>
        <p:spPr>
          <a:xfrm>
            <a:off x="6084168" y="5949280"/>
            <a:ext cx="2772308" cy="400110"/>
          </a:xfrm>
          <a:prstGeom prst="rect">
            <a:avLst/>
          </a:prstGeom>
          <a:noFill/>
        </p:spPr>
        <p:txBody>
          <a:bodyPr wrap="square" rtlCol="0">
            <a:spAutoFit/>
          </a:bodyPr>
          <a:lstStyle/>
          <a:p>
            <a:r>
              <a:rPr lang="ru-RU" sz="2000" dirty="0" smtClean="0"/>
              <a:t>А.Ф. Иоффе 1880-1960</a:t>
            </a:r>
            <a:endParaRPr lang="ru-RU" sz="2000" dirty="0"/>
          </a:p>
        </p:txBody>
      </p:sp>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2708920"/>
            <a:ext cx="1963663" cy="2969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мпп"/>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271" y="332656"/>
            <a:ext cx="2913679" cy="630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75856" y="188640"/>
            <a:ext cx="5868144" cy="1200329"/>
          </a:xfrm>
          <a:prstGeom prst="rect">
            <a:avLst/>
          </a:prstGeom>
          <a:noFill/>
        </p:spPr>
        <p:txBody>
          <a:bodyPr wrap="square" rtlCol="0">
            <a:spAutoFit/>
          </a:bodyPr>
          <a:lstStyle/>
          <a:p>
            <a:r>
              <a:rPr lang="ru-RU" sz="2400" dirty="0" smtClean="0"/>
              <a:t>одно- </a:t>
            </a:r>
            <a:r>
              <a:rPr lang="ru-RU" sz="2400" dirty="0"/>
              <a:t>или двухсторонний фольгированный диэлектрик, создание защитного рельефа, травление, удаление </a:t>
            </a:r>
            <a:r>
              <a:rPr lang="ru-RU" sz="2400" dirty="0" err="1"/>
              <a:t>резиста</a:t>
            </a:r>
            <a:r>
              <a:rPr lang="ru-RU" sz="2400" dirty="0"/>
              <a:t> </a:t>
            </a:r>
            <a:endParaRPr lang="ru-RU" dirty="0"/>
          </a:p>
        </p:txBody>
      </p:sp>
      <p:sp>
        <p:nvSpPr>
          <p:cNvPr id="5" name="TextBox 4"/>
          <p:cNvSpPr txBox="1"/>
          <p:nvPr/>
        </p:nvSpPr>
        <p:spPr>
          <a:xfrm>
            <a:off x="3419872" y="1772816"/>
            <a:ext cx="5706627" cy="461665"/>
          </a:xfrm>
          <a:prstGeom prst="rect">
            <a:avLst/>
          </a:prstGeom>
          <a:noFill/>
        </p:spPr>
        <p:txBody>
          <a:bodyPr wrap="none" rtlCol="0">
            <a:spAutoFit/>
          </a:bodyPr>
          <a:lstStyle/>
          <a:p>
            <a:r>
              <a:rPr lang="ru-RU" sz="2400" dirty="0"/>
              <a:t>Сборка слоев и изоляционных прокладок </a:t>
            </a:r>
          </a:p>
        </p:txBody>
      </p:sp>
      <p:sp>
        <p:nvSpPr>
          <p:cNvPr id="6" name="TextBox 5"/>
          <p:cNvSpPr txBox="1"/>
          <p:nvPr/>
        </p:nvSpPr>
        <p:spPr>
          <a:xfrm>
            <a:off x="3419872" y="2708920"/>
            <a:ext cx="5256584" cy="461665"/>
          </a:xfrm>
          <a:prstGeom prst="rect">
            <a:avLst/>
          </a:prstGeom>
          <a:noFill/>
        </p:spPr>
        <p:txBody>
          <a:bodyPr wrap="square" rtlCol="0">
            <a:spAutoFit/>
          </a:bodyPr>
          <a:lstStyle/>
          <a:p>
            <a:r>
              <a:rPr lang="ru-RU" sz="2400" dirty="0" err="1" smtClean="0"/>
              <a:t>Прессоование</a:t>
            </a:r>
            <a:endParaRPr lang="ru-RU" sz="2400" dirty="0"/>
          </a:p>
        </p:txBody>
      </p:sp>
      <p:sp>
        <p:nvSpPr>
          <p:cNvPr id="7" name="TextBox 6"/>
          <p:cNvSpPr txBox="1"/>
          <p:nvPr/>
        </p:nvSpPr>
        <p:spPr>
          <a:xfrm>
            <a:off x="3347864" y="3429000"/>
            <a:ext cx="4305922" cy="461665"/>
          </a:xfrm>
          <a:prstGeom prst="rect">
            <a:avLst/>
          </a:prstGeom>
          <a:noFill/>
        </p:spPr>
        <p:txBody>
          <a:bodyPr wrap="none" rtlCol="0">
            <a:spAutoFit/>
          </a:bodyPr>
          <a:lstStyle/>
          <a:p>
            <a:r>
              <a:rPr lang="ru-RU" sz="2400" dirty="0"/>
              <a:t>Сверление и очистка </a:t>
            </a:r>
            <a:r>
              <a:rPr lang="ru-RU" sz="2400" dirty="0" smtClean="0"/>
              <a:t>отверстий</a:t>
            </a:r>
            <a:endParaRPr lang="ru-RU" sz="2400" dirty="0"/>
          </a:p>
        </p:txBody>
      </p:sp>
      <p:sp>
        <p:nvSpPr>
          <p:cNvPr id="8" name="TextBox 7"/>
          <p:cNvSpPr txBox="1"/>
          <p:nvPr/>
        </p:nvSpPr>
        <p:spPr>
          <a:xfrm>
            <a:off x="3419872" y="4221088"/>
            <a:ext cx="4167231" cy="461665"/>
          </a:xfrm>
          <a:prstGeom prst="rect">
            <a:avLst/>
          </a:prstGeom>
          <a:noFill/>
        </p:spPr>
        <p:txBody>
          <a:bodyPr wrap="none" rtlCol="0">
            <a:spAutoFit/>
          </a:bodyPr>
          <a:lstStyle/>
          <a:p>
            <a:r>
              <a:rPr lang="ru-RU" sz="2400" dirty="0" err="1"/>
              <a:t>Подтравливание</a:t>
            </a:r>
            <a:r>
              <a:rPr lang="ru-RU" sz="2400" dirty="0"/>
              <a:t> диэлектрика </a:t>
            </a:r>
          </a:p>
        </p:txBody>
      </p:sp>
      <p:sp>
        <p:nvSpPr>
          <p:cNvPr id="9" name="TextBox 8"/>
          <p:cNvSpPr txBox="1"/>
          <p:nvPr/>
        </p:nvSpPr>
        <p:spPr>
          <a:xfrm>
            <a:off x="3131840" y="4919008"/>
            <a:ext cx="6012160" cy="1569660"/>
          </a:xfrm>
          <a:prstGeom prst="rect">
            <a:avLst/>
          </a:prstGeom>
          <a:noFill/>
        </p:spPr>
        <p:txBody>
          <a:bodyPr wrap="square" rtlCol="0">
            <a:spAutoFit/>
          </a:bodyPr>
          <a:lstStyle/>
          <a:p>
            <a:r>
              <a:rPr lang="ru-RU" sz="2400" dirty="0" smtClean="0"/>
              <a:t>Рис. </a:t>
            </a:r>
            <a:r>
              <a:rPr lang="ru-RU" sz="2400" dirty="0"/>
              <a:t>Схема технологического процесса изготовления МПП методом металлизации сквозных отверстий.  </a:t>
            </a:r>
            <a:r>
              <a:rPr lang="ru-RU" sz="2400" i="1" dirty="0"/>
              <a:t>1 - </a:t>
            </a:r>
            <a:r>
              <a:rPr lang="ru-RU" sz="2400" dirty="0"/>
              <a:t>медная фольга; </a:t>
            </a:r>
            <a:r>
              <a:rPr lang="ru-RU" sz="2400" i="1" dirty="0"/>
              <a:t>2 </a:t>
            </a:r>
            <a:r>
              <a:rPr lang="ru-RU" sz="2400" dirty="0"/>
              <a:t>- диэлектрик; </a:t>
            </a:r>
            <a:r>
              <a:rPr lang="ru-RU" sz="2400" i="1" dirty="0"/>
              <a:t>3 </a:t>
            </a:r>
            <a:r>
              <a:rPr lang="ru-RU" sz="2400" dirty="0"/>
              <a:t>- изоляционная прокладка. </a:t>
            </a:r>
          </a:p>
        </p:txBody>
      </p:sp>
    </p:spTree>
    <p:extLst>
      <p:ext uri="{BB962C8B-B14F-4D97-AF65-F5344CB8AC3E}">
        <p14:creationId xmlns:p14="http://schemas.microsoft.com/office/powerpoint/2010/main" val="179805148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490066"/>
          </a:xfrm>
        </p:spPr>
        <p:txBody>
          <a:bodyPr>
            <a:noAutofit/>
          </a:bodyPr>
          <a:lstStyle/>
          <a:p>
            <a:r>
              <a:rPr lang="ru-RU" sz="2800" b="1" dirty="0" smtClean="0">
                <a:solidFill>
                  <a:prstClr val="black"/>
                </a:solidFill>
              </a:rPr>
              <a:t>Метод открытых контактных площадок</a:t>
            </a:r>
            <a:endParaRPr lang="ru-RU" sz="2800" b="1" dirty="0"/>
          </a:p>
        </p:txBody>
      </p:sp>
      <p:sp>
        <p:nvSpPr>
          <p:cNvPr id="3" name="Объект 2"/>
          <p:cNvSpPr>
            <a:spLocks noGrp="1"/>
          </p:cNvSpPr>
          <p:nvPr>
            <p:ph idx="1"/>
          </p:nvPr>
        </p:nvSpPr>
        <p:spPr>
          <a:xfrm>
            <a:off x="0" y="476673"/>
            <a:ext cx="9144000" cy="2304256"/>
          </a:xfrm>
        </p:spPr>
        <p:txBody>
          <a:bodyPr>
            <a:normAutofit/>
          </a:bodyPr>
          <a:lstStyle/>
          <a:p>
            <a:pPr marL="0" indent="0">
              <a:spcBef>
                <a:spcPts val="0"/>
              </a:spcBef>
              <a:buNone/>
            </a:pPr>
            <a:r>
              <a:rPr lang="ru-RU" sz="2400" dirty="0"/>
              <a:t>Сущность этого метода состоит в следующем: если необходимо соединить печатный проводник одной плоскости с элементом или проводником другой плоскости, то во всех слоях, лежащих выше места </a:t>
            </a:r>
            <a:r>
              <a:rPr lang="ru-RU" sz="2400" dirty="0" err="1"/>
              <a:t>контактирования</a:t>
            </a:r>
            <a:r>
              <a:rPr lang="ru-RU" sz="2400" dirty="0"/>
              <a:t>, выполняется перфорация, как показано на рис</a:t>
            </a:r>
            <a:r>
              <a:rPr lang="ru-RU" sz="2400" dirty="0" smtClean="0"/>
              <a:t>. </a:t>
            </a:r>
            <a:r>
              <a:rPr lang="ru-RU" sz="2400" dirty="0"/>
              <a:t>Благодаря этому проводники различных слоев МПП становятся доступными для соединения. </a:t>
            </a:r>
          </a:p>
        </p:txBody>
      </p:sp>
      <p:pic>
        <p:nvPicPr>
          <p:cNvPr id="4" name="Рисунок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68" y="2780928"/>
            <a:ext cx="7920880" cy="2762609"/>
          </a:xfrm>
          <a:prstGeom prst="rect">
            <a:avLst/>
          </a:prstGeom>
        </p:spPr>
      </p:pic>
      <p:sp>
        <p:nvSpPr>
          <p:cNvPr id="5" name="TextBox 4"/>
          <p:cNvSpPr txBox="1"/>
          <p:nvPr/>
        </p:nvSpPr>
        <p:spPr>
          <a:xfrm>
            <a:off x="0" y="5373216"/>
            <a:ext cx="9144000" cy="1569660"/>
          </a:xfrm>
          <a:prstGeom prst="rect">
            <a:avLst/>
          </a:prstGeom>
          <a:noFill/>
        </p:spPr>
        <p:txBody>
          <a:bodyPr wrap="square" rtlCol="0">
            <a:spAutoFit/>
          </a:bodyPr>
          <a:lstStyle/>
          <a:p>
            <a:r>
              <a:rPr lang="ru-RU" sz="2400" dirty="0"/>
              <a:t>Рис. </a:t>
            </a:r>
            <a:r>
              <a:rPr lang="ru-RU" sz="2400" dirty="0" smtClean="0"/>
              <a:t>Конструкция </a:t>
            </a:r>
            <a:r>
              <a:rPr lang="ru-RU" sz="2400" dirty="0"/>
              <a:t>многослойной печатной платы, выполненной методом открытых контактных площадок. </a:t>
            </a:r>
          </a:p>
          <a:p>
            <a:r>
              <a:rPr lang="ru-RU" sz="2400" i="1" dirty="0"/>
              <a:t>1 - </a:t>
            </a:r>
            <a:r>
              <a:rPr lang="ru-RU" sz="2400" dirty="0"/>
              <a:t>слой меди; </a:t>
            </a:r>
            <a:r>
              <a:rPr lang="ru-RU" sz="2400" i="1" dirty="0"/>
              <a:t>2 - </a:t>
            </a:r>
            <a:r>
              <a:rPr lang="ru-RU" sz="2400" dirty="0"/>
              <a:t> диэлектрик; </a:t>
            </a:r>
            <a:r>
              <a:rPr lang="ru-RU" sz="2400" i="1" dirty="0"/>
              <a:t>З - </a:t>
            </a:r>
            <a:r>
              <a:rPr lang="ru-RU" sz="2400" dirty="0"/>
              <a:t> контактная поверхность для пайки. </a:t>
            </a:r>
          </a:p>
        </p:txBody>
      </p:sp>
    </p:spTree>
    <p:extLst>
      <p:ext uri="{BB962C8B-B14F-4D97-AF65-F5344CB8AC3E}">
        <p14:creationId xmlns:p14="http://schemas.microsoft.com/office/powerpoint/2010/main" val="1461601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418058"/>
          </a:xfrm>
        </p:spPr>
        <p:txBody>
          <a:bodyPr>
            <a:normAutofit fontScale="90000"/>
          </a:bodyPr>
          <a:lstStyle/>
          <a:p>
            <a:r>
              <a:rPr lang="ru-RU" sz="2800" b="1" dirty="0" smtClean="0">
                <a:solidFill>
                  <a:prstClr val="black"/>
                </a:solidFill>
              </a:rPr>
              <a:t>Метод </a:t>
            </a:r>
            <a:r>
              <a:rPr lang="ru-RU" sz="2800" b="1" dirty="0">
                <a:solidFill>
                  <a:prstClr val="black"/>
                </a:solidFill>
              </a:rPr>
              <a:t>послойного наращивания</a:t>
            </a:r>
            <a:endParaRPr lang="ru-RU" b="1" dirty="0"/>
          </a:p>
        </p:txBody>
      </p:sp>
      <p:sp>
        <p:nvSpPr>
          <p:cNvPr id="3" name="Объект 2"/>
          <p:cNvSpPr>
            <a:spLocks noGrp="1"/>
          </p:cNvSpPr>
          <p:nvPr>
            <p:ph idx="1"/>
          </p:nvPr>
        </p:nvSpPr>
        <p:spPr>
          <a:xfrm>
            <a:off x="0" y="476672"/>
            <a:ext cx="9144000" cy="6120680"/>
          </a:xfrm>
        </p:spPr>
        <p:txBody>
          <a:bodyPr>
            <a:normAutofit/>
          </a:bodyPr>
          <a:lstStyle/>
          <a:p>
            <a:pPr marL="0" indent="0">
              <a:spcBef>
                <a:spcPts val="0"/>
              </a:spcBef>
              <a:buNone/>
            </a:pPr>
            <a:r>
              <a:rPr lang="ru-RU" sz="2400" dirty="0"/>
              <a:t>В изоляционных слоях в месте создания межслойных переходов создаются окна. При нанесении последующего проводящего слоя создается электрическое соединение через эти окна с нижележащим проводящим слоем. Таким образом, можно последовательно нанести друг на друга несколько слоев</a:t>
            </a:r>
            <a:r>
              <a:rPr lang="ru-RU" sz="2400" b="1" dirty="0" smtClean="0"/>
              <a:t>. </a:t>
            </a:r>
            <a:r>
              <a:rPr lang="ru-RU" sz="2400" dirty="0"/>
              <a:t>В качестве подложки используется керамический материал. При использовании толстопленочной технологии изоляционные и проводящие составы наносят с помощью трафаретной печати и затем </a:t>
            </a:r>
            <a:r>
              <a:rPr lang="ru-RU" sz="2400" dirty="0" err="1"/>
              <a:t>вжигают</a:t>
            </a:r>
            <a:r>
              <a:rPr lang="ru-RU" sz="2400" dirty="0"/>
              <a:t>.</a:t>
            </a:r>
          </a:p>
          <a:p>
            <a:pPr marL="0" indent="457200">
              <a:buNone/>
            </a:pPr>
            <a:r>
              <a:rPr lang="ru-RU" sz="2400" dirty="0" smtClean="0"/>
              <a:t>Преимуществами </a:t>
            </a:r>
            <a:r>
              <a:rPr lang="ru-RU" sz="2400" dirty="0"/>
              <a:t>этого метода являются:</a:t>
            </a:r>
          </a:p>
          <a:p>
            <a:pPr lvl="0"/>
            <a:r>
              <a:rPr lang="ru-RU" sz="2400" dirty="0"/>
              <a:t>высокая надежность; </a:t>
            </a:r>
          </a:p>
          <a:p>
            <a:pPr lvl="0"/>
            <a:r>
              <a:rPr lang="ru-RU" sz="2400" dirty="0"/>
              <a:t>высокая производительность труда; </a:t>
            </a:r>
          </a:p>
          <a:p>
            <a:pPr lvl="0"/>
            <a:r>
              <a:rPr lang="ru-RU" sz="2400" dirty="0"/>
              <a:t>большая гибкость при изменениях схемы; </a:t>
            </a:r>
          </a:p>
          <a:p>
            <a:pPr lvl="0"/>
            <a:r>
              <a:rPr lang="ru-RU" sz="2400" dirty="0"/>
              <a:t>незначительные затраты на оборудование. </a:t>
            </a:r>
          </a:p>
          <a:p>
            <a:pPr marL="0" indent="457200">
              <a:buNone/>
            </a:pPr>
            <a:endParaRPr lang="ru-RU" sz="2000" dirty="0"/>
          </a:p>
        </p:txBody>
      </p:sp>
    </p:spTree>
    <p:extLst>
      <p:ext uri="{BB962C8B-B14F-4D97-AF65-F5344CB8AC3E}">
        <p14:creationId xmlns:p14="http://schemas.microsoft.com/office/powerpoint/2010/main" val="356076959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0"/>
            <a:ext cx="8964488" cy="3412976"/>
          </a:xfrm>
        </p:spPr>
        <p:txBody>
          <a:bodyPr>
            <a:normAutofit/>
          </a:bodyPr>
          <a:lstStyle/>
          <a:p>
            <a:pPr marL="0" indent="457200">
              <a:buNone/>
            </a:pPr>
            <a:r>
              <a:rPr lang="ru-RU" sz="2400" dirty="0"/>
              <a:t>Наряду с достоинствами имеются и недостатки: </a:t>
            </a:r>
          </a:p>
          <a:p>
            <a:pPr lvl="0"/>
            <a:r>
              <a:rPr lang="ru-RU" sz="2400" dirty="0"/>
              <a:t>необходимо время на проведение операции </a:t>
            </a:r>
            <a:r>
              <a:rPr lang="ru-RU" sz="2400" dirty="0" err="1"/>
              <a:t>вжигания</a:t>
            </a:r>
            <a:r>
              <a:rPr lang="ru-RU" sz="2400" dirty="0"/>
              <a:t>; </a:t>
            </a:r>
          </a:p>
          <a:p>
            <a:pPr lvl="0"/>
            <a:r>
              <a:rPr lang="ru-RU" sz="2400" dirty="0"/>
              <a:t>для структур с несколькими проводящими слоями должны использоваться материалы со ступенчатыми температурами </a:t>
            </a:r>
            <a:r>
              <a:rPr lang="ru-RU" sz="2400" dirty="0" err="1"/>
              <a:t>вжигания</a:t>
            </a:r>
            <a:r>
              <a:rPr lang="ru-RU" sz="2400" dirty="0"/>
              <a:t>; </a:t>
            </a:r>
          </a:p>
          <a:p>
            <a:pPr lvl="0"/>
            <a:r>
              <a:rPr lang="ru-RU" sz="2400" dirty="0"/>
              <a:t>выбор материалов для подложек очень ограничен из-за высоких тепловых нагрузок (большей частью используют АI</a:t>
            </a:r>
            <a:r>
              <a:rPr lang="ru-RU" sz="2400" baseline="-25000" dirty="0"/>
              <a:t>2</a:t>
            </a:r>
            <a:r>
              <a:rPr lang="ru-RU" sz="2400" dirty="0"/>
              <a:t>О</a:t>
            </a:r>
            <a:r>
              <a:rPr lang="ru-RU" sz="2400" baseline="-25000" dirty="0"/>
              <a:t>3</a:t>
            </a:r>
            <a:r>
              <a:rPr lang="ru-RU" sz="2400" dirty="0"/>
              <a:t> или </a:t>
            </a:r>
            <a:r>
              <a:rPr lang="ru-RU" sz="2400" dirty="0" err="1"/>
              <a:t>ВеО</a:t>
            </a:r>
            <a:r>
              <a:rPr lang="ru-RU" sz="2400" dirty="0"/>
              <a:t>). </a:t>
            </a:r>
          </a:p>
        </p:txBody>
      </p:sp>
    </p:spTree>
    <p:extLst>
      <p:ext uri="{BB962C8B-B14F-4D97-AF65-F5344CB8AC3E}">
        <p14:creationId xmlns:p14="http://schemas.microsoft.com/office/powerpoint/2010/main" val="185254833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20689"/>
            <a:ext cx="9144000" cy="1368152"/>
          </a:xfrm>
        </p:spPr>
        <p:txBody>
          <a:bodyPr>
            <a:normAutofit/>
          </a:bodyPr>
          <a:lstStyle/>
          <a:p>
            <a:pPr marL="0" indent="457200">
              <a:buNone/>
            </a:pPr>
            <a:r>
              <a:rPr lang="ru-RU" sz="2400" dirty="0"/>
              <a:t>М</a:t>
            </a:r>
            <a:r>
              <a:rPr lang="ru-RU" sz="2400" dirty="0" smtClean="0"/>
              <a:t>етод </a:t>
            </a:r>
            <a:r>
              <a:rPr lang="ru-RU" sz="2400" dirty="0"/>
              <a:t>формирует многослойную структуру не из заранее </a:t>
            </a:r>
            <a:r>
              <a:rPr lang="ru-RU" sz="2400" dirty="0" err="1" smtClean="0"/>
              <a:t>подго-товленных</a:t>
            </a:r>
            <a:r>
              <a:rPr lang="ru-RU" sz="2400" dirty="0" smtClean="0"/>
              <a:t> </a:t>
            </a:r>
            <a:r>
              <a:rPr lang="ru-RU" sz="2400" dirty="0"/>
              <a:t>слоев, а в непрерывном процессе из чередующихся изоляционных и проводящих слоев. </a:t>
            </a:r>
          </a:p>
          <a:p>
            <a:pPr marL="0" indent="0">
              <a:buNone/>
            </a:pPr>
            <a:endParaRPr lang="ru-RU" sz="1800" dirty="0"/>
          </a:p>
        </p:txBody>
      </p:sp>
      <p:pic>
        <p:nvPicPr>
          <p:cNvPr id="4" name="Рисунок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536" y="2060848"/>
            <a:ext cx="8356739" cy="2952328"/>
          </a:xfrm>
          <a:prstGeom prst="rect">
            <a:avLst/>
          </a:prstGeom>
        </p:spPr>
      </p:pic>
      <p:sp>
        <p:nvSpPr>
          <p:cNvPr id="5" name="TextBox 4"/>
          <p:cNvSpPr txBox="1"/>
          <p:nvPr/>
        </p:nvSpPr>
        <p:spPr>
          <a:xfrm>
            <a:off x="0" y="5445224"/>
            <a:ext cx="9144000" cy="1200329"/>
          </a:xfrm>
          <a:prstGeom prst="rect">
            <a:avLst/>
          </a:prstGeom>
          <a:noFill/>
        </p:spPr>
        <p:txBody>
          <a:bodyPr wrap="square" rtlCol="0">
            <a:spAutoFit/>
          </a:bodyPr>
          <a:lstStyle/>
          <a:p>
            <a:r>
              <a:rPr lang="ru-RU" sz="2400" dirty="0"/>
              <a:t>Рис. </a:t>
            </a:r>
            <a:r>
              <a:rPr lang="ru-RU" sz="2400" dirty="0" smtClean="0"/>
              <a:t> </a:t>
            </a:r>
            <a:r>
              <a:rPr lang="ru-RU" sz="2400" dirty="0"/>
              <a:t>Схема конструкции многослойной керамической платы. </a:t>
            </a:r>
            <a:br>
              <a:rPr lang="ru-RU" sz="2400" dirty="0"/>
            </a:br>
            <a:r>
              <a:rPr lang="ru-RU" sz="2400" i="1" dirty="0"/>
              <a:t>1 - </a:t>
            </a:r>
            <a:r>
              <a:rPr lang="ru-RU" sz="2400" dirty="0"/>
              <a:t>диэлектрический слой; </a:t>
            </a:r>
            <a:r>
              <a:rPr lang="ru-RU" sz="2400" i="1" dirty="0"/>
              <a:t>2- </a:t>
            </a:r>
            <a:r>
              <a:rPr lang="ru-RU" sz="2400" dirty="0"/>
              <a:t>проводящий слой; </a:t>
            </a:r>
            <a:r>
              <a:rPr lang="ru-RU" sz="2400" i="1" dirty="0"/>
              <a:t>З -</a:t>
            </a:r>
            <a:r>
              <a:rPr lang="ru-RU" sz="2400" dirty="0"/>
              <a:t> межслойный переход; </a:t>
            </a:r>
            <a:r>
              <a:rPr lang="ru-RU" sz="2400" i="1" dirty="0"/>
              <a:t>4</a:t>
            </a:r>
            <a:r>
              <a:rPr lang="ru-RU" sz="2400" dirty="0"/>
              <a:t> - подложка; </a:t>
            </a:r>
            <a:r>
              <a:rPr lang="ru-RU" sz="2400" i="1" dirty="0"/>
              <a:t>5 </a:t>
            </a:r>
            <a:r>
              <a:rPr lang="ru-RU" sz="2400" dirty="0"/>
              <a:t>- контактная </a:t>
            </a:r>
            <a:r>
              <a:rPr lang="ru-RU" sz="2400" dirty="0" smtClean="0"/>
              <a:t>площадка</a:t>
            </a:r>
            <a:endParaRPr lang="ru-RU" sz="2400" dirty="0"/>
          </a:p>
        </p:txBody>
      </p:sp>
    </p:spTree>
    <p:extLst>
      <p:ext uri="{BB962C8B-B14F-4D97-AF65-F5344CB8AC3E}">
        <p14:creationId xmlns:p14="http://schemas.microsoft.com/office/powerpoint/2010/main" val="24959573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490066"/>
          </a:xfrm>
        </p:spPr>
        <p:txBody>
          <a:bodyPr>
            <a:noAutofit/>
          </a:bodyPr>
          <a:lstStyle/>
          <a:p>
            <a:r>
              <a:rPr lang="ru-RU" sz="2800" b="1" dirty="0" smtClean="0">
                <a:solidFill>
                  <a:prstClr val="black"/>
                </a:solidFill>
              </a:rPr>
              <a:t>Метод попарного прессования</a:t>
            </a:r>
            <a:endParaRPr lang="ru-RU" sz="2800" b="1" dirty="0"/>
          </a:p>
        </p:txBody>
      </p:sp>
      <p:sp>
        <p:nvSpPr>
          <p:cNvPr id="3" name="Объект 2"/>
          <p:cNvSpPr>
            <a:spLocks noGrp="1"/>
          </p:cNvSpPr>
          <p:nvPr>
            <p:ph idx="1"/>
          </p:nvPr>
        </p:nvSpPr>
        <p:spPr>
          <a:xfrm>
            <a:off x="0" y="548680"/>
            <a:ext cx="9144000" cy="5577483"/>
          </a:xfrm>
        </p:spPr>
        <p:txBody>
          <a:bodyPr>
            <a:normAutofit lnSpcReduction="10000"/>
          </a:bodyPr>
          <a:lstStyle/>
          <a:p>
            <a:pPr marL="0" indent="457200">
              <a:buNone/>
            </a:pPr>
            <a:r>
              <a:rPr lang="ru-RU" sz="2400" i="1" dirty="0"/>
              <a:t>В методе попарного прессования</a:t>
            </a:r>
            <a:r>
              <a:rPr lang="ru-RU" sz="2400" dirty="0"/>
              <a:t> используется две заготовки из двухстороннего фольгированного диэлектрика, на каждой из которых с одной стороны разводят монтаж, и металлизированные отверстия, соединяющие монтаж с фольгой с другой стороны. Затем эти две заготовки спрессовывают печатью внутрь, изолировав прокладкой. Заготовка имеет по обе стороны сплошную фольгу с металлизированными отверстиями, которые соединяют фольгу с печатью на ближайшем слое. После этого выполняют монтаж на наружных слоях и металлизация отверстий, которые соединяют проводники на наружных слоях. Каждое отверстие на любом слое имеет контактные площадки. </a:t>
            </a:r>
            <a:endParaRPr lang="ru-RU" sz="2400" dirty="0" smtClean="0"/>
          </a:p>
          <a:p>
            <a:pPr marL="0" indent="457200">
              <a:buNone/>
            </a:pPr>
            <a:r>
              <a:rPr lang="ru-RU" sz="2400" dirty="0" smtClean="0"/>
              <a:t>Недостаток </a:t>
            </a:r>
            <a:r>
              <a:rPr lang="ru-RU" sz="2400" dirty="0"/>
              <a:t>метода в том, что можно получить только 4-х </a:t>
            </a:r>
            <a:r>
              <a:rPr lang="ru-RU" sz="2400" dirty="0" err="1"/>
              <a:t>слойную</a:t>
            </a:r>
            <a:r>
              <a:rPr lang="ru-RU" sz="2400" dirty="0"/>
              <a:t> плату, а соединения имеют только внешние слои, 1-й со 2-м и 3-й с 4-м. Установка элементов на внешних слоях делается обычным способом;</a:t>
            </a:r>
          </a:p>
        </p:txBody>
      </p:sp>
    </p:spTree>
    <p:extLst>
      <p:ext uri="{BB962C8B-B14F-4D97-AF65-F5344CB8AC3E}">
        <p14:creationId xmlns:p14="http://schemas.microsoft.com/office/powerpoint/2010/main" val="128307291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Простейший вариант структуры МПП попарного прессования"/>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548680"/>
            <a:ext cx="8731672" cy="1584176"/>
          </a:xfrm>
          <a:prstGeom prst="rect">
            <a:avLst/>
          </a:prstGeom>
          <a:noFill/>
        </p:spPr>
      </p:pic>
      <p:sp>
        <p:nvSpPr>
          <p:cNvPr id="4" name="Прямоугольник 3"/>
          <p:cNvSpPr/>
          <p:nvPr/>
        </p:nvSpPr>
        <p:spPr>
          <a:xfrm>
            <a:off x="179512" y="2413338"/>
            <a:ext cx="8784976" cy="1938992"/>
          </a:xfrm>
          <a:prstGeom prst="rect">
            <a:avLst/>
          </a:prstGeom>
        </p:spPr>
        <p:txBody>
          <a:bodyPr wrap="square">
            <a:spAutoFit/>
          </a:bodyPr>
          <a:lstStyle/>
          <a:p>
            <a:r>
              <a:rPr lang="ru-RU" sz="2400" dirty="0" smtClean="0"/>
              <a:t>Простейший вариант структуры МПП </a:t>
            </a:r>
            <a:r>
              <a:rPr lang="ru-RU" sz="2400" dirty="0" err="1" smtClean="0"/>
              <a:t>попарного</a:t>
            </a:r>
            <a:r>
              <a:rPr lang="ru-RU" sz="2400" dirty="0" smtClean="0"/>
              <a:t> прессования</a:t>
            </a:r>
            <a:r>
              <a:rPr lang="ru-RU" sz="2400" smtClean="0"/>
              <a:t>: </a:t>
            </a:r>
          </a:p>
          <a:p>
            <a:r>
              <a:rPr lang="ru-RU" sz="2400" smtClean="0"/>
              <a:t>1 </a:t>
            </a:r>
            <a:r>
              <a:rPr lang="ru-RU" sz="2400" dirty="0" smtClean="0"/>
              <a:t>— переходное металлизированное отверстие между наружным и внутренним слоем; 2 — сквозное металлизированное отверстие; 3 — проводник наружного слоя; 4 — проводник внутреннего слоя</a:t>
            </a:r>
            <a:endParaRPr lang="ru-RU" sz="2400" dirty="0"/>
          </a:p>
        </p:txBody>
      </p:sp>
    </p:spTree>
    <p:extLst>
      <p:ext uri="{BB962C8B-B14F-4D97-AF65-F5344CB8AC3E}">
        <p14:creationId xmlns:p14="http://schemas.microsoft.com/office/powerpoint/2010/main" val="965621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0"/>
            <a:ext cx="8820472" cy="3539430"/>
          </a:xfrm>
          <a:prstGeom prst="rect">
            <a:avLst/>
          </a:prstGeom>
          <a:noFill/>
        </p:spPr>
        <p:txBody>
          <a:bodyPr wrap="square" rtlCol="0">
            <a:spAutoFit/>
          </a:bodyPr>
          <a:lstStyle/>
          <a:p>
            <a:r>
              <a:rPr lang="ru-RU" sz="2800" dirty="0" smtClean="0"/>
              <a:t>Разработка и развитие в 1954 - 1959 гг. диффузионной технологии, оксидного маскирования и фотолитографии позволили в значительной степени усовершенствовать транзисторы, улучшить их параметры. Наряду со снижением стоимости в первые годы производства транзисторов их надежность в среднем повышалась в 10 раз каждые четыре года и за 20 лет возросла в 100 тыс. раз.</a:t>
            </a:r>
            <a:endParaRPr lang="ru-RU" sz="2600" dirty="0"/>
          </a:p>
        </p:txBody>
      </p:sp>
      <p:pic>
        <p:nvPicPr>
          <p:cNvPr id="91138" name="Picture 2" descr="http://cherkassy.co.ua/_nw/0/17687009.jpg"/>
          <p:cNvPicPr>
            <a:picLocks noChangeAspect="1" noChangeArrowheads="1"/>
          </p:cNvPicPr>
          <p:nvPr/>
        </p:nvPicPr>
        <p:blipFill>
          <a:blip r:embed="rId2" cstate="print"/>
          <a:srcRect/>
          <a:stretch>
            <a:fillRect/>
          </a:stretch>
        </p:blipFill>
        <p:spPr bwMode="auto">
          <a:xfrm>
            <a:off x="2579779" y="3501008"/>
            <a:ext cx="4224469" cy="3168352"/>
          </a:xfrm>
          <a:prstGeom prst="rect">
            <a:avLst/>
          </a:prstGeom>
          <a:noFill/>
        </p:spPr>
      </p:pic>
    </p:spTree>
    <p:extLst>
      <p:ext uri="{BB962C8B-B14F-4D97-AF65-F5344CB8AC3E}">
        <p14:creationId xmlns:p14="http://schemas.microsoft.com/office/powerpoint/2010/main" val="4259232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251520" y="188640"/>
            <a:ext cx="8229600" cy="1656184"/>
          </a:xfrm>
        </p:spPr>
        <p:txBody>
          <a:bodyPr>
            <a:noAutofit/>
          </a:bodyPr>
          <a:lstStyle/>
          <a:p>
            <a:pPr marL="0" indent="0">
              <a:buNone/>
            </a:pPr>
            <a:r>
              <a:rPr lang="ru-RU" sz="2600" dirty="0" smtClean="0"/>
              <a:t>Появление </a:t>
            </a:r>
            <a:r>
              <a:rPr lang="ru-RU" sz="2600" dirty="0"/>
              <a:t>малогабаритных активных элементов потребовало создания аналогичных пассивных. Так, размеры резисторов и конденсаторов уменьшились в 50 - 70 раз. </a:t>
            </a:r>
          </a:p>
        </p:txBody>
      </p:sp>
      <p:sp>
        <p:nvSpPr>
          <p:cNvPr id="7" name="TextBox 6"/>
          <p:cNvSpPr txBox="1"/>
          <p:nvPr/>
        </p:nvSpPr>
        <p:spPr>
          <a:xfrm>
            <a:off x="251520" y="1840175"/>
            <a:ext cx="7992888" cy="2092881"/>
          </a:xfrm>
          <a:prstGeom prst="rect">
            <a:avLst/>
          </a:prstGeom>
          <a:noFill/>
        </p:spPr>
        <p:txBody>
          <a:bodyPr wrap="square" rtlCol="0">
            <a:spAutoFit/>
          </a:bodyPr>
          <a:lstStyle/>
          <a:p>
            <a:r>
              <a:rPr lang="ru-RU" sz="2600" dirty="0" smtClean="0"/>
              <a:t>Вместе с тем характерной чертой радиоэлектронной аппаратуры, создаваемой на основе малогабаритных элементов и приборов, является сложность сборки устройств и систем, состоящих из нескольких тысяч </a:t>
            </a:r>
            <a:r>
              <a:rPr lang="ru-RU" sz="2600" dirty="0" err="1" smtClean="0"/>
              <a:t>электрорадиоэлементов</a:t>
            </a:r>
            <a:r>
              <a:rPr lang="ru-RU" sz="2600" dirty="0" smtClean="0"/>
              <a:t>. </a:t>
            </a:r>
            <a:endParaRPr lang="ru-RU" sz="2600" dirty="0"/>
          </a:p>
        </p:txBody>
      </p:sp>
      <p:sp>
        <p:nvSpPr>
          <p:cNvPr id="8" name="Прямоугольник 7"/>
          <p:cNvSpPr/>
          <p:nvPr/>
        </p:nvSpPr>
        <p:spPr>
          <a:xfrm>
            <a:off x="395536" y="5517232"/>
            <a:ext cx="8424936" cy="892552"/>
          </a:xfrm>
          <a:prstGeom prst="rect">
            <a:avLst/>
          </a:prstGeom>
        </p:spPr>
        <p:txBody>
          <a:bodyPr wrap="square">
            <a:spAutoFit/>
          </a:bodyPr>
          <a:lstStyle/>
          <a:p>
            <a:r>
              <a:rPr lang="ru-RU" sz="2600" dirty="0" smtClean="0"/>
              <a:t>Так, ЭВМ, разработанные в конце 50-х годов, содержали около 100 тыс. диодов и 25 тыс. транзисторов. </a:t>
            </a:r>
            <a:endParaRPr lang="ru-RU" sz="2600" dirty="0"/>
          </a:p>
        </p:txBody>
      </p:sp>
      <p:sp>
        <p:nvSpPr>
          <p:cNvPr id="9" name="Прямоугольник 8"/>
          <p:cNvSpPr/>
          <p:nvPr/>
        </p:nvSpPr>
        <p:spPr>
          <a:xfrm>
            <a:off x="323528" y="4080554"/>
            <a:ext cx="8352928" cy="1292662"/>
          </a:xfrm>
          <a:prstGeom prst="rect">
            <a:avLst/>
          </a:prstGeom>
        </p:spPr>
        <p:txBody>
          <a:bodyPr wrap="square">
            <a:spAutoFit/>
          </a:bodyPr>
          <a:lstStyle/>
          <a:p>
            <a:r>
              <a:rPr lang="ru-RU" sz="2600" dirty="0" smtClean="0"/>
              <a:t>Поэтому для повышения надежности радиоэлектронных устройств необходимо было обеспечить качество сборочно-монтажных работ.</a:t>
            </a:r>
            <a:endParaRPr lang="ru-RU"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418058"/>
          </a:xfrm>
        </p:spPr>
        <p:txBody>
          <a:bodyPr>
            <a:noAutofit/>
          </a:bodyPr>
          <a:lstStyle/>
          <a:p>
            <a:r>
              <a:rPr lang="ru-RU" sz="2800" dirty="0" smtClean="0">
                <a:solidFill>
                  <a:prstClr val="black"/>
                </a:solidFill>
              </a:rPr>
              <a:t>Четвертый </a:t>
            </a:r>
            <a:r>
              <a:rPr lang="ru-RU" sz="2800" dirty="0">
                <a:solidFill>
                  <a:prstClr val="black"/>
                </a:solidFill>
              </a:rPr>
              <a:t>этап</a:t>
            </a:r>
            <a:endParaRPr lang="ru-RU" sz="2800" dirty="0"/>
          </a:p>
        </p:txBody>
      </p:sp>
      <p:sp>
        <p:nvSpPr>
          <p:cNvPr id="3" name="Объект 2"/>
          <p:cNvSpPr>
            <a:spLocks noGrp="1"/>
          </p:cNvSpPr>
          <p:nvPr>
            <p:ph idx="1"/>
          </p:nvPr>
        </p:nvSpPr>
        <p:spPr>
          <a:xfrm>
            <a:off x="323528" y="548680"/>
            <a:ext cx="8496944" cy="3312367"/>
          </a:xfrm>
        </p:spPr>
        <p:txBody>
          <a:bodyPr>
            <a:noAutofit/>
          </a:bodyPr>
          <a:lstStyle/>
          <a:p>
            <a:pPr marL="0" indent="0">
              <a:buNone/>
            </a:pPr>
            <a:r>
              <a:rPr lang="ru-RU" sz="2400" dirty="0" smtClean="0"/>
              <a:t>Разработка </a:t>
            </a:r>
            <a:r>
              <a:rPr lang="ru-RU" sz="2400" dirty="0"/>
              <a:t>и производство в 1958 - 1960 гг. интегральных микросхем - связан с планарной и пленочной технологиями, позволившими значительно уменьшить размеры элементов с десятков микрометров до единиц микрометра и решить проблему надежности межэлементных соединений. В этот период развивается микроэлектроника - область электроники, занимающаяся исследованием, конструированием, изготовлением и применением электронных функциональных устройств микроминиатюрного интегрального исполнения</a:t>
            </a:r>
            <a:r>
              <a:rPr lang="ru-RU" sz="2400" dirty="0" smtClean="0"/>
              <a:t>.</a:t>
            </a:r>
            <a:endParaRPr lang="ru-RU" sz="2400" dirty="0"/>
          </a:p>
        </p:txBody>
      </p:sp>
      <p:sp>
        <p:nvSpPr>
          <p:cNvPr id="4" name="TextBox 3"/>
          <p:cNvSpPr txBox="1"/>
          <p:nvPr/>
        </p:nvSpPr>
        <p:spPr>
          <a:xfrm>
            <a:off x="323528" y="4005064"/>
            <a:ext cx="8568952" cy="2677656"/>
          </a:xfrm>
          <a:prstGeom prst="rect">
            <a:avLst/>
          </a:prstGeom>
          <a:noFill/>
        </p:spPr>
        <p:txBody>
          <a:bodyPr wrap="square" rtlCol="0">
            <a:spAutoFit/>
          </a:bodyPr>
          <a:lstStyle/>
          <a:p>
            <a:r>
              <a:rPr lang="ru-RU" sz="2400" i="1" dirty="0" smtClean="0"/>
              <a:t>Микроминиатюризация</a:t>
            </a:r>
            <a:r>
              <a:rPr lang="ru-RU" sz="2400" dirty="0" smtClean="0"/>
              <a:t> - это не только уменьшение объема и массы изделий, но и создание таких устройств, принципы действия которых основаны на новых физических явлениях. Интеграция предусматривает объединение как определенного количества элементов в заданном объеме (не менее пяти в 1 см</a:t>
            </a:r>
            <a:r>
              <a:rPr lang="ru-RU" sz="2400" baseline="30000" dirty="0" smtClean="0"/>
              <a:t>3</a:t>
            </a:r>
            <a:r>
              <a:rPr lang="ru-RU" sz="2400" dirty="0" smtClean="0"/>
              <a:t>), так и новых технологических методов формирования этих элементов и микросхемы в целом.</a:t>
            </a:r>
            <a:endParaRPr lang="ru-RU" sz="2600" dirty="0"/>
          </a:p>
        </p:txBody>
      </p:sp>
    </p:spTree>
    <p:extLst>
      <p:ext uri="{BB962C8B-B14F-4D97-AF65-F5344CB8AC3E}">
        <p14:creationId xmlns:p14="http://schemas.microsoft.com/office/powerpoint/2010/main" val="14657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467544" y="476672"/>
            <a:ext cx="8229600" cy="2304256"/>
          </a:xfrm>
        </p:spPr>
        <p:txBody>
          <a:bodyPr>
            <a:noAutofit/>
          </a:bodyPr>
          <a:lstStyle/>
          <a:p>
            <a:pPr marL="0" indent="0">
              <a:buNone/>
            </a:pPr>
            <a:r>
              <a:rPr lang="ru-RU" sz="2400" dirty="0" smtClean="0"/>
              <a:t>Характеризуется </a:t>
            </a:r>
            <a:r>
              <a:rPr lang="ru-RU" sz="2400" dirty="0"/>
              <a:t>разработкой устройств функциональной электроники. Если в интегральных микросхемах объединяется большое количество элементов, то в функциональных интегрируются магнитные, оптические, термоэлектрические и другие объемные и поверхностные физические эффекты. </a:t>
            </a:r>
            <a:endParaRPr lang="ru-RU" sz="2400" dirty="0" smtClean="0"/>
          </a:p>
        </p:txBody>
      </p:sp>
      <p:pic>
        <p:nvPicPr>
          <p:cNvPr id="87042" name="Picture 2" descr="http://www.vrbiz.ru/pic_full.php?image=/pics/images_7524.jpg&amp;maxX=900&amp;maxY=420"/>
          <p:cNvPicPr>
            <a:picLocks noChangeAspect="1" noChangeArrowheads="1"/>
          </p:cNvPicPr>
          <p:nvPr/>
        </p:nvPicPr>
        <p:blipFill>
          <a:blip r:embed="rId2" cstate="print"/>
          <a:srcRect/>
          <a:stretch>
            <a:fillRect/>
          </a:stretch>
        </p:blipFill>
        <p:spPr bwMode="auto">
          <a:xfrm>
            <a:off x="395536" y="2924944"/>
            <a:ext cx="4464496" cy="3095383"/>
          </a:xfrm>
          <a:prstGeom prst="rect">
            <a:avLst/>
          </a:prstGeom>
          <a:noFill/>
        </p:spPr>
      </p:pic>
      <p:pic>
        <p:nvPicPr>
          <p:cNvPr id="87044" name="Picture 4" descr="http://www.remserv.ru/cgi/img?1107"/>
          <p:cNvPicPr>
            <a:picLocks noChangeAspect="1" noChangeArrowheads="1"/>
          </p:cNvPicPr>
          <p:nvPr/>
        </p:nvPicPr>
        <p:blipFill>
          <a:blip r:embed="rId3" cstate="print"/>
          <a:srcRect/>
          <a:stretch>
            <a:fillRect/>
          </a:stretch>
        </p:blipFill>
        <p:spPr bwMode="auto">
          <a:xfrm>
            <a:off x="5508104" y="2636912"/>
            <a:ext cx="3198863" cy="3633908"/>
          </a:xfrm>
          <a:prstGeom prst="rect">
            <a:avLst/>
          </a:prstGeom>
          <a:noFill/>
        </p:spPr>
      </p:pic>
      <p:sp>
        <p:nvSpPr>
          <p:cNvPr id="5" name="Заголовок 1"/>
          <p:cNvSpPr>
            <a:spLocks noGrp="1"/>
          </p:cNvSpPr>
          <p:nvPr>
            <p:ph type="title"/>
          </p:nvPr>
        </p:nvSpPr>
        <p:spPr>
          <a:xfrm>
            <a:off x="467544" y="0"/>
            <a:ext cx="8229600" cy="548680"/>
          </a:xfrm>
        </p:spPr>
        <p:txBody>
          <a:bodyPr/>
          <a:lstStyle/>
          <a:p>
            <a:r>
              <a:rPr lang="ru-RU" sz="2800" dirty="0" smtClean="0">
                <a:solidFill>
                  <a:prstClr val="black"/>
                </a:solidFill>
              </a:rPr>
              <a:t>Пятый </a:t>
            </a:r>
            <a:r>
              <a:rPr lang="ru-RU" sz="2800" dirty="0">
                <a:solidFill>
                  <a:prstClr val="black"/>
                </a:solidFill>
              </a:rPr>
              <a:t>этап</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0"/>
          </a:xfrm>
        </p:spPr>
        <p:txBody>
          <a:bodyPr>
            <a:normAutofit/>
          </a:bodyPr>
          <a:lstStyle/>
          <a:p>
            <a:r>
              <a:rPr lang="ru-RU" sz="2800" b="1" dirty="0">
                <a:solidFill>
                  <a:srgbClr val="002060"/>
                </a:solidFill>
              </a:rPr>
              <a:t>Технология изготовления интегральных </a:t>
            </a:r>
            <a:r>
              <a:rPr lang="ru-RU" sz="2800" b="1" dirty="0" smtClean="0">
                <a:solidFill>
                  <a:srgbClr val="002060"/>
                </a:solidFill>
              </a:rPr>
              <a:t>схем</a:t>
            </a:r>
            <a:endParaRPr lang="ru-RU" sz="2800" b="1" dirty="0">
              <a:solidFill>
                <a:srgbClr val="002060"/>
              </a:solidFill>
            </a:endParaRPr>
          </a:p>
        </p:txBody>
      </p:sp>
      <p:sp>
        <p:nvSpPr>
          <p:cNvPr id="3" name="Объект 2"/>
          <p:cNvSpPr>
            <a:spLocks noGrp="1"/>
          </p:cNvSpPr>
          <p:nvPr>
            <p:ph idx="1"/>
          </p:nvPr>
        </p:nvSpPr>
        <p:spPr>
          <a:xfrm>
            <a:off x="251520" y="808112"/>
            <a:ext cx="8640960" cy="1972816"/>
          </a:xfrm>
        </p:spPr>
        <p:txBody>
          <a:bodyPr>
            <a:normAutofit fontScale="92500" lnSpcReduction="10000"/>
          </a:bodyPr>
          <a:lstStyle/>
          <a:p>
            <a:pPr marL="0" indent="0">
              <a:buNone/>
            </a:pPr>
            <a:r>
              <a:rPr lang="ru-RU" sz="2800" b="1" dirty="0">
                <a:solidFill>
                  <a:srgbClr val="FF0000"/>
                </a:solidFill>
              </a:rPr>
              <a:t>Интегральная микросхема (ИС) </a:t>
            </a:r>
            <a:r>
              <a:rPr lang="ru-RU" sz="2800" dirty="0"/>
              <a:t>– это микроэлектронное изделие, выполняющая функции преобразования и обработки сигналов, которое характеризуется плотной упаковкой элементов так, чтобы все связи и </a:t>
            </a:r>
            <a:r>
              <a:rPr lang="ru-RU" sz="2800" dirty="0" smtClean="0"/>
              <a:t>соединения между элементами представляли единое целое.</a:t>
            </a:r>
          </a:p>
          <a:p>
            <a:pPr marL="0" indent="0">
              <a:buNone/>
            </a:pPr>
            <a:endParaRPr lang="ru-RU" sz="2000" dirty="0" smtClean="0"/>
          </a:p>
          <a:p>
            <a:pPr marL="0" indent="0">
              <a:buNone/>
            </a:pPr>
            <a:endParaRPr lang="ru-RU" sz="2000" dirty="0"/>
          </a:p>
        </p:txBody>
      </p:sp>
      <p:sp>
        <p:nvSpPr>
          <p:cNvPr id="4" name="Прямоугольник 3"/>
          <p:cNvSpPr/>
          <p:nvPr/>
        </p:nvSpPr>
        <p:spPr>
          <a:xfrm>
            <a:off x="323528" y="2852936"/>
            <a:ext cx="8820472" cy="3693319"/>
          </a:xfrm>
          <a:prstGeom prst="rect">
            <a:avLst/>
          </a:prstGeom>
        </p:spPr>
        <p:txBody>
          <a:bodyPr wrap="square">
            <a:spAutoFit/>
          </a:bodyPr>
          <a:lstStyle/>
          <a:p>
            <a:r>
              <a:rPr lang="ru-RU" sz="2600" dirty="0" smtClean="0"/>
              <a:t>Составной частью ИС являются </a:t>
            </a:r>
            <a:r>
              <a:rPr lang="ru-RU" sz="2600" i="1" dirty="0" smtClean="0">
                <a:solidFill>
                  <a:srgbClr val="FF0000"/>
                </a:solidFill>
              </a:rPr>
              <a:t>элементы</a:t>
            </a:r>
            <a:r>
              <a:rPr lang="ru-RU" sz="2600" dirty="0" smtClean="0"/>
              <a:t>, которые </a:t>
            </a:r>
            <a:r>
              <a:rPr lang="ru-RU" sz="2600" dirty="0" err="1" smtClean="0"/>
              <a:t>выпол-няют</a:t>
            </a:r>
            <a:r>
              <a:rPr lang="ru-RU" sz="2600" dirty="0" smtClean="0"/>
              <a:t> роль </a:t>
            </a:r>
            <a:r>
              <a:rPr lang="ru-RU" sz="2600" dirty="0" err="1" smtClean="0"/>
              <a:t>электрорадиоэлементов</a:t>
            </a:r>
            <a:r>
              <a:rPr lang="ru-RU" sz="2600" dirty="0" smtClean="0"/>
              <a:t> (транзисторов, </a:t>
            </a:r>
            <a:r>
              <a:rPr lang="ru-RU" sz="2600" dirty="0" err="1" smtClean="0"/>
              <a:t>резис-торов</a:t>
            </a:r>
            <a:r>
              <a:rPr lang="ru-RU" sz="2600" dirty="0" smtClean="0"/>
              <a:t> и др.) и не могут быть выделены как самостоятельные изделия.</a:t>
            </a:r>
          </a:p>
          <a:p>
            <a:r>
              <a:rPr lang="ru-RU" sz="2600" dirty="0" smtClean="0"/>
              <a:t> При этом </a:t>
            </a:r>
            <a:r>
              <a:rPr lang="ru-RU" sz="2600" i="1" dirty="0" smtClean="0">
                <a:solidFill>
                  <a:srgbClr val="FF0000"/>
                </a:solidFill>
              </a:rPr>
              <a:t>активными</a:t>
            </a:r>
            <a:r>
              <a:rPr lang="ru-RU" sz="2600" i="1" dirty="0" smtClean="0"/>
              <a:t> </a:t>
            </a:r>
            <a:r>
              <a:rPr lang="ru-RU" sz="2600" dirty="0" smtClean="0"/>
              <a:t>называют элементы ИС, </a:t>
            </a:r>
            <a:r>
              <a:rPr lang="ru-RU" sz="2600" dirty="0" err="1" smtClean="0"/>
              <a:t>выпол-няющие</a:t>
            </a:r>
            <a:r>
              <a:rPr lang="ru-RU" sz="2600" dirty="0" smtClean="0"/>
              <a:t> функции усиления или другого преобразования сигналов (диоды, транзисторы и др.), а </a:t>
            </a:r>
            <a:r>
              <a:rPr lang="ru-RU" sz="2600" i="1" dirty="0" smtClean="0">
                <a:solidFill>
                  <a:srgbClr val="FF0000"/>
                </a:solidFill>
              </a:rPr>
              <a:t>пассивными</a:t>
            </a:r>
            <a:r>
              <a:rPr lang="ru-RU" sz="2600" i="1" dirty="0" smtClean="0"/>
              <a:t> </a:t>
            </a:r>
            <a:r>
              <a:rPr lang="ru-RU" sz="2600" dirty="0" smtClean="0"/>
              <a:t>– элементы, реализующие линейную передаточную функцию (резисторы, конденсаторы, индуктивности).  </a:t>
            </a:r>
            <a:endParaRPr lang="ru-RU" sz="2600" dirty="0"/>
          </a:p>
        </p:txBody>
      </p:sp>
    </p:spTree>
    <p:extLst>
      <p:ext uri="{BB962C8B-B14F-4D97-AF65-F5344CB8AC3E}">
        <p14:creationId xmlns:p14="http://schemas.microsoft.com/office/powerpoint/2010/main" val="98365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43000"/>
          </a:xfrm>
        </p:spPr>
        <p:txBody>
          <a:bodyPr>
            <a:normAutofit/>
          </a:bodyPr>
          <a:lstStyle/>
          <a:p>
            <a:r>
              <a:rPr lang="ru-RU" sz="2800" dirty="0">
                <a:solidFill>
                  <a:srgbClr val="002060"/>
                </a:solidFill>
              </a:rPr>
              <a:t>Классификация интегральных </a:t>
            </a:r>
            <a:r>
              <a:rPr lang="ru-RU" sz="2800" dirty="0" smtClean="0">
                <a:solidFill>
                  <a:srgbClr val="002060"/>
                </a:solidFill>
              </a:rPr>
              <a:t>микросхем</a:t>
            </a:r>
            <a:r>
              <a:rPr lang="ru-RU" sz="2800" dirty="0" smtClean="0"/>
              <a:t/>
            </a:r>
            <a:br>
              <a:rPr lang="ru-RU" sz="2800" dirty="0" smtClean="0"/>
            </a:br>
            <a:r>
              <a:rPr lang="ru-RU" sz="2800" dirty="0" smtClean="0"/>
              <a:t>По способу изготовления</a:t>
            </a:r>
            <a:endParaRPr lang="ru-RU" sz="2800" dirty="0"/>
          </a:p>
        </p:txBody>
      </p:sp>
      <p:graphicFrame>
        <p:nvGraphicFramePr>
          <p:cNvPr id="8" name="Объект 7"/>
          <p:cNvGraphicFramePr>
            <a:graphicFrameLocks noGrp="1"/>
          </p:cNvGraphicFramePr>
          <p:nvPr>
            <p:ph idx="1"/>
            <p:extLst>
              <p:ext uri="{D42A27DB-BD31-4B8C-83A1-F6EECF244321}">
                <p14:modId xmlns:p14="http://schemas.microsoft.com/office/powerpoint/2010/main" val="4087247688"/>
              </p:ext>
            </p:extLst>
          </p:nvPr>
        </p:nvGraphicFramePr>
        <p:xfrm>
          <a:off x="467544" y="1124744"/>
          <a:ext cx="8229600" cy="2682240"/>
        </p:xfrm>
        <a:graphic>
          <a:graphicData uri="http://schemas.openxmlformats.org/drawingml/2006/table">
            <a:tbl>
              <a:tblPr firstRow="1">
                <a:tableStyleId>{5940675A-B579-460E-94D1-54222C63F5DA}</a:tableStyleId>
              </a:tblPr>
              <a:tblGrid>
                <a:gridCol w="2057400"/>
                <a:gridCol w="1903040"/>
                <a:gridCol w="1800200"/>
                <a:gridCol w="2468960"/>
              </a:tblGrid>
              <a:tr h="370840">
                <a:tc>
                  <a:txBody>
                    <a:bodyPr/>
                    <a:lstStyle/>
                    <a:p>
                      <a:pPr algn="ctr"/>
                      <a:r>
                        <a:rPr lang="ru-RU" sz="2000" dirty="0" smtClean="0"/>
                        <a:t>Пленочное</a:t>
                      </a:r>
                      <a:endParaRPr lang="ru-RU" sz="2000" dirty="0"/>
                    </a:p>
                  </a:txBody>
                  <a:tcPr/>
                </a:tc>
                <a:tc>
                  <a:txBody>
                    <a:bodyPr/>
                    <a:lstStyle/>
                    <a:p>
                      <a:pPr algn="ctr"/>
                      <a:r>
                        <a:rPr lang="ru-RU" sz="2000" dirty="0" smtClean="0"/>
                        <a:t>Гибридные</a:t>
                      </a:r>
                      <a:endParaRPr lang="ru-RU" sz="2000" dirty="0"/>
                    </a:p>
                  </a:txBody>
                  <a:tcPr/>
                </a:tc>
                <a:tc>
                  <a:txBody>
                    <a:bodyPr/>
                    <a:lstStyle/>
                    <a:p>
                      <a:pPr algn="ctr"/>
                      <a:r>
                        <a:rPr lang="ru-RU" sz="2000" dirty="0" smtClean="0"/>
                        <a:t>Совмещенные</a:t>
                      </a:r>
                      <a:endParaRPr lang="ru-RU" sz="2000" dirty="0"/>
                    </a:p>
                  </a:txBody>
                  <a:tcPr/>
                </a:tc>
                <a:tc>
                  <a:txBody>
                    <a:bodyPr/>
                    <a:lstStyle/>
                    <a:p>
                      <a:pPr algn="ctr"/>
                      <a:r>
                        <a:rPr lang="ru-RU" sz="2000" dirty="0" smtClean="0"/>
                        <a:t>Полупроводниковые</a:t>
                      </a:r>
                      <a:endParaRPr lang="ru-RU" sz="2000" dirty="0"/>
                    </a:p>
                  </a:txBody>
                  <a:tcPr/>
                </a:tc>
              </a:tr>
              <a:tr h="370840">
                <a:tc>
                  <a:txBody>
                    <a:bodyPr/>
                    <a:lstStyle/>
                    <a:p>
                      <a:r>
                        <a:rPr lang="en-US" sz="2400" kern="1200" dirty="0" smtClean="0">
                          <a:solidFill>
                            <a:schemeClr val="tx1"/>
                          </a:solidFill>
                          <a:effectLst/>
                          <a:latin typeface="+mn-lt"/>
                          <a:ea typeface="+mn-ea"/>
                          <a:cs typeface="+mn-cs"/>
                        </a:rPr>
                        <a:t>- </a:t>
                      </a:r>
                      <a:r>
                        <a:rPr lang="ru-RU" sz="2400" kern="1200" dirty="0" err="1" smtClean="0">
                          <a:solidFill>
                            <a:schemeClr val="tx1"/>
                          </a:solidFill>
                          <a:effectLst/>
                          <a:latin typeface="+mn-lt"/>
                          <a:ea typeface="+mn-ea"/>
                          <a:cs typeface="+mn-cs"/>
                        </a:rPr>
                        <a:t>тонкопле-ночные</a:t>
                      </a:r>
                      <a:r>
                        <a:rPr lang="ru-RU" sz="2400" kern="1200" dirty="0" smtClean="0">
                          <a:solidFill>
                            <a:schemeClr val="tx1"/>
                          </a:solidFill>
                          <a:effectLst/>
                          <a:latin typeface="+mn-lt"/>
                          <a:ea typeface="+mn-ea"/>
                          <a:cs typeface="+mn-cs"/>
                        </a:rPr>
                        <a:t> (</a:t>
                      </a:r>
                      <a:r>
                        <a:rPr lang="ru-RU" sz="2400" kern="1200" dirty="0" err="1" smtClean="0">
                          <a:solidFill>
                            <a:schemeClr val="tx1"/>
                          </a:solidFill>
                          <a:effectLst/>
                          <a:latin typeface="+mn-lt"/>
                          <a:ea typeface="+mn-ea"/>
                          <a:cs typeface="+mn-cs"/>
                        </a:rPr>
                        <a:t>тол-щина</a:t>
                      </a:r>
                      <a:r>
                        <a:rPr lang="ru-RU" sz="2400" kern="1200" dirty="0" smtClean="0">
                          <a:solidFill>
                            <a:schemeClr val="tx1"/>
                          </a:solidFill>
                          <a:effectLst/>
                          <a:latin typeface="+mn-lt"/>
                          <a:ea typeface="+mn-ea"/>
                          <a:cs typeface="+mn-cs"/>
                        </a:rPr>
                        <a:t> </a:t>
                      </a:r>
                      <a:r>
                        <a:rPr lang="en-US" sz="2400" kern="1200" dirty="0" smtClean="0">
                          <a:solidFill>
                            <a:schemeClr val="tx1"/>
                          </a:solidFill>
                          <a:effectLst/>
                          <a:latin typeface="+mn-lt"/>
                          <a:ea typeface="+mn-ea"/>
                          <a:cs typeface="+mn-cs"/>
                        </a:rPr>
                        <a:t>&lt;</a:t>
                      </a:r>
                      <a:r>
                        <a:rPr lang="ru-RU" sz="2400" kern="1200" dirty="0" smtClean="0">
                          <a:solidFill>
                            <a:schemeClr val="tx1"/>
                          </a:solidFill>
                          <a:effectLst/>
                          <a:latin typeface="+mn-lt"/>
                          <a:ea typeface="+mn-ea"/>
                          <a:cs typeface="+mn-cs"/>
                        </a:rPr>
                        <a:t>10</a:t>
                      </a:r>
                      <a:r>
                        <a:rPr lang="ru-RU" sz="2400" kern="1200" baseline="30000" dirty="0" smtClean="0">
                          <a:solidFill>
                            <a:schemeClr val="tx1"/>
                          </a:solidFill>
                          <a:effectLst/>
                          <a:latin typeface="+mn-lt"/>
                          <a:ea typeface="+mn-ea"/>
                          <a:cs typeface="+mn-cs"/>
                        </a:rPr>
                        <a:t>-</a:t>
                      </a:r>
                      <a:r>
                        <a:rPr lang="en-US" sz="2400" kern="1200" baseline="30000" dirty="0" smtClean="0">
                          <a:solidFill>
                            <a:schemeClr val="tx1"/>
                          </a:solidFill>
                          <a:effectLst/>
                          <a:latin typeface="+mn-lt"/>
                          <a:ea typeface="+mn-ea"/>
                          <a:cs typeface="+mn-cs"/>
                        </a:rPr>
                        <a:t>6 </a:t>
                      </a:r>
                      <a:r>
                        <a:rPr lang="ru-RU" sz="2400" kern="1200" dirty="0" smtClean="0">
                          <a:solidFill>
                            <a:schemeClr val="tx1"/>
                          </a:solidFill>
                          <a:effectLst/>
                          <a:latin typeface="+mn-lt"/>
                          <a:ea typeface="+mn-ea"/>
                          <a:cs typeface="+mn-cs"/>
                        </a:rPr>
                        <a:t>м);</a:t>
                      </a:r>
                    </a:p>
                    <a:p>
                      <a:r>
                        <a:rPr lang="en-US" sz="2400" kern="1200" dirty="0" smtClean="0">
                          <a:solidFill>
                            <a:schemeClr val="tx1"/>
                          </a:solidFill>
                          <a:effectLst/>
                          <a:latin typeface="+mn-lt"/>
                          <a:ea typeface="+mn-ea"/>
                          <a:cs typeface="+mn-cs"/>
                        </a:rPr>
                        <a:t>- </a:t>
                      </a:r>
                      <a:r>
                        <a:rPr lang="ru-RU" sz="2400" kern="1200" dirty="0" err="1" smtClean="0">
                          <a:solidFill>
                            <a:schemeClr val="tx1"/>
                          </a:solidFill>
                          <a:effectLst/>
                          <a:latin typeface="+mn-lt"/>
                          <a:ea typeface="+mn-ea"/>
                          <a:cs typeface="+mn-cs"/>
                        </a:rPr>
                        <a:t>толстопле-ночные</a:t>
                      </a:r>
                      <a:r>
                        <a:rPr lang="ru-RU" sz="2400" kern="1200" dirty="0" smtClean="0">
                          <a:solidFill>
                            <a:schemeClr val="tx1"/>
                          </a:solidFill>
                          <a:effectLst/>
                          <a:latin typeface="+mn-lt"/>
                          <a:ea typeface="+mn-ea"/>
                          <a:cs typeface="+mn-cs"/>
                        </a:rPr>
                        <a:t> (</a:t>
                      </a:r>
                      <a:r>
                        <a:rPr lang="ru-RU" sz="2400" kern="1200" dirty="0" err="1" smtClean="0">
                          <a:solidFill>
                            <a:schemeClr val="tx1"/>
                          </a:solidFill>
                          <a:effectLst/>
                          <a:latin typeface="+mn-lt"/>
                          <a:ea typeface="+mn-ea"/>
                          <a:cs typeface="+mn-cs"/>
                        </a:rPr>
                        <a:t>тол-щина</a:t>
                      </a:r>
                      <a:r>
                        <a:rPr lang="ru-RU" sz="2400" kern="1200" dirty="0" smtClean="0">
                          <a:solidFill>
                            <a:schemeClr val="tx1"/>
                          </a:solidFill>
                          <a:effectLst/>
                          <a:latin typeface="+mn-lt"/>
                          <a:ea typeface="+mn-ea"/>
                          <a:cs typeface="+mn-cs"/>
                        </a:rPr>
                        <a:t> &gt; 10</a:t>
                      </a:r>
                      <a:r>
                        <a:rPr lang="ru-RU" sz="2400" kern="1200" baseline="30000" dirty="0" smtClean="0">
                          <a:solidFill>
                            <a:schemeClr val="tx1"/>
                          </a:solidFill>
                          <a:effectLst/>
                          <a:latin typeface="+mn-lt"/>
                          <a:ea typeface="+mn-ea"/>
                          <a:cs typeface="+mn-cs"/>
                        </a:rPr>
                        <a:t>-6 м)</a:t>
                      </a:r>
                      <a:r>
                        <a:rPr lang="ru-RU" sz="2400" kern="1200" baseline="0" dirty="0" smtClean="0">
                          <a:solidFill>
                            <a:schemeClr val="tx1"/>
                          </a:solidFill>
                          <a:effectLst/>
                          <a:latin typeface="+mn-lt"/>
                          <a:ea typeface="+mn-ea"/>
                          <a:cs typeface="+mn-cs"/>
                        </a:rPr>
                        <a:t>.</a:t>
                      </a:r>
                    </a:p>
                  </a:txBody>
                  <a:tcPr/>
                </a:tc>
                <a:tc>
                  <a:txBody>
                    <a:bodyPr/>
                    <a:lstStyle/>
                    <a:p>
                      <a:r>
                        <a:rPr lang="en-US" sz="2400" kern="1200" dirty="0" smtClean="0">
                          <a:solidFill>
                            <a:schemeClr val="tx1"/>
                          </a:solidFill>
                          <a:effectLst/>
                          <a:latin typeface="+mn-lt"/>
                          <a:ea typeface="+mn-ea"/>
                          <a:cs typeface="+mn-cs"/>
                        </a:rPr>
                        <a:t>- </a:t>
                      </a:r>
                      <a:r>
                        <a:rPr lang="ru-RU" sz="2400" kern="1200" dirty="0" err="1" smtClean="0">
                          <a:solidFill>
                            <a:schemeClr val="tx1"/>
                          </a:solidFill>
                          <a:effectLst/>
                          <a:latin typeface="+mn-lt"/>
                          <a:ea typeface="+mn-ea"/>
                          <a:cs typeface="+mn-cs"/>
                        </a:rPr>
                        <a:t>тонкопле-ночные</a:t>
                      </a:r>
                      <a:r>
                        <a:rPr lang="ru-RU" sz="2400" kern="1200" dirty="0" smtClean="0">
                          <a:solidFill>
                            <a:schemeClr val="tx1"/>
                          </a:solidFill>
                          <a:effectLst/>
                          <a:latin typeface="+mn-lt"/>
                          <a:ea typeface="+mn-ea"/>
                          <a:cs typeface="+mn-cs"/>
                        </a:rPr>
                        <a:t>;</a:t>
                      </a:r>
                    </a:p>
                    <a:p>
                      <a:r>
                        <a:rPr lang="en-US" sz="2400" kern="1200" dirty="0" smtClean="0">
                          <a:solidFill>
                            <a:schemeClr val="tx1"/>
                          </a:solidFill>
                          <a:effectLst/>
                          <a:latin typeface="+mn-lt"/>
                          <a:ea typeface="+mn-ea"/>
                          <a:cs typeface="+mn-cs"/>
                        </a:rPr>
                        <a:t>- </a:t>
                      </a:r>
                      <a:r>
                        <a:rPr lang="ru-RU" sz="2400" kern="1200" dirty="0" err="1" smtClean="0">
                          <a:solidFill>
                            <a:schemeClr val="tx1"/>
                          </a:solidFill>
                          <a:effectLst/>
                          <a:latin typeface="+mn-lt"/>
                          <a:ea typeface="+mn-ea"/>
                          <a:cs typeface="+mn-cs"/>
                        </a:rPr>
                        <a:t>толстопле-ночные</a:t>
                      </a:r>
                      <a:r>
                        <a:rPr lang="ru-RU" sz="2400" kern="1200" dirty="0" smtClean="0">
                          <a:solidFill>
                            <a:schemeClr val="tx1"/>
                          </a:solidFill>
                          <a:effectLst/>
                          <a:latin typeface="+mn-lt"/>
                          <a:ea typeface="+mn-ea"/>
                          <a:cs typeface="+mn-cs"/>
                        </a:rPr>
                        <a:t>.</a:t>
                      </a:r>
                      <a:endParaRPr lang="ru-RU" sz="2400" kern="1200" dirty="0">
                        <a:solidFill>
                          <a:schemeClr val="tx1"/>
                        </a:solidFill>
                        <a:effectLst/>
                        <a:latin typeface="+mn-lt"/>
                        <a:ea typeface="+mn-ea"/>
                        <a:cs typeface="+mn-cs"/>
                      </a:endParaRPr>
                    </a:p>
                  </a:txBody>
                  <a:tcPr/>
                </a:tc>
                <a:tc>
                  <a:txBody>
                    <a:bodyPr/>
                    <a:lstStyle/>
                    <a:p>
                      <a:pPr algn="l"/>
                      <a:endParaRPr lang="ru-RU" sz="2400" dirty="0"/>
                    </a:p>
                  </a:txBody>
                  <a:tcPr/>
                </a:tc>
                <a:tc>
                  <a:txBody>
                    <a:bodyPr/>
                    <a:lstStyle/>
                    <a:p>
                      <a:r>
                        <a:rPr lang="ru-RU" sz="2400" kern="1200" dirty="0" smtClean="0">
                          <a:solidFill>
                            <a:schemeClr val="tx1"/>
                          </a:solidFill>
                          <a:effectLst/>
                          <a:latin typeface="+mn-lt"/>
                          <a:ea typeface="+mn-ea"/>
                          <a:cs typeface="+mn-cs"/>
                        </a:rPr>
                        <a:t>-монолитные;</a:t>
                      </a:r>
                    </a:p>
                    <a:p>
                      <a:pPr algn="l"/>
                      <a:r>
                        <a:rPr lang="ru-RU" sz="2400" kern="1200" dirty="0" smtClean="0">
                          <a:solidFill>
                            <a:schemeClr val="tx1"/>
                          </a:solidFill>
                          <a:effectLst/>
                          <a:latin typeface="+mn-lt"/>
                          <a:ea typeface="+mn-ea"/>
                          <a:cs typeface="+mn-cs"/>
                        </a:rPr>
                        <a:t>-много-  кристальные;</a:t>
                      </a:r>
                    </a:p>
                    <a:p>
                      <a:r>
                        <a:rPr lang="ru-RU" sz="2400" kern="1200" dirty="0" smtClean="0">
                          <a:solidFill>
                            <a:schemeClr val="tx1"/>
                          </a:solidFill>
                          <a:effectLst/>
                          <a:latin typeface="+mn-lt"/>
                          <a:ea typeface="+mn-ea"/>
                          <a:cs typeface="+mn-cs"/>
                        </a:rPr>
                        <a:t>-на сапфировой подложке.</a:t>
                      </a:r>
                      <a:endParaRPr lang="ru-RU" sz="2400" dirty="0"/>
                    </a:p>
                  </a:txBody>
                  <a:tcPr/>
                </a:tc>
              </a:tr>
            </a:tbl>
          </a:graphicData>
        </a:graphic>
      </p:graphicFrame>
      <p:sp>
        <p:nvSpPr>
          <p:cNvPr id="4" name="Прямоугольник 3"/>
          <p:cNvSpPr/>
          <p:nvPr/>
        </p:nvSpPr>
        <p:spPr>
          <a:xfrm>
            <a:off x="467544" y="4005064"/>
            <a:ext cx="8208912" cy="2308324"/>
          </a:xfrm>
          <a:prstGeom prst="rect">
            <a:avLst/>
          </a:prstGeom>
        </p:spPr>
        <p:txBody>
          <a:bodyPr wrap="square">
            <a:spAutoFit/>
          </a:bodyPr>
          <a:lstStyle/>
          <a:p>
            <a:r>
              <a:rPr lang="ru-RU" sz="2400" b="1" dirty="0" smtClean="0">
                <a:solidFill>
                  <a:srgbClr val="FF0000"/>
                </a:solidFill>
              </a:rPr>
              <a:t>Пленочные интегральные схемы  </a:t>
            </a:r>
            <a:r>
              <a:rPr lang="ru-RU" sz="2400" dirty="0" smtClean="0"/>
              <a:t>- это интегральные схемы, элементы которых нанесены на поверхность </a:t>
            </a:r>
            <a:r>
              <a:rPr lang="ru-RU" sz="2400" dirty="0" err="1" smtClean="0"/>
              <a:t>диэлектри-ческого</a:t>
            </a:r>
            <a:r>
              <a:rPr lang="ru-RU" sz="2400" dirty="0" smtClean="0"/>
              <a:t> основания в виде пленки. </a:t>
            </a:r>
          </a:p>
          <a:p>
            <a:r>
              <a:rPr lang="ru-RU" sz="2400" dirty="0" smtClean="0"/>
              <a:t>Их особенность – в чистом виде не существуют. Служат только для изготовления пассивных элементов – резисторов, конденсаторов, проводников, индуктивностей.</a:t>
            </a:r>
            <a:endParaRPr lang="ru-RU" sz="2400" dirty="0"/>
          </a:p>
        </p:txBody>
      </p:sp>
    </p:spTree>
    <p:extLst>
      <p:ext uri="{BB962C8B-B14F-4D97-AF65-F5344CB8AC3E}">
        <p14:creationId xmlns:p14="http://schemas.microsoft.com/office/powerpoint/2010/main" val="127660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251520" y="0"/>
            <a:ext cx="8640960" cy="2348880"/>
          </a:xfrm>
        </p:spPr>
        <p:txBody>
          <a:bodyPr>
            <a:normAutofit fontScale="47500" lnSpcReduction="20000"/>
          </a:bodyPr>
          <a:lstStyle/>
          <a:p>
            <a:pPr marL="0" indent="0">
              <a:buNone/>
            </a:pPr>
            <a:r>
              <a:rPr lang="ru-RU" sz="5100" b="1" dirty="0">
                <a:solidFill>
                  <a:srgbClr val="FF0000"/>
                </a:solidFill>
              </a:rPr>
              <a:t>Гибридные ИС </a:t>
            </a:r>
            <a:r>
              <a:rPr lang="ru-RU" sz="5100" dirty="0"/>
              <a:t>- это тонкопленочные микросхемы, состоящие из </a:t>
            </a:r>
            <a:r>
              <a:rPr lang="ru-RU" sz="5100" dirty="0" smtClean="0"/>
              <a:t>пленочных пассивных </a:t>
            </a:r>
            <a:r>
              <a:rPr lang="ru-RU" sz="5100" dirty="0"/>
              <a:t>элементов (резисторов, конденсаторов, контактных </a:t>
            </a:r>
            <a:r>
              <a:rPr lang="ru-RU" sz="5100" dirty="0" smtClean="0"/>
              <a:t>площадок</a:t>
            </a:r>
            <a:r>
              <a:rPr lang="ru-RU" sz="5100" dirty="0"/>
              <a:t>) и дискретных активных элементов (диодов, транзисторов</a:t>
            </a:r>
            <a:r>
              <a:rPr lang="ru-RU" sz="5100" dirty="0" smtClean="0"/>
              <a:t>).</a:t>
            </a:r>
          </a:p>
          <a:p>
            <a:pPr marL="0" indent="0">
              <a:buNone/>
            </a:pPr>
            <a:r>
              <a:rPr lang="ru-RU" sz="5100" dirty="0" smtClean="0"/>
              <a:t>Гибридная ИС</a:t>
            </a:r>
            <a:r>
              <a:rPr lang="en-US" sz="5100" dirty="0" smtClean="0"/>
              <a:t> </a:t>
            </a:r>
            <a:r>
              <a:rPr lang="ru-RU" sz="5100" dirty="0" smtClean="0"/>
              <a:t>представляет собой диэлектрическую подложку с нанесенными на нее пленочными конденсаторами и </a:t>
            </a:r>
            <a:r>
              <a:rPr lang="ru-RU" sz="5100" dirty="0" err="1" smtClean="0"/>
              <a:t>резисто-рами</a:t>
            </a:r>
            <a:r>
              <a:rPr lang="ru-RU" sz="5100" dirty="0" smtClean="0"/>
              <a:t> и присоединенным навесным транзистором</a:t>
            </a:r>
            <a:endParaRPr lang="en-US" sz="51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ru-RU" sz="1900" dirty="0" smtClean="0"/>
          </a:p>
          <a:p>
            <a:pPr marL="0" indent="0">
              <a:buNone/>
            </a:pPr>
            <a:endParaRPr lang="ru-RU" sz="1900" b="1" i="1" dirty="0" smtClean="0"/>
          </a:p>
          <a:p>
            <a:pPr marL="0" indent="0">
              <a:buNone/>
            </a:pPr>
            <a:endParaRPr lang="ru-RU" sz="2000" dirty="0"/>
          </a:p>
        </p:txBody>
      </p:sp>
      <p:pic>
        <p:nvPicPr>
          <p:cNvPr id="7" name="Рисунок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8459" t="10084" r="6034"/>
          <a:stretch>
            <a:fillRect/>
          </a:stretch>
        </p:blipFill>
        <p:spPr>
          <a:xfrm>
            <a:off x="395536" y="2348880"/>
            <a:ext cx="7992888" cy="2160240"/>
          </a:xfrm>
          <a:prstGeom prst="rect">
            <a:avLst/>
          </a:prstGeom>
        </p:spPr>
      </p:pic>
      <p:sp>
        <p:nvSpPr>
          <p:cNvPr id="5" name="Прямоугольник 4"/>
          <p:cNvSpPr/>
          <p:nvPr/>
        </p:nvSpPr>
        <p:spPr>
          <a:xfrm>
            <a:off x="467544" y="4653136"/>
            <a:ext cx="8424936" cy="1938992"/>
          </a:xfrm>
          <a:prstGeom prst="rect">
            <a:avLst/>
          </a:prstGeom>
        </p:spPr>
        <p:txBody>
          <a:bodyPr wrap="square">
            <a:spAutoFit/>
          </a:bodyPr>
          <a:lstStyle/>
          <a:p>
            <a:r>
              <a:rPr lang="ru-RU" sz="2400" dirty="0" smtClean="0"/>
              <a:t>Рис. Структура пленочной гибридной ИС: </a:t>
            </a:r>
            <a:endParaRPr lang="ru-RU" sz="2400" b="1" i="1" dirty="0" smtClean="0"/>
          </a:p>
          <a:p>
            <a:r>
              <a:rPr lang="ru-RU" sz="2400" b="1" i="1" dirty="0" smtClean="0"/>
              <a:t>1, 2 -</a:t>
            </a:r>
            <a:r>
              <a:rPr lang="ru-RU" sz="2400" dirty="0" smtClean="0"/>
              <a:t> нижний и верхний обкладки конденсатора, </a:t>
            </a:r>
            <a:r>
              <a:rPr lang="ru-RU" sz="2400" b="1" i="1" dirty="0" smtClean="0"/>
              <a:t>З </a:t>
            </a:r>
            <a:r>
              <a:rPr lang="ru-RU" sz="2400" dirty="0" smtClean="0"/>
              <a:t>- слой диэлектрика, 4 - проволочная соединительная шина, </a:t>
            </a:r>
            <a:r>
              <a:rPr lang="ru-RU" sz="2400" b="1" i="1" dirty="0" smtClean="0"/>
              <a:t>5 </a:t>
            </a:r>
            <a:r>
              <a:rPr lang="ru-RU" sz="2400" dirty="0" smtClean="0"/>
              <a:t>- навесной транзистор, </a:t>
            </a:r>
            <a:r>
              <a:rPr lang="ru-RU" sz="2400" b="1" i="1" dirty="0" smtClean="0"/>
              <a:t>6</a:t>
            </a:r>
            <a:r>
              <a:rPr lang="ru-RU" sz="2400" dirty="0" smtClean="0"/>
              <a:t> - пленочный резистор, </a:t>
            </a:r>
            <a:r>
              <a:rPr lang="ru-RU" sz="2400" b="1" i="1" dirty="0" smtClean="0"/>
              <a:t>7</a:t>
            </a:r>
            <a:r>
              <a:rPr lang="ru-RU" sz="2400" dirty="0" smtClean="0"/>
              <a:t> - контактный вывод, </a:t>
            </a:r>
            <a:r>
              <a:rPr lang="ru-RU" sz="2400" b="1" i="1" dirty="0" smtClean="0"/>
              <a:t>8 </a:t>
            </a:r>
            <a:r>
              <a:rPr lang="ru-RU" sz="2400" dirty="0" smtClean="0"/>
              <a:t>-  диэлектрическая подложка</a:t>
            </a:r>
            <a:endParaRPr lang="ru-RU" sz="2400" dirty="0"/>
          </a:p>
        </p:txBody>
      </p:sp>
    </p:spTree>
    <p:extLst>
      <p:ext uri="{BB962C8B-B14F-4D97-AF65-F5344CB8AC3E}">
        <p14:creationId xmlns:p14="http://schemas.microsoft.com/office/powerpoint/2010/main" val="151147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764704"/>
            <a:ext cx="8280920" cy="954107"/>
          </a:xfrm>
          <a:prstGeom prst="rect">
            <a:avLst/>
          </a:prstGeom>
          <a:noFill/>
        </p:spPr>
        <p:txBody>
          <a:bodyPr wrap="square" rtlCol="0">
            <a:spAutoFit/>
          </a:bodyPr>
          <a:lstStyle/>
          <a:p>
            <a:r>
              <a:rPr lang="ru-RU" sz="2800" dirty="0" smtClean="0"/>
              <a:t>Содержание курса:</a:t>
            </a:r>
          </a:p>
          <a:p>
            <a:pPr>
              <a:buFont typeface="Arial" pitchFamily="34" charset="0"/>
              <a:buChar char="•"/>
            </a:pPr>
            <a:r>
              <a:rPr lang="ru-RU" sz="2800" dirty="0" smtClean="0"/>
              <a:t> технология изготовления ИС;</a:t>
            </a:r>
            <a:endParaRPr lang="ru-RU" sz="2800" dirty="0"/>
          </a:p>
        </p:txBody>
      </p:sp>
      <p:sp>
        <p:nvSpPr>
          <p:cNvPr id="5" name="TextBox 4"/>
          <p:cNvSpPr txBox="1"/>
          <p:nvPr/>
        </p:nvSpPr>
        <p:spPr>
          <a:xfrm>
            <a:off x="539552" y="1609636"/>
            <a:ext cx="8280920" cy="523220"/>
          </a:xfrm>
          <a:prstGeom prst="rect">
            <a:avLst/>
          </a:prstGeom>
          <a:noFill/>
        </p:spPr>
        <p:txBody>
          <a:bodyPr wrap="square" rtlCol="0">
            <a:spAutoFit/>
          </a:bodyPr>
          <a:lstStyle/>
          <a:p>
            <a:pPr>
              <a:buFont typeface="Arial" pitchFamily="34" charset="0"/>
              <a:buChar char="•"/>
            </a:pPr>
            <a:r>
              <a:rPr lang="ru-RU" sz="2800" dirty="0" smtClean="0"/>
              <a:t> технология изготовления печатных плат;</a:t>
            </a:r>
            <a:endParaRPr lang="ru-RU" sz="2800" dirty="0"/>
          </a:p>
        </p:txBody>
      </p:sp>
      <p:sp>
        <p:nvSpPr>
          <p:cNvPr id="6" name="TextBox 5"/>
          <p:cNvSpPr txBox="1"/>
          <p:nvPr/>
        </p:nvSpPr>
        <p:spPr>
          <a:xfrm>
            <a:off x="539552" y="1969676"/>
            <a:ext cx="8280920" cy="523220"/>
          </a:xfrm>
          <a:prstGeom prst="rect">
            <a:avLst/>
          </a:prstGeom>
          <a:noFill/>
        </p:spPr>
        <p:txBody>
          <a:bodyPr wrap="square" rtlCol="0">
            <a:spAutoFit/>
          </a:bodyPr>
          <a:lstStyle/>
          <a:p>
            <a:pPr>
              <a:buFont typeface="Arial" pitchFamily="34" charset="0"/>
              <a:buChar char="•"/>
            </a:pPr>
            <a:r>
              <a:rPr lang="ru-RU" sz="2800" dirty="0" smtClean="0"/>
              <a:t> основы САПР;</a:t>
            </a:r>
            <a:endParaRPr lang="ru-RU" sz="2800" dirty="0"/>
          </a:p>
        </p:txBody>
      </p:sp>
      <p:sp>
        <p:nvSpPr>
          <p:cNvPr id="7" name="TextBox 6"/>
          <p:cNvSpPr txBox="1"/>
          <p:nvPr/>
        </p:nvSpPr>
        <p:spPr>
          <a:xfrm>
            <a:off x="539552" y="2329716"/>
            <a:ext cx="8280920" cy="523220"/>
          </a:xfrm>
          <a:prstGeom prst="rect">
            <a:avLst/>
          </a:prstGeom>
          <a:noFill/>
        </p:spPr>
        <p:txBody>
          <a:bodyPr wrap="square" rtlCol="0">
            <a:spAutoFit/>
          </a:bodyPr>
          <a:lstStyle/>
          <a:p>
            <a:pPr>
              <a:buFont typeface="Arial" pitchFamily="34" charset="0"/>
              <a:buChar char="•"/>
            </a:pPr>
            <a:r>
              <a:rPr lang="ru-RU" sz="2800" dirty="0" smtClean="0"/>
              <a:t> математическое обеспечение САПР;</a:t>
            </a:r>
            <a:endParaRPr lang="ru-RU" sz="2800" dirty="0"/>
          </a:p>
        </p:txBody>
      </p:sp>
      <p:sp>
        <p:nvSpPr>
          <p:cNvPr id="8" name="TextBox 7"/>
          <p:cNvSpPr txBox="1"/>
          <p:nvPr/>
        </p:nvSpPr>
        <p:spPr>
          <a:xfrm>
            <a:off x="539552" y="2708920"/>
            <a:ext cx="8280920" cy="523220"/>
          </a:xfrm>
          <a:prstGeom prst="rect">
            <a:avLst/>
          </a:prstGeom>
          <a:noFill/>
        </p:spPr>
        <p:txBody>
          <a:bodyPr wrap="square" rtlCol="0">
            <a:spAutoFit/>
          </a:bodyPr>
          <a:lstStyle/>
          <a:p>
            <a:pPr>
              <a:buFont typeface="Arial" pitchFamily="34" charset="0"/>
              <a:buChar char="•"/>
            </a:pPr>
            <a:r>
              <a:rPr lang="ru-RU" sz="2800" dirty="0" smtClean="0"/>
              <a:t> математические модели;</a:t>
            </a:r>
            <a:endParaRPr lang="ru-RU" sz="2800" dirty="0"/>
          </a:p>
        </p:txBody>
      </p:sp>
      <p:sp>
        <p:nvSpPr>
          <p:cNvPr id="9" name="TextBox 8"/>
          <p:cNvSpPr txBox="1"/>
          <p:nvPr/>
        </p:nvSpPr>
        <p:spPr>
          <a:xfrm>
            <a:off x="539552" y="3121804"/>
            <a:ext cx="8280920" cy="523220"/>
          </a:xfrm>
          <a:prstGeom prst="rect">
            <a:avLst/>
          </a:prstGeom>
          <a:noFill/>
        </p:spPr>
        <p:txBody>
          <a:bodyPr wrap="square" rtlCol="0">
            <a:spAutoFit/>
          </a:bodyPr>
          <a:lstStyle/>
          <a:p>
            <a:pPr>
              <a:buFont typeface="Arial" pitchFamily="34" charset="0"/>
              <a:buChar char="•"/>
            </a:pPr>
            <a:r>
              <a:rPr lang="ru-RU" sz="2800" dirty="0" smtClean="0"/>
              <a:t> алгоритмы конструкторского проектирования;</a:t>
            </a:r>
            <a:endParaRPr lang="ru-RU" sz="2800" dirty="0"/>
          </a:p>
        </p:txBody>
      </p:sp>
      <p:sp>
        <p:nvSpPr>
          <p:cNvPr id="10" name="TextBox 9"/>
          <p:cNvSpPr txBox="1"/>
          <p:nvPr/>
        </p:nvSpPr>
        <p:spPr>
          <a:xfrm>
            <a:off x="539552" y="3481844"/>
            <a:ext cx="8280920" cy="523220"/>
          </a:xfrm>
          <a:prstGeom prst="rect">
            <a:avLst/>
          </a:prstGeom>
          <a:noFill/>
        </p:spPr>
        <p:txBody>
          <a:bodyPr wrap="square" rtlCol="0">
            <a:spAutoFit/>
          </a:bodyPr>
          <a:lstStyle/>
          <a:p>
            <a:pPr>
              <a:buFont typeface="Arial" pitchFamily="34" charset="0"/>
              <a:buChar char="•"/>
            </a:pPr>
            <a:r>
              <a:rPr lang="ru-RU" sz="2800" dirty="0" smtClean="0"/>
              <a:t> надежность ЭВМ;</a:t>
            </a:r>
            <a:endParaRPr lang="ru-RU" sz="2800" dirty="0"/>
          </a:p>
        </p:txBody>
      </p:sp>
      <p:sp>
        <p:nvSpPr>
          <p:cNvPr id="11" name="TextBox 10"/>
          <p:cNvSpPr txBox="1"/>
          <p:nvPr/>
        </p:nvSpPr>
        <p:spPr>
          <a:xfrm>
            <a:off x="539552" y="4561964"/>
            <a:ext cx="8280920" cy="523220"/>
          </a:xfrm>
          <a:prstGeom prst="rect">
            <a:avLst/>
          </a:prstGeom>
          <a:noFill/>
        </p:spPr>
        <p:txBody>
          <a:bodyPr wrap="square" rtlCol="0">
            <a:spAutoFit/>
          </a:bodyPr>
          <a:lstStyle/>
          <a:p>
            <a:r>
              <a:rPr lang="ru-RU" sz="2800" dirty="0" smtClean="0"/>
              <a:t> ДЗ:</a:t>
            </a:r>
            <a:endParaRPr lang="ru-RU" sz="2800" dirty="0"/>
          </a:p>
        </p:txBody>
      </p:sp>
      <p:sp>
        <p:nvSpPr>
          <p:cNvPr id="12" name="TextBox 11"/>
          <p:cNvSpPr txBox="1"/>
          <p:nvPr/>
        </p:nvSpPr>
        <p:spPr>
          <a:xfrm>
            <a:off x="539552" y="4922004"/>
            <a:ext cx="8280920" cy="523220"/>
          </a:xfrm>
          <a:prstGeom prst="rect">
            <a:avLst/>
          </a:prstGeom>
          <a:noFill/>
        </p:spPr>
        <p:txBody>
          <a:bodyPr wrap="square" rtlCol="0">
            <a:spAutoFit/>
          </a:bodyPr>
          <a:lstStyle/>
          <a:p>
            <a:pPr>
              <a:buFont typeface="Arial" pitchFamily="34" charset="0"/>
              <a:buChar char="•"/>
            </a:pPr>
            <a:r>
              <a:rPr lang="ru-RU" sz="2800" dirty="0" smtClean="0"/>
              <a:t> проектирование гибридной тонкопленочной ИС;</a:t>
            </a:r>
            <a:endParaRPr lang="ru-RU" sz="2800" dirty="0"/>
          </a:p>
        </p:txBody>
      </p:sp>
      <p:sp>
        <p:nvSpPr>
          <p:cNvPr id="13" name="TextBox 12"/>
          <p:cNvSpPr txBox="1"/>
          <p:nvPr/>
        </p:nvSpPr>
        <p:spPr>
          <a:xfrm>
            <a:off x="539552" y="5282044"/>
            <a:ext cx="8280920" cy="523220"/>
          </a:xfrm>
          <a:prstGeom prst="rect">
            <a:avLst/>
          </a:prstGeom>
          <a:noFill/>
        </p:spPr>
        <p:txBody>
          <a:bodyPr wrap="square" rtlCol="0">
            <a:spAutoFit/>
          </a:bodyPr>
          <a:lstStyle/>
          <a:p>
            <a:pPr>
              <a:buFont typeface="Arial" pitchFamily="34" charset="0"/>
              <a:buChar char="•"/>
            </a:pPr>
            <a:r>
              <a:rPr lang="ru-RU" sz="2800" dirty="0" smtClean="0"/>
              <a:t> проектирование ДПП;</a:t>
            </a:r>
            <a:endParaRPr lang="ru-RU" sz="2800" dirty="0"/>
          </a:p>
        </p:txBody>
      </p:sp>
      <p:sp>
        <p:nvSpPr>
          <p:cNvPr id="14" name="TextBox 13"/>
          <p:cNvSpPr txBox="1"/>
          <p:nvPr/>
        </p:nvSpPr>
        <p:spPr>
          <a:xfrm>
            <a:off x="539552" y="5661248"/>
            <a:ext cx="8280920" cy="523220"/>
          </a:xfrm>
          <a:prstGeom prst="rect">
            <a:avLst/>
          </a:prstGeom>
          <a:noFill/>
        </p:spPr>
        <p:txBody>
          <a:bodyPr wrap="square" rtlCol="0">
            <a:spAutoFit/>
          </a:bodyPr>
          <a:lstStyle/>
          <a:p>
            <a:pPr>
              <a:buFont typeface="Arial" pitchFamily="34" charset="0"/>
              <a:buChar char="•"/>
            </a:pPr>
            <a:r>
              <a:rPr lang="ru-RU" sz="2800" dirty="0" smtClean="0"/>
              <a:t> алгоритмы конструкторского проектирования.</a:t>
            </a:r>
            <a:endParaRPr lang="ru-RU" sz="2800" dirty="0"/>
          </a:p>
        </p:txBody>
      </p:sp>
      <p:sp>
        <p:nvSpPr>
          <p:cNvPr id="15" name="TextBox 14"/>
          <p:cNvSpPr txBox="1"/>
          <p:nvPr/>
        </p:nvSpPr>
        <p:spPr>
          <a:xfrm>
            <a:off x="539552" y="3841884"/>
            <a:ext cx="8280920" cy="523220"/>
          </a:xfrm>
          <a:prstGeom prst="rect">
            <a:avLst/>
          </a:prstGeom>
          <a:noFill/>
        </p:spPr>
        <p:txBody>
          <a:bodyPr wrap="square" rtlCol="0">
            <a:spAutoFit/>
          </a:bodyPr>
          <a:lstStyle/>
          <a:p>
            <a:pPr>
              <a:buFont typeface="Arial" pitchFamily="34" charset="0"/>
              <a:buChar char="•"/>
            </a:pPr>
            <a:r>
              <a:rPr lang="ru-RU" sz="2800" dirty="0" smtClean="0"/>
              <a:t> автоматизированное проектирования БИС и СБИС.</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3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3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3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3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3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3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3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3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3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496944" cy="1354162"/>
          </a:xfrm>
        </p:spPr>
        <p:txBody>
          <a:bodyPr>
            <a:noAutofit/>
          </a:bodyPr>
          <a:lstStyle/>
          <a:p>
            <a:pPr algn="l"/>
            <a:r>
              <a:rPr lang="ru-RU" sz="2400" b="1" dirty="0" smtClean="0">
                <a:solidFill>
                  <a:srgbClr val="FF0000"/>
                </a:solidFill>
              </a:rPr>
              <a:t>В полупроводниковых ИС</a:t>
            </a:r>
            <a:r>
              <a:rPr lang="ru-RU" sz="2400" dirty="0" smtClean="0">
                <a:solidFill>
                  <a:srgbClr val="FF0000"/>
                </a:solidFill>
              </a:rPr>
              <a:t> </a:t>
            </a:r>
            <a:r>
              <a:rPr lang="ru-RU" sz="2400" dirty="0" smtClean="0"/>
              <a:t>все элементы и межэлементные соединения выполнены в объеме и на поверхности кристалла полупроводника. </a:t>
            </a:r>
            <a:endParaRPr lang="ru-RU" sz="2400" dirty="0"/>
          </a:p>
        </p:txBody>
      </p:sp>
      <p:sp>
        <p:nvSpPr>
          <p:cNvPr id="4" name="Прямоугольник 3"/>
          <p:cNvSpPr/>
          <p:nvPr/>
        </p:nvSpPr>
        <p:spPr>
          <a:xfrm>
            <a:off x="323528" y="1556792"/>
            <a:ext cx="8568952" cy="2677656"/>
          </a:xfrm>
          <a:prstGeom prst="rect">
            <a:avLst/>
          </a:prstGeom>
        </p:spPr>
        <p:txBody>
          <a:bodyPr wrap="square">
            <a:spAutoFit/>
          </a:bodyPr>
          <a:lstStyle/>
          <a:p>
            <a:r>
              <a:rPr lang="ru-RU" sz="2400" dirty="0" smtClean="0"/>
              <a:t>Полупроводниковые ИС представляют собой плоский кристалл полупроводника (подложка), в поверхностном слое которого различными технологическими приемами сформированы эквивалентные элементам электрической схемы локальные области (диоды, транзисторы, конденсаторы, резисторы и др.), объединенные по поверхности пленочными металлическими соединениями (</a:t>
            </a:r>
            <a:r>
              <a:rPr lang="ru-RU" sz="2400" dirty="0" err="1" smtClean="0"/>
              <a:t>межсоединениями</a:t>
            </a:r>
            <a:r>
              <a:rPr lang="ru-RU" sz="2400" dirty="0" smtClean="0"/>
              <a:t>).</a:t>
            </a:r>
            <a:endParaRPr lang="ru-RU" sz="2400" dirty="0"/>
          </a:p>
        </p:txBody>
      </p:sp>
      <p:sp>
        <p:nvSpPr>
          <p:cNvPr id="5" name="Прямоугольник 4"/>
          <p:cNvSpPr/>
          <p:nvPr/>
        </p:nvSpPr>
        <p:spPr>
          <a:xfrm>
            <a:off x="395536" y="4221088"/>
            <a:ext cx="8748464" cy="1938992"/>
          </a:xfrm>
          <a:prstGeom prst="rect">
            <a:avLst/>
          </a:prstGeom>
        </p:spPr>
        <p:txBody>
          <a:bodyPr wrap="square">
            <a:spAutoFit/>
          </a:bodyPr>
          <a:lstStyle/>
          <a:p>
            <a:r>
              <a:rPr lang="ru-RU" sz="2400" dirty="0" smtClean="0"/>
              <a:t>При планарной технологии проводится групповая обработка, т. е. в течение одного технологического процесса на подложках получают большое количество ИС, что обеспечивает высокие технологичность и экономичность, а также позволяет автоматизировать производство.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1560" y="3271624"/>
            <a:ext cx="8352928" cy="2677656"/>
          </a:xfrm>
          <a:prstGeom prst="rect">
            <a:avLst/>
          </a:prstGeom>
          <a:noFill/>
        </p:spPr>
        <p:txBody>
          <a:bodyPr wrap="square" rtlCol="0">
            <a:spAutoFit/>
          </a:bodyPr>
          <a:lstStyle/>
          <a:p>
            <a:r>
              <a:rPr lang="ru-RU" sz="2400" dirty="0"/>
              <a:t>Рис</a:t>
            </a:r>
            <a:r>
              <a:rPr lang="ru-RU" sz="2400" dirty="0" smtClean="0"/>
              <a:t>. </a:t>
            </a:r>
            <a:r>
              <a:rPr lang="ru-RU" sz="2400" dirty="0"/>
              <a:t>Структуры элементов полупроводниковой ИС: </a:t>
            </a:r>
            <a:endParaRPr lang="ru-RU" sz="2400" b="1" i="1" dirty="0" smtClean="0"/>
          </a:p>
          <a:p>
            <a:r>
              <a:rPr lang="ru-RU" sz="2400" b="1" i="1" dirty="0" smtClean="0"/>
              <a:t>а </a:t>
            </a:r>
            <a:r>
              <a:rPr lang="ru-RU" sz="2400" dirty="0"/>
              <a:t>- транзистора, </a:t>
            </a:r>
            <a:r>
              <a:rPr lang="ru-RU" sz="2400" b="1" i="1" dirty="0"/>
              <a:t>б </a:t>
            </a:r>
            <a:r>
              <a:rPr lang="ru-RU" sz="2400" dirty="0"/>
              <a:t>- диода, </a:t>
            </a:r>
            <a:r>
              <a:rPr lang="ru-RU" sz="2400" b="1" i="1" dirty="0"/>
              <a:t>в</a:t>
            </a:r>
            <a:r>
              <a:rPr lang="ru-RU" sz="2400" dirty="0"/>
              <a:t> - резистора, </a:t>
            </a:r>
            <a:r>
              <a:rPr lang="ru-RU" sz="2400" b="1" i="1" dirty="0"/>
              <a:t>г </a:t>
            </a:r>
            <a:r>
              <a:rPr lang="ru-RU" sz="2400" dirty="0"/>
              <a:t>– конденсатора, </a:t>
            </a:r>
            <a:r>
              <a:rPr lang="ru-RU" sz="2400" b="1" i="1" dirty="0"/>
              <a:t>1 </a:t>
            </a:r>
            <a:r>
              <a:rPr lang="ru-RU" sz="2400" dirty="0"/>
              <a:t>- тонкопленочный контакт, </a:t>
            </a:r>
            <a:r>
              <a:rPr lang="ru-RU" sz="2400" b="1" i="1" dirty="0"/>
              <a:t>2 </a:t>
            </a:r>
            <a:r>
              <a:rPr lang="ru-RU" sz="2400" dirty="0"/>
              <a:t>- слой диэлектрика, </a:t>
            </a:r>
            <a:r>
              <a:rPr lang="ru-RU" sz="2400" b="1" i="1" dirty="0"/>
              <a:t>З </a:t>
            </a:r>
            <a:r>
              <a:rPr lang="ru-RU" sz="2400" dirty="0"/>
              <a:t>- эмиттер; </a:t>
            </a:r>
            <a:r>
              <a:rPr lang="ru-RU" sz="2400" b="1" i="1" dirty="0"/>
              <a:t>4 -  </a:t>
            </a:r>
            <a:r>
              <a:rPr lang="ru-RU" sz="2400" dirty="0"/>
              <a:t>база, </a:t>
            </a:r>
            <a:r>
              <a:rPr lang="ru-RU" sz="2400" b="1" i="1" dirty="0"/>
              <a:t>5 </a:t>
            </a:r>
            <a:r>
              <a:rPr lang="ru-RU" sz="2400" dirty="0"/>
              <a:t>- коллектор, </a:t>
            </a:r>
            <a:r>
              <a:rPr lang="ru-RU" sz="2400" b="1" i="1" dirty="0"/>
              <a:t>6</a:t>
            </a:r>
            <a:r>
              <a:rPr lang="ru-RU" sz="2400" dirty="0"/>
              <a:t> - катод, </a:t>
            </a:r>
            <a:r>
              <a:rPr lang="ru-RU" sz="2400" b="1" i="1" dirty="0"/>
              <a:t>7</a:t>
            </a:r>
            <a:r>
              <a:rPr lang="ru-RU" sz="2400" dirty="0"/>
              <a:t> - анод, </a:t>
            </a:r>
            <a:r>
              <a:rPr lang="ru-RU" sz="2400" b="1" i="1" dirty="0"/>
              <a:t>8 </a:t>
            </a:r>
            <a:r>
              <a:rPr lang="ru-RU" sz="2400" dirty="0"/>
              <a:t>- изолирующий слой; 9 - резистивный слой, </a:t>
            </a:r>
            <a:r>
              <a:rPr lang="ru-RU" sz="2400" b="1" i="1" dirty="0"/>
              <a:t>10 </a:t>
            </a:r>
            <a:r>
              <a:rPr lang="ru-RU" sz="2400" dirty="0"/>
              <a:t>- изолирующий слой, </a:t>
            </a:r>
            <a:r>
              <a:rPr lang="ru-RU" sz="2400" b="1" i="1" dirty="0"/>
              <a:t>11 </a:t>
            </a:r>
            <a:r>
              <a:rPr lang="ru-RU" sz="2400" dirty="0"/>
              <a:t>- пластина, </a:t>
            </a:r>
            <a:r>
              <a:rPr lang="ru-RU" sz="2400" b="1" i="1" dirty="0"/>
              <a:t>12, </a:t>
            </a:r>
            <a:r>
              <a:rPr lang="ru-RU" sz="2400" b="1" i="1" dirty="0" smtClean="0"/>
              <a:t>14 </a:t>
            </a:r>
            <a:r>
              <a:rPr lang="ru-RU" sz="2400" dirty="0"/>
              <a:t>- верхний и нижний электроды конденсатора, </a:t>
            </a:r>
            <a:r>
              <a:rPr lang="ru-RU" sz="2400" b="1" i="1" dirty="0" smtClean="0"/>
              <a:t>13 </a:t>
            </a:r>
            <a:r>
              <a:rPr lang="ru-RU" sz="2400" dirty="0"/>
              <a:t>- слой диэлектрика </a:t>
            </a:r>
          </a:p>
        </p:txBody>
      </p:sp>
      <p:pic>
        <p:nvPicPr>
          <p:cNvPr id="3" name="Объект 2"/>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528" y="248289"/>
            <a:ext cx="8229600" cy="2820671"/>
          </a:xfrm>
        </p:spPr>
      </p:pic>
    </p:spTree>
    <p:extLst>
      <p:ext uri="{BB962C8B-B14F-4D97-AF65-F5344CB8AC3E}">
        <p14:creationId xmlns:p14="http://schemas.microsoft.com/office/powerpoint/2010/main" val="2595575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801" r="3043" b="8571"/>
          <a:stretch>
            <a:fillRect/>
          </a:stretch>
        </p:blipFill>
        <p:spPr>
          <a:xfrm>
            <a:off x="683568" y="1340768"/>
            <a:ext cx="7920880" cy="2304256"/>
          </a:xfrm>
        </p:spPr>
      </p:pic>
      <p:sp>
        <p:nvSpPr>
          <p:cNvPr id="5" name="TextBox 4"/>
          <p:cNvSpPr txBox="1"/>
          <p:nvPr/>
        </p:nvSpPr>
        <p:spPr>
          <a:xfrm>
            <a:off x="251520" y="3933056"/>
            <a:ext cx="8496944" cy="2308324"/>
          </a:xfrm>
          <a:prstGeom prst="rect">
            <a:avLst/>
          </a:prstGeom>
          <a:noFill/>
        </p:spPr>
        <p:txBody>
          <a:bodyPr wrap="square" rtlCol="0">
            <a:spAutoFit/>
          </a:bodyPr>
          <a:lstStyle/>
          <a:p>
            <a:r>
              <a:rPr lang="ru-RU" sz="2400" dirty="0"/>
              <a:t>Рис</a:t>
            </a:r>
            <a:r>
              <a:rPr lang="ru-RU" sz="2400" dirty="0" smtClean="0"/>
              <a:t>. </a:t>
            </a:r>
            <a:r>
              <a:rPr lang="ru-RU" sz="2400" dirty="0"/>
              <a:t>Структура совмещенной ИС: </a:t>
            </a:r>
            <a:endParaRPr lang="ru-RU" sz="2400" b="1" i="1" dirty="0" smtClean="0"/>
          </a:p>
          <a:p>
            <a:r>
              <a:rPr lang="ru-RU" sz="2400" b="1" i="1" dirty="0" smtClean="0"/>
              <a:t>1 </a:t>
            </a:r>
            <a:r>
              <a:rPr lang="ru-RU" sz="2400" dirty="0"/>
              <a:t>- пленка диоксида кремния, </a:t>
            </a:r>
            <a:r>
              <a:rPr lang="ru-RU" sz="2400" b="1" i="1" dirty="0"/>
              <a:t>2</a:t>
            </a:r>
            <a:r>
              <a:rPr lang="ru-RU" sz="2400" i="1" dirty="0"/>
              <a:t> </a:t>
            </a:r>
            <a:r>
              <a:rPr lang="ru-RU" sz="2400" dirty="0"/>
              <a:t>- диод, </a:t>
            </a:r>
            <a:r>
              <a:rPr lang="ru-RU" sz="2400" b="1" i="1" dirty="0"/>
              <a:t>З</a:t>
            </a:r>
            <a:r>
              <a:rPr lang="ru-RU" sz="2400" i="1" dirty="0"/>
              <a:t> </a:t>
            </a:r>
            <a:r>
              <a:rPr lang="ru-RU" sz="2400" dirty="0"/>
              <a:t>- пленочные внутрисхемные соединения, </a:t>
            </a:r>
            <a:r>
              <a:rPr lang="ru-RU" sz="2400" b="1" i="1" dirty="0"/>
              <a:t>4 </a:t>
            </a:r>
            <a:r>
              <a:rPr lang="ru-RU" sz="2400" dirty="0"/>
              <a:t>- тонкопленочный резистор, </a:t>
            </a:r>
            <a:endParaRPr lang="ru-RU" sz="2400" dirty="0" smtClean="0"/>
          </a:p>
          <a:p>
            <a:r>
              <a:rPr lang="ru-RU" sz="2400" b="1" dirty="0" smtClean="0"/>
              <a:t>5</a:t>
            </a:r>
            <a:r>
              <a:rPr lang="ru-RU" sz="2400" b="1" dirty="0"/>
              <a:t>, 6, </a:t>
            </a:r>
            <a:r>
              <a:rPr lang="ru-RU" sz="2400" b="1" i="1" dirty="0"/>
              <a:t>7</a:t>
            </a:r>
            <a:r>
              <a:rPr lang="ru-RU" sz="2400" b="1" dirty="0"/>
              <a:t> -</a:t>
            </a:r>
            <a:r>
              <a:rPr lang="ru-RU" sz="2400" dirty="0"/>
              <a:t> верхний</a:t>
            </a:r>
            <a:r>
              <a:rPr lang="ru-RU" sz="2400" b="1" dirty="0"/>
              <a:t> </a:t>
            </a:r>
            <a:r>
              <a:rPr lang="ru-RU" sz="2400" dirty="0"/>
              <a:t>и</a:t>
            </a:r>
            <a:r>
              <a:rPr lang="ru-RU" sz="2400" b="1" dirty="0"/>
              <a:t> </a:t>
            </a:r>
            <a:r>
              <a:rPr lang="ru-RU" sz="2400" dirty="0"/>
              <a:t>нижний электроды тонкопленочного конденсатора и диэлектрик, </a:t>
            </a:r>
            <a:r>
              <a:rPr lang="ru-RU" sz="2400" b="1" i="1" dirty="0"/>
              <a:t>8</a:t>
            </a:r>
            <a:r>
              <a:rPr lang="ru-RU" sz="2400" i="1" dirty="0"/>
              <a:t> </a:t>
            </a:r>
            <a:r>
              <a:rPr lang="ru-RU" sz="2400" dirty="0"/>
              <a:t>- тонкопленочные контакты, </a:t>
            </a:r>
            <a:r>
              <a:rPr lang="ru-RU" sz="2400" b="1" i="1" dirty="0"/>
              <a:t>9</a:t>
            </a:r>
            <a:r>
              <a:rPr lang="ru-RU" sz="2400" dirty="0"/>
              <a:t>  - транзистор, </a:t>
            </a:r>
            <a:r>
              <a:rPr lang="ru-RU" sz="2400" b="1" i="1" dirty="0"/>
              <a:t>10 </a:t>
            </a:r>
            <a:r>
              <a:rPr lang="ru-RU" sz="2400" dirty="0"/>
              <a:t>- кремниевая пластина</a:t>
            </a:r>
            <a:r>
              <a:rPr lang="ru-RU" sz="2400" dirty="0" smtClean="0"/>
              <a:t>.</a:t>
            </a:r>
            <a:endParaRPr lang="ru-RU" sz="2400" dirty="0"/>
          </a:p>
        </p:txBody>
      </p:sp>
      <p:sp>
        <p:nvSpPr>
          <p:cNvPr id="7" name="Прямоугольник 6"/>
          <p:cNvSpPr/>
          <p:nvPr/>
        </p:nvSpPr>
        <p:spPr>
          <a:xfrm>
            <a:off x="539552" y="0"/>
            <a:ext cx="8136904" cy="1200329"/>
          </a:xfrm>
          <a:prstGeom prst="rect">
            <a:avLst/>
          </a:prstGeom>
        </p:spPr>
        <p:txBody>
          <a:bodyPr wrap="square">
            <a:spAutoFit/>
          </a:bodyPr>
          <a:lstStyle/>
          <a:p>
            <a:r>
              <a:rPr lang="ru-RU" sz="2400" b="1" dirty="0" smtClean="0">
                <a:solidFill>
                  <a:srgbClr val="FF0000"/>
                </a:solidFill>
              </a:rPr>
              <a:t>В совмещенных ИС</a:t>
            </a:r>
            <a:r>
              <a:rPr lang="ru-RU" sz="2400" b="1" dirty="0" smtClean="0"/>
              <a:t>, </a:t>
            </a:r>
            <a:r>
              <a:rPr lang="ru-RU" sz="2400" dirty="0" smtClean="0"/>
              <a:t>являющихся вариантом полупроводниковых, на кремниевой подложке создают полупроводниковые и тонкопленочные элементы. </a:t>
            </a:r>
            <a:endParaRPr lang="ru-RU" sz="2400" dirty="0"/>
          </a:p>
        </p:txBody>
      </p:sp>
    </p:spTree>
    <p:extLst>
      <p:ext uri="{BB962C8B-B14F-4D97-AF65-F5344CB8AC3E}">
        <p14:creationId xmlns:p14="http://schemas.microsoft.com/office/powerpoint/2010/main" val="386025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32656"/>
            <a:ext cx="8640960" cy="3416320"/>
          </a:xfrm>
          <a:prstGeom prst="rect">
            <a:avLst/>
          </a:prstGeom>
        </p:spPr>
        <p:txBody>
          <a:bodyPr wrap="square">
            <a:spAutoFit/>
          </a:bodyPr>
          <a:lstStyle/>
          <a:p>
            <a:r>
              <a:rPr lang="ru-RU" sz="2400" dirty="0" smtClean="0"/>
              <a:t>Достоинство этих схем состоит в том, что в твердом теле </a:t>
            </a:r>
            <a:r>
              <a:rPr lang="ru-RU" sz="2400" dirty="0" err="1" smtClean="0"/>
              <a:t>техно-логически</a:t>
            </a:r>
            <a:r>
              <a:rPr lang="ru-RU" sz="2400" dirty="0" smtClean="0"/>
              <a:t> трудно изготовлять резисторы заданного </a:t>
            </a:r>
            <a:r>
              <a:rPr lang="ru-RU" sz="2400" dirty="0" err="1" smtClean="0"/>
              <a:t>сопротив-ления</a:t>
            </a:r>
            <a:r>
              <a:rPr lang="ru-RU" sz="2400" dirty="0" smtClean="0"/>
              <a:t>, так как оно зависит не только от толщины легированного слоя полупроводника, но и от распределения удельного </a:t>
            </a:r>
            <a:r>
              <a:rPr lang="ru-RU" sz="2400" dirty="0" err="1" smtClean="0"/>
              <a:t>сопро-тивления</a:t>
            </a:r>
            <a:r>
              <a:rPr lang="ru-RU" sz="2400" dirty="0" smtClean="0"/>
              <a:t> по толщине. Доводка сопротивления до номинального значения после изготовления резистора также представляет значительные трудности. Полупроводниковые резисторы </a:t>
            </a:r>
            <a:r>
              <a:rPr lang="ru-RU" sz="2400" dirty="0" err="1" smtClean="0"/>
              <a:t>обла-дают</a:t>
            </a:r>
            <a:r>
              <a:rPr lang="ru-RU" sz="2400" dirty="0" smtClean="0"/>
              <a:t> заметной температурной зависимостью, что осложняет разработку ИС.</a:t>
            </a:r>
            <a:endParaRPr lang="ru-RU" sz="2400" dirty="0"/>
          </a:p>
        </p:txBody>
      </p:sp>
      <p:sp>
        <p:nvSpPr>
          <p:cNvPr id="5" name="Прямоугольник 4"/>
          <p:cNvSpPr/>
          <p:nvPr/>
        </p:nvSpPr>
        <p:spPr>
          <a:xfrm>
            <a:off x="251520" y="3717032"/>
            <a:ext cx="8496944" cy="830997"/>
          </a:xfrm>
          <a:prstGeom prst="rect">
            <a:avLst/>
          </a:prstGeom>
        </p:spPr>
        <p:txBody>
          <a:bodyPr wrap="square">
            <a:spAutoFit/>
          </a:bodyPr>
          <a:lstStyle/>
          <a:p>
            <a:r>
              <a:rPr lang="ru-RU" sz="2400" dirty="0" smtClean="0"/>
              <a:t>Кроме того, в твердом теле также весьма трудно создавать конденсаторы. </a:t>
            </a:r>
            <a:endParaRPr lang="ru-RU" sz="2400" dirty="0"/>
          </a:p>
        </p:txBody>
      </p:sp>
      <p:sp>
        <p:nvSpPr>
          <p:cNvPr id="8" name="TextBox 7"/>
          <p:cNvSpPr txBox="1"/>
          <p:nvPr/>
        </p:nvSpPr>
        <p:spPr>
          <a:xfrm>
            <a:off x="467544" y="4581128"/>
            <a:ext cx="8352928" cy="1938992"/>
          </a:xfrm>
          <a:prstGeom prst="rect">
            <a:avLst/>
          </a:prstGeom>
          <a:noFill/>
        </p:spPr>
        <p:txBody>
          <a:bodyPr wrap="square" rtlCol="0">
            <a:spAutoFit/>
          </a:bodyPr>
          <a:lstStyle/>
          <a:p>
            <a:r>
              <a:rPr lang="ru-RU" sz="2400" dirty="0" smtClean="0"/>
              <a:t>Такая технология позволяет получать большие абсолютные значения сопротивлений резисторов и конденсаторов с малыми паразитными связями и низкими допусками, что увеличивает быстродействие и улучшает рабочие характеристики ИС</a:t>
            </a:r>
            <a:r>
              <a:rPr lang="ru-RU" sz="2400" b="1" dirty="0" smtClean="0"/>
              <a:t>. </a:t>
            </a:r>
            <a:endParaRPr lang="ru-RU"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lstStyle/>
          <a:p>
            <a:r>
              <a:rPr lang="ru-RU" sz="2800" dirty="0">
                <a:solidFill>
                  <a:srgbClr val="FF0000"/>
                </a:solidFill>
              </a:rPr>
              <a:t>Классификация интегральных микросхем</a:t>
            </a:r>
            <a:br>
              <a:rPr lang="ru-RU" sz="2800" dirty="0">
                <a:solidFill>
                  <a:srgbClr val="FF0000"/>
                </a:solidFill>
              </a:rPr>
            </a:br>
            <a:r>
              <a:rPr lang="ru-RU" sz="2800" dirty="0" smtClean="0">
                <a:solidFill>
                  <a:srgbClr val="FF0000"/>
                </a:solidFill>
              </a:rPr>
              <a:t>по степени интеграции</a:t>
            </a:r>
            <a:endParaRPr lang="ru-RU" dirty="0">
              <a:solidFill>
                <a:srgbClr val="FF0000"/>
              </a:solidFill>
            </a:endParaRPr>
          </a:p>
        </p:txBody>
      </p:sp>
      <p:sp>
        <p:nvSpPr>
          <p:cNvPr id="3" name="Объект 2"/>
          <p:cNvSpPr>
            <a:spLocks noGrp="1"/>
          </p:cNvSpPr>
          <p:nvPr>
            <p:ph idx="1"/>
          </p:nvPr>
        </p:nvSpPr>
        <p:spPr>
          <a:xfrm>
            <a:off x="467544" y="1340768"/>
            <a:ext cx="8229600" cy="2188840"/>
          </a:xfrm>
        </p:spPr>
        <p:txBody>
          <a:bodyPr>
            <a:noAutofit/>
          </a:bodyPr>
          <a:lstStyle/>
          <a:p>
            <a:pPr marL="0" indent="0">
              <a:buNone/>
            </a:pPr>
            <a:r>
              <a:rPr lang="ru-RU" sz="2400" dirty="0"/>
              <a:t>Степень интеграции ИС является показателем сложности, характеризуемым числом содержащихся в ней элементов и компонентов. Степень интеграции определяется формулой </a:t>
            </a:r>
            <a:endParaRPr lang="ru-RU" sz="2400" dirty="0" smtClean="0"/>
          </a:p>
          <a:p>
            <a:pPr marL="0" indent="0" algn="ctr">
              <a:buNone/>
            </a:pPr>
            <a:r>
              <a:rPr lang="en-US" sz="2400" i="1" dirty="0" smtClean="0"/>
              <a:t>k</a:t>
            </a:r>
            <a:r>
              <a:rPr lang="ru-RU" sz="2400" i="1" dirty="0" smtClean="0"/>
              <a:t> </a:t>
            </a:r>
            <a:r>
              <a:rPr lang="ru-RU" sz="2400" i="1" dirty="0" smtClean="0"/>
              <a:t>= </a:t>
            </a:r>
            <a:r>
              <a:rPr lang="en-US" sz="2400" i="1" dirty="0" err="1" smtClean="0"/>
              <a:t>lg</a:t>
            </a:r>
            <a:r>
              <a:rPr lang="ru-RU" sz="2400" i="1" dirty="0"/>
              <a:t>(</a:t>
            </a:r>
            <a:r>
              <a:rPr lang="en-US" sz="2400" i="1" dirty="0"/>
              <a:t>N</a:t>
            </a:r>
            <a:r>
              <a:rPr lang="ru-RU" sz="2400" i="1" dirty="0"/>
              <a:t>),</a:t>
            </a:r>
            <a:r>
              <a:rPr lang="ru-RU" sz="2400" dirty="0"/>
              <a:t> </a:t>
            </a:r>
            <a:endParaRPr lang="ru-RU" sz="2400" dirty="0" smtClean="0"/>
          </a:p>
          <a:p>
            <a:pPr marL="0" indent="0">
              <a:buNone/>
            </a:pPr>
            <a:r>
              <a:rPr lang="ru-RU" sz="2400" dirty="0" smtClean="0"/>
              <a:t>где </a:t>
            </a:r>
            <a:r>
              <a:rPr lang="en-US" sz="2400" i="1" dirty="0" smtClean="0"/>
              <a:t>k</a:t>
            </a:r>
            <a:r>
              <a:rPr lang="ru-RU" sz="2400" dirty="0" smtClean="0"/>
              <a:t> </a:t>
            </a:r>
            <a:r>
              <a:rPr lang="ru-RU" sz="2400" dirty="0"/>
              <a:t>– коэффициент, определяющий степень интеграции, округляемый до ближайшего большего </a:t>
            </a:r>
            <a:r>
              <a:rPr lang="ru-RU" sz="2400" dirty="0" smtClean="0"/>
              <a:t>целого  </a:t>
            </a:r>
            <a:r>
              <a:rPr lang="ru-RU" sz="2400" dirty="0"/>
              <a:t>числа, а</a:t>
            </a:r>
            <a:r>
              <a:rPr lang="ru-RU" sz="2400" i="1" dirty="0"/>
              <a:t> </a:t>
            </a:r>
            <a:r>
              <a:rPr lang="en-US" sz="2400" i="1" dirty="0"/>
              <a:t>N </a:t>
            </a:r>
            <a:r>
              <a:rPr lang="ru-RU" sz="2400" dirty="0"/>
              <a:t>- число элементов и компонентов, входящих в ИС.</a:t>
            </a:r>
          </a:p>
          <a:p>
            <a:pPr marL="0" indent="0">
              <a:buNone/>
            </a:pPr>
            <a:endParaRPr lang="ru-RU" sz="2400" dirty="0"/>
          </a:p>
        </p:txBody>
      </p:sp>
      <p:sp>
        <p:nvSpPr>
          <p:cNvPr id="4" name="Прямоугольник 3"/>
          <p:cNvSpPr/>
          <p:nvPr/>
        </p:nvSpPr>
        <p:spPr>
          <a:xfrm>
            <a:off x="539552" y="4221088"/>
            <a:ext cx="7920880" cy="2308324"/>
          </a:xfrm>
          <a:prstGeom prst="rect">
            <a:avLst/>
          </a:prstGeom>
        </p:spPr>
        <p:txBody>
          <a:bodyPr wrap="square">
            <a:spAutoFit/>
          </a:bodyPr>
          <a:lstStyle/>
          <a:p>
            <a:r>
              <a:rPr lang="ru-RU" sz="2400" dirty="0" smtClean="0"/>
              <a:t>Для количественной характеристики степени интеграции часто используют такие термины: </a:t>
            </a:r>
          </a:p>
          <a:p>
            <a:r>
              <a:rPr lang="ru-RU" sz="2400" dirty="0" smtClean="0"/>
              <a:t>если </a:t>
            </a:r>
            <a:r>
              <a:rPr lang="en-US" sz="2400" i="1" dirty="0" smtClean="0"/>
              <a:t>k</a:t>
            </a:r>
            <a:r>
              <a:rPr lang="ru-RU" sz="2400" dirty="0" smtClean="0"/>
              <a:t> ≤ 1, ИС называют простой ИС; </a:t>
            </a:r>
          </a:p>
          <a:p>
            <a:r>
              <a:rPr lang="ru-RU" sz="2400" dirty="0" smtClean="0"/>
              <a:t>если 1 &lt; </a:t>
            </a:r>
            <a:r>
              <a:rPr lang="en-US" sz="2400" i="1" dirty="0" smtClean="0"/>
              <a:t>k</a:t>
            </a:r>
            <a:r>
              <a:rPr lang="ru-RU" sz="2400" dirty="0" smtClean="0"/>
              <a:t> ≤ 2 - средней ИС (СИС);</a:t>
            </a:r>
          </a:p>
          <a:p>
            <a:r>
              <a:rPr lang="ru-RU" sz="2400" dirty="0" smtClean="0"/>
              <a:t> если 2 &lt; </a:t>
            </a:r>
            <a:r>
              <a:rPr lang="en-US" sz="2400" i="1" dirty="0" smtClean="0"/>
              <a:t>k</a:t>
            </a:r>
            <a:r>
              <a:rPr lang="ru-RU" sz="2400" dirty="0" smtClean="0"/>
              <a:t> ≤ 4 - большой ИС (БИС); </a:t>
            </a:r>
          </a:p>
          <a:p>
            <a:r>
              <a:rPr lang="ru-RU" sz="2400" dirty="0" smtClean="0"/>
              <a:t>если  </a:t>
            </a:r>
            <a:r>
              <a:rPr lang="en-US" sz="2400" i="1" dirty="0" smtClean="0"/>
              <a:t>k</a:t>
            </a:r>
            <a:r>
              <a:rPr lang="ru-RU" sz="2400" dirty="0" smtClean="0"/>
              <a:t> </a:t>
            </a:r>
            <a:r>
              <a:rPr lang="en-US" sz="2400" dirty="0" smtClean="0"/>
              <a:t>&gt;</a:t>
            </a:r>
            <a:r>
              <a:rPr lang="ru-RU" sz="2400" dirty="0" smtClean="0"/>
              <a:t>4 </a:t>
            </a:r>
            <a:r>
              <a:rPr lang="ru-RU" sz="2400" dirty="0" smtClean="0"/>
              <a:t>-  сверхбольшой ИС (СБИС).</a:t>
            </a:r>
            <a:endParaRPr lang="en-US" sz="2400" dirty="0" smtClean="0"/>
          </a:p>
        </p:txBody>
      </p:sp>
    </p:spTree>
    <p:extLst>
      <p:ext uri="{BB962C8B-B14F-4D97-AF65-F5344CB8AC3E}">
        <p14:creationId xmlns:p14="http://schemas.microsoft.com/office/powerpoint/2010/main" val="299487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634082"/>
          </a:xfrm>
        </p:spPr>
        <p:txBody>
          <a:bodyPr>
            <a:normAutofit/>
          </a:bodyPr>
          <a:lstStyle/>
          <a:p>
            <a:r>
              <a:rPr lang="ru-RU" sz="3200" b="1" dirty="0" smtClean="0">
                <a:solidFill>
                  <a:srgbClr val="FF0000"/>
                </a:solidFill>
              </a:rPr>
              <a:t>Нанесение толстых пленок</a:t>
            </a:r>
            <a:endParaRPr lang="ru-RU" sz="3200" b="1" dirty="0">
              <a:solidFill>
                <a:srgbClr val="FF0000"/>
              </a:solidFill>
            </a:endParaRPr>
          </a:p>
        </p:txBody>
      </p:sp>
      <p:sp>
        <p:nvSpPr>
          <p:cNvPr id="3" name="Объект 2"/>
          <p:cNvSpPr>
            <a:spLocks noGrp="1"/>
          </p:cNvSpPr>
          <p:nvPr>
            <p:ph idx="1"/>
          </p:nvPr>
        </p:nvSpPr>
        <p:spPr>
          <a:xfrm>
            <a:off x="395536" y="5589240"/>
            <a:ext cx="8229600" cy="1124744"/>
          </a:xfrm>
        </p:spPr>
        <p:txBody>
          <a:bodyPr>
            <a:noAutofit/>
          </a:bodyPr>
          <a:lstStyle/>
          <a:p>
            <a:pPr marL="0" indent="0">
              <a:buNone/>
            </a:pPr>
            <a:r>
              <a:rPr lang="ru-RU" sz="2400" dirty="0" smtClean="0"/>
              <a:t>для </a:t>
            </a:r>
            <a:r>
              <a:rPr lang="ru-RU" sz="2400" dirty="0"/>
              <a:t>диэлектрических - керамические материалы с высокой диэлектрической проницаемостью, чаще всего на основе </a:t>
            </a:r>
            <a:r>
              <a:rPr lang="ru-RU" sz="2400" dirty="0" err="1" smtClean="0"/>
              <a:t>ВаТiО</a:t>
            </a:r>
            <a:r>
              <a:rPr lang="ru-RU" sz="2400" baseline="-25000" dirty="0" err="1" smtClean="0"/>
              <a:t>з</a:t>
            </a:r>
            <a:r>
              <a:rPr lang="ru-RU" sz="2400" dirty="0" smtClean="0"/>
              <a:t> (</a:t>
            </a:r>
            <a:r>
              <a:rPr lang="ru-RU" sz="2400" dirty="0" err="1" smtClean="0"/>
              <a:t>титанат</a:t>
            </a:r>
            <a:r>
              <a:rPr lang="ru-RU" sz="2400" dirty="0" smtClean="0"/>
              <a:t> бария</a:t>
            </a:r>
            <a:r>
              <a:rPr lang="ru-RU" sz="2400" dirty="0" smtClean="0"/>
              <a:t>).</a:t>
            </a:r>
            <a:endParaRPr lang="ru-RU" sz="2400" dirty="0"/>
          </a:p>
        </p:txBody>
      </p:sp>
      <p:sp>
        <p:nvSpPr>
          <p:cNvPr id="4" name="Прямоугольник 3"/>
          <p:cNvSpPr/>
          <p:nvPr/>
        </p:nvSpPr>
        <p:spPr>
          <a:xfrm>
            <a:off x="395536" y="476672"/>
            <a:ext cx="8424936" cy="830997"/>
          </a:xfrm>
          <a:prstGeom prst="rect">
            <a:avLst/>
          </a:prstGeom>
        </p:spPr>
        <p:txBody>
          <a:bodyPr wrap="square">
            <a:spAutoFit/>
          </a:bodyPr>
          <a:lstStyle/>
          <a:p>
            <a:r>
              <a:rPr lang="ru-RU" sz="2400" dirty="0" smtClean="0"/>
              <a:t>Технология изготовления толстопленочных ИС основана на использовании </a:t>
            </a:r>
            <a:r>
              <a:rPr lang="ru-RU" sz="2400" i="1" dirty="0" smtClean="0">
                <a:solidFill>
                  <a:srgbClr val="FF0000"/>
                </a:solidFill>
              </a:rPr>
              <a:t>трафаретной печати. </a:t>
            </a:r>
            <a:endParaRPr lang="ru-RU" sz="2400" dirty="0">
              <a:solidFill>
                <a:srgbClr val="FF0000"/>
              </a:solidFill>
            </a:endParaRPr>
          </a:p>
        </p:txBody>
      </p:sp>
      <p:sp>
        <p:nvSpPr>
          <p:cNvPr id="5" name="Прямоугольник 4"/>
          <p:cNvSpPr/>
          <p:nvPr/>
        </p:nvSpPr>
        <p:spPr>
          <a:xfrm>
            <a:off x="395536" y="1124744"/>
            <a:ext cx="8280920" cy="1938992"/>
          </a:xfrm>
          <a:prstGeom prst="rect">
            <a:avLst/>
          </a:prstGeom>
        </p:spPr>
        <p:txBody>
          <a:bodyPr wrap="square">
            <a:spAutoFit/>
          </a:bodyPr>
          <a:lstStyle/>
          <a:p>
            <a:r>
              <a:rPr lang="ru-RU" sz="2400" dirty="0" smtClean="0"/>
              <a:t>Сущность технологии заключается в нанесении на </a:t>
            </a:r>
            <a:r>
              <a:rPr lang="ru-RU" sz="2400" dirty="0" err="1" smtClean="0"/>
              <a:t>керамичес-кую</a:t>
            </a:r>
            <a:r>
              <a:rPr lang="ru-RU" sz="2400" dirty="0" smtClean="0"/>
              <a:t> подложку через сетчатый трафарет паст - специально приготовленных композиций из функционального, </a:t>
            </a:r>
            <a:r>
              <a:rPr lang="ru-RU" sz="2400" dirty="0" err="1" smtClean="0"/>
              <a:t>связующе-го</a:t>
            </a:r>
            <a:r>
              <a:rPr lang="ru-RU" sz="2400" dirty="0" smtClean="0"/>
              <a:t> и органического материалов с последующим их </a:t>
            </a:r>
            <a:r>
              <a:rPr lang="ru-RU" sz="2400" dirty="0" err="1" smtClean="0"/>
              <a:t>вжиганием</a:t>
            </a:r>
            <a:r>
              <a:rPr lang="ru-RU" sz="2400" dirty="0" smtClean="0"/>
              <a:t> в подложку для придания заданных физических свойств. </a:t>
            </a:r>
          </a:p>
        </p:txBody>
      </p:sp>
      <p:sp>
        <p:nvSpPr>
          <p:cNvPr id="6" name="Прямоугольник 5"/>
          <p:cNvSpPr/>
          <p:nvPr/>
        </p:nvSpPr>
        <p:spPr>
          <a:xfrm>
            <a:off x="395536" y="2996952"/>
            <a:ext cx="8496944" cy="830997"/>
          </a:xfrm>
          <a:prstGeom prst="rect">
            <a:avLst/>
          </a:prstGeom>
        </p:spPr>
        <p:txBody>
          <a:bodyPr wrap="square">
            <a:spAutoFit/>
          </a:bodyPr>
          <a:lstStyle/>
          <a:p>
            <a:r>
              <a:rPr lang="ru-RU" sz="2400" i="1" dirty="0" smtClean="0">
                <a:solidFill>
                  <a:srgbClr val="FF0000"/>
                </a:solidFill>
              </a:rPr>
              <a:t>Пасты</a:t>
            </a:r>
            <a:r>
              <a:rPr lang="ru-RU" sz="2400" i="1" dirty="0" smtClean="0"/>
              <a:t> </a:t>
            </a:r>
            <a:r>
              <a:rPr lang="ru-RU" sz="2400" dirty="0" smtClean="0"/>
              <a:t>в зависимости от назначения называют проводящими, резистивными или диэлектрическими.</a:t>
            </a:r>
          </a:p>
        </p:txBody>
      </p:sp>
      <p:sp>
        <p:nvSpPr>
          <p:cNvPr id="7" name="Прямоугольник 6"/>
          <p:cNvSpPr/>
          <p:nvPr/>
        </p:nvSpPr>
        <p:spPr>
          <a:xfrm>
            <a:off x="395536" y="3717032"/>
            <a:ext cx="8496944" cy="1200329"/>
          </a:xfrm>
          <a:prstGeom prst="rect">
            <a:avLst/>
          </a:prstGeom>
        </p:spPr>
        <p:txBody>
          <a:bodyPr wrap="square">
            <a:spAutoFit/>
          </a:bodyPr>
          <a:lstStyle/>
          <a:p>
            <a:r>
              <a:rPr lang="ru-RU" sz="2400" dirty="0" smtClean="0"/>
              <a:t>В качестве функциональных материалов для проводящих паст используют металлы и сплавы (серебро, золото, палладий, платину, радий и их соединения); </a:t>
            </a:r>
            <a:endParaRPr lang="ru-RU" sz="2400" dirty="0"/>
          </a:p>
        </p:txBody>
      </p:sp>
      <p:sp>
        <p:nvSpPr>
          <p:cNvPr id="8" name="Прямоугольник 7"/>
          <p:cNvSpPr/>
          <p:nvPr/>
        </p:nvSpPr>
        <p:spPr>
          <a:xfrm>
            <a:off x="395536" y="4797152"/>
            <a:ext cx="8424936" cy="830997"/>
          </a:xfrm>
          <a:prstGeom prst="rect">
            <a:avLst/>
          </a:prstGeom>
        </p:spPr>
        <p:txBody>
          <a:bodyPr wrap="square">
            <a:spAutoFit/>
          </a:bodyPr>
          <a:lstStyle/>
          <a:p>
            <a:r>
              <a:rPr lang="ru-RU" sz="2400" dirty="0" smtClean="0"/>
              <a:t>для резистивных - благородные металлы и комбинации </a:t>
            </a:r>
            <a:r>
              <a:rPr lang="ru-RU" sz="2400" dirty="0" err="1" smtClean="0"/>
              <a:t>метал-лов</a:t>
            </a:r>
            <a:r>
              <a:rPr lang="ru-RU" sz="2400" dirty="0" smtClean="0"/>
              <a:t> с окислами (окись таллия, окись палладия, окись рения …); </a:t>
            </a:r>
            <a:endParaRPr lang="ru-RU" sz="2400" dirty="0"/>
          </a:p>
        </p:txBody>
      </p:sp>
    </p:spTree>
    <p:extLst>
      <p:ext uri="{BB962C8B-B14F-4D97-AF65-F5344CB8AC3E}">
        <p14:creationId xmlns:p14="http://schemas.microsoft.com/office/powerpoint/2010/main" val="309370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up)">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6632"/>
            <a:ext cx="8280920" cy="1584176"/>
          </a:xfrm>
        </p:spPr>
        <p:txBody>
          <a:bodyPr/>
          <a:lstStyle/>
          <a:p>
            <a:pPr marL="0" indent="0">
              <a:buNone/>
            </a:pPr>
            <a:r>
              <a:rPr lang="ru-RU" sz="2400" i="1" dirty="0">
                <a:solidFill>
                  <a:srgbClr val="FF0000"/>
                </a:solidFill>
              </a:rPr>
              <a:t>Нанесение  паст</a:t>
            </a:r>
            <a:r>
              <a:rPr lang="ru-RU" sz="2400" dirty="0">
                <a:solidFill>
                  <a:srgbClr val="FF0000"/>
                </a:solidFill>
              </a:rPr>
              <a:t> </a:t>
            </a:r>
            <a:r>
              <a:rPr lang="ru-RU" sz="2400" dirty="0"/>
              <a:t>на подложку осуществляют с помощью специальных установок, состоящих из следующих основных узлов: держателя трафарета, держателя подложки, ракеля, держателя ракеля и привода для перемещения ракеля. </a:t>
            </a:r>
          </a:p>
          <a:p>
            <a:pPr marL="0" indent="0">
              <a:buNone/>
            </a:pPr>
            <a:endParaRPr lang="ru-RU" sz="2000" dirty="0"/>
          </a:p>
        </p:txBody>
      </p:sp>
      <p:pic>
        <p:nvPicPr>
          <p:cNvPr id="4" name="Рисунок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4990"/>
          <a:stretch>
            <a:fillRect/>
          </a:stretch>
        </p:blipFill>
        <p:spPr>
          <a:xfrm>
            <a:off x="1763688" y="1700809"/>
            <a:ext cx="5362575" cy="2304256"/>
          </a:xfrm>
          <a:prstGeom prst="rect">
            <a:avLst/>
          </a:prstGeom>
        </p:spPr>
      </p:pic>
      <p:sp>
        <p:nvSpPr>
          <p:cNvPr id="5" name="TextBox 4"/>
          <p:cNvSpPr txBox="1"/>
          <p:nvPr/>
        </p:nvSpPr>
        <p:spPr>
          <a:xfrm>
            <a:off x="755576" y="3861048"/>
            <a:ext cx="7920880" cy="830997"/>
          </a:xfrm>
          <a:prstGeom prst="rect">
            <a:avLst/>
          </a:prstGeom>
          <a:noFill/>
        </p:spPr>
        <p:txBody>
          <a:bodyPr wrap="square" rtlCol="0">
            <a:spAutoFit/>
          </a:bodyPr>
          <a:lstStyle/>
          <a:p>
            <a:r>
              <a:rPr lang="ru-RU" sz="2400" dirty="0" smtClean="0"/>
              <a:t>Рис. Схема </a:t>
            </a:r>
            <a:r>
              <a:rPr lang="ru-RU" sz="2400" dirty="0"/>
              <a:t>процесса нанесения паст через сетчатые трафареты</a:t>
            </a:r>
            <a:r>
              <a:rPr lang="ru-RU" sz="2400" dirty="0" smtClean="0"/>
              <a:t>:  </a:t>
            </a:r>
            <a:r>
              <a:rPr lang="ru-RU" sz="2400" b="1" i="1" dirty="0" smtClean="0"/>
              <a:t>1</a:t>
            </a:r>
            <a:r>
              <a:rPr lang="ru-RU" sz="2400" i="1" dirty="0" smtClean="0"/>
              <a:t> </a:t>
            </a:r>
            <a:r>
              <a:rPr lang="ru-RU" sz="2400" dirty="0"/>
              <a:t>- трафарет; </a:t>
            </a:r>
            <a:r>
              <a:rPr lang="ru-RU" sz="2400" b="1" i="1" dirty="0"/>
              <a:t>2</a:t>
            </a:r>
            <a:r>
              <a:rPr lang="ru-RU" sz="2400" i="1" dirty="0"/>
              <a:t> </a:t>
            </a:r>
            <a:r>
              <a:rPr lang="ru-RU" sz="2400" dirty="0"/>
              <a:t>- ракель; </a:t>
            </a:r>
            <a:r>
              <a:rPr lang="ru-RU" sz="2400" b="1" i="1" dirty="0"/>
              <a:t>З</a:t>
            </a:r>
            <a:r>
              <a:rPr lang="ru-RU" sz="2400" i="1" dirty="0"/>
              <a:t> </a:t>
            </a:r>
            <a:r>
              <a:rPr lang="ru-RU" sz="2400" dirty="0"/>
              <a:t>- паста; </a:t>
            </a:r>
            <a:r>
              <a:rPr lang="ru-RU" sz="2400" b="1" i="1" dirty="0"/>
              <a:t>4 </a:t>
            </a:r>
            <a:r>
              <a:rPr lang="ru-RU" sz="2400" dirty="0"/>
              <a:t>– подложка</a:t>
            </a:r>
          </a:p>
        </p:txBody>
      </p:sp>
      <p:sp>
        <p:nvSpPr>
          <p:cNvPr id="6" name="Прямоугольник 5"/>
          <p:cNvSpPr/>
          <p:nvPr/>
        </p:nvSpPr>
        <p:spPr>
          <a:xfrm>
            <a:off x="467544" y="4919008"/>
            <a:ext cx="8280920" cy="1938992"/>
          </a:xfrm>
          <a:prstGeom prst="rect">
            <a:avLst/>
          </a:prstGeom>
        </p:spPr>
        <p:txBody>
          <a:bodyPr wrap="square">
            <a:spAutoFit/>
          </a:bodyPr>
          <a:lstStyle/>
          <a:p>
            <a:r>
              <a:rPr lang="ru-RU" sz="2400" dirty="0" smtClean="0"/>
              <a:t>Необходимую конфигурацию наносимых на подложку паст получают путем продавливания паст через трафарет при перемещении ракеля. В толстопленочной технологии применяют два вида трафаретов: </a:t>
            </a:r>
            <a:r>
              <a:rPr lang="ru-RU" sz="2400" dirty="0" err="1" smtClean="0"/>
              <a:t>цельнометалличские</a:t>
            </a:r>
            <a:r>
              <a:rPr lang="ru-RU" sz="2400" dirty="0" smtClean="0"/>
              <a:t> и сетчатые. </a:t>
            </a:r>
            <a:endParaRPr lang="ru-RU" sz="2400" dirty="0"/>
          </a:p>
        </p:txBody>
      </p:sp>
    </p:spTree>
    <p:extLst>
      <p:ext uri="{BB962C8B-B14F-4D97-AF65-F5344CB8AC3E}">
        <p14:creationId xmlns:p14="http://schemas.microsoft.com/office/powerpoint/2010/main" val="191080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2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up)">
                                      <p:cBhvr>
                                        <p:cTn id="1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4848" y="2060848"/>
            <a:ext cx="8445624" cy="1944216"/>
          </a:xfrm>
        </p:spPr>
        <p:txBody>
          <a:bodyPr>
            <a:normAutofit/>
          </a:bodyPr>
          <a:lstStyle/>
          <a:p>
            <a:pPr marL="0" indent="0">
              <a:buNone/>
            </a:pPr>
            <a:r>
              <a:rPr lang="ru-RU" sz="2400" i="1" dirty="0" smtClean="0"/>
              <a:t>Сетчатые</a:t>
            </a:r>
            <a:r>
              <a:rPr lang="ru-RU" sz="2400" dirty="0" smtClean="0"/>
              <a:t> </a:t>
            </a:r>
            <a:r>
              <a:rPr lang="ru-RU" sz="2400" dirty="0"/>
              <a:t>трафареты в качестве основы имеют проволочную сетку из нержавеющей стали или капрона, равномерно натянутую на раме</a:t>
            </a:r>
            <a:r>
              <a:rPr lang="ru-RU" sz="2400" dirty="0" smtClean="0"/>
              <a:t>. </a:t>
            </a:r>
            <a:r>
              <a:rPr lang="ru-RU" sz="2400" dirty="0"/>
              <a:t>Рисунок на трафарете формируется с помощью фотолитографии в слое фоточувствительной эмульсии, наносимой на сетку. </a:t>
            </a:r>
            <a:endParaRPr lang="ru-RU" sz="2400" dirty="0" smtClean="0"/>
          </a:p>
        </p:txBody>
      </p:sp>
      <p:sp>
        <p:nvSpPr>
          <p:cNvPr id="5" name="Прямоугольник 4"/>
          <p:cNvSpPr/>
          <p:nvPr/>
        </p:nvSpPr>
        <p:spPr>
          <a:xfrm>
            <a:off x="395536" y="836712"/>
            <a:ext cx="8496944" cy="1200329"/>
          </a:xfrm>
          <a:prstGeom prst="rect">
            <a:avLst/>
          </a:prstGeom>
        </p:spPr>
        <p:txBody>
          <a:bodyPr wrap="square">
            <a:spAutoFit/>
          </a:bodyPr>
          <a:lstStyle/>
          <a:p>
            <a:r>
              <a:rPr lang="ru-RU" sz="2400" i="1" dirty="0" smtClean="0"/>
              <a:t>Цельнометаллические</a:t>
            </a:r>
            <a:r>
              <a:rPr lang="ru-RU" sz="2400" dirty="0" smtClean="0"/>
              <a:t> трафареты представляют собой </a:t>
            </a:r>
            <a:r>
              <a:rPr lang="ru-RU" sz="2400" dirty="0" err="1" smtClean="0"/>
              <a:t>метал-лическую</a:t>
            </a:r>
            <a:r>
              <a:rPr lang="ru-RU" sz="2400" dirty="0" smtClean="0"/>
              <a:t> фольгу толщиной, равной толщине наносимой пасты; необходимый рисунок создается путем травления фольги. </a:t>
            </a:r>
          </a:p>
        </p:txBody>
      </p:sp>
      <p:sp>
        <p:nvSpPr>
          <p:cNvPr id="6" name="Прямоугольник 5"/>
          <p:cNvSpPr/>
          <p:nvPr/>
        </p:nvSpPr>
        <p:spPr>
          <a:xfrm>
            <a:off x="395536" y="3933056"/>
            <a:ext cx="8280920" cy="830997"/>
          </a:xfrm>
          <a:prstGeom prst="rect">
            <a:avLst/>
          </a:prstGeom>
        </p:spPr>
        <p:txBody>
          <a:bodyPr wrap="square">
            <a:spAutoFit/>
          </a:bodyPr>
          <a:lstStyle/>
          <a:p>
            <a:r>
              <a:rPr lang="ru-RU" sz="2400" dirty="0" smtClean="0"/>
              <a:t>Трафаретную печать с применением сеточного трафарета называют </a:t>
            </a:r>
            <a:r>
              <a:rPr lang="ru-RU" sz="2400" i="1" dirty="0" err="1" smtClean="0">
                <a:solidFill>
                  <a:srgbClr val="FF0000"/>
                </a:solidFill>
              </a:rPr>
              <a:t>сеткографией</a:t>
            </a:r>
            <a:r>
              <a:rPr lang="ru-RU" sz="2400" dirty="0" smtClean="0"/>
              <a:t>. </a:t>
            </a:r>
          </a:p>
        </p:txBody>
      </p:sp>
    </p:spTree>
    <p:extLst>
      <p:ext uri="{BB962C8B-B14F-4D97-AF65-F5344CB8AC3E}">
        <p14:creationId xmlns:p14="http://schemas.microsoft.com/office/powerpoint/2010/main" val="326668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8640"/>
            <a:ext cx="8568952" cy="1224135"/>
          </a:xfrm>
        </p:spPr>
        <p:txBody>
          <a:bodyPr>
            <a:normAutofit/>
          </a:bodyPr>
          <a:lstStyle/>
          <a:p>
            <a:pPr marL="0" indent="0">
              <a:buNone/>
            </a:pPr>
            <a:r>
              <a:rPr lang="ru-RU" sz="2400" dirty="0"/>
              <a:t>После нанесения пасты подвергают </a:t>
            </a:r>
            <a:r>
              <a:rPr lang="ru-RU" sz="2400" dirty="0" err="1"/>
              <a:t>вжиганию</a:t>
            </a:r>
            <a:r>
              <a:rPr lang="ru-RU" sz="2400" dirty="0"/>
              <a:t>. Процесс </a:t>
            </a:r>
            <a:r>
              <a:rPr lang="ru-RU" sz="2400" dirty="0" err="1"/>
              <a:t>вжигания</a:t>
            </a:r>
            <a:r>
              <a:rPr lang="ru-RU" sz="2400" dirty="0"/>
              <a:t> подразделяют на три этапа: сушку, удаление органического связующего и высокотемпературный обжиг. </a:t>
            </a:r>
          </a:p>
          <a:p>
            <a:pPr marL="0" indent="0">
              <a:buNone/>
            </a:pPr>
            <a:endParaRPr lang="ru-RU" sz="2000" dirty="0"/>
          </a:p>
        </p:txBody>
      </p:sp>
      <p:pic>
        <p:nvPicPr>
          <p:cNvPr id="4" name="Рисунок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1600" y="1340768"/>
            <a:ext cx="7200800" cy="3103640"/>
          </a:xfrm>
          <a:prstGeom prst="rect">
            <a:avLst/>
          </a:prstGeom>
        </p:spPr>
      </p:pic>
      <p:sp>
        <p:nvSpPr>
          <p:cNvPr id="5" name="TextBox 4"/>
          <p:cNvSpPr txBox="1"/>
          <p:nvPr/>
        </p:nvSpPr>
        <p:spPr>
          <a:xfrm>
            <a:off x="971600" y="4365104"/>
            <a:ext cx="7992888" cy="1200329"/>
          </a:xfrm>
          <a:prstGeom prst="rect">
            <a:avLst/>
          </a:prstGeom>
          <a:noFill/>
        </p:spPr>
        <p:txBody>
          <a:bodyPr wrap="square" rtlCol="0">
            <a:spAutoFit/>
          </a:bodyPr>
          <a:lstStyle/>
          <a:p>
            <a:r>
              <a:rPr lang="ru-RU" sz="2400" dirty="0"/>
              <a:t>Распределение температуры в печи при </a:t>
            </a:r>
            <a:r>
              <a:rPr lang="ru-RU" sz="2400" dirty="0" err="1"/>
              <a:t>вжигании</a:t>
            </a:r>
            <a:r>
              <a:rPr lang="ru-RU" sz="2400" dirty="0"/>
              <a:t> паст: </a:t>
            </a:r>
            <a:br>
              <a:rPr lang="ru-RU" sz="2400" dirty="0"/>
            </a:br>
            <a:r>
              <a:rPr lang="en-US" sz="2400" i="1" dirty="0"/>
              <a:t>I</a:t>
            </a:r>
            <a:r>
              <a:rPr lang="ru-RU" sz="2400" dirty="0"/>
              <a:t> - зона предварительного нагрева; </a:t>
            </a:r>
            <a:r>
              <a:rPr lang="en-US" sz="2400" i="1" dirty="0"/>
              <a:t>II</a:t>
            </a:r>
            <a:r>
              <a:rPr lang="ru-RU" sz="2400" dirty="0"/>
              <a:t> - горячая зона (максимальная температура); </a:t>
            </a:r>
            <a:r>
              <a:rPr lang="ru-RU" sz="2400" i="1" dirty="0"/>
              <a:t>III </a:t>
            </a:r>
            <a:r>
              <a:rPr lang="ru-RU" sz="2400" dirty="0"/>
              <a:t>- зона охлаждения </a:t>
            </a:r>
            <a:endParaRPr lang="ru-RU" dirty="0"/>
          </a:p>
        </p:txBody>
      </p:sp>
    </p:spTree>
    <p:extLst>
      <p:ext uri="{BB962C8B-B14F-4D97-AF65-F5344CB8AC3E}">
        <p14:creationId xmlns:p14="http://schemas.microsoft.com/office/powerpoint/2010/main" val="12603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
            <a:ext cx="8748464" cy="1196751"/>
          </a:xfrm>
        </p:spPr>
        <p:txBody>
          <a:bodyPr>
            <a:normAutofit/>
          </a:bodyPr>
          <a:lstStyle/>
          <a:p>
            <a:pPr marL="0" indent="0">
              <a:buNone/>
            </a:pPr>
            <a:r>
              <a:rPr lang="ru-RU" sz="2400" dirty="0"/>
              <a:t>Основное преимущество технологии нанесения толстых пленок - простота применяемого оборудования и низкая стоимость производства</a:t>
            </a:r>
            <a:r>
              <a:rPr lang="ru-RU" sz="2400" dirty="0" smtClean="0"/>
              <a:t>.</a:t>
            </a:r>
            <a:endParaRPr lang="ru-RU" sz="2400" dirty="0"/>
          </a:p>
        </p:txBody>
      </p:sp>
      <p:sp>
        <p:nvSpPr>
          <p:cNvPr id="5" name="Прямоугольник 4"/>
          <p:cNvSpPr/>
          <p:nvPr/>
        </p:nvSpPr>
        <p:spPr>
          <a:xfrm>
            <a:off x="251520" y="1124744"/>
            <a:ext cx="8640960" cy="2677656"/>
          </a:xfrm>
          <a:prstGeom prst="rect">
            <a:avLst/>
          </a:prstGeom>
        </p:spPr>
        <p:txBody>
          <a:bodyPr wrap="square">
            <a:spAutoFit/>
          </a:bodyPr>
          <a:lstStyle/>
          <a:p>
            <a:r>
              <a:rPr lang="ru-RU" sz="2400" dirty="0" smtClean="0"/>
              <a:t>К недостаткам следует отнести то, что толстые пленки имеют большие размеры, а элементы на их основе - меньшую точность воспроизведения номинальных значений по сравнению с тонкими пленками. </a:t>
            </a:r>
          </a:p>
          <a:p>
            <a:r>
              <a:rPr lang="ru-RU" sz="2400" dirty="0" smtClean="0"/>
              <a:t>Для устранения этих недостатков разрабатываются новые трафареты и пасты, позволяющие осуществлять фотолитографическую обработку. </a:t>
            </a:r>
            <a:endParaRPr lang="ru-RU" sz="2400" dirty="0"/>
          </a:p>
        </p:txBody>
      </p:sp>
      <p:sp>
        <p:nvSpPr>
          <p:cNvPr id="6" name="Заголовок 1"/>
          <p:cNvSpPr>
            <a:spLocks noGrp="1"/>
          </p:cNvSpPr>
          <p:nvPr>
            <p:ph type="title"/>
          </p:nvPr>
        </p:nvSpPr>
        <p:spPr>
          <a:xfrm>
            <a:off x="179512" y="3717032"/>
            <a:ext cx="8229600" cy="648072"/>
          </a:xfrm>
        </p:spPr>
        <p:txBody>
          <a:bodyPr>
            <a:normAutofit/>
          </a:bodyPr>
          <a:lstStyle/>
          <a:p>
            <a:r>
              <a:rPr lang="ru-RU" sz="3200" b="1" dirty="0" smtClean="0">
                <a:solidFill>
                  <a:srgbClr val="002060"/>
                </a:solidFill>
              </a:rPr>
              <a:t>Нанесение тонких пленок</a:t>
            </a:r>
            <a:endParaRPr lang="ru-RU" sz="3200" b="1" dirty="0">
              <a:solidFill>
                <a:srgbClr val="002060"/>
              </a:solidFill>
            </a:endParaRPr>
          </a:p>
        </p:txBody>
      </p:sp>
      <p:sp>
        <p:nvSpPr>
          <p:cNvPr id="7" name="Прямоугольник 6"/>
          <p:cNvSpPr/>
          <p:nvPr/>
        </p:nvSpPr>
        <p:spPr>
          <a:xfrm>
            <a:off x="323528" y="4293096"/>
            <a:ext cx="8496944" cy="1200329"/>
          </a:xfrm>
          <a:prstGeom prst="rect">
            <a:avLst/>
          </a:prstGeom>
        </p:spPr>
        <p:txBody>
          <a:bodyPr wrap="square">
            <a:spAutoFit/>
          </a:bodyPr>
          <a:lstStyle/>
          <a:p>
            <a:r>
              <a:rPr lang="ru-RU" sz="2400" dirty="0" smtClean="0"/>
              <a:t>В производстве полупроводниковых приборов и ИС широко используются тонкие металлические и диэлектрические пленки. </a:t>
            </a:r>
            <a:endParaRPr lang="ru-RU" sz="2400" dirty="0"/>
          </a:p>
        </p:txBody>
      </p:sp>
      <p:sp>
        <p:nvSpPr>
          <p:cNvPr id="8" name="Прямоугольник 7"/>
          <p:cNvSpPr/>
          <p:nvPr/>
        </p:nvSpPr>
        <p:spPr>
          <a:xfrm>
            <a:off x="323528" y="5445224"/>
            <a:ext cx="8496944" cy="1200329"/>
          </a:xfrm>
          <a:prstGeom prst="rect">
            <a:avLst/>
          </a:prstGeom>
        </p:spPr>
        <p:txBody>
          <a:bodyPr wrap="square">
            <a:spAutoFit/>
          </a:bodyPr>
          <a:lstStyle/>
          <a:p>
            <a:r>
              <a:rPr lang="ru-RU" sz="2400" dirty="0" smtClean="0"/>
              <a:t>Металлические пленки применяют дня изготовления тонко-</a:t>
            </a:r>
          </a:p>
          <a:p>
            <a:r>
              <a:rPr lang="ru-RU" sz="2400" dirty="0" smtClean="0"/>
              <a:t>пленочных резисторов и конденсаторов, коммутационных элементов и контактных площадок, омических контактов и т.п. </a:t>
            </a:r>
            <a:endParaRPr lang="ru-RU" sz="2400" dirty="0"/>
          </a:p>
        </p:txBody>
      </p:sp>
    </p:spTree>
    <p:extLst>
      <p:ext uri="{BB962C8B-B14F-4D97-AF65-F5344CB8AC3E}">
        <p14:creationId xmlns:p14="http://schemas.microsoft.com/office/powerpoint/2010/main" val="225501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0"/>
            <a:ext cx="5256584" cy="620688"/>
          </a:xfrm>
        </p:spPr>
        <p:txBody>
          <a:bodyPr>
            <a:normAutofit/>
          </a:bodyPr>
          <a:lstStyle/>
          <a:p>
            <a:r>
              <a:rPr lang="ru-RU" sz="2800" b="1" dirty="0" smtClean="0">
                <a:solidFill>
                  <a:srgbClr val="002060"/>
                </a:solidFill>
              </a:rPr>
              <a:t>Предисловие</a:t>
            </a:r>
            <a:endParaRPr lang="ru-RU" sz="2800" b="1" dirty="0">
              <a:solidFill>
                <a:srgbClr val="002060"/>
              </a:solidFill>
            </a:endParaRPr>
          </a:p>
        </p:txBody>
      </p:sp>
      <p:sp>
        <p:nvSpPr>
          <p:cNvPr id="3" name="Объект 2"/>
          <p:cNvSpPr>
            <a:spLocks noGrp="1"/>
          </p:cNvSpPr>
          <p:nvPr>
            <p:ph idx="1"/>
          </p:nvPr>
        </p:nvSpPr>
        <p:spPr>
          <a:xfrm>
            <a:off x="467544" y="4149080"/>
            <a:ext cx="8496944" cy="2160240"/>
          </a:xfrm>
        </p:spPr>
        <p:txBody>
          <a:bodyPr>
            <a:noAutofit/>
          </a:bodyPr>
          <a:lstStyle/>
          <a:p>
            <a:pPr marL="0" indent="0">
              <a:buNone/>
            </a:pPr>
            <a:r>
              <a:rPr lang="ru-RU" sz="2600" dirty="0" smtClean="0"/>
              <a:t>Элементной </a:t>
            </a:r>
            <a:r>
              <a:rPr lang="ru-RU" sz="2600" dirty="0"/>
              <a:t>базой современной электронной аппаратуры являются полупроводниковые приборы и интегральные микросхемы (ИС), изготовление которых за сравнительно короткое время </a:t>
            </a:r>
            <a:r>
              <a:rPr lang="ru-RU" sz="2600" dirty="0" smtClean="0"/>
              <a:t>стали </a:t>
            </a:r>
            <a:r>
              <a:rPr lang="ru-RU" sz="2600" dirty="0"/>
              <a:t>самостоятельными производствами.      </a:t>
            </a:r>
          </a:p>
          <a:p>
            <a:pPr marL="0" indent="0">
              <a:buNone/>
            </a:pPr>
            <a:endParaRPr lang="ru-RU" sz="2600" dirty="0"/>
          </a:p>
        </p:txBody>
      </p:sp>
      <p:sp>
        <p:nvSpPr>
          <p:cNvPr id="4" name="TextBox 3"/>
          <p:cNvSpPr txBox="1"/>
          <p:nvPr/>
        </p:nvSpPr>
        <p:spPr>
          <a:xfrm>
            <a:off x="395536" y="548680"/>
            <a:ext cx="8568952" cy="1292662"/>
          </a:xfrm>
          <a:prstGeom prst="rect">
            <a:avLst/>
          </a:prstGeom>
          <a:noFill/>
        </p:spPr>
        <p:txBody>
          <a:bodyPr wrap="square" rtlCol="0">
            <a:spAutoFit/>
          </a:bodyPr>
          <a:lstStyle/>
          <a:p>
            <a:r>
              <a:rPr lang="ru-RU" sz="2600" dirty="0" smtClean="0"/>
              <a:t>Интенсивное развитие современной науки и техники невозможно представить без электроники и одной из ведущих ее областей - микроэлектроники.</a:t>
            </a:r>
            <a:endParaRPr lang="ru-RU" sz="2600" dirty="0"/>
          </a:p>
        </p:txBody>
      </p:sp>
      <p:sp>
        <p:nvSpPr>
          <p:cNvPr id="5" name="TextBox 4"/>
          <p:cNvSpPr txBox="1"/>
          <p:nvPr/>
        </p:nvSpPr>
        <p:spPr>
          <a:xfrm>
            <a:off x="467544" y="2132856"/>
            <a:ext cx="8424936" cy="1692771"/>
          </a:xfrm>
          <a:prstGeom prst="rect">
            <a:avLst/>
          </a:prstGeom>
          <a:noFill/>
        </p:spPr>
        <p:txBody>
          <a:bodyPr wrap="square" rtlCol="0">
            <a:spAutoFit/>
          </a:bodyPr>
          <a:lstStyle/>
          <a:p>
            <a:r>
              <a:rPr lang="ru-RU" sz="2600" dirty="0" smtClean="0"/>
              <a:t>Изделия микроэлектроники широко применяются в вычислительной технике радиолокации, технике связи, промышленности и сельском</a:t>
            </a:r>
            <a:r>
              <a:rPr lang="ru-RU" sz="2600" b="1" dirty="0" smtClean="0"/>
              <a:t> </a:t>
            </a:r>
            <a:r>
              <a:rPr lang="ru-RU" sz="2600" dirty="0" smtClean="0"/>
              <a:t>хозяйстве, медицине и бытовых приборах.</a:t>
            </a:r>
            <a:endParaRPr lang="ru-RU" sz="2600" dirty="0"/>
          </a:p>
        </p:txBody>
      </p:sp>
    </p:spTree>
    <p:extLst>
      <p:ext uri="{BB962C8B-B14F-4D97-AF65-F5344CB8AC3E}">
        <p14:creationId xmlns:p14="http://schemas.microsoft.com/office/powerpoint/2010/main" val="50688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836712"/>
            <a:ext cx="8229600" cy="1296144"/>
          </a:xfrm>
        </p:spPr>
        <p:txBody>
          <a:bodyPr>
            <a:normAutofit fontScale="92500" lnSpcReduction="20000"/>
          </a:bodyPr>
          <a:lstStyle/>
          <a:p>
            <a:pPr marL="0" indent="0">
              <a:buNone/>
            </a:pPr>
            <a:r>
              <a:rPr lang="ru-RU" sz="2600" dirty="0" smtClean="0"/>
              <a:t>В </a:t>
            </a:r>
            <a:r>
              <a:rPr lang="ru-RU" sz="2600" dirty="0"/>
              <a:t>зависимости от назначения элементов ИС используют как пленки из платины, золота, серебра, никеля, хрома, меди, алюминия, титана, молибдена, так и многослойные пленочные структуры.</a:t>
            </a:r>
          </a:p>
          <a:p>
            <a:pPr marL="0" indent="0">
              <a:buNone/>
            </a:pPr>
            <a:endParaRPr lang="ru-RU" sz="2000" dirty="0"/>
          </a:p>
        </p:txBody>
      </p:sp>
      <p:sp>
        <p:nvSpPr>
          <p:cNvPr id="5" name="Прямоугольник 4"/>
          <p:cNvSpPr/>
          <p:nvPr/>
        </p:nvSpPr>
        <p:spPr>
          <a:xfrm>
            <a:off x="395536" y="1988840"/>
            <a:ext cx="8208912" cy="2308324"/>
          </a:xfrm>
          <a:prstGeom prst="rect">
            <a:avLst/>
          </a:prstGeom>
        </p:spPr>
        <p:txBody>
          <a:bodyPr wrap="square">
            <a:spAutoFit/>
          </a:bodyPr>
          <a:lstStyle/>
          <a:p>
            <a:r>
              <a:rPr lang="ru-RU" sz="2400" dirty="0" smtClean="0"/>
              <a:t>Диэлектрические пленки (</a:t>
            </a:r>
            <a:r>
              <a:rPr lang="en-US" sz="2400" dirty="0" smtClean="0"/>
              <a:t>S</a:t>
            </a:r>
            <a:r>
              <a:rPr lang="ru-RU" sz="2400" dirty="0" err="1" smtClean="0"/>
              <a:t>iО</a:t>
            </a:r>
            <a:r>
              <a:rPr lang="ru-RU" sz="2400" dirty="0" smtClean="0"/>
              <a:t>, </a:t>
            </a:r>
            <a:r>
              <a:rPr lang="en-US" sz="2400" dirty="0" smtClean="0"/>
              <a:t>S</a:t>
            </a:r>
            <a:r>
              <a:rPr lang="ru-RU" sz="2400" dirty="0" err="1" smtClean="0"/>
              <a:t>i</a:t>
            </a:r>
            <a:r>
              <a:rPr lang="en-US" sz="2400" dirty="0" smtClean="0"/>
              <a:t>O</a:t>
            </a:r>
            <a:r>
              <a:rPr lang="ru-RU" sz="2400" baseline="-25000" dirty="0" smtClean="0"/>
              <a:t>2</a:t>
            </a:r>
            <a:r>
              <a:rPr lang="ru-RU" sz="2400" dirty="0" smtClean="0"/>
              <a:t>, </a:t>
            </a:r>
            <a:r>
              <a:rPr lang="en-US" sz="2400" dirty="0" smtClean="0"/>
              <a:t>G</a:t>
            </a:r>
            <a:r>
              <a:rPr lang="ru-RU" sz="2400" dirty="0" err="1" smtClean="0"/>
              <a:t>еО</a:t>
            </a:r>
            <a:r>
              <a:rPr lang="ru-RU" sz="2400" dirty="0" smtClean="0"/>
              <a:t>, А1</a:t>
            </a:r>
            <a:r>
              <a:rPr lang="ru-RU" sz="2400" baseline="-25000" dirty="0" smtClean="0"/>
              <a:t>2</a:t>
            </a:r>
            <a:r>
              <a:rPr lang="ru-RU" sz="2400" dirty="0" smtClean="0"/>
              <a:t>О</a:t>
            </a:r>
            <a:r>
              <a:rPr lang="ru-RU" sz="2400" baseline="-25000" dirty="0" smtClean="0"/>
              <a:t>3</a:t>
            </a:r>
            <a:r>
              <a:rPr lang="ru-RU" sz="2400" dirty="0" smtClean="0"/>
              <a:t>, </a:t>
            </a:r>
            <a:r>
              <a:rPr lang="en-US" sz="2400" dirty="0" smtClean="0"/>
              <a:t>S</a:t>
            </a:r>
            <a:r>
              <a:rPr lang="ru-RU" sz="2400" dirty="0" smtClean="0"/>
              <a:t>i</a:t>
            </a:r>
            <a:r>
              <a:rPr lang="ru-RU" sz="2400" baseline="-25000" dirty="0" smtClean="0"/>
              <a:t>3</a:t>
            </a:r>
            <a:r>
              <a:rPr lang="en-US" sz="2400" dirty="0" smtClean="0"/>
              <a:t>N</a:t>
            </a:r>
            <a:r>
              <a:rPr lang="ru-RU" sz="2400" baseline="-25000" dirty="0" smtClean="0"/>
              <a:t>4</a:t>
            </a:r>
            <a:r>
              <a:rPr lang="ru-RU" sz="2400" dirty="0" smtClean="0"/>
              <a:t> и т.д.) используют для изготовления тонкопленочных </a:t>
            </a:r>
            <a:r>
              <a:rPr lang="ru-RU" sz="2400" dirty="0" err="1" smtClean="0"/>
              <a:t>конденса-торов</a:t>
            </a:r>
            <a:r>
              <a:rPr lang="ru-RU" sz="2400" dirty="0" smtClean="0"/>
              <a:t>, защиты тонкопленочных элементов, </a:t>
            </a:r>
            <a:r>
              <a:rPr lang="ru-RU" sz="2400" i="1" dirty="0" err="1" smtClean="0"/>
              <a:t>р-п</a:t>
            </a:r>
            <a:r>
              <a:rPr lang="ru-RU" sz="2400" i="1" dirty="0" smtClean="0"/>
              <a:t> </a:t>
            </a:r>
            <a:r>
              <a:rPr lang="ru-RU" sz="2400" dirty="0" smtClean="0"/>
              <a:t>переходов и поверхности полупроводниковых пластин, создания </a:t>
            </a:r>
            <a:r>
              <a:rPr lang="ru-RU" sz="2400" dirty="0" err="1" smtClean="0"/>
              <a:t>меж-слойной</a:t>
            </a:r>
            <a:r>
              <a:rPr lang="ru-RU" sz="2400" dirty="0" smtClean="0"/>
              <a:t> изоляции в многослойных коммутационных платах и др. </a:t>
            </a:r>
          </a:p>
        </p:txBody>
      </p:sp>
      <p:sp>
        <p:nvSpPr>
          <p:cNvPr id="6" name="Прямоугольник 5"/>
          <p:cNvSpPr/>
          <p:nvPr/>
        </p:nvSpPr>
        <p:spPr>
          <a:xfrm>
            <a:off x="395536" y="4221088"/>
            <a:ext cx="8208912" cy="1938992"/>
          </a:xfrm>
          <a:prstGeom prst="rect">
            <a:avLst/>
          </a:prstGeom>
        </p:spPr>
        <p:txBody>
          <a:bodyPr wrap="square">
            <a:spAutoFit/>
          </a:bodyPr>
          <a:lstStyle/>
          <a:p>
            <a:r>
              <a:rPr lang="ru-RU" sz="2400" dirty="0" smtClean="0"/>
              <a:t>Наибольшее распространение получили следующие методы нанесения тонких пленок: термическим испарением </a:t>
            </a:r>
            <a:r>
              <a:rPr lang="ru-RU" sz="2400" dirty="0" err="1" smtClean="0"/>
              <a:t>мате-риалов</a:t>
            </a:r>
            <a:r>
              <a:rPr lang="ru-RU" sz="2400" dirty="0" smtClean="0"/>
              <a:t> в вакууме, ионным распылением (катодным, ионно-плазменным или магнетронным) и ионно-термическим испарением. </a:t>
            </a:r>
            <a:endParaRPr lang="ru-RU" sz="2400" dirty="0"/>
          </a:p>
        </p:txBody>
      </p:sp>
    </p:spTree>
    <p:extLst>
      <p:ext uri="{BB962C8B-B14F-4D97-AF65-F5344CB8AC3E}">
        <p14:creationId xmlns:p14="http://schemas.microsoft.com/office/powerpoint/2010/main" val="404980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576064"/>
          </a:xfrm>
        </p:spPr>
        <p:txBody>
          <a:bodyPr>
            <a:noAutofit/>
          </a:bodyPr>
          <a:lstStyle/>
          <a:p>
            <a:r>
              <a:rPr lang="ru-RU" sz="3200" b="1" dirty="0" err="1" smtClean="0">
                <a:solidFill>
                  <a:srgbClr val="FF0000"/>
                </a:solidFill>
              </a:rPr>
              <a:t>Термовакуумное</a:t>
            </a:r>
            <a:r>
              <a:rPr lang="ru-RU" sz="3200" b="1" dirty="0" smtClean="0">
                <a:solidFill>
                  <a:srgbClr val="FF0000"/>
                </a:solidFill>
              </a:rPr>
              <a:t> испарение</a:t>
            </a:r>
            <a:endParaRPr lang="ru-RU" sz="3200" b="1" dirty="0">
              <a:solidFill>
                <a:srgbClr val="FF0000"/>
              </a:solidFill>
            </a:endParaRPr>
          </a:p>
        </p:txBody>
      </p:sp>
      <p:sp>
        <p:nvSpPr>
          <p:cNvPr id="3" name="Объект 2"/>
          <p:cNvSpPr>
            <a:spLocks noGrp="1"/>
          </p:cNvSpPr>
          <p:nvPr>
            <p:ph idx="1"/>
          </p:nvPr>
        </p:nvSpPr>
        <p:spPr>
          <a:xfrm>
            <a:off x="395536" y="764704"/>
            <a:ext cx="8496944" cy="3456383"/>
          </a:xfrm>
        </p:spPr>
        <p:txBody>
          <a:bodyPr>
            <a:noAutofit/>
          </a:bodyPr>
          <a:lstStyle/>
          <a:p>
            <a:pPr marL="0" indent="0">
              <a:buNone/>
            </a:pPr>
            <a:r>
              <a:rPr lang="ru-RU" sz="2400" dirty="0"/>
              <a:t>П</a:t>
            </a:r>
            <a:r>
              <a:rPr lang="ru-RU" sz="2400" dirty="0" smtClean="0"/>
              <a:t>о </a:t>
            </a:r>
            <a:r>
              <a:rPr lang="ru-RU" sz="2400" dirty="0"/>
              <a:t>сравнению с другими методами обладает рядом </a:t>
            </a:r>
            <a:r>
              <a:rPr lang="ru-RU" sz="2400" dirty="0" err="1" smtClean="0"/>
              <a:t>преиму-ществ</a:t>
            </a:r>
            <a:r>
              <a:rPr lang="ru-RU" sz="2400" dirty="0"/>
              <a:t>. Так, в высоком вакууме (1О</a:t>
            </a:r>
            <a:r>
              <a:rPr lang="ru-RU" sz="2400" baseline="30000" dirty="0"/>
              <a:t>-3</a:t>
            </a:r>
            <a:r>
              <a:rPr lang="ru-RU" sz="2400" dirty="0"/>
              <a:t> – 10</a:t>
            </a:r>
            <a:r>
              <a:rPr lang="ru-RU" sz="2400" baseline="30000" dirty="0"/>
              <a:t>-7 </a:t>
            </a:r>
            <a:r>
              <a:rPr lang="ru-RU" sz="2400" dirty="0"/>
              <a:t>Па) можно </a:t>
            </a:r>
            <a:r>
              <a:rPr lang="ru-RU" sz="2400" dirty="0" smtClean="0"/>
              <a:t>наносить </a:t>
            </a:r>
            <a:r>
              <a:rPr lang="ru-RU" sz="2400" dirty="0"/>
              <a:t>особо чистые пленки, т.е. мало загрязненные </a:t>
            </a:r>
            <a:r>
              <a:rPr lang="ru-RU" sz="2400" dirty="0" smtClean="0"/>
              <a:t>молекулами остаточных </a:t>
            </a:r>
            <a:r>
              <a:rPr lang="ru-RU" sz="2400" dirty="0"/>
              <a:t>газов (О</a:t>
            </a:r>
            <a:r>
              <a:rPr lang="ru-RU" sz="2400" baseline="-25000" dirty="0"/>
              <a:t>2</a:t>
            </a:r>
            <a:r>
              <a:rPr lang="ru-RU" sz="2400" dirty="0"/>
              <a:t>, Н</a:t>
            </a:r>
            <a:r>
              <a:rPr lang="ru-RU" sz="2400" baseline="-25000" dirty="0"/>
              <a:t>2</a:t>
            </a:r>
            <a:r>
              <a:rPr lang="ru-RU" sz="2400" dirty="0"/>
              <a:t>, </a:t>
            </a:r>
            <a:r>
              <a:rPr lang="en-US" sz="2400" dirty="0"/>
              <a:t>N</a:t>
            </a:r>
            <a:r>
              <a:rPr lang="ru-RU" sz="2400" baseline="-25000" dirty="0"/>
              <a:t>2</a:t>
            </a:r>
            <a:r>
              <a:rPr lang="ru-RU" sz="2400" dirty="0"/>
              <a:t>, СО</a:t>
            </a:r>
            <a:r>
              <a:rPr lang="ru-RU" sz="2400" baseline="-25000" dirty="0"/>
              <a:t>2</a:t>
            </a:r>
            <a:r>
              <a:rPr lang="ru-RU" sz="2400" dirty="0"/>
              <a:t> и др.). Относительная простота метода, а также возможность автоматизация </a:t>
            </a:r>
            <a:r>
              <a:rPr lang="ru-RU" sz="2400" dirty="0" smtClean="0"/>
              <a:t>процесса </a:t>
            </a:r>
            <a:r>
              <a:rPr lang="ru-RU" sz="2400" dirty="0" err="1" smtClean="0"/>
              <a:t>позво-ляют</a:t>
            </a:r>
            <a:r>
              <a:rPr lang="ru-RU" sz="2400" dirty="0" smtClean="0"/>
              <a:t> </a:t>
            </a:r>
            <a:r>
              <a:rPr lang="ru-RU" sz="2400" dirty="0"/>
              <a:t>осаждать пленки с воспроизводимыми </a:t>
            </a:r>
            <a:r>
              <a:rPr lang="ru-RU" sz="2400" dirty="0" smtClean="0"/>
              <a:t>параметрами</a:t>
            </a:r>
            <a:r>
              <a:rPr lang="ru-RU" sz="2400" dirty="0"/>
              <a:t>. Кроме того, этот метод наиболее выгоден при </a:t>
            </a:r>
            <a:r>
              <a:rPr lang="ru-RU" sz="2400" dirty="0" smtClean="0"/>
              <a:t>изготовлении </a:t>
            </a:r>
            <a:r>
              <a:rPr lang="ru-RU" sz="2400" dirty="0"/>
              <a:t>БИС и СБИС, размеры элементов которых должны быть очень точными</a:t>
            </a:r>
            <a:r>
              <a:rPr lang="ru-RU" sz="2400" dirty="0" smtClean="0"/>
              <a:t>.</a:t>
            </a:r>
            <a:endParaRPr lang="ru-RU" sz="2400" dirty="0"/>
          </a:p>
        </p:txBody>
      </p:sp>
      <p:sp>
        <p:nvSpPr>
          <p:cNvPr id="5" name="Прямоугольник 4"/>
          <p:cNvSpPr/>
          <p:nvPr/>
        </p:nvSpPr>
        <p:spPr>
          <a:xfrm>
            <a:off x="395536" y="4149080"/>
            <a:ext cx="8496944" cy="1569660"/>
          </a:xfrm>
          <a:prstGeom prst="rect">
            <a:avLst/>
          </a:prstGeom>
        </p:spPr>
        <p:txBody>
          <a:bodyPr wrap="square">
            <a:spAutoFit/>
          </a:bodyPr>
          <a:lstStyle/>
          <a:p>
            <a:r>
              <a:rPr lang="ru-RU" sz="2400" dirty="0" smtClean="0">
                <a:ea typeface="Times New Roman" pitchFamily="18" charset="0"/>
                <a:cs typeface="Arial" pitchFamily="34" charset="0"/>
              </a:rPr>
              <a:t>Термическое испарение основано на создании направленного потока пара вещества и последующей его конденсации на поверхности подложек, температура которых ниже </a:t>
            </a:r>
            <a:r>
              <a:rPr lang="ru-RU" sz="2400" dirty="0" err="1" smtClean="0">
                <a:ea typeface="Times New Roman" pitchFamily="18" charset="0"/>
                <a:cs typeface="Arial" pitchFamily="34" charset="0"/>
              </a:rPr>
              <a:t>температу-ры</a:t>
            </a:r>
            <a:r>
              <a:rPr lang="ru-RU" sz="2400" dirty="0" smtClean="0">
                <a:ea typeface="Times New Roman" pitchFamily="18" charset="0"/>
                <a:cs typeface="Arial" pitchFamily="34" charset="0"/>
              </a:rPr>
              <a:t> источника пара. </a:t>
            </a:r>
            <a:endParaRPr lang="ru-RU" sz="2400" dirty="0"/>
          </a:p>
        </p:txBody>
      </p:sp>
    </p:spTree>
    <p:extLst>
      <p:ext uri="{BB962C8B-B14F-4D97-AF65-F5344CB8AC3E}">
        <p14:creationId xmlns:p14="http://schemas.microsoft.com/office/powerpoint/2010/main" val="48937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68" y="116632"/>
            <a:ext cx="3442389" cy="3704602"/>
          </a:xfrm>
          <a:prstGeom prst="rect">
            <a:avLst/>
          </a:prstGeom>
        </p:spPr>
      </p:pic>
      <p:sp>
        <p:nvSpPr>
          <p:cNvPr id="5" name="TextBox 4"/>
          <p:cNvSpPr txBox="1"/>
          <p:nvPr/>
        </p:nvSpPr>
        <p:spPr>
          <a:xfrm>
            <a:off x="4067944" y="476672"/>
            <a:ext cx="4680520" cy="3046988"/>
          </a:xfrm>
          <a:prstGeom prst="rect">
            <a:avLst/>
          </a:prstGeom>
          <a:noFill/>
        </p:spPr>
        <p:txBody>
          <a:bodyPr wrap="square" rtlCol="0">
            <a:spAutoFit/>
          </a:bodyPr>
          <a:lstStyle/>
          <a:p>
            <a:r>
              <a:rPr lang="ru-RU" sz="2400" dirty="0"/>
              <a:t>Схема термического испарения в вакууме:</a:t>
            </a:r>
          </a:p>
          <a:p>
            <a:r>
              <a:rPr lang="ru-RU" sz="2400" i="1" dirty="0"/>
              <a:t>1 </a:t>
            </a:r>
            <a:r>
              <a:rPr lang="ru-RU" sz="2400" dirty="0"/>
              <a:t>- колпак, </a:t>
            </a:r>
            <a:r>
              <a:rPr lang="ru-RU" sz="2400" i="1" dirty="0"/>
              <a:t>2 </a:t>
            </a:r>
            <a:r>
              <a:rPr lang="ru-RU" sz="2400" dirty="0"/>
              <a:t>- нагреватель подложек, </a:t>
            </a:r>
            <a:r>
              <a:rPr lang="ru-RU" sz="2400" i="1" dirty="0"/>
              <a:t>З </a:t>
            </a:r>
            <a:r>
              <a:rPr lang="ru-RU" sz="2400" dirty="0"/>
              <a:t>- </a:t>
            </a:r>
            <a:r>
              <a:rPr lang="ru-RU" sz="2400" dirty="0" err="1"/>
              <a:t>подложкодержатель</a:t>
            </a:r>
            <a:r>
              <a:rPr lang="ru-RU" sz="2400" dirty="0"/>
              <a:t>, </a:t>
            </a:r>
            <a:r>
              <a:rPr lang="ru-RU" sz="2400" i="1" dirty="0"/>
              <a:t>4</a:t>
            </a:r>
            <a:r>
              <a:rPr lang="ru-RU" sz="2400" dirty="0"/>
              <a:t> - подложка, </a:t>
            </a:r>
            <a:r>
              <a:rPr lang="ru-RU" sz="2400" i="1" dirty="0"/>
              <a:t>5 </a:t>
            </a:r>
            <a:r>
              <a:rPr lang="ru-RU" sz="2400" dirty="0"/>
              <a:t>- заслонка, </a:t>
            </a:r>
            <a:r>
              <a:rPr lang="ru-RU" sz="2400" i="1" dirty="0"/>
              <a:t>6</a:t>
            </a:r>
            <a:r>
              <a:rPr lang="ru-RU" sz="2400" dirty="0"/>
              <a:t> - испаритель, </a:t>
            </a:r>
            <a:r>
              <a:rPr lang="ru-RU" sz="2400" i="1" dirty="0"/>
              <a:t>7- </a:t>
            </a:r>
            <a:r>
              <a:rPr lang="ru-RU" sz="2400" dirty="0"/>
              <a:t>уплотнительная прокладка, </a:t>
            </a:r>
            <a:r>
              <a:rPr lang="ru-RU" sz="2400" i="1" dirty="0"/>
              <a:t>8 </a:t>
            </a:r>
            <a:r>
              <a:rPr lang="ru-RU" sz="2400" dirty="0"/>
              <a:t>- опорная </a:t>
            </a:r>
            <a:r>
              <a:rPr lang="ru-RU" sz="2400" dirty="0" smtClean="0"/>
              <a:t>плита</a:t>
            </a:r>
            <a:endParaRPr lang="ru-RU" dirty="0"/>
          </a:p>
        </p:txBody>
      </p:sp>
      <p:sp>
        <p:nvSpPr>
          <p:cNvPr id="24577" name="Rectangle 1"/>
          <p:cNvSpPr>
            <a:spLocks noChangeArrowheads="1"/>
          </p:cNvSpPr>
          <p:nvPr/>
        </p:nvSpPr>
        <p:spPr bwMode="auto">
          <a:xfrm>
            <a:off x="251520" y="3789040"/>
            <a:ext cx="871195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ea typeface="Times New Roman" pitchFamily="18" charset="0"/>
                <a:cs typeface="Arial" pitchFamily="34" charset="0"/>
              </a:rPr>
              <a:t>Рабочая камера установки термического испарения  </a:t>
            </a:r>
            <a:r>
              <a:rPr kumimoji="0" lang="ru-RU" sz="2400" b="0" i="0" u="none" strike="noStrike" cap="none" normalizeH="0" baseline="0" dirty="0" err="1" smtClean="0">
                <a:ln>
                  <a:noFill/>
                </a:ln>
                <a:solidFill>
                  <a:schemeClr val="tx1"/>
                </a:solidFill>
                <a:effectLst/>
                <a:ea typeface="Times New Roman" pitchFamily="18" charset="0"/>
                <a:cs typeface="Arial" pitchFamily="34" charset="0"/>
              </a:rPr>
              <a:t>представ-ляет</a:t>
            </a:r>
            <a:r>
              <a:rPr kumimoji="0" lang="ru-RU" sz="2400" b="0" i="0" u="none" strike="noStrike" cap="none" normalizeH="0" baseline="0" dirty="0" smtClean="0">
                <a:ln>
                  <a:noFill/>
                </a:ln>
                <a:solidFill>
                  <a:schemeClr val="tx1"/>
                </a:solidFill>
                <a:effectLst/>
                <a:ea typeface="Times New Roman" pitchFamily="18" charset="0"/>
                <a:cs typeface="Arial" pitchFamily="34" charset="0"/>
              </a:rPr>
              <a:t> собой цилиндрический металлический или стеклянный колпак </a:t>
            </a:r>
            <a:r>
              <a:rPr kumimoji="0" lang="ru-RU" sz="2400" b="1" i="1" u="none" strike="noStrike" cap="none" normalizeH="0" baseline="0" dirty="0" smtClean="0">
                <a:ln>
                  <a:noFill/>
                </a:ln>
                <a:solidFill>
                  <a:schemeClr val="tx1"/>
                </a:solidFill>
                <a:effectLst/>
                <a:ea typeface="Times New Roman" pitchFamily="18" charset="0"/>
                <a:cs typeface="Arial" pitchFamily="34" charset="0"/>
              </a:rPr>
              <a:t>1</a:t>
            </a:r>
            <a:r>
              <a:rPr kumimoji="0" lang="ru-RU" sz="2400" b="0" i="1" u="none" strike="noStrike" cap="none" normalizeH="0" baseline="0" dirty="0" smtClean="0">
                <a:ln>
                  <a:noFill/>
                </a:ln>
                <a:solidFill>
                  <a:schemeClr val="tx1"/>
                </a:solidFill>
                <a:effectLst/>
                <a:ea typeface="Times New Roman" pitchFamily="18" charset="0"/>
                <a:cs typeface="Arial" pitchFamily="34" charset="0"/>
              </a:rPr>
              <a:t>, </a:t>
            </a:r>
            <a:r>
              <a:rPr kumimoji="0" lang="ru-RU" sz="2400" b="0" i="0" u="none" strike="noStrike" cap="none" normalizeH="0" baseline="0" dirty="0" smtClean="0">
                <a:ln>
                  <a:noFill/>
                </a:ln>
                <a:solidFill>
                  <a:schemeClr val="tx1"/>
                </a:solidFill>
                <a:effectLst/>
                <a:ea typeface="Times New Roman" pitchFamily="18" charset="0"/>
                <a:cs typeface="Arial" pitchFamily="34" charset="0"/>
              </a:rPr>
              <a:t>размещенный на опорной плите </a:t>
            </a:r>
            <a:r>
              <a:rPr kumimoji="0" lang="ru-RU" sz="2400" b="1" i="1" u="none" strike="noStrike" cap="none" normalizeH="0" baseline="0" dirty="0" smtClean="0">
                <a:ln>
                  <a:noFill/>
                </a:ln>
                <a:solidFill>
                  <a:schemeClr val="tx1"/>
                </a:solidFill>
                <a:effectLst/>
                <a:ea typeface="Times New Roman" pitchFamily="18" charset="0"/>
                <a:cs typeface="Arial" pitchFamily="34" charset="0"/>
              </a:rPr>
              <a:t>8</a:t>
            </a:r>
            <a:r>
              <a:rPr kumimoji="0" lang="ru-RU" sz="2400" b="0" i="1" u="none" strike="noStrike" cap="none" normalizeH="0" baseline="0" dirty="0" smtClean="0">
                <a:ln>
                  <a:noFill/>
                </a:ln>
                <a:solidFill>
                  <a:schemeClr val="tx1"/>
                </a:solidFill>
                <a:effectLst/>
                <a:ea typeface="Times New Roman" pitchFamily="18" charset="0"/>
                <a:cs typeface="Arial" pitchFamily="34" charset="0"/>
              </a:rPr>
              <a:t> </a:t>
            </a:r>
            <a:r>
              <a:rPr kumimoji="0" lang="ru-RU" sz="2400" b="0" i="0" u="none" strike="noStrike" cap="none" normalizeH="0" baseline="0" dirty="0" smtClean="0">
                <a:ln>
                  <a:noFill/>
                </a:ln>
                <a:solidFill>
                  <a:schemeClr val="tx1"/>
                </a:solidFill>
                <a:effectLst/>
                <a:ea typeface="Times New Roman" pitchFamily="18" charset="0"/>
                <a:cs typeface="Arial" pitchFamily="34" charset="0"/>
              </a:rPr>
              <a:t>и уплотненный резиновой прокладкой </a:t>
            </a:r>
            <a:r>
              <a:rPr kumimoji="0" lang="ru-RU" sz="2400" b="1" i="1" u="none" strike="noStrike" cap="none" normalizeH="0" baseline="0" dirty="0" smtClean="0">
                <a:ln>
                  <a:noFill/>
                </a:ln>
                <a:solidFill>
                  <a:schemeClr val="tx1"/>
                </a:solidFill>
                <a:effectLst/>
                <a:ea typeface="Times New Roman" pitchFamily="18" charset="0"/>
                <a:cs typeface="Arial" pitchFamily="34" charset="0"/>
              </a:rPr>
              <a:t>7</a:t>
            </a:r>
            <a:r>
              <a:rPr kumimoji="0" lang="ru-RU" sz="2400" b="0" i="1" u="none" strike="noStrike" cap="none" normalizeH="0" baseline="0" dirty="0" smtClean="0">
                <a:ln>
                  <a:noFill/>
                </a:ln>
                <a:solidFill>
                  <a:schemeClr val="tx1"/>
                </a:solidFill>
                <a:effectLst/>
                <a:ea typeface="Times New Roman" pitchFamily="18" charset="0"/>
                <a:cs typeface="Arial" pitchFamily="34" charset="0"/>
              </a:rPr>
              <a:t>. </a:t>
            </a:r>
            <a:r>
              <a:rPr kumimoji="0" lang="ru-RU" sz="2400" b="0" i="0" u="none" strike="noStrike" cap="none" normalizeH="0" baseline="0" dirty="0" smtClean="0">
                <a:ln>
                  <a:noFill/>
                </a:ln>
                <a:solidFill>
                  <a:schemeClr val="tx1"/>
                </a:solidFill>
                <a:effectLst/>
                <a:ea typeface="Times New Roman" pitchFamily="18" charset="0"/>
                <a:cs typeface="Arial" pitchFamily="34" charset="0"/>
              </a:rPr>
              <a:t>Внутри рабочей камеры располагаются </a:t>
            </a:r>
            <a:r>
              <a:rPr kumimoji="0" lang="ru-RU" sz="2400" b="0" i="0" u="none" strike="noStrike" cap="none" normalizeH="0" baseline="0" dirty="0" err="1" smtClean="0">
                <a:ln>
                  <a:noFill/>
                </a:ln>
                <a:solidFill>
                  <a:schemeClr val="tx1"/>
                </a:solidFill>
                <a:effectLst/>
                <a:ea typeface="Times New Roman" pitchFamily="18" charset="0"/>
                <a:cs typeface="Arial" pitchFamily="34" charset="0"/>
              </a:rPr>
              <a:t>подложкодержатель</a:t>
            </a:r>
            <a:r>
              <a:rPr kumimoji="0" lang="ru-RU" sz="2400" b="0" i="0" u="none" strike="noStrike" cap="none" normalizeH="0" baseline="0" dirty="0" smtClean="0">
                <a:ln>
                  <a:noFill/>
                </a:ln>
                <a:solidFill>
                  <a:schemeClr val="tx1"/>
                </a:solidFill>
                <a:effectLst/>
                <a:ea typeface="Times New Roman" pitchFamily="18" charset="0"/>
                <a:cs typeface="Arial" pitchFamily="34" charset="0"/>
              </a:rPr>
              <a:t> </a:t>
            </a:r>
            <a:r>
              <a:rPr kumimoji="0" lang="ru-RU" sz="2400" b="1" i="1" u="none" strike="noStrike" cap="none" normalizeH="0" baseline="0" dirty="0" smtClean="0">
                <a:ln>
                  <a:noFill/>
                </a:ln>
                <a:solidFill>
                  <a:schemeClr val="tx1"/>
                </a:solidFill>
                <a:effectLst/>
                <a:ea typeface="Times New Roman" pitchFamily="18" charset="0"/>
                <a:cs typeface="Arial" pitchFamily="34" charset="0"/>
              </a:rPr>
              <a:t>З</a:t>
            </a:r>
            <a:r>
              <a:rPr kumimoji="0" lang="ru-RU" sz="2400" b="0" i="1" u="none" strike="noStrike" cap="none" normalizeH="0" baseline="0" dirty="0" smtClean="0">
                <a:ln>
                  <a:noFill/>
                </a:ln>
                <a:solidFill>
                  <a:schemeClr val="tx1"/>
                </a:solidFill>
                <a:effectLst/>
                <a:ea typeface="Times New Roman" pitchFamily="18" charset="0"/>
                <a:cs typeface="Arial" pitchFamily="34" charset="0"/>
              </a:rPr>
              <a:t> </a:t>
            </a:r>
            <a:r>
              <a:rPr kumimoji="0" lang="ru-RU" sz="2400" b="0" i="0" u="none" strike="noStrike" cap="none" normalizeH="0" baseline="0" dirty="0" smtClean="0">
                <a:ln>
                  <a:noFill/>
                </a:ln>
                <a:solidFill>
                  <a:schemeClr val="tx1"/>
                </a:solidFill>
                <a:effectLst/>
                <a:ea typeface="Times New Roman" pitchFamily="18" charset="0"/>
                <a:cs typeface="Arial" pitchFamily="34" charset="0"/>
              </a:rPr>
              <a:t>с подложками </a:t>
            </a:r>
            <a:r>
              <a:rPr kumimoji="0" lang="ru-RU" sz="2400" b="1" i="1" u="none" strike="noStrike" cap="none" normalizeH="0" baseline="0" dirty="0" smtClean="0">
                <a:ln>
                  <a:noFill/>
                </a:ln>
                <a:solidFill>
                  <a:schemeClr val="tx1"/>
                </a:solidFill>
                <a:effectLst/>
                <a:ea typeface="Times New Roman" pitchFamily="18" charset="0"/>
                <a:cs typeface="Arial" pitchFamily="34" charset="0"/>
              </a:rPr>
              <a:t>4</a:t>
            </a:r>
            <a:r>
              <a:rPr kumimoji="0" lang="ru-RU" sz="2400" b="0" i="0" u="none" strike="noStrike" cap="none" normalizeH="0" baseline="0" dirty="0" smtClean="0">
                <a:ln>
                  <a:noFill/>
                </a:ln>
                <a:solidFill>
                  <a:schemeClr val="tx1"/>
                </a:solidFill>
                <a:effectLst/>
                <a:ea typeface="Times New Roman" pitchFamily="18" charset="0"/>
                <a:cs typeface="Arial" pitchFamily="34" charset="0"/>
              </a:rPr>
              <a:t>, их нагреватель </a:t>
            </a:r>
            <a:r>
              <a:rPr kumimoji="0" lang="ru-RU" sz="2400" b="1" i="1" u="none" strike="noStrike" cap="none" normalizeH="0" baseline="0" dirty="0" smtClean="0">
                <a:ln>
                  <a:noFill/>
                </a:ln>
                <a:solidFill>
                  <a:schemeClr val="tx1"/>
                </a:solidFill>
                <a:effectLst/>
                <a:ea typeface="Times New Roman" pitchFamily="18" charset="0"/>
                <a:cs typeface="Arial" pitchFamily="34" charset="0"/>
              </a:rPr>
              <a:t>2</a:t>
            </a:r>
            <a:r>
              <a:rPr kumimoji="0" lang="ru-RU" sz="2400" b="0" i="1" u="none" strike="noStrike" cap="none" normalizeH="0" baseline="0" dirty="0" smtClean="0">
                <a:ln>
                  <a:noFill/>
                </a:ln>
                <a:solidFill>
                  <a:schemeClr val="tx1"/>
                </a:solidFill>
                <a:effectLst/>
                <a:ea typeface="Times New Roman" pitchFamily="18" charset="0"/>
                <a:cs typeface="Arial" pitchFamily="34" charset="0"/>
              </a:rPr>
              <a:t> </a:t>
            </a:r>
            <a:r>
              <a:rPr kumimoji="0" lang="ru-RU" sz="2400" b="0" i="0" u="none" strike="noStrike" cap="none" normalizeH="0" baseline="0" dirty="0" smtClean="0">
                <a:ln>
                  <a:noFill/>
                </a:ln>
                <a:solidFill>
                  <a:schemeClr val="tx1"/>
                </a:solidFill>
                <a:effectLst/>
                <a:ea typeface="Times New Roman" pitchFamily="18" charset="0"/>
                <a:cs typeface="Arial" pitchFamily="34" charset="0"/>
              </a:rPr>
              <a:t>и испаритель </a:t>
            </a:r>
            <a:r>
              <a:rPr kumimoji="0" lang="ru-RU" sz="2400" b="1" i="1" u="none" strike="noStrike" cap="none" normalizeH="0" baseline="0" dirty="0" smtClean="0">
                <a:ln>
                  <a:noFill/>
                </a:ln>
                <a:solidFill>
                  <a:schemeClr val="tx1"/>
                </a:solidFill>
                <a:effectLst/>
                <a:ea typeface="Times New Roman" pitchFamily="18" charset="0"/>
                <a:cs typeface="Arial" pitchFamily="34" charset="0"/>
              </a:rPr>
              <a:t>6</a:t>
            </a:r>
            <a:r>
              <a:rPr kumimoji="0" lang="ru-RU" sz="2400" b="0" i="0" u="none" strike="noStrike" cap="none" normalizeH="0" baseline="0" dirty="0" smtClean="0">
                <a:ln>
                  <a:noFill/>
                </a:ln>
                <a:solidFill>
                  <a:schemeClr val="tx1"/>
                </a:solidFill>
                <a:effectLst/>
                <a:ea typeface="Times New Roman" pitchFamily="18" charset="0"/>
                <a:cs typeface="Arial" pitchFamily="34" charset="0"/>
              </a:rPr>
              <a:t>. Между испарителем и подложками имеется заслонка </a:t>
            </a:r>
            <a:r>
              <a:rPr kumimoji="0" lang="ru-RU" sz="2400" b="1" i="1" u="none" strike="noStrike" cap="none" normalizeH="0" baseline="0" dirty="0" smtClean="0">
                <a:ln>
                  <a:noFill/>
                </a:ln>
                <a:solidFill>
                  <a:schemeClr val="tx1"/>
                </a:solidFill>
                <a:effectLst/>
                <a:ea typeface="Times New Roman" pitchFamily="18" charset="0"/>
                <a:cs typeface="Arial" pitchFamily="34" charset="0"/>
              </a:rPr>
              <a:t>5</a:t>
            </a:r>
            <a:r>
              <a:rPr kumimoji="0" lang="ru-RU" sz="2400" b="0" i="1" u="none" strike="noStrike" cap="none" normalizeH="0" baseline="0" dirty="0" smtClean="0">
                <a:ln>
                  <a:noFill/>
                </a:ln>
                <a:solidFill>
                  <a:schemeClr val="tx1"/>
                </a:solidFill>
                <a:effectLst/>
                <a:ea typeface="Times New Roman" pitchFamily="18" charset="0"/>
                <a:cs typeface="Arial" pitchFamily="34" charset="0"/>
              </a:rPr>
              <a:t>, </a:t>
            </a:r>
            <a:r>
              <a:rPr kumimoji="0" lang="ru-RU" sz="2400" b="0" i="0" u="none" strike="noStrike" cap="none" normalizeH="0" baseline="0" dirty="0" smtClean="0">
                <a:ln>
                  <a:noFill/>
                </a:ln>
                <a:solidFill>
                  <a:schemeClr val="tx1"/>
                </a:solidFill>
                <a:effectLst/>
                <a:ea typeface="Times New Roman" pitchFamily="18" charset="0"/>
                <a:cs typeface="Arial" pitchFamily="34" charset="0"/>
              </a:rPr>
              <a:t>позволяющая в нужный момент прекращать подачу испаряемого вещества. </a:t>
            </a:r>
          </a:p>
        </p:txBody>
      </p:sp>
    </p:spTree>
    <p:extLst>
      <p:ext uri="{BB962C8B-B14F-4D97-AF65-F5344CB8AC3E}">
        <p14:creationId xmlns:p14="http://schemas.microsoft.com/office/powerpoint/2010/main" val="301832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wipe(up)">
                                      <p:cBhvr>
                                        <p:cTn id="7" dur="30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517032"/>
            <a:ext cx="8568952" cy="2864296"/>
          </a:xfrm>
        </p:spPr>
        <p:txBody>
          <a:bodyPr>
            <a:noAutofit/>
          </a:bodyPr>
          <a:lstStyle/>
          <a:p>
            <a:pPr marL="0" indent="0">
              <a:buNone/>
            </a:pPr>
            <a:r>
              <a:rPr lang="ru-RU" sz="2400" dirty="0"/>
              <a:t>Отрываясь от поверхности, частицы вещества </a:t>
            </a:r>
            <a:r>
              <a:rPr lang="ru-RU" sz="2400" dirty="0" err="1" smtClean="0"/>
              <a:t>распространяют-ся</a:t>
            </a:r>
            <a:r>
              <a:rPr lang="ru-RU" sz="2400" dirty="0" smtClean="0"/>
              <a:t> </a:t>
            </a:r>
            <a:r>
              <a:rPr lang="ru-RU" sz="2400" dirty="0"/>
              <a:t>в свободном пространстве, образуя пар. При этом возможны две схемы испарения: твердая фаза - жидкая фаза </a:t>
            </a:r>
            <a:r>
              <a:rPr lang="ru-RU" sz="2400" dirty="0" smtClean="0"/>
              <a:t>– </a:t>
            </a:r>
            <a:r>
              <a:rPr lang="ru-RU" sz="2400" dirty="0" err="1" smtClean="0"/>
              <a:t>парообраз-ная</a:t>
            </a:r>
            <a:r>
              <a:rPr lang="ru-RU" sz="2400" dirty="0" smtClean="0"/>
              <a:t> </a:t>
            </a:r>
            <a:r>
              <a:rPr lang="ru-RU" sz="2400" dirty="0"/>
              <a:t>фаза и твердая фаза - парообразная фаза. Вторую схему испарения называют </a:t>
            </a:r>
            <a:r>
              <a:rPr lang="ru-RU" sz="2400" i="1" dirty="0">
                <a:solidFill>
                  <a:srgbClr val="FF0000"/>
                </a:solidFill>
              </a:rPr>
              <a:t>возгонкой</a:t>
            </a:r>
            <a:r>
              <a:rPr lang="ru-RU" sz="2400" i="1" dirty="0"/>
              <a:t> </a:t>
            </a:r>
            <a:r>
              <a:rPr lang="ru-RU" sz="2400" dirty="0"/>
              <a:t>или </a:t>
            </a:r>
            <a:r>
              <a:rPr lang="ru-RU" sz="2400" i="1" dirty="0">
                <a:solidFill>
                  <a:srgbClr val="FF0000"/>
                </a:solidFill>
              </a:rPr>
              <a:t>сублимацией</a:t>
            </a:r>
            <a:r>
              <a:rPr lang="ru-RU" sz="2400" i="1" dirty="0"/>
              <a:t>. </a:t>
            </a:r>
            <a:r>
              <a:rPr lang="ru-RU" sz="2400" dirty="0"/>
              <a:t>При этом частицы вещества испаряются с поверхности, создавая в </a:t>
            </a:r>
            <a:r>
              <a:rPr lang="ru-RU" sz="2400" dirty="0" smtClean="0"/>
              <a:t>замкнутом </a:t>
            </a:r>
            <a:r>
              <a:rPr lang="ru-RU" sz="2400" dirty="0"/>
              <a:t>объеме </a:t>
            </a:r>
            <a:r>
              <a:rPr lang="en-US" sz="2400" i="1" dirty="0"/>
              <a:t>V</a:t>
            </a:r>
            <a:r>
              <a:rPr lang="ru-RU" sz="2400" dirty="0"/>
              <a:t> некоторое давление пара </a:t>
            </a:r>
            <a:r>
              <a:rPr lang="ru-RU" sz="2400" i="1" dirty="0"/>
              <a:t>р</a:t>
            </a:r>
            <a:r>
              <a:rPr lang="ru-RU" sz="2400" dirty="0"/>
              <a:t>. </a:t>
            </a:r>
          </a:p>
        </p:txBody>
      </p:sp>
      <p:sp>
        <p:nvSpPr>
          <p:cNvPr id="5" name="TextBox 4"/>
          <p:cNvSpPr txBox="1"/>
          <p:nvPr/>
        </p:nvSpPr>
        <p:spPr>
          <a:xfrm>
            <a:off x="323528" y="1931348"/>
            <a:ext cx="8820472" cy="1569660"/>
          </a:xfrm>
          <a:prstGeom prst="rect">
            <a:avLst/>
          </a:prstGeom>
          <a:noFill/>
        </p:spPr>
        <p:txBody>
          <a:bodyPr wrap="square" rtlCol="0">
            <a:spAutoFit/>
          </a:bodyPr>
          <a:lstStyle/>
          <a:p>
            <a:r>
              <a:rPr lang="ru-RU" sz="2400" dirty="0"/>
              <a:t>При нагревании до определенной температуры вещество испаряется, кинетическая энергия его частиц (атомов и молекул) возрастает, в результате чего увеличивается вероятность разрывов межатомных и межмолекулярных связей. </a:t>
            </a:r>
          </a:p>
        </p:txBody>
      </p:sp>
      <p:sp>
        <p:nvSpPr>
          <p:cNvPr id="6" name="Прямоугольник 5"/>
          <p:cNvSpPr/>
          <p:nvPr/>
        </p:nvSpPr>
        <p:spPr>
          <a:xfrm>
            <a:off x="323528" y="0"/>
            <a:ext cx="8424936" cy="830997"/>
          </a:xfrm>
          <a:prstGeom prst="rect">
            <a:avLst/>
          </a:prstGeom>
        </p:spPr>
        <p:txBody>
          <a:bodyPr wrap="square">
            <a:spAutoFit/>
          </a:bodyPr>
          <a:lstStyle/>
          <a:p>
            <a:r>
              <a:rPr lang="ru-RU" sz="2400" dirty="0" smtClean="0">
                <a:ea typeface="Times New Roman" pitchFamily="18" charset="0"/>
                <a:cs typeface="Arial" pitchFamily="34" charset="0"/>
              </a:rPr>
              <a:t>Рабочая камера откачивается вакуумным насосом до давления 10</a:t>
            </a:r>
            <a:r>
              <a:rPr lang="ru-RU" sz="2400" baseline="30000" dirty="0" smtClean="0">
                <a:ea typeface="Times New Roman" pitchFamily="18" charset="0"/>
                <a:cs typeface="Arial" pitchFamily="34" charset="0"/>
              </a:rPr>
              <a:t>-3</a:t>
            </a:r>
            <a:r>
              <a:rPr lang="ru-RU" sz="2400" dirty="0" smtClean="0">
                <a:ea typeface="Times New Roman" pitchFamily="18" charset="0"/>
                <a:cs typeface="Arial" pitchFamily="34" charset="0"/>
              </a:rPr>
              <a:t> – 10</a:t>
            </a:r>
            <a:r>
              <a:rPr lang="ru-RU" sz="2400" baseline="30000" dirty="0" smtClean="0">
                <a:ea typeface="Times New Roman" pitchFamily="18" charset="0"/>
                <a:cs typeface="Arial" pitchFamily="34" charset="0"/>
              </a:rPr>
              <a:t>-4</a:t>
            </a:r>
            <a:r>
              <a:rPr lang="ru-RU" sz="2400" dirty="0" smtClean="0">
                <a:ea typeface="Times New Roman" pitchFamily="18" charset="0"/>
                <a:cs typeface="Arial" pitchFamily="34" charset="0"/>
              </a:rPr>
              <a:t> Па, которое измеряется вакуумметром. </a:t>
            </a:r>
            <a:endParaRPr lang="ru-RU" sz="2400" dirty="0"/>
          </a:p>
        </p:txBody>
      </p:sp>
      <p:sp>
        <p:nvSpPr>
          <p:cNvPr id="23553" name="Rectangle 1"/>
          <p:cNvSpPr>
            <a:spLocks noChangeArrowheads="1"/>
          </p:cNvSpPr>
          <p:nvPr/>
        </p:nvSpPr>
        <p:spPr bwMode="auto">
          <a:xfrm>
            <a:off x="323528" y="740603"/>
            <a:ext cx="849694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ea typeface="Times New Roman" pitchFamily="18" charset="0"/>
                <a:cs typeface="Arial" pitchFamily="34" charset="0"/>
              </a:rPr>
              <a:t>Процесс термического испарения состоит из трех основных этапов: испарения вещества; переноса его паров к подложкам; конденсации на них и образовании пленочной структуры.</a:t>
            </a:r>
            <a:endParaRPr kumimoji="0" lang="ru-RU" sz="24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135619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wipe(up)">
                                      <p:cBhvr>
                                        <p:cTn id="7" dur="2000"/>
                                        <p:tgtEl>
                                          <p:spTgt spid="235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2355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116632"/>
            <a:ext cx="8568952" cy="1938992"/>
          </a:xfrm>
          <a:prstGeom prst="rect">
            <a:avLst/>
          </a:prstGeom>
          <a:noFill/>
        </p:spPr>
        <p:txBody>
          <a:bodyPr wrap="square" rtlCol="0">
            <a:spAutoFit/>
          </a:bodyPr>
          <a:lstStyle/>
          <a:p>
            <a:r>
              <a:rPr lang="ru-RU" sz="2400" dirty="0"/>
              <a:t>Конденсация паров зависит от температуры подложки и </a:t>
            </a:r>
            <a:r>
              <a:rPr lang="ru-RU" sz="2400" dirty="0" err="1" smtClean="0"/>
              <a:t>плот-ности</a:t>
            </a:r>
            <a:r>
              <a:rPr lang="ru-RU" sz="2400" dirty="0" smtClean="0"/>
              <a:t> </a:t>
            </a:r>
            <a:r>
              <a:rPr lang="ru-RU" sz="2400" dirty="0"/>
              <a:t>молекулярного пучка. Приближаясь к подложке, частицы вещества попадают в поле сил притяжения ее поверхностных атомов и молекул. Вместе с тем на очень близком расстоянии на частицы вещества действуют также силы отталкивания. </a:t>
            </a:r>
          </a:p>
        </p:txBody>
      </p:sp>
      <p:sp>
        <p:nvSpPr>
          <p:cNvPr id="9" name="Объект 2"/>
          <p:cNvSpPr>
            <a:spLocks noGrp="1"/>
          </p:cNvSpPr>
          <p:nvPr>
            <p:ph idx="1"/>
          </p:nvPr>
        </p:nvSpPr>
        <p:spPr>
          <a:xfrm>
            <a:off x="251520" y="1916832"/>
            <a:ext cx="8435280" cy="1224136"/>
          </a:xfrm>
        </p:spPr>
        <p:txBody>
          <a:bodyPr>
            <a:normAutofit/>
          </a:bodyPr>
          <a:lstStyle/>
          <a:p>
            <a:r>
              <a:rPr lang="ru-RU" sz="2400" i="1" dirty="0" smtClean="0">
                <a:solidFill>
                  <a:srgbClr val="FF0000"/>
                </a:solidFill>
              </a:rPr>
              <a:t>Критическая температура </a:t>
            </a:r>
            <a:r>
              <a:rPr lang="ru-RU" sz="2400" dirty="0" smtClean="0"/>
              <a:t>- </a:t>
            </a:r>
            <a:r>
              <a:rPr lang="ru-RU" sz="2400" dirty="0"/>
              <a:t>т</a:t>
            </a:r>
            <a:r>
              <a:rPr lang="ru-RU" sz="2400" dirty="0" smtClean="0"/>
              <a:t>емпература </a:t>
            </a:r>
            <a:r>
              <a:rPr lang="ru-RU" sz="2400" dirty="0"/>
              <a:t>подложки, выше которой частицы вещества отражаются от ее поверхности и пленка при этом не </a:t>
            </a:r>
            <a:r>
              <a:rPr lang="ru-RU" sz="2400" dirty="0" smtClean="0"/>
              <a:t>образуется.</a:t>
            </a:r>
          </a:p>
        </p:txBody>
      </p:sp>
      <p:sp>
        <p:nvSpPr>
          <p:cNvPr id="10" name="Прямоугольник 9"/>
          <p:cNvSpPr/>
          <p:nvPr/>
        </p:nvSpPr>
        <p:spPr>
          <a:xfrm>
            <a:off x="251520" y="2996952"/>
            <a:ext cx="8640960" cy="1569660"/>
          </a:xfrm>
          <a:prstGeom prst="rect">
            <a:avLst/>
          </a:prstGeom>
        </p:spPr>
        <p:txBody>
          <a:bodyPr wrap="square">
            <a:spAutoFit/>
          </a:bodyPr>
          <a:lstStyle/>
          <a:p>
            <a:pPr marL="355600" indent="-355600">
              <a:buFont typeface="Arial" pitchFamily="34" charset="0"/>
              <a:buChar char="•"/>
            </a:pPr>
            <a:r>
              <a:rPr lang="ru-RU" sz="2400" i="1" dirty="0" smtClean="0">
                <a:solidFill>
                  <a:srgbClr val="FF0000"/>
                </a:solidFill>
              </a:rPr>
              <a:t>Критической плотностью молекулярного потока </a:t>
            </a:r>
            <a:r>
              <a:rPr lang="ru-RU" sz="2400" i="1" dirty="0" smtClean="0"/>
              <a:t>-  </a:t>
            </a:r>
            <a:r>
              <a:rPr lang="ru-RU" sz="2400" dirty="0" smtClean="0"/>
              <a:t>называют</a:t>
            </a:r>
            <a:r>
              <a:rPr lang="ru-RU" sz="2400" i="1" dirty="0" smtClean="0"/>
              <a:t> </a:t>
            </a:r>
            <a:r>
              <a:rPr lang="ru-RU" sz="2400" dirty="0" smtClean="0"/>
              <a:t>наименьшую плотность, при которой частицы осаждаемого вещества конденсируются на подложке при данной ее температуре.</a:t>
            </a:r>
          </a:p>
        </p:txBody>
      </p:sp>
      <p:sp>
        <p:nvSpPr>
          <p:cNvPr id="11" name="TextBox 10"/>
          <p:cNvSpPr txBox="1"/>
          <p:nvPr/>
        </p:nvSpPr>
        <p:spPr>
          <a:xfrm>
            <a:off x="251520" y="4509120"/>
            <a:ext cx="8892480" cy="2308324"/>
          </a:xfrm>
          <a:prstGeom prst="rect">
            <a:avLst/>
          </a:prstGeom>
          <a:noFill/>
        </p:spPr>
        <p:txBody>
          <a:bodyPr wrap="square" rtlCol="0">
            <a:spAutoFit/>
          </a:bodyPr>
          <a:lstStyle/>
          <a:p>
            <a:pPr marL="355600" indent="-355600">
              <a:buFont typeface="Arial" pitchFamily="34" charset="0"/>
              <a:buChar char="•"/>
            </a:pPr>
            <a:r>
              <a:rPr lang="ru-RU" sz="2400" dirty="0" smtClean="0"/>
              <a:t>Размер зародыша, при котором он обладает минимальной устойчивостью, называется </a:t>
            </a:r>
            <a:r>
              <a:rPr lang="ru-RU" sz="2400" i="1" dirty="0" smtClean="0">
                <a:solidFill>
                  <a:srgbClr val="FF0000"/>
                </a:solidFill>
              </a:rPr>
              <a:t>критическим</a:t>
            </a:r>
            <a:r>
              <a:rPr lang="ru-RU" sz="2400" i="1" dirty="0" smtClean="0"/>
              <a:t>. </a:t>
            </a:r>
            <a:r>
              <a:rPr lang="ru-RU" sz="2400" dirty="0" smtClean="0"/>
              <a:t>Зародыш </a:t>
            </a:r>
            <a:r>
              <a:rPr lang="ru-RU" sz="2400" dirty="0" err="1" smtClean="0"/>
              <a:t>критичес-кого</a:t>
            </a:r>
            <a:r>
              <a:rPr lang="ru-RU" sz="2400" dirty="0" smtClean="0"/>
              <a:t> размера при удалении даже одной молекулы распадается и, наоборот, при добавлении ее становится более устойчивым. При росте и объединении зародышей образуются </a:t>
            </a:r>
            <a:r>
              <a:rPr lang="ru-RU" sz="2400" dirty="0" err="1" smtClean="0"/>
              <a:t>островковые</a:t>
            </a:r>
            <a:r>
              <a:rPr lang="ru-RU" sz="2400" dirty="0" smtClean="0"/>
              <a:t> структуры, а затем - сплошная пленка. </a:t>
            </a:r>
            <a:endParaRPr lang="ru-RU" sz="2400" dirty="0"/>
          </a:p>
        </p:txBody>
      </p:sp>
    </p:spTree>
    <p:extLst>
      <p:ext uri="{BB962C8B-B14F-4D97-AF65-F5344CB8AC3E}">
        <p14:creationId xmlns:p14="http://schemas.microsoft.com/office/powerpoint/2010/main" val="259449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116632"/>
            <a:ext cx="8748464" cy="2308324"/>
          </a:xfrm>
          <a:prstGeom prst="rect">
            <a:avLst/>
          </a:prstGeom>
        </p:spPr>
        <p:txBody>
          <a:bodyPr wrap="square">
            <a:spAutoFit/>
          </a:bodyPr>
          <a:lstStyle/>
          <a:p>
            <a:r>
              <a:rPr lang="ru-RU" sz="2400" dirty="0" smtClean="0"/>
              <a:t>Испаряющиеся атомы распространяются прямолинейно без рассеяния и образования завихрений подобно световому </a:t>
            </a:r>
            <a:r>
              <a:rPr lang="ru-RU" sz="2400" dirty="0" err="1" smtClean="0"/>
              <a:t>излу-чению</a:t>
            </a:r>
            <a:r>
              <a:rPr lang="ru-RU" sz="2400" dirty="0" smtClean="0"/>
              <a:t>, так как отсутствуют соударения с молекулами остаточного газа. Это определяется тем, что длина свободного пробега </a:t>
            </a:r>
            <a:r>
              <a:rPr lang="ru-RU" sz="2400" dirty="0" err="1" smtClean="0"/>
              <a:t>моле-кул</a:t>
            </a:r>
            <a:r>
              <a:rPr lang="ru-RU" sz="2400" dirty="0" smtClean="0"/>
              <a:t> в остаточном газе на порядок превышает расстояние от источника до подложки. </a:t>
            </a:r>
            <a:endParaRPr lang="ru-RU" sz="2400" dirty="0"/>
          </a:p>
        </p:txBody>
      </p:sp>
      <p:sp>
        <p:nvSpPr>
          <p:cNvPr id="6" name="TextBox 5"/>
          <p:cNvSpPr txBox="1"/>
          <p:nvPr/>
        </p:nvSpPr>
        <p:spPr>
          <a:xfrm>
            <a:off x="251520" y="2300679"/>
            <a:ext cx="8640960" cy="1200329"/>
          </a:xfrm>
          <a:prstGeom prst="rect">
            <a:avLst/>
          </a:prstGeom>
          <a:noFill/>
        </p:spPr>
        <p:txBody>
          <a:bodyPr wrap="square" rtlCol="0">
            <a:spAutoFit/>
          </a:bodyPr>
          <a:lstStyle/>
          <a:p>
            <a:r>
              <a:rPr lang="ru-RU" sz="2400" dirty="0" smtClean="0"/>
              <a:t>В зависимости от способа нагрева осаждаемого вещества различают резистивные, электронно-лучевые и индукционные испарители. </a:t>
            </a:r>
          </a:p>
        </p:txBody>
      </p:sp>
      <p:sp>
        <p:nvSpPr>
          <p:cNvPr id="8" name="Объект 2"/>
          <p:cNvSpPr>
            <a:spLocks noGrp="1"/>
          </p:cNvSpPr>
          <p:nvPr>
            <p:ph idx="1"/>
          </p:nvPr>
        </p:nvSpPr>
        <p:spPr>
          <a:xfrm>
            <a:off x="251520" y="3429000"/>
            <a:ext cx="8733656" cy="1872208"/>
          </a:xfrm>
        </p:spPr>
        <p:txBody>
          <a:bodyPr>
            <a:noAutofit/>
          </a:bodyPr>
          <a:lstStyle/>
          <a:p>
            <a:pPr marL="6350" indent="-6350"/>
            <a:r>
              <a:rPr lang="ru-RU" sz="2400" i="1" dirty="0" smtClean="0"/>
              <a:t>   </a:t>
            </a:r>
            <a:r>
              <a:rPr lang="ru-RU" sz="2400" i="1" dirty="0" smtClean="0">
                <a:solidFill>
                  <a:srgbClr val="FF0000"/>
                </a:solidFill>
              </a:rPr>
              <a:t>Резистивные </a:t>
            </a:r>
            <a:r>
              <a:rPr lang="ru-RU" sz="2400" i="1" dirty="0"/>
              <a:t>испарители</a:t>
            </a:r>
            <a:r>
              <a:rPr lang="ru-RU" sz="2400" dirty="0"/>
              <a:t> изготовляют из проволоки и лент тугоплавких металлов, а также из графита и </a:t>
            </a:r>
            <a:r>
              <a:rPr lang="ru-RU" sz="2400" dirty="0" err="1"/>
              <a:t>диборида</a:t>
            </a:r>
            <a:r>
              <a:rPr lang="ru-RU" sz="2400" dirty="0"/>
              <a:t> титана ТiВ</a:t>
            </a:r>
            <a:r>
              <a:rPr lang="ru-RU" sz="2400" baseline="-25000" dirty="0"/>
              <a:t>2</a:t>
            </a:r>
            <a:r>
              <a:rPr lang="ru-RU" sz="2400" dirty="0"/>
              <a:t>. </a:t>
            </a:r>
            <a:r>
              <a:rPr lang="ru-RU" sz="2400" dirty="0" smtClean="0"/>
              <a:t>Недостатки резистивных испарителей -  загрязнение наносимой пленки материалом нагревателя или тигля, малый срок службы, невозможность испарения тугоплавких металлов.</a:t>
            </a:r>
          </a:p>
          <a:p>
            <a:pPr marL="6350" indent="-6350"/>
            <a:endParaRPr lang="ru-RU" sz="2400" dirty="0"/>
          </a:p>
        </p:txBody>
      </p:sp>
      <p:sp>
        <p:nvSpPr>
          <p:cNvPr id="9" name="Прямоугольник 8"/>
          <p:cNvSpPr/>
          <p:nvPr/>
        </p:nvSpPr>
        <p:spPr>
          <a:xfrm>
            <a:off x="0" y="5325015"/>
            <a:ext cx="8640960" cy="1200329"/>
          </a:xfrm>
          <a:prstGeom prst="rect">
            <a:avLst/>
          </a:prstGeom>
        </p:spPr>
        <p:txBody>
          <a:bodyPr wrap="square">
            <a:spAutoFit/>
          </a:bodyPr>
          <a:lstStyle/>
          <a:p>
            <a:pPr marL="93663">
              <a:buFont typeface="Arial" pitchFamily="34" charset="0"/>
              <a:buChar char="•"/>
            </a:pPr>
            <a:r>
              <a:rPr lang="ru-RU" sz="2400" i="1" dirty="0" smtClean="0"/>
              <a:t>  </a:t>
            </a:r>
            <a:r>
              <a:rPr lang="ru-RU" sz="2400" i="1" dirty="0" smtClean="0">
                <a:solidFill>
                  <a:srgbClr val="FF0000"/>
                </a:solidFill>
              </a:rPr>
              <a:t>Электронно-лучевые</a:t>
            </a:r>
            <a:r>
              <a:rPr lang="ru-RU" sz="2400" dirty="0" smtClean="0"/>
              <a:t> </a:t>
            </a:r>
            <a:r>
              <a:rPr lang="ru-RU" sz="2400" i="1" dirty="0" smtClean="0"/>
              <a:t>испарители</a:t>
            </a:r>
            <a:r>
              <a:rPr lang="ru-RU" sz="2400" dirty="0" smtClean="0"/>
              <a:t> основаны на </a:t>
            </a:r>
            <a:r>
              <a:rPr lang="ru-RU" sz="2400" dirty="0" err="1" smtClean="0"/>
              <a:t>преобразова-нии</a:t>
            </a:r>
            <a:r>
              <a:rPr lang="ru-RU" sz="2400" dirty="0" smtClean="0"/>
              <a:t> кинетической энергии электронов в энергию нагрева при бомбардировке ими испаряемого материала. </a:t>
            </a:r>
          </a:p>
        </p:txBody>
      </p:sp>
    </p:spTree>
    <p:extLst>
      <p:ext uri="{BB962C8B-B14F-4D97-AF65-F5344CB8AC3E}">
        <p14:creationId xmlns:p14="http://schemas.microsoft.com/office/powerpoint/2010/main" val="34195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0" y="779220"/>
            <a:ext cx="8712968" cy="1569660"/>
          </a:xfrm>
          <a:prstGeom prst="rect">
            <a:avLst/>
          </a:prstGeom>
        </p:spPr>
        <p:txBody>
          <a:bodyPr wrap="square">
            <a:spAutoFit/>
          </a:bodyPr>
          <a:lstStyle/>
          <a:p>
            <a:pPr>
              <a:buFont typeface="Arial" pitchFamily="34" charset="0"/>
              <a:buChar char="•"/>
            </a:pPr>
            <a:r>
              <a:rPr lang="ru-RU" sz="2400" i="1" dirty="0" smtClean="0"/>
              <a:t>  </a:t>
            </a:r>
            <a:r>
              <a:rPr lang="ru-RU" sz="2400" i="1" dirty="0" smtClean="0">
                <a:solidFill>
                  <a:srgbClr val="FF0000"/>
                </a:solidFill>
              </a:rPr>
              <a:t>Индукционные</a:t>
            </a:r>
            <a:r>
              <a:rPr lang="ru-RU" sz="2400" i="1" dirty="0" smtClean="0"/>
              <a:t> испарители</a:t>
            </a:r>
            <a:r>
              <a:rPr lang="ru-RU" sz="2400" dirty="0" smtClean="0"/>
              <a:t> основаны на разогреве материала высокочастотным магнитным полем, создаваемым индуктором. Основной недостаток этих испарителей – значительная зависимость скорости испарения вещества от его массы. </a:t>
            </a:r>
          </a:p>
        </p:txBody>
      </p:sp>
      <p:sp>
        <p:nvSpPr>
          <p:cNvPr id="7" name="Прямоугольник 6"/>
          <p:cNvSpPr/>
          <p:nvPr/>
        </p:nvSpPr>
        <p:spPr>
          <a:xfrm>
            <a:off x="179512" y="77723"/>
            <a:ext cx="8676456" cy="830997"/>
          </a:xfrm>
          <a:prstGeom prst="rect">
            <a:avLst/>
          </a:prstGeom>
        </p:spPr>
        <p:txBody>
          <a:bodyPr wrap="square">
            <a:spAutoFit/>
          </a:bodyPr>
          <a:lstStyle/>
          <a:p>
            <a:pPr marL="93663"/>
            <a:r>
              <a:rPr lang="ru-RU" sz="2400" dirty="0" smtClean="0"/>
              <a:t>Однако при электронной бомбардировке некоторые материалы разлагаются на фракции с выделением газообразных веществ. </a:t>
            </a:r>
          </a:p>
        </p:txBody>
      </p:sp>
      <p:sp>
        <p:nvSpPr>
          <p:cNvPr id="9" name="Заголовок 1"/>
          <p:cNvSpPr>
            <a:spLocks noGrp="1"/>
          </p:cNvSpPr>
          <p:nvPr>
            <p:ph type="title"/>
          </p:nvPr>
        </p:nvSpPr>
        <p:spPr>
          <a:xfrm>
            <a:off x="467544" y="2780928"/>
            <a:ext cx="8229600" cy="1143000"/>
          </a:xfrm>
        </p:spPr>
        <p:txBody>
          <a:bodyPr>
            <a:normAutofit/>
          </a:bodyPr>
          <a:lstStyle/>
          <a:p>
            <a:r>
              <a:rPr lang="ru-RU" sz="3200" b="1" dirty="0">
                <a:solidFill>
                  <a:srgbClr val="002060"/>
                </a:solidFill>
              </a:rPr>
              <a:t>Катодное, ионно-плазменное и магнетронное распыление</a:t>
            </a:r>
          </a:p>
        </p:txBody>
      </p:sp>
      <p:sp>
        <p:nvSpPr>
          <p:cNvPr id="10" name="Прямоугольник 9"/>
          <p:cNvSpPr/>
          <p:nvPr/>
        </p:nvSpPr>
        <p:spPr>
          <a:xfrm>
            <a:off x="251520" y="4077072"/>
            <a:ext cx="8640960" cy="2308324"/>
          </a:xfrm>
          <a:prstGeom prst="rect">
            <a:avLst/>
          </a:prstGeom>
        </p:spPr>
        <p:txBody>
          <a:bodyPr wrap="square">
            <a:spAutoFit/>
          </a:bodyPr>
          <a:lstStyle/>
          <a:p>
            <a:r>
              <a:rPr lang="ru-RU" sz="2400" b="1" dirty="0" smtClean="0"/>
              <a:t>Катодное, ионно-плазменное и магнетронное распыление</a:t>
            </a:r>
            <a:r>
              <a:rPr lang="ru-RU" sz="2400" dirty="0" smtClean="0"/>
              <a:t> существенно отличаются от термического испарения. Так, при катодном распылении материалов, особенность которого состоит в том, что пленка формируется в газовом разряде, процесс происходят при давлении от 1 до 10</a:t>
            </a:r>
            <a:r>
              <a:rPr lang="ru-RU" sz="2400" baseline="30000" dirty="0" smtClean="0"/>
              <a:t>2</a:t>
            </a:r>
            <a:r>
              <a:rPr lang="ru-RU" sz="2400" dirty="0" smtClean="0"/>
              <a:t> Па и меньшей, чем при термическом испарении, скорости роста пленки.</a:t>
            </a:r>
          </a:p>
        </p:txBody>
      </p:sp>
    </p:spTree>
    <p:extLst>
      <p:ext uri="{BB962C8B-B14F-4D97-AF65-F5344CB8AC3E}">
        <p14:creationId xmlns:p14="http://schemas.microsoft.com/office/powerpoint/2010/main" val="86659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23528" y="0"/>
            <a:ext cx="8496944" cy="2677656"/>
          </a:xfrm>
          <a:prstGeom prst="rect">
            <a:avLst/>
          </a:prstGeom>
        </p:spPr>
        <p:txBody>
          <a:bodyPr wrap="square">
            <a:spAutoFit/>
          </a:bodyPr>
          <a:lstStyle/>
          <a:p>
            <a:r>
              <a:rPr lang="ru-RU" sz="2400" dirty="0" smtClean="0"/>
              <a:t>Катодное распыление основано на том, что поток положительно заряженных ионов газа (например, аргона), получивших энергию от сотен </a:t>
            </a:r>
            <a:r>
              <a:rPr lang="ru-RU" sz="2400" dirty="0" err="1" smtClean="0"/>
              <a:t>электронвольт</a:t>
            </a:r>
            <a:r>
              <a:rPr lang="ru-RU" sz="2400" dirty="0" smtClean="0"/>
              <a:t> до единиц </a:t>
            </a:r>
            <a:r>
              <a:rPr lang="ru-RU" sz="2400" dirty="0" err="1" smtClean="0"/>
              <a:t>килоэлектронвольт</a:t>
            </a:r>
            <a:r>
              <a:rPr lang="ru-RU" sz="2400" dirty="0" smtClean="0"/>
              <a:t>, направляют на мишень, выполненную из распыляемого вещества. Ионной бомбардировкой из мишени выбиваются частицы вещества, которые оседают на подложке в виде тонкой пленки. </a:t>
            </a:r>
          </a:p>
        </p:txBody>
      </p:sp>
      <p:sp>
        <p:nvSpPr>
          <p:cNvPr id="8" name="Прямоугольник 7"/>
          <p:cNvSpPr/>
          <p:nvPr/>
        </p:nvSpPr>
        <p:spPr>
          <a:xfrm>
            <a:off x="395536" y="2564904"/>
            <a:ext cx="8352928" cy="1200329"/>
          </a:xfrm>
          <a:prstGeom prst="rect">
            <a:avLst/>
          </a:prstGeom>
        </p:spPr>
        <p:txBody>
          <a:bodyPr wrap="square">
            <a:spAutoFit/>
          </a:bodyPr>
          <a:lstStyle/>
          <a:p>
            <a:r>
              <a:rPr lang="ru-RU" sz="2400" dirty="0" smtClean="0"/>
              <a:t>В</a:t>
            </a:r>
            <a:r>
              <a:rPr lang="ru-RU" sz="2400" b="1" dirty="0" smtClean="0"/>
              <a:t> </a:t>
            </a:r>
            <a:r>
              <a:rPr lang="ru-RU" sz="2400" dirty="0" smtClean="0"/>
              <a:t>зависимости от способов ионизации газа, т.е. создания плазмы и распыления мишени, ионные источники подразделяют на диодные, триодные и магнетронные. </a:t>
            </a:r>
            <a:endParaRPr lang="ru-RU" sz="2400" dirty="0"/>
          </a:p>
        </p:txBody>
      </p:sp>
      <p:sp>
        <p:nvSpPr>
          <p:cNvPr id="11" name="Прямоугольник 10"/>
          <p:cNvSpPr/>
          <p:nvPr/>
        </p:nvSpPr>
        <p:spPr>
          <a:xfrm>
            <a:off x="395536" y="3789040"/>
            <a:ext cx="8424936" cy="2308324"/>
          </a:xfrm>
          <a:prstGeom prst="rect">
            <a:avLst/>
          </a:prstGeom>
        </p:spPr>
        <p:txBody>
          <a:bodyPr wrap="square">
            <a:spAutoFit/>
          </a:bodyPr>
          <a:lstStyle/>
          <a:p>
            <a:r>
              <a:rPr lang="ru-RU" sz="2400" dirty="0" smtClean="0"/>
              <a:t>В</a:t>
            </a:r>
            <a:r>
              <a:rPr lang="ru-RU" sz="2400" b="1" dirty="0" smtClean="0"/>
              <a:t> </a:t>
            </a:r>
            <a:r>
              <a:rPr lang="ru-RU" sz="2400" i="1" dirty="0" smtClean="0"/>
              <a:t>диодных источниках</a:t>
            </a:r>
            <a:r>
              <a:rPr lang="ru-RU" sz="2400" dirty="0" smtClean="0"/>
              <a:t> поток электронов, необходимый для ионизации рабочего газа, образуется в результате автоэлектронной эмиссии. В таких источниках </a:t>
            </a:r>
            <a:r>
              <a:rPr lang="ru-RU" sz="2400" dirty="0" err="1" smtClean="0"/>
              <a:t>бомбарди-руемая</a:t>
            </a:r>
            <a:r>
              <a:rPr lang="ru-RU" sz="2400" dirty="0" smtClean="0"/>
              <a:t> нонами газа мишень одновременно является катодом и поэтому называется </a:t>
            </a:r>
            <a:r>
              <a:rPr lang="ru-RU" sz="2400" i="1" dirty="0" smtClean="0"/>
              <a:t>катодом-мишенью. </a:t>
            </a:r>
            <a:r>
              <a:rPr lang="ru-RU" sz="2400" dirty="0" smtClean="0"/>
              <a:t>Осаждение вещества происходят на подложку, располагаемую на аноде. </a:t>
            </a:r>
            <a:endParaRPr lang="ru-RU" sz="2400" dirty="0"/>
          </a:p>
        </p:txBody>
      </p:sp>
    </p:spTree>
    <p:extLst>
      <p:ext uri="{BB962C8B-B14F-4D97-AF65-F5344CB8AC3E}">
        <p14:creationId xmlns:p14="http://schemas.microsoft.com/office/powerpoint/2010/main" val="374240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67544" y="49848"/>
            <a:ext cx="8280920" cy="1938992"/>
          </a:xfrm>
          <a:prstGeom prst="rect">
            <a:avLst/>
          </a:prstGeom>
        </p:spPr>
        <p:txBody>
          <a:bodyPr wrap="square">
            <a:spAutoFit/>
          </a:bodyPr>
          <a:lstStyle/>
          <a:p>
            <a:r>
              <a:rPr lang="ru-RU" sz="2400" i="1" dirty="0" smtClean="0"/>
              <a:t>В триодных источниках</a:t>
            </a:r>
            <a:r>
              <a:rPr lang="ru-RU" sz="2400" b="1" dirty="0" smtClean="0"/>
              <a:t>, </a:t>
            </a:r>
            <a:r>
              <a:rPr lang="ru-RU" sz="2400" dirty="0" smtClean="0"/>
              <a:t>называемых также</a:t>
            </a:r>
            <a:r>
              <a:rPr lang="ru-RU" sz="2400" b="1" dirty="0" smtClean="0"/>
              <a:t>  </a:t>
            </a:r>
            <a:r>
              <a:rPr lang="ru-RU" sz="2400" i="1" dirty="0" err="1" smtClean="0"/>
              <a:t>нонно-плазмен-ными</a:t>
            </a:r>
            <a:r>
              <a:rPr lang="ru-RU" sz="2400" i="1" dirty="0" smtClean="0"/>
              <a:t> источниками распыления , </a:t>
            </a:r>
            <a:r>
              <a:rPr lang="ru-RU" sz="2400" dirty="0" smtClean="0"/>
              <a:t>третий электрод выполняет функцию термоэмиссионного катода, увеличивая </a:t>
            </a:r>
            <a:r>
              <a:rPr lang="ru-RU" sz="2400" dirty="0" err="1" smtClean="0"/>
              <a:t>концентра-цию</a:t>
            </a:r>
            <a:r>
              <a:rPr lang="ru-RU" sz="2400" dirty="0" smtClean="0"/>
              <a:t> электронов, а следовательно, и ионизированных атомов рабочего газа (аргона).</a:t>
            </a:r>
          </a:p>
        </p:txBody>
      </p:sp>
      <p:sp>
        <p:nvSpPr>
          <p:cNvPr id="11" name="Прямоугольник 10"/>
          <p:cNvSpPr/>
          <p:nvPr/>
        </p:nvSpPr>
        <p:spPr>
          <a:xfrm>
            <a:off x="467544" y="2060848"/>
            <a:ext cx="8280920" cy="3416320"/>
          </a:xfrm>
          <a:prstGeom prst="rect">
            <a:avLst/>
          </a:prstGeom>
        </p:spPr>
        <p:txBody>
          <a:bodyPr wrap="square">
            <a:spAutoFit/>
          </a:bodyPr>
          <a:lstStyle/>
          <a:p>
            <a:r>
              <a:rPr lang="ru-RU" sz="2400" dirty="0" smtClean="0"/>
              <a:t>Особенностью триодных источников распыления является </a:t>
            </a:r>
            <a:r>
              <a:rPr lang="ru-RU" sz="2400" dirty="0" err="1" smtClean="0"/>
              <a:t>безынерционность</a:t>
            </a:r>
            <a:r>
              <a:rPr lang="ru-RU" sz="2400" dirty="0" smtClean="0"/>
              <a:t> (распыление после снятия потенциала с катода-мишени мгновенно прекращается), возможность </a:t>
            </a:r>
            <a:r>
              <a:rPr lang="ru-RU" sz="2400" dirty="0" err="1" smtClean="0"/>
              <a:t>ион-ной</a:t>
            </a:r>
            <a:r>
              <a:rPr lang="ru-RU" sz="2400" dirty="0" smtClean="0"/>
              <a:t> очистки поверхностей мишени и подложки без </a:t>
            </a:r>
            <a:r>
              <a:rPr lang="ru-RU" sz="2400" dirty="0" err="1" smtClean="0"/>
              <a:t>встраива-ния</a:t>
            </a:r>
            <a:r>
              <a:rPr lang="ru-RU" sz="2400" dirty="0" smtClean="0"/>
              <a:t> специальной системы электродов. Так как энергия </a:t>
            </a:r>
            <a:r>
              <a:rPr lang="ru-RU" sz="2400" dirty="0" err="1" smtClean="0"/>
              <a:t>летя-щих</a:t>
            </a:r>
            <a:r>
              <a:rPr lang="ru-RU" sz="2400" dirty="0" smtClean="0"/>
              <a:t> частиц очень велика, особенно при распылении </a:t>
            </a:r>
            <a:r>
              <a:rPr lang="ru-RU" sz="2400" dirty="0" err="1" smtClean="0"/>
              <a:t>туго-плавких</a:t>
            </a:r>
            <a:r>
              <a:rPr lang="ru-RU" sz="2400" dirty="0" smtClean="0"/>
              <a:t> материалов, сплавов и соединений, в</a:t>
            </a:r>
            <a:r>
              <a:rPr lang="ru-RU" sz="2400" b="1" dirty="0" smtClean="0"/>
              <a:t> </a:t>
            </a:r>
            <a:r>
              <a:rPr lang="ru-RU" sz="2400" dirty="0" smtClean="0"/>
              <a:t>разрядной камере и на</a:t>
            </a:r>
            <a:r>
              <a:rPr lang="ru-RU" sz="2400" b="1" dirty="0" smtClean="0"/>
              <a:t>  </a:t>
            </a:r>
            <a:r>
              <a:rPr lang="ru-RU" sz="2400" dirty="0" smtClean="0"/>
              <a:t>мишени выделяется большое количество теплоты. Поэтому такие системы требуют охлаждения. </a:t>
            </a:r>
            <a:endParaRPr lang="ru-RU" sz="2400" dirty="0"/>
          </a:p>
        </p:txBody>
      </p:sp>
    </p:spTree>
    <p:extLst>
      <p:ext uri="{BB962C8B-B14F-4D97-AF65-F5344CB8AC3E}">
        <p14:creationId xmlns:p14="http://schemas.microsoft.com/office/powerpoint/2010/main" val="260694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5799" y="0"/>
            <a:ext cx="5365503" cy="2564904"/>
          </a:xfrm>
          <a:prstGeom prst="rect">
            <a:avLst/>
          </a:prstGeom>
        </p:spPr>
      </p:pic>
      <p:sp>
        <p:nvSpPr>
          <p:cNvPr id="6" name="TextBox 5"/>
          <p:cNvSpPr txBox="1"/>
          <p:nvPr/>
        </p:nvSpPr>
        <p:spPr>
          <a:xfrm>
            <a:off x="179512" y="260648"/>
            <a:ext cx="3312368" cy="2123658"/>
          </a:xfrm>
          <a:prstGeom prst="rect">
            <a:avLst/>
          </a:prstGeom>
          <a:noFill/>
        </p:spPr>
        <p:txBody>
          <a:bodyPr wrap="square" rtlCol="0">
            <a:spAutoFit/>
          </a:bodyPr>
          <a:lstStyle/>
          <a:p>
            <a:r>
              <a:rPr lang="ru-RU" sz="2200" dirty="0" smtClean="0"/>
              <a:t>Рис. Ионные </a:t>
            </a:r>
            <a:r>
              <a:rPr lang="ru-RU" sz="2200" dirty="0"/>
              <a:t>источники испарения</a:t>
            </a:r>
          </a:p>
          <a:p>
            <a:r>
              <a:rPr lang="ru-RU" sz="2200" i="1" dirty="0"/>
              <a:t>а-</a:t>
            </a:r>
            <a:r>
              <a:rPr lang="ru-RU" sz="2200" dirty="0"/>
              <a:t>диодный,</a:t>
            </a:r>
            <a:r>
              <a:rPr lang="ru-RU" sz="2200" i="1" dirty="0"/>
              <a:t> б</a:t>
            </a:r>
            <a:r>
              <a:rPr lang="ru-RU" sz="2200" dirty="0"/>
              <a:t>-триодный,</a:t>
            </a:r>
            <a:r>
              <a:rPr lang="ru-RU" sz="2200" i="1" dirty="0"/>
              <a:t> </a:t>
            </a:r>
            <a:r>
              <a:rPr lang="ru-RU" sz="2200" b="1" i="1" dirty="0"/>
              <a:t>1</a:t>
            </a:r>
            <a:r>
              <a:rPr lang="ru-RU" sz="2200" dirty="0"/>
              <a:t>-катод-мишень,</a:t>
            </a:r>
            <a:r>
              <a:rPr lang="ru-RU" sz="2200" b="1" i="1" dirty="0"/>
              <a:t> 2</a:t>
            </a:r>
            <a:r>
              <a:rPr lang="ru-RU" sz="2200" dirty="0"/>
              <a:t>-подложка, </a:t>
            </a:r>
            <a:r>
              <a:rPr lang="ru-RU" sz="2200" b="1" i="1" dirty="0"/>
              <a:t>3</a:t>
            </a:r>
            <a:r>
              <a:rPr lang="ru-RU" sz="2200" dirty="0"/>
              <a:t>-анод,</a:t>
            </a:r>
            <a:r>
              <a:rPr lang="ru-RU" sz="2200" b="1" i="1" dirty="0"/>
              <a:t> 4</a:t>
            </a:r>
            <a:r>
              <a:rPr lang="ru-RU" sz="2200" dirty="0"/>
              <a:t>-термокатод</a:t>
            </a:r>
            <a:r>
              <a:rPr lang="ru-RU" sz="2200" i="1" dirty="0"/>
              <a:t> </a:t>
            </a:r>
            <a:endParaRPr lang="ru-RU" dirty="0"/>
          </a:p>
        </p:txBody>
      </p:sp>
      <p:sp>
        <p:nvSpPr>
          <p:cNvPr id="7" name="TextBox 6"/>
          <p:cNvSpPr txBox="1"/>
          <p:nvPr/>
        </p:nvSpPr>
        <p:spPr>
          <a:xfrm>
            <a:off x="251520" y="2564904"/>
            <a:ext cx="8712968" cy="1569660"/>
          </a:xfrm>
          <a:prstGeom prst="rect">
            <a:avLst/>
          </a:prstGeom>
          <a:noFill/>
        </p:spPr>
        <p:txBody>
          <a:bodyPr wrap="square" rtlCol="0">
            <a:spAutoFit/>
          </a:bodyPr>
          <a:lstStyle/>
          <a:p>
            <a:r>
              <a:rPr lang="ru-RU" sz="2400" dirty="0"/>
              <a:t>В магнетронных </a:t>
            </a:r>
            <a:r>
              <a:rPr lang="ru-RU" sz="2400" dirty="0" smtClean="0"/>
              <a:t>источниках, </a:t>
            </a:r>
            <a:r>
              <a:rPr lang="ru-RU" sz="2400" dirty="0"/>
              <a:t>выполненных на основе диодных систем, в разрядном промежутке одновременно с  </a:t>
            </a:r>
            <a:r>
              <a:rPr lang="ru-RU" sz="2400" dirty="0" err="1" smtClean="0"/>
              <a:t>электри-ческим</a:t>
            </a:r>
            <a:r>
              <a:rPr lang="ru-RU" sz="2400" dirty="0" smtClean="0"/>
              <a:t> </a:t>
            </a:r>
            <a:r>
              <a:rPr lang="ru-RU" sz="2400" dirty="0"/>
              <a:t>действует магнитное поле, что позволяет без увеличения концентрации электронов повысить плотность плазмы. </a:t>
            </a:r>
          </a:p>
        </p:txBody>
      </p:sp>
      <p:pic>
        <p:nvPicPr>
          <p:cNvPr id="8" name="Рисунок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6137" y="4029310"/>
            <a:ext cx="2664296" cy="2828689"/>
          </a:xfrm>
          <a:prstGeom prst="rect">
            <a:avLst/>
          </a:prstGeom>
        </p:spPr>
      </p:pic>
      <p:sp>
        <p:nvSpPr>
          <p:cNvPr id="9" name="TextBox 8"/>
          <p:cNvSpPr txBox="1"/>
          <p:nvPr/>
        </p:nvSpPr>
        <p:spPr>
          <a:xfrm>
            <a:off x="467544" y="4365104"/>
            <a:ext cx="5040560" cy="1938992"/>
          </a:xfrm>
          <a:prstGeom prst="rect">
            <a:avLst/>
          </a:prstGeom>
          <a:noFill/>
        </p:spPr>
        <p:txBody>
          <a:bodyPr wrap="square" rtlCol="0">
            <a:spAutoFit/>
          </a:bodyPr>
          <a:lstStyle/>
          <a:p>
            <a:r>
              <a:rPr lang="ru-RU" sz="2400" dirty="0"/>
              <a:t>Рис. </a:t>
            </a:r>
            <a:r>
              <a:rPr lang="ru-RU" sz="2400" dirty="0" smtClean="0"/>
              <a:t>Схема </a:t>
            </a:r>
            <a:r>
              <a:rPr lang="ru-RU" sz="2400" dirty="0"/>
              <a:t>магнетронного распыления: </a:t>
            </a:r>
          </a:p>
          <a:p>
            <a:r>
              <a:rPr lang="ru-RU" sz="2400" i="1" dirty="0"/>
              <a:t>1 </a:t>
            </a:r>
            <a:r>
              <a:rPr lang="ru-RU" sz="2400" dirty="0"/>
              <a:t>- поток распыляемого вещества, </a:t>
            </a:r>
            <a:r>
              <a:rPr lang="ru-RU" sz="2400" i="1" dirty="0"/>
              <a:t>2 </a:t>
            </a:r>
            <a:r>
              <a:rPr lang="ru-RU" sz="2400" dirty="0"/>
              <a:t>- кольцевой анод, </a:t>
            </a:r>
            <a:r>
              <a:rPr lang="ru-RU" sz="2400" i="1" dirty="0"/>
              <a:t>З </a:t>
            </a:r>
            <a:r>
              <a:rPr lang="ru-RU" sz="2400" dirty="0"/>
              <a:t>- катод-мишень, 4 - магнитная система </a:t>
            </a:r>
          </a:p>
        </p:txBody>
      </p:sp>
    </p:spTree>
    <p:extLst>
      <p:ext uri="{BB962C8B-B14F-4D97-AF65-F5344CB8AC3E}">
        <p14:creationId xmlns:p14="http://schemas.microsoft.com/office/powerpoint/2010/main" val="365601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78098"/>
          </a:xfrm>
        </p:spPr>
        <p:txBody>
          <a:bodyPr>
            <a:normAutofit/>
          </a:bodyPr>
          <a:lstStyle/>
          <a:p>
            <a:r>
              <a:rPr lang="ru-RU" sz="2800" b="1" dirty="0" smtClean="0">
                <a:solidFill>
                  <a:srgbClr val="002060"/>
                </a:solidFill>
              </a:rPr>
              <a:t>Электроника</a:t>
            </a:r>
            <a:endParaRPr lang="ru-RU" sz="2800" b="1" dirty="0">
              <a:solidFill>
                <a:srgbClr val="002060"/>
              </a:solidFill>
            </a:endParaRPr>
          </a:p>
        </p:txBody>
      </p:sp>
      <p:sp>
        <p:nvSpPr>
          <p:cNvPr id="3" name="Объект 2"/>
          <p:cNvSpPr>
            <a:spLocks noGrp="1"/>
          </p:cNvSpPr>
          <p:nvPr>
            <p:ph idx="1"/>
          </p:nvPr>
        </p:nvSpPr>
        <p:spPr>
          <a:xfrm>
            <a:off x="446856" y="4221088"/>
            <a:ext cx="8229600" cy="1872208"/>
          </a:xfrm>
        </p:spPr>
        <p:txBody>
          <a:bodyPr>
            <a:normAutofit/>
          </a:bodyPr>
          <a:lstStyle/>
          <a:p>
            <a:pPr marL="0" indent="0">
              <a:buNone/>
            </a:pPr>
            <a:r>
              <a:rPr lang="ru-RU" sz="2600" dirty="0" smtClean="0"/>
              <a:t>Электроника </a:t>
            </a:r>
            <a:r>
              <a:rPr lang="ru-RU" sz="2600" dirty="0"/>
              <a:t>исследует эти взаимодействия как в макро-объемах - рабочем пространстве электронных приборов, так и в микрообъемах - атомах, молекулах или кристаллической решетке</a:t>
            </a:r>
            <a:r>
              <a:rPr lang="ru-RU" sz="2600" dirty="0" smtClean="0"/>
              <a:t>.</a:t>
            </a:r>
            <a:endParaRPr lang="ru-RU" sz="2600" dirty="0"/>
          </a:p>
        </p:txBody>
      </p:sp>
      <p:sp>
        <p:nvSpPr>
          <p:cNvPr id="4" name="TextBox 3"/>
          <p:cNvSpPr txBox="1"/>
          <p:nvPr/>
        </p:nvSpPr>
        <p:spPr>
          <a:xfrm>
            <a:off x="395536" y="692696"/>
            <a:ext cx="8568952" cy="3293209"/>
          </a:xfrm>
          <a:prstGeom prst="rect">
            <a:avLst/>
          </a:prstGeom>
          <a:noFill/>
        </p:spPr>
        <p:txBody>
          <a:bodyPr wrap="square" rtlCol="0">
            <a:spAutoFit/>
          </a:bodyPr>
          <a:lstStyle/>
          <a:p>
            <a:r>
              <a:rPr lang="ru-RU" sz="2600" dirty="0" smtClean="0"/>
              <a:t>Электроника - это прежде всего наука о процессах, происходящих с электронами в вакууме, газах, жидкостях и твердых телах. Вместе с тем электроника - это и область техники, в которой взаимодействия электронов с электромагнитными полями используются для преобразования электромагнитной энергии, создания электронных приборов, а также устройств передачи, обработки и хранения информации.</a:t>
            </a:r>
            <a:endParaRPr lang="ru-RU" sz="2600" dirty="0"/>
          </a:p>
        </p:txBody>
      </p:sp>
    </p:spTree>
    <p:extLst>
      <p:ext uri="{BB962C8B-B14F-4D97-AF65-F5344CB8AC3E}">
        <p14:creationId xmlns:p14="http://schemas.microsoft.com/office/powerpoint/2010/main" val="340837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9"/>
            <a:ext cx="8445624" cy="3744415"/>
          </a:xfrm>
        </p:spPr>
        <p:txBody>
          <a:bodyPr>
            <a:normAutofit lnSpcReduction="10000"/>
          </a:bodyPr>
          <a:lstStyle/>
          <a:p>
            <a:pPr marL="0" indent="0">
              <a:buNone/>
            </a:pPr>
            <a:r>
              <a:rPr lang="ru-RU" sz="2400" dirty="0"/>
              <a:t>Достоинствами магнетронных систем, используемых для распыления металлов, полупроводников и диэлектриков, являются: </a:t>
            </a:r>
          </a:p>
          <a:p>
            <a:pPr lvl="0">
              <a:lnSpc>
                <a:spcPct val="110000"/>
              </a:lnSpc>
              <a:spcBef>
                <a:spcPts val="0"/>
              </a:spcBef>
            </a:pPr>
            <a:r>
              <a:rPr lang="ru-RU" sz="2400" dirty="0"/>
              <a:t>низкое рабочее давление, позволяющее уменьшить количество газовых включений в осаждаемой пленке; </a:t>
            </a:r>
          </a:p>
          <a:p>
            <a:pPr lvl="0">
              <a:lnSpc>
                <a:spcPct val="110000"/>
              </a:lnSpc>
              <a:spcBef>
                <a:spcPts val="0"/>
              </a:spcBef>
            </a:pPr>
            <a:r>
              <a:rPr lang="ru-RU" sz="2400" dirty="0"/>
              <a:t>высокая скорость нанесения пленки; </a:t>
            </a:r>
          </a:p>
          <a:p>
            <a:pPr lvl="0">
              <a:lnSpc>
                <a:spcPct val="110000"/>
              </a:lnSpc>
              <a:spcBef>
                <a:spcPts val="0"/>
              </a:spcBef>
            </a:pPr>
            <a:r>
              <a:rPr lang="ru-RU" sz="2400" dirty="0"/>
              <a:t>надежность и стабильность параметров напылительной системы; </a:t>
            </a:r>
          </a:p>
          <a:p>
            <a:pPr lvl="0">
              <a:lnSpc>
                <a:spcPct val="110000"/>
              </a:lnSpc>
              <a:spcBef>
                <a:spcPts val="0"/>
              </a:spcBef>
            </a:pPr>
            <a:r>
              <a:rPr lang="ru-RU" sz="2400" dirty="0"/>
              <a:t>широкий диапазон толщин пленок при их высокой адгезии однородности. </a:t>
            </a:r>
            <a:endParaRPr lang="ru-RU" sz="2000" dirty="0"/>
          </a:p>
        </p:txBody>
      </p:sp>
      <p:sp>
        <p:nvSpPr>
          <p:cNvPr id="5" name="Заголовок 1"/>
          <p:cNvSpPr>
            <a:spLocks noGrp="1"/>
          </p:cNvSpPr>
          <p:nvPr>
            <p:ph type="title"/>
          </p:nvPr>
        </p:nvSpPr>
        <p:spPr>
          <a:xfrm>
            <a:off x="323528" y="3789040"/>
            <a:ext cx="8229600" cy="720080"/>
          </a:xfrm>
        </p:spPr>
        <p:txBody>
          <a:bodyPr>
            <a:normAutofit/>
          </a:bodyPr>
          <a:lstStyle/>
          <a:p>
            <a:r>
              <a:rPr lang="ru-RU" sz="3200" b="1" dirty="0">
                <a:solidFill>
                  <a:srgbClr val="002060"/>
                </a:solidFill>
              </a:rPr>
              <a:t>Ионно-термическое испарение </a:t>
            </a:r>
          </a:p>
        </p:txBody>
      </p:sp>
      <p:sp>
        <p:nvSpPr>
          <p:cNvPr id="6" name="Прямоугольник 5"/>
          <p:cNvSpPr/>
          <p:nvPr/>
        </p:nvSpPr>
        <p:spPr>
          <a:xfrm>
            <a:off x="251520" y="4442336"/>
            <a:ext cx="8424936" cy="1938992"/>
          </a:xfrm>
          <a:prstGeom prst="rect">
            <a:avLst/>
          </a:prstGeom>
        </p:spPr>
        <p:txBody>
          <a:bodyPr wrap="square">
            <a:spAutoFit/>
          </a:bodyPr>
          <a:lstStyle/>
          <a:p>
            <a:r>
              <a:rPr lang="ru-RU" sz="2400" dirty="0" smtClean="0"/>
              <a:t>Является комбинацией термического испарения и ионного распыления и выполняется следующими методами: </a:t>
            </a:r>
          </a:p>
          <a:p>
            <a:pPr lvl="0">
              <a:buFont typeface="Arial" pitchFamily="34" charset="0"/>
              <a:buChar char="•"/>
            </a:pPr>
            <a:r>
              <a:rPr lang="ru-RU" sz="2400" dirty="0" smtClean="0"/>
              <a:t>     резистивным или электронно-лучевым испарением вещества с последующей  ионизацией его паров в плазме рабочего газа; </a:t>
            </a:r>
          </a:p>
        </p:txBody>
      </p:sp>
    </p:spTree>
    <p:extLst>
      <p:ext uri="{BB962C8B-B14F-4D97-AF65-F5344CB8AC3E}">
        <p14:creationId xmlns:p14="http://schemas.microsoft.com/office/powerpoint/2010/main" val="394246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988840"/>
            <a:ext cx="8352928" cy="1512168"/>
          </a:xfrm>
        </p:spPr>
        <p:txBody>
          <a:bodyPr>
            <a:noAutofit/>
          </a:bodyPr>
          <a:lstStyle/>
          <a:p>
            <a:pPr marL="0" indent="0">
              <a:buNone/>
            </a:pPr>
            <a:r>
              <a:rPr lang="ru-RU" sz="2400" dirty="0" smtClean="0"/>
              <a:t>Во </a:t>
            </a:r>
            <a:r>
              <a:rPr lang="ru-RU" sz="2400" dirty="0"/>
              <a:t>всех случаях движение ионов испаряемого вещества к подложке и осаждение на ней обусловлены действием электрического поля, создаваемого между испарителем и подложкой. </a:t>
            </a:r>
          </a:p>
        </p:txBody>
      </p:sp>
      <p:sp>
        <p:nvSpPr>
          <p:cNvPr id="5" name="Прямоугольник 4"/>
          <p:cNvSpPr/>
          <p:nvPr/>
        </p:nvSpPr>
        <p:spPr>
          <a:xfrm>
            <a:off x="395536" y="188640"/>
            <a:ext cx="8424936" cy="1938992"/>
          </a:xfrm>
          <a:prstGeom prst="rect">
            <a:avLst/>
          </a:prstGeom>
        </p:spPr>
        <p:txBody>
          <a:bodyPr wrap="square">
            <a:spAutoFit/>
          </a:bodyPr>
          <a:lstStyle/>
          <a:p>
            <a:pPr lvl="0">
              <a:buFont typeface="Arial" pitchFamily="34" charset="0"/>
              <a:buChar char="•"/>
            </a:pPr>
            <a:r>
              <a:rPr lang="ru-RU" sz="2400" dirty="0" smtClean="0"/>
              <a:t>   резистивным или электронно-лучевым испарением вещества с последующей ионизацией его паров (например, с помощью высокочастотного индуктора);</a:t>
            </a:r>
          </a:p>
          <a:p>
            <a:pPr lvl="0">
              <a:buFont typeface="Arial" pitchFamily="34" charset="0"/>
              <a:buChar char="•"/>
            </a:pPr>
            <a:r>
              <a:rPr lang="ru-RU" sz="2400" dirty="0" smtClean="0"/>
              <a:t>   высокочастотным термическим испарением вещества с одновременной высокочастотной ионизацией его паров. </a:t>
            </a:r>
            <a:endParaRPr lang="ru-RU" sz="2400" dirty="0"/>
          </a:p>
        </p:txBody>
      </p:sp>
      <p:sp>
        <p:nvSpPr>
          <p:cNvPr id="6" name="Объект 2"/>
          <p:cNvSpPr txBox="1">
            <a:spLocks/>
          </p:cNvSpPr>
          <p:nvPr/>
        </p:nvSpPr>
        <p:spPr>
          <a:xfrm>
            <a:off x="251520" y="3573016"/>
            <a:ext cx="8517632" cy="2808312"/>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ru-RU" sz="2400" b="0" i="0" u="none" strike="noStrike" kern="1200" cap="none" spc="0" normalizeH="0" baseline="0" noProof="0" dirty="0" smtClean="0">
                <a:ln>
                  <a:noFill/>
                </a:ln>
                <a:solidFill>
                  <a:schemeClr val="tx1"/>
                </a:solidFill>
                <a:effectLst/>
                <a:uLnTx/>
                <a:uFillTx/>
                <a:latin typeface="+mn-lt"/>
                <a:ea typeface="+mn-ea"/>
                <a:cs typeface="+mn-cs"/>
              </a:rPr>
              <a:t>Достоинствами ионно-термического испарения являются:</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ru-RU" sz="2400" b="0" i="0" u="none" strike="noStrike" kern="1200" cap="none" spc="0" normalizeH="0" baseline="0" noProof="0" dirty="0" smtClean="0">
                <a:ln>
                  <a:noFill/>
                </a:ln>
                <a:solidFill>
                  <a:schemeClr val="tx1"/>
                </a:solidFill>
                <a:effectLst/>
                <a:uLnTx/>
                <a:uFillTx/>
                <a:latin typeface="+mn-lt"/>
                <a:ea typeface="+mn-ea"/>
                <a:cs typeface="+mn-cs"/>
              </a:rPr>
              <a:t>большая скорость процесса, свойственная термическому испарению, в сочетании с высокой энергией конденсирующих частиц, характерной для ионного распыления;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ru-RU" sz="2400" b="0" i="0" u="none" strike="noStrike" kern="1200" cap="none" spc="0" normalizeH="0" baseline="0" noProof="0" dirty="0" smtClean="0">
                <a:ln>
                  <a:noFill/>
                </a:ln>
                <a:solidFill>
                  <a:schemeClr val="tx1"/>
                </a:solidFill>
                <a:effectLst/>
                <a:uLnTx/>
                <a:uFillTx/>
                <a:latin typeface="+mn-lt"/>
                <a:ea typeface="+mn-ea"/>
                <a:cs typeface="+mn-cs"/>
              </a:rPr>
              <a:t>однородность и равномерность осаждаемых пленок по толщине;</a:t>
            </a:r>
          </a:p>
        </p:txBody>
      </p:sp>
    </p:spTree>
    <p:extLst>
      <p:ext uri="{BB962C8B-B14F-4D97-AF65-F5344CB8AC3E}">
        <p14:creationId xmlns:p14="http://schemas.microsoft.com/office/powerpoint/2010/main" val="337458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1"/>
            <a:ext cx="8676456" cy="1224136"/>
          </a:xfrm>
        </p:spPr>
        <p:txBody>
          <a:bodyPr>
            <a:normAutofit/>
          </a:bodyPr>
          <a:lstStyle/>
          <a:p>
            <a:r>
              <a:rPr lang="ru-RU" sz="2400" dirty="0" smtClean="0"/>
              <a:t>возможность </a:t>
            </a:r>
            <a:r>
              <a:rPr lang="ru-RU" sz="2400" dirty="0"/>
              <a:t>осаждения пленок сложного состава (карбидов, нитридов, оксидов и др.) с большими скоростями без высокотемпературного нагрева подложек. </a:t>
            </a:r>
          </a:p>
        </p:txBody>
      </p:sp>
      <p:sp>
        <p:nvSpPr>
          <p:cNvPr id="5" name="TextBox 4"/>
          <p:cNvSpPr txBox="1"/>
          <p:nvPr/>
        </p:nvSpPr>
        <p:spPr>
          <a:xfrm>
            <a:off x="323528" y="1484784"/>
            <a:ext cx="8640960" cy="4893647"/>
          </a:xfrm>
          <a:prstGeom prst="rect">
            <a:avLst/>
          </a:prstGeom>
          <a:noFill/>
        </p:spPr>
        <p:txBody>
          <a:bodyPr wrap="square" rtlCol="0">
            <a:spAutoFit/>
          </a:bodyPr>
          <a:lstStyle/>
          <a:p>
            <a:r>
              <a:rPr lang="ru-RU" sz="2400" b="1" dirty="0" smtClean="0"/>
              <a:t>Сравнение методов получения тонких пленок</a:t>
            </a:r>
            <a:r>
              <a:rPr lang="ru-RU" sz="2400" dirty="0" smtClean="0"/>
              <a:t>.</a:t>
            </a:r>
          </a:p>
          <a:p>
            <a:r>
              <a:rPr lang="ru-RU" sz="2400" i="1" dirty="0" err="1" smtClean="0">
                <a:solidFill>
                  <a:srgbClr val="FF0000"/>
                </a:solidFill>
              </a:rPr>
              <a:t>Термовакуумное</a:t>
            </a:r>
            <a:r>
              <a:rPr lang="ru-RU" sz="2400" i="1" dirty="0" smtClean="0">
                <a:solidFill>
                  <a:srgbClr val="FF0000"/>
                </a:solidFill>
              </a:rPr>
              <a:t> испарение</a:t>
            </a:r>
          </a:p>
          <a:p>
            <a:r>
              <a:rPr lang="ru-RU" sz="2400" dirty="0" smtClean="0"/>
              <a:t>Достоинства:</a:t>
            </a:r>
          </a:p>
          <a:p>
            <a:pPr>
              <a:buFont typeface="Arial" pitchFamily="34" charset="0"/>
              <a:buChar char="•"/>
            </a:pPr>
            <a:r>
              <a:rPr lang="ru-RU" sz="2400" dirty="0" smtClean="0"/>
              <a:t> высокая скорость получения пленок;</a:t>
            </a:r>
          </a:p>
          <a:p>
            <a:pPr>
              <a:buFont typeface="Arial" pitchFamily="34" charset="0"/>
              <a:buChar char="•"/>
            </a:pPr>
            <a:r>
              <a:rPr lang="ru-RU" sz="2400" dirty="0" smtClean="0"/>
              <a:t> чистота пленок.</a:t>
            </a:r>
          </a:p>
          <a:p>
            <a:r>
              <a:rPr lang="ru-RU" sz="2400" dirty="0" smtClean="0"/>
              <a:t>Недостаток:</a:t>
            </a:r>
          </a:p>
          <a:p>
            <a:r>
              <a:rPr lang="ru-RU" sz="2400" dirty="0" smtClean="0"/>
              <a:t>Невозможность получения пленок из тугоплавких материалов.</a:t>
            </a:r>
          </a:p>
          <a:p>
            <a:r>
              <a:rPr lang="ru-RU" sz="2400" i="1" dirty="0" smtClean="0">
                <a:solidFill>
                  <a:srgbClr val="FF0000"/>
                </a:solidFill>
              </a:rPr>
              <a:t>Катодное распыление</a:t>
            </a:r>
          </a:p>
          <a:p>
            <a:r>
              <a:rPr lang="ru-RU" sz="2400" dirty="0" smtClean="0"/>
              <a:t>Достоинства:</a:t>
            </a:r>
          </a:p>
          <a:p>
            <a:pPr>
              <a:buFont typeface="Arial" pitchFamily="34" charset="0"/>
              <a:buChar char="•"/>
            </a:pPr>
            <a:r>
              <a:rPr lang="ru-RU" sz="2400" dirty="0" smtClean="0"/>
              <a:t>  возможность получения пленок из любых материалов;</a:t>
            </a:r>
          </a:p>
          <a:p>
            <a:pPr>
              <a:buFont typeface="Arial" pitchFamily="34" charset="0"/>
              <a:buChar char="•"/>
            </a:pPr>
            <a:r>
              <a:rPr lang="ru-RU" sz="2400" dirty="0" smtClean="0"/>
              <a:t> нет высоких температур.</a:t>
            </a:r>
          </a:p>
          <a:p>
            <a:r>
              <a:rPr lang="ru-RU" sz="2400" dirty="0" smtClean="0"/>
              <a:t>Недостаток:</a:t>
            </a:r>
          </a:p>
          <a:p>
            <a:r>
              <a:rPr lang="ru-RU" sz="2400" dirty="0" smtClean="0"/>
              <a:t>Низкая скорость получения пленок.</a:t>
            </a:r>
            <a:endParaRPr lang="ru-RU" sz="2400" dirty="0"/>
          </a:p>
        </p:txBody>
      </p:sp>
    </p:spTree>
    <p:extLst>
      <p:ext uri="{BB962C8B-B14F-4D97-AF65-F5344CB8AC3E}">
        <p14:creationId xmlns:p14="http://schemas.microsoft.com/office/powerpoint/2010/main" val="427115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980728"/>
            <a:ext cx="8676456" cy="1938992"/>
          </a:xfrm>
          <a:prstGeom prst="rect">
            <a:avLst/>
          </a:prstGeom>
          <a:noFill/>
        </p:spPr>
        <p:txBody>
          <a:bodyPr wrap="square" rtlCol="0">
            <a:spAutoFit/>
          </a:bodyPr>
          <a:lstStyle/>
          <a:p>
            <a:r>
              <a:rPr lang="ru-RU" sz="2400" dirty="0" smtClean="0"/>
              <a:t>Несмотря на то, что различные диоды, транзисторы, а также ИС и устройства функциональной электроники отличаются по конструктивным и функциональным признакам, все </a:t>
            </a:r>
            <a:r>
              <a:rPr lang="ru-RU" sz="2400" dirty="0" err="1" smtClean="0"/>
              <a:t>техноло-гические</a:t>
            </a:r>
            <a:r>
              <a:rPr lang="ru-RU" sz="2400" dirty="0" smtClean="0"/>
              <a:t> процессы их изготовления основаны на чередовании ряда однотипных операций. </a:t>
            </a:r>
            <a:endParaRPr lang="ru-RU" sz="2600" dirty="0"/>
          </a:p>
        </p:txBody>
      </p:sp>
      <p:sp>
        <p:nvSpPr>
          <p:cNvPr id="3" name="Заголовок 1"/>
          <p:cNvSpPr>
            <a:spLocks noGrp="1"/>
          </p:cNvSpPr>
          <p:nvPr>
            <p:ph type="title"/>
          </p:nvPr>
        </p:nvSpPr>
        <p:spPr>
          <a:xfrm>
            <a:off x="467544" y="44624"/>
            <a:ext cx="8229600" cy="936104"/>
          </a:xfrm>
        </p:spPr>
        <p:txBody>
          <a:bodyPr>
            <a:noAutofit/>
          </a:bodyPr>
          <a:lstStyle/>
          <a:p>
            <a:r>
              <a:rPr lang="ru-RU" sz="2400" b="1" dirty="0">
                <a:solidFill>
                  <a:srgbClr val="002060"/>
                </a:solidFill>
              </a:rPr>
              <a:t>ФИЗИКО-ХИМИЧЕСКИЕ ОСНОВЫ ТЕХНОЛОГИИ </a:t>
            </a:r>
            <a:br>
              <a:rPr lang="ru-RU" sz="2400" b="1" dirty="0">
                <a:solidFill>
                  <a:srgbClr val="002060"/>
                </a:solidFill>
              </a:rPr>
            </a:br>
            <a:r>
              <a:rPr lang="ru-RU" sz="2400" b="1" dirty="0">
                <a:solidFill>
                  <a:srgbClr val="002060"/>
                </a:solidFill>
              </a:rPr>
              <a:t>ИЗГОТОВЛЕНИЯ ПОЛУПРОВОДНИКОВЫХ ПРИБОРОВ И ИС</a:t>
            </a:r>
          </a:p>
        </p:txBody>
      </p:sp>
      <p:sp>
        <p:nvSpPr>
          <p:cNvPr id="5" name="Прямоугольник 4"/>
          <p:cNvSpPr/>
          <p:nvPr/>
        </p:nvSpPr>
        <p:spPr>
          <a:xfrm>
            <a:off x="288032" y="2852936"/>
            <a:ext cx="8820472" cy="461665"/>
          </a:xfrm>
          <a:prstGeom prst="rect">
            <a:avLst/>
          </a:prstGeom>
        </p:spPr>
        <p:txBody>
          <a:bodyPr wrap="square">
            <a:spAutoFit/>
          </a:bodyPr>
          <a:lstStyle/>
          <a:p>
            <a:r>
              <a:rPr lang="ru-RU" sz="2400" dirty="0" smtClean="0"/>
              <a:t>Такими операциями являются: </a:t>
            </a:r>
          </a:p>
        </p:txBody>
      </p:sp>
      <p:sp>
        <p:nvSpPr>
          <p:cNvPr id="6" name="TextBox 5"/>
          <p:cNvSpPr txBox="1"/>
          <p:nvPr/>
        </p:nvSpPr>
        <p:spPr>
          <a:xfrm>
            <a:off x="108520" y="3255367"/>
            <a:ext cx="9144000" cy="830997"/>
          </a:xfrm>
          <a:prstGeom prst="rect">
            <a:avLst/>
          </a:prstGeom>
          <a:noFill/>
        </p:spPr>
        <p:txBody>
          <a:bodyPr wrap="square" rtlCol="0">
            <a:spAutoFit/>
          </a:bodyPr>
          <a:lstStyle/>
          <a:p>
            <a:pPr>
              <a:buFont typeface="Arial" pitchFamily="34" charset="0"/>
              <a:buChar char="•"/>
            </a:pPr>
            <a:r>
              <a:rPr lang="ru-RU" sz="2400" dirty="0" smtClean="0"/>
              <a:t> ориентация и резка слитков полупроводниковых материалов на пластины; </a:t>
            </a:r>
            <a:endParaRPr lang="ru-RU" sz="2400" dirty="0"/>
          </a:p>
        </p:txBody>
      </p:sp>
      <p:sp>
        <p:nvSpPr>
          <p:cNvPr id="7" name="Прямоугольник 6"/>
          <p:cNvSpPr/>
          <p:nvPr/>
        </p:nvSpPr>
        <p:spPr>
          <a:xfrm>
            <a:off x="144016" y="3903439"/>
            <a:ext cx="8820472" cy="461665"/>
          </a:xfrm>
          <a:prstGeom prst="rect">
            <a:avLst/>
          </a:prstGeom>
        </p:spPr>
        <p:txBody>
          <a:bodyPr wrap="square">
            <a:spAutoFit/>
          </a:bodyPr>
          <a:lstStyle/>
          <a:p>
            <a:pPr>
              <a:buFont typeface="Arial" pitchFamily="34" charset="0"/>
              <a:buChar char="•"/>
            </a:pPr>
            <a:r>
              <a:rPr lang="ru-RU" sz="2400" dirty="0" smtClean="0"/>
              <a:t> механическая и химическая обработка пластин; </a:t>
            </a:r>
          </a:p>
        </p:txBody>
      </p:sp>
      <p:sp>
        <p:nvSpPr>
          <p:cNvPr id="8" name="Прямоугольник 7"/>
          <p:cNvSpPr/>
          <p:nvPr/>
        </p:nvSpPr>
        <p:spPr>
          <a:xfrm>
            <a:off x="144016" y="4263479"/>
            <a:ext cx="8820472" cy="830997"/>
          </a:xfrm>
          <a:prstGeom prst="rect">
            <a:avLst/>
          </a:prstGeom>
        </p:spPr>
        <p:txBody>
          <a:bodyPr wrap="square">
            <a:spAutoFit/>
          </a:bodyPr>
          <a:lstStyle/>
          <a:p>
            <a:pPr>
              <a:buFont typeface="Arial" pitchFamily="34" charset="0"/>
              <a:buChar char="•"/>
            </a:pPr>
            <a:r>
              <a:rPr lang="ru-RU" sz="2400" dirty="0" smtClean="0"/>
              <a:t> создание на их поверхности слоев диоксида или нитрида кремния; </a:t>
            </a:r>
          </a:p>
        </p:txBody>
      </p:sp>
      <p:sp>
        <p:nvSpPr>
          <p:cNvPr id="9" name="Прямоугольник 8"/>
          <p:cNvSpPr/>
          <p:nvPr/>
        </p:nvSpPr>
        <p:spPr>
          <a:xfrm>
            <a:off x="144016" y="4983559"/>
            <a:ext cx="8460432" cy="830997"/>
          </a:xfrm>
          <a:prstGeom prst="rect">
            <a:avLst/>
          </a:prstGeom>
        </p:spPr>
        <p:txBody>
          <a:bodyPr wrap="square">
            <a:spAutoFit/>
          </a:bodyPr>
          <a:lstStyle/>
          <a:p>
            <a:pPr>
              <a:buFont typeface="Arial" pitchFamily="34" charset="0"/>
              <a:buChar char="•"/>
            </a:pPr>
            <a:r>
              <a:rPr lang="ru-RU" sz="2400" dirty="0" smtClean="0"/>
              <a:t> эпитаксиальное наращивание слоев полупроводниковых материалов; </a:t>
            </a:r>
          </a:p>
        </p:txBody>
      </p:sp>
      <p:sp>
        <p:nvSpPr>
          <p:cNvPr id="10" name="Прямоугольник 9"/>
          <p:cNvSpPr/>
          <p:nvPr/>
        </p:nvSpPr>
        <p:spPr>
          <a:xfrm>
            <a:off x="144016" y="5703639"/>
            <a:ext cx="5652120" cy="461665"/>
          </a:xfrm>
          <a:prstGeom prst="rect">
            <a:avLst/>
          </a:prstGeom>
        </p:spPr>
        <p:txBody>
          <a:bodyPr wrap="square">
            <a:spAutoFit/>
          </a:bodyPr>
          <a:lstStyle/>
          <a:p>
            <a:pPr>
              <a:buFont typeface="Arial" pitchFamily="34" charset="0"/>
              <a:buChar char="•"/>
            </a:pPr>
            <a:r>
              <a:rPr lang="ru-RU" sz="2400" dirty="0" smtClean="0"/>
              <a:t> диффузия и ионная имплантация; </a:t>
            </a:r>
          </a:p>
        </p:txBody>
      </p:sp>
      <p:sp>
        <p:nvSpPr>
          <p:cNvPr id="11" name="Прямоугольник 10"/>
          <p:cNvSpPr/>
          <p:nvPr/>
        </p:nvSpPr>
        <p:spPr>
          <a:xfrm>
            <a:off x="179512" y="6135687"/>
            <a:ext cx="5904656" cy="461665"/>
          </a:xfrm>
          <a:prstGeom prst="rect">
            <a:avLst/>
          </a:prstGeom>
        </p:spPr>
        <p:txBody>
          <a:bodyPr wrap="square">
            <a:spAutoFit/>
          </a:bodyPr>
          <a:lstStyle/>
          <a:p>
            <a:pPr>
              <a:buFont typeface="Arial" pitchFamily="34" charset="0"/>
              <a:buChar char="•"/>
            </a:pPr>
            <a:r>
              <a:rPr lang="ru-RU" sz="2400" dirty="0" smtClean="0"/>
              <a:t> осаждение тонких металлических пленок; </a:t>
            </a:r>
          </a:p>
        </p:txBody>
      </p:sp>
    </p:spTree>
    <p:extLst>
      <p:ext uri="{BB962C8B-B14F-4D97-AF65-F5344CB8AC3E}">
        <p14:creationId xmlns:p14="http://schemas.microsoft.com/office/powerpoint/2010/main" val="102310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0"/>
            <a:ext cx="4572000" cy="461665"/>
          </a:xfrm>
          <a:prstGeom prst="rect">
            <a:avLst/>
          </a:prstGeom>
        </p:spPr>
        <p:txBody>
          <a:bodyPr>
            <a:spAutoFit/>
          </a:bodyPr>
          <a:lstStyle/>
          <a:p>
            <a:pPr>
              <a:buFont typeface="Arial" pitchFamily="34" charset="0"/>
              <a:buChar char="•"/>
            </a:pPr>
            <a:r>
              <a:rPr lang="ru-RU" sz="2400" dirty="0" smtClean="0"/>
              <a:t> литографическая обработка;  </a:t>
            </a:r>
          </a:p>
        </p:txBody>
      </p:sp>
      <p:sp>
        <p:nvSpPr>
          <p:cNvPr id="5" name="Прямоугольник 4"/>
          <p:cNvSpPr/>
          <p:nvPr/>
        </p:nvSpPr>
        <p:spPr>
          <a:xfrm>
            <a:off x="323528" y="404664"/>
            <a:ext cx="8208912" cy="830997"/>
          </a:xfrm>
          <a:prstGeom prst="rect">
            <a:avLst/>
          </a:prstGeom>
        </p:spPr>
        <p:txBody>
          <a:bodyPr wrap="square">
            <a:spAutoFit/>
          </a:bodyPr>
          <a:lstStyle/>
          <a:p>
            <a:pPr>
              <a:buFont typeface="Arial" pitchFamily="34" charset="0"/>
              <a:buChar char="•"/>
            </a:pPr>
            <a:r>
              <a:rPr lang="ru-RU" sz="2400" dirty="0" smtClean="0"/>
              <a:t> сборка, герметизация, контроль, испытания, маркировка и упаковка готовых изделий.</a:t>
            </a:r>
          </a:p>
        </p:txBody>
      </p:sp>
      <p:sp>
        <p:nvSpPr>
          <p:cNvPr id="6" name="Прямоугольник 5"/>
          <p:cNvSpPr/>
          <p:nvPr/>
        </p:nvSpPr>
        <p:spPr>
          <a:xfrm>
            <a:off x="179512" y="2031231"/>
            <a:ext cx="8964488" cy="461665"/>
          </a:xfrm>
          <a:prstGeom prst="rect">
            <a:avLst/>
          </a:prstGeom>
        </p:spPr>
        <p:txBody>
          <a:bodyPr wrap="square">
            <a:spAutoFit/>
          </a:bodyPr>
          <a:lstStyle/>
          <a:p>
            <a:r>
              <a:rPr lang="ru-RU" sz="2400" dirty="0" smtClean="0"/>
              <a:t>Кремний –главный исходный материал во всем производстве ИС.</a:t>
            </a:r>
            <a:endParaRPr lang="ru-RU" sz="2400" dirty="0"/>
          </a:p>
        </p:txBody>
      </p:sp>
      <p:sp>
        <p:nvSpPr>
          <p:cNvPr id="7" name="Прямоугольник 6"/>
          <p:cNvSpPr/>
          <p:nvPr/>
        </p:nvSpPr>
        <p:spPr>
          <a:xfrm>
            <a:off x="251520" y="2507412"/>
            <a:ext cx="8892480" cy="1569660"/>
          </a:xfrm>
          <a:prstGeom prst="rect">
            <a:avLst/>
          </a:prstGeom>
        </p:spPr>
        <p:txBody>
          <a:bodyPr wrap="square">
            <a:spAutoFit/>
          </a:bodyPr>
          <a:lstStyle/>
          <a:p>
            <a:r>
              <a:rPr lang="ru-RU" sz="2400" dirty="0" smtClean="0"/>
              <a:t>Кремний – элемент IV группы периодической системы с атомным номером 14. После кислорода кремний – самый </a:t>
            </a:r>
            <a:r>
              <a:rPr lang="ru-RU" sz="2400" dirty="0" err="1" smtClean="0"/>
              <a:t>распространен-ный</a:t>
            </a:r>
            <a:r>
              <a:rPr lang="ru-RU" sz="2400" dirty="0" smtClean="0"/>
              <a:t> элемент в природе. Он составляет примерно четверть веса земной коры. </a:t>
            </a:r>
            <a:endParaRPr lang="ru-RU" sz="2400" dirty="0"/>
          </a:p>
        </p:txBody>
      </p:sp>
      <p:sp>
        <p:nvSpPr>
          <p:cNvPr id="8" name="Прямоугольник 7"/>
          <p:cNvSpPr/>
          <p:nvPr/>
        </p:nvSpPr>
        <p:spPr>
          <a:xfrm>
            <a:off x="323528" y="4000996"/>
            <a:ext cx="8424936" cy="2308324"/>
          </a:xfrm>
          <a:prstGeom prst="rect">
            <a:avLst/>
          </a:prstGeom>
        </p:spPr>
        <p:txBody>
          <a:bodyPr wrap="square">
            <a:spAutoFit/>
          </a:bodyPr>
          <a:lstStyle/>
          <a:p>
            <a:r>
              <a:rPr lang="ru-RU" sz="2400" dirty="0" smtClean="0"/>
              <a:t>Многочисленные соединения кремния входят в большинство горных пород и минералов. Песок и глина, образующие </a:t>
            </a:r>
            <a:r>
              <a:rPr lang="ru-RU" sz="2400" dirty="0" err="1" smtClean="0"/>
              <a:t>мине-ральную</a:t>
            </a:r>
            <a:r>
              <a:rPr lang="ru-RU" sz="2400" dirty="0" smtClean="0"/>
              <a:t> часть почвы-соединения кремния. Свободный </a:t>
            </a:r>
            <a:r>
              <a:rPr lang="ru-RU" sz="2400" dirty="0" err="1" smtClean="0"/>
              <a:t>диок-сид</a:t>
            </a:r>
            <a:r>
              <a:rPr lang="ru-RU" sz="2400" dirty="0" smtClean="0"/>
              <a:t> кремния SiO</a:t>
            </a:r>
            <a:r>
              <a:rPr lang="ru-RU" sz="2400" baseline="-25000" dirty="0" smtClean="0"/>
              <a:t>2</a:t>
            </a:r>
            <a:r>
              <a:rPr lang="ru-RU" sz="2400" dirty="0" smtClean="0"/>
              <a:t> встречается главным образом в виде </a:t>
            </a:r>
            <a:r>
              <a:rPr lang="ru-RU" sz="2400" dirty="0" err="1" smtClean="0"/>
              <a:t>мине-рала</a:t>
            </a:r>
            <a:r>
              <a:rPr lang="ru-RU" sz="2400" dirty="0" smtClean="0"/>
              <a:t> – кварца. В свободном состоянии кремний в природе не встречается. </a:t>
            </a:r>
            <a:endParaRPr lang="ru-RU" sz="2400" dirty="0"/>
          </a:p>
        </p:txBody>
      </p:sp>
      <p:sp>
        <p:nvSpPr>
          <p:cNvPr id="9" name="Прямоугольник 8"/>
          <p:cNvSpPr/>
          <p:nvPr/>
        </p:nvSpPr>
        <p:spPr>
          <a:xfrm>
            <a:off x="251520" y="1196752"/>
            <a:ext cx="8892480" cy="830997"/>
          </a:xfrm>
          <a:prstGeom prst="rect">
            <a:avLst/>
          </a:prstGeom>
        </p:spPr>
        <p:txBody>
          <a:bodyPr wrap="square">
            <a:spAutoFit/>
          </a:bodyPr>
          <a:lstStyle/>
          <a:p>
            <a:pPr algn="ctr"/>
            <a:r>
              <a:rPr lang="ru-RU" sz="2400" b="1" dirty="0" smtClean="0">
                <a:solidFill>
                  <a:srgbClr val="002060"/>
                </a:solidFill>
              </a:rPr>
              <a:t>ПОЛУЧЕНИЕ  ПОЛУПРОВОДНИКОВЫХ </a:t>
            </a:r>
          </a:p>
          <a:p>
            <a:pPr algn="ctr"/>
            <a:r>
              <a:rPr lang="ru-RU" sz="2400" b="1" dirty="0" smtClean="0">
                <a:solidFill>
                  <a:srgbClr val="002060"/>
                </a:solidFill>
              </a:rPr>
              <a:t>МОНОКРИСТАЛЛИЧЕСКИХ СЛИТКОВ</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8964488" cy="2308324"/>
          </a:xfrm>
          <a:prstGeom prst="rect">
            <a:avLst/>
          </a:prstGeom>
        </p:spPr>
        <p:txBody>
          <a:bodyPr wrap="square">
            <a:spAutoFit/>
          </a:bodyPr>
          <a:lstStyle/>
          <a:p>
            <a:r>
              <a:rPr lang="ru-RU" sz="2400" dirty="0" smtClean="0"/>
              <a:t>В  1825 году шведский химик </a:t>
            </a:r>
            <a:r>
              <a:rPr lang="ru-RU" sz="2400" dirty="0" err="1" smtClean="0"/>
              <a:t>Йенс</a:t>
            </a:r>
            <a:r>
              <a:rPr lang="ru-RU" sz="2400" dirty="0" smtClean="0"/>
              <a:t> </a:t>
            </a:r>
            <a:r>
              <a:rPr lang="ru-RU" sz="2400" dirty="0" err="1" smtClean="0"/>
              <a:t>Якоб</a:t>
            </a:r>
            <a:r>
              <a:rPr lang="ru-RU" sz="2400" dirty="0" smtClean="0"/>
              <a:t>  Берцелиус  действием металлического  калия на фтористый кремний SiF</a:t>
            </a:r>
            <a:r>
              <a:rPr lang="ru-RU" sz="2400" baseline="-25000" dirty="0" smtClean="0"/>
              <a:t>4</a:t>
            </a:r>
            <a:r>
              <a:rPr lang="ru-RU" sz="2400" dirty="0" smtClean="0"/>
              <a:t> получил чистый элементарный кремний. Новому элементу было дано название «силиций» (от лат.  </a:t>
            </a:r>
            <a:r>
              <a:rPr lang="ru-RU" sz="2400" i="1" dirty="0" err="1" smtClean="0"/>
              <a:t>silex</a:t>
            </a:r>
            <a:r>
              <a:rPr lang="ru-RU" sz="2400" dirty="0" smtClean="0"/>
              <a:t> — кремень). Русское название «кремний»  введено в 1834 году российским химиком  Германом Ивановичем Гессом. В переводе </a:t>
            </a:r>
            <a:r>
              <a:rPr lang="ru-RU" sz="2400" dirty="0" err="1" smtClean="0"/>
              <a:t>c</a:t>
            </a:r>
            <a:r>
              <a:rPr lang="ru-RU" sz="2400" dirty="0" smtClean="0"/>
              <a:t> др.-гр. </a:t>
            </a:r>
            <a:r>
              <a:rPr lang="ru-RU" sz="2400" dirty="0" err="1" smtClean="0"/>
              <a:t>κρημνός </a:t>
            </a:r>
            <a:r>
              <a:rPr lang="ru-RU" sz="2400" dirty="0" smtClean="0"/>
              <a:t>— «утёс, гора».</a:t>
            </a:r>
            <a:endParaRPr lang="ru-RU" sz="2400" dirty="0"/>
          </a:p>
        </p:txBody>
      </p:sp>
      <p:graphicFrame>
        <p:nvGraphicFramePr>
          <p:cNvPr id="5" name="Таблица 4"/>
          <p:cNvGraphicFramePr>
            <a:graphicFrameLocks noGrp="1"/>
          </p:cNvGraphicFramePr>
          <p:nvPr>
            <p:extLst>
              <p:ext uri="{D42A27DB-BD31-4B8C-83A1-F6EECF244321}">
                <p14:modId xmlns:p14="http://schemas.microsoft.com/office/powerpoint/2010/main" val="1227352901"/>
              </p:ext>
            </p:extLst>
          </p:nvPr>
        </p:nvGraphicFramePr>
        <p:xfrm>
          <a:off x="179512" y="2348880"/>
          <a:ext cx="8856984" cy="1188720"/>
        </p:xfrm>
        <a:graphic>
          <a:graphicData uri="http://schemas.openxmlformats.org/drawingml/2006/table">
            <a:tbl>
              <a:tblPr>
                <a:tableStyleId>{5C22544A-7EE6-4342-B048-85BDC9FD1C3A}</a:tableStyleId>
              </a:tblPr>
              <a:tblGrid>
                <a:gridCol w="8856984"/>
              </a:tblGrid>
              <a:tr h="1152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0" kern="1200" dirty="0" smtClean="0">
                          <a:solidFill>
                            <a:schemeClr val="dk1"/>
                          </a:solidFill>
                          <a:effectLst/>
                          <a:latin typeface="+mn-lt"/>
                          <a:ea typeface="+mn-ea"/>
                          <a:cs typeface="+mn-cs"/>
                        </a:rPr>
                        <a:t>В</a:t>
                      </a:r>
                      <a:r>
                        <a:rPr lang="ru-RU" sz="2400" b="1" kern="1200" dirty="0" smtClean="0">
                          <a:solidFill>
                            <a:schemeClr val="dk1"/>
                          </a:solidFill>
                          <a:effectLst/>
                          <a:latin typeface="+mn-lt"/>
                          <a:ea typeface="+mn-ea"/>
                          <a:cs typeface="+mn-cs"/>
                        </a:rPr>
                        <a:t> </a:t>
                      </a:r>
                      <a:r>
                        <a:rPr lang="ru-RU" sz="2400" kern="1200" dirty="0" smtClean="0">
                          <a:solidFill>
                            <a:schemeClr val="dk1"/>
                          </a:solidFill>
                          <a:effectLst/>
                          <a:latin typeface="+mn-lt"/>
                          <a:ea typeface="+mn-ea"/>
                          <a:cs typeface="+mn-cs"/>
                        </a:rPr>
                        <a:t>качестве подложек ИС служат круглые пластины кремния, германия или арсенида галлия, имеющие диаметр 60</a:t>
                      </a:r>
                      <a:r>
                        <a:rPr lang="ru-RU" sz="2400" b="1" kern="1200" dirty="0" smtClean="0">
                          <a:solidFill>
                            <a:schemeClr val="dk1"/>
                          </a:solidFill>
                          <a:effectLst/>
                          <a:latin typeface="+mn-lt"/>
                          <a:ea typeface="+mn-ea"/>
                          <a:cs typeface="+mn-cs"/>
                        </a:rPr>
                        <a:t> </a:t>
                      </a:r>
                      <a:r>
                        <a:rPr lang="ru-RU" sz="2400" kern="1200" dirty="0" smtClean="0">
                          <a:solidFill>
                            <a:schemeClr val="dk1"/>
                          </a:solidFill>
                          <a:effectLst/>
                          <a:latin typeface="+mn-lt"/>
                          <a:ea typeface="+mn-ea"/>
                          <a:cs typeface="+mn-cs"/>
                        </a:rPr>
                        <a:t>- 300 мм и толщину 0,2 - 0,4</a:t>
                      </a:r>
                      <a:r>
                        <a:rPr lang="ru-RU" sz="2400" b="1" kern="1200" dirty="0" smtClean="0">
                          <a:solidFill>
                            <a:schemeClr val="dk1"/>
                          </a:solidFill>
                          <a:effectLst/>
                          <a:latin typeface="+mn-lt"/>
                          <a:ea typeface="+mn-ea"/>
                          <a:cs typeface="+mn-cs"/>
                        </a:rPr>
                        <a:t> </a:t>
                      </a:r>
                      <a:r>
                        <a:rPr lang="ru-RU" sz="2400" kern="1200" dirty="0" smtClean="0">
                          <a:solidFill>
                            <a:schemeClr val="dk1"/>
                          </a:solidFill>
                          <a:effectLst/>
                          <a:latin typeface="+mn-lt"/>
                          <a:ea typeface="+mn-ea"/>
                          <a:cs typeface="+mn-cs"/>
                        </a:rPr>
                        <a:t>мм.</a:t>
                      </a:r>
                      <a:endParaRPr lang="ru-RU" dirty="0"/>
                    </a:p>
                  </a:txBody>
                  <a:tcPr>
                    <a:solidFill>
                      <a:schemeClr val="accent1">
                        <a:lumMod val="20000"/>
                        <a:lumOff val="80000"/>
                      </a:schemeClr>
                    </a:solidFill>
                  </a:tcPr>
                </a:tc>
              </a:tr>
            </a:tbl>
          </a:graphicData>
        </a:graphic>
      </p:graphicFrame>
      <p:pic>
        <p:nvPicPr>
          <p:cNvPr id="6" name="Рисунок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74187" y="3645024"/>
            <a:ext cx="3218293" cy="2711095"/>
          </a:xfrm>
          <a:prstGeom prst="rect">
            <a:avLst/>
          </a:prstGeom>
        </p:spPr>
      </p:pic>
      <p:sp>
        <p:nvSpPr>
          <p:cNvPr id="7" name="TextBox 6"/>
          <p:cNvSpPr txBox="1"/>
          <p:nvPr/>
        </p:nvSpPr>
        <p:spPr>
          <a:xfrm>
            <a:off x="179512" y="3622372"/>
            <a:ext cx="5328592" cy="3046988"/>
          </a:xfrm>
          <a:prstGeom prst="rect">
            <a:avLst/>
          </a:prstGeom>
          <a:noFill/>
        </p:spPr>
        <p:txBody>
          <a:bodyPr wrap="square" rtlCol="0">
            <a:spAutoFit/>
          </a:bodyPr>
          <a:lstStyle/>
          <a:p>
            <a:r>
              <a:rPr lang="ru-RU" sz="2400" dirty="0" smtClean="0">
                <a:solidFill>
                  <a:schemeClr val="dk1"/>
                </a:solidFill>
              </a:rPr>
              <a:t>После завершения основных технологических операций ее разрезают на части — кристаллы </a:t>
            </a:r>
            <a:r>
              <a:rPr lang="ru-RU" sz="2400" b="1" i="1" dirty="0" smtClean="0">
                <a:solidFill>
                  <a:schemeClr val="dk1"/>
                </a:solidFill>
              </a:rPr>
              <a:t>2</a:t>
            </a:r>
            <a:r>
              <a:rPr lang="ru-RU" sz="2400" i="1" dirty="0" smtClean="0">
                <a:solidFill>
                  <a:schemeClr val="dk1"/>
                </a:solidFill>
              </a:rPr>
              <a:t>, </a:t>
            </a:r>
            <a:r>
              <a:rPr lang="ru-RU" sz="2400" dirty="0" smtClean="0">
                <a:solidFill>
                  <a:schemeClr val="dk1"/>
                </a:solidFill>
              </a:rPr>
              <a:t>называемые также </a:t>
            </a:r>
            <a:r>
              <a:rPr lang="ru-RU" sz="2400" b="1" i="1" dirty="0" smtClean="0">
                <a:solidFill>
                  <a:srgbClr val="FF0000"/>
                </a:solidFill>
              </a:rPr>
              <a:t>чипами</a:t>
            </a:r>
            <a:r>
              <a:rPr lang="ru-RU" sz="2400" i="1" dirty="0" smtClean="0">
                <a:solidFill>
                  <a:schemeClr val="dk1"/>
                </a:solidFill>
              </a:rPr>
              <a:t>. </a:t>
            </a:r>
            <a:r>
              <a:rPr lang="ru-RU" sz="2400" dirty="0" smtClean="0">
                <a:solidFill>
                  <a:schemeClr val="dk1"/>
                </a:solidFill>
              </a:rPr>
              <a:t>Размеры сторон кристаллов могут быть от З</a:t>
            </a:r>
            <a:r>
              <a:rPr lang="ru-RU" sz="2400" b="1" dirty="0" smtClean="0">
                <a:solidFill>
                  <a:schemeClr val="dk1"/>
                </a:solidFill>
              </a:rPr>
              <a:t> </a:t>
            </a:r>
            <a:r>
              <a:rPr lang="ru-RU" sz="2400" dirty="0" smtClean="0">
                <a:solidFill>
                  <a:schemeClr val="dk1"/>
                </a:solidFill>
              </a:rPr>
              <a:t>до 10 мм. Базовый срез </a:t>
            </a:r>
            <a:r>
              <a:rPr lang="ru-RU" sz="2400" b="1" i="1" dirty="0" smtClean="0">
                <a:solidFill>
                  <a:schemeClr val="dk1"/>
                </a:solidFill>
              </a:rPr>
              <a:t>1</a:t>
            </a:r>
            <a:r>
              <a:rPr lang="ru-RU" sz="2400" i="1" dirty="0" smtClean="0">
                <a:solidFill>
                  <a:schemeClr val="dk1"/>
                </a:solidFill>
              </a:rPr>
              <a:t> </a:t>
            </a:r>
            <a:r>
              <a:rPr lang="ru-RU" sz="2400" dirty="0" smtClean="0">
                <a:solidFill>
                  <a:schemeClr val="dk1"/>
                </a:solidFill>
              </a:rPr>
              <a:t>пластины служит для ее ориентации при различных технологических процессах.</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2000"/>
                                        <p:tgtEl>
                                          <p:spTgt spid="7"/>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4581128"/>
            <a:ext cx="8712968" cy="1938992"/>
          </a:xfrm>
          <a:prstGeom prst="rect">
            <a:avLst/>
          </a:prstGeom>
        </p:spPr>
        <p:txBody>
          <a:bodyPr wrap="square">
            <a:spAutoFit/>
          </a:bodyPr>
          <a:lstStyle/>
          <a:p>
            <a:r>
              <a:rPr lang="ru-RU" sz="2400" dirty="0" smtClean="0"/>
              <a:t>Восстановление SiO2 углеродом путем нагрева кварцевого песка и кокса до 1500 − 1750° С. В результате получается технический кремний, существенно загрязненный различными </a:t>
            </a:r>
            <a:r>
              <a:rPr lang="ru-RU" sz="2400" dirty="0" err="1" smtClean="0"/>
              <a:t>примесными</a:t>
            </a:r>
            <a:r>
              <a:rPr lang="ru-RU" sz="2400" dirty="0" smtClean="0"/>
              <a:t> атомами: </a:t>
            </a:r>
          </a:p>
          <a:p>
            <a:pPr algn="ctr"/>
            <a:r>
              <a:rPr lang="ru-RU" sz="2400" dirty="0" smtClean="0"/>
              <a:t>SiO</a:t>
            </a:r>
            <a:r>
              <a:rPr lang="ru-RU" sz="2400" baseline="-25000" dirty="0" smtClean="0"/>
              <a:t>2</a:t>
            </a:r>
            <a:r>
              <a:rPr lang="ru-RU" sz="2400" dirty="0" smtClean="0"/>
              <a:t> + 2C → </a:t>
            </a:r>
            <a:r>
              <a:rPr lang="ru-RU" sz="2400" dirty="0" err="1" smtClean="0"/>
              <a:t>Si</a:t>
            </a:r>
            <a:r>
              <a:rPr lang="ru-RU" sz="2400" dirty="0" smtClean="0"/>
              <a:t> + 2CO. </a:t>
            </a:r>
            <a:endParaRPr lang="ru-RU" sz="2400" dirty="0"/>
          </a:p>
        </p:txBody>
      </p:sp>
      <p:sp>
        <p:nvSpPr>
          <p:cNvPr id="120833" name="Rectangle 1"/>
          <p:cNvSpPr>
            <a:spLocks noChangeArrowheads="1"/>
          </p:cNvSpPr>
          <p:nvPr/>
        </p:nvSpPr>
        <p:spPr bwMode="auto">
          <a:xfrm>
            <a:off x="0" y="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cs typeface="Arial" pitchFamily="34" charset="0"/>
              </a:rPr>
              <a:t>Кристаллические тела бывают монокристаллами и </a:t>
            </a:r>
            <a:r>
              <a:rPr kumimoji="0" lang="ru-RU" sz="2400" b="0" i="0" u="none" strike="noStrike" cap="none" normalizeH="0" baseline="0" dirty="0" err="1" smtClean="0">
                <a:ln>
                  <a:noFill/>
                </a:ln>
                <a:solidFill>
                  <a:srgbClr val="000000"/>
                </a:solidFill>
                <a:effectLst/>
                <a:cs typeface="Arial" pitchFamily="34" charset="0"/>
              </a:rPr>
              <a:t>поликристал-лами</a:t>
            </a:r>
            <a:r>
              <a:rPr kumimoji="0" lang="ru-RU" sz="2400" b="0" i="0" u="none" strike="noStrike" cap="none" normalizeH="0" baseline="0" dirty="0" smtClean="0">
                <a:ln>
                  <a:noFill/>
                </a:ln>
                <a:solidFill>
                  <a:srgbClr val="000000"/>
                </a:solidFill>
                <a:effectLst/>
                <a:cs typeface="Arial" pitchFamily="34" charset="0"/>
              </a:rPr>
              <a:t>. Монокристалл обладает единой кристаллической решеткой во всем объеме.</a:t>
            </a:r>
            <a:endParaRPr kumimoji="0" lang="ru-RU" sz="2400" b="0" i="0" u="none" strike="noStrike" cap="none" normalizeH="0" baseline="0" dirty="0" smtClean="0">
              <a:ln>
                <a:noFill/>
              </a:ln>
              <a:solidFill>
                <a:schemeClr val="tx1"/>
              </a:solidFill>
              <a:effectLst/>
              <a:cs typeface="Arial" pitchFamily="34" charset="0"/>
            </a:endParaRPr>
          </a:p>
        </p:txBody>
      </p:sp>
      <p:sp>
        <p:nvSpPr>
          <p:cNvPr id="7" name="Прямоугольник 6"/>
          <p:cNvSpPr/>
          <p:nvPr/>
        </p:nvSpPr>
        <p:spPr>
          <a:xfrm>
            <a:off x="0" y="1211268"/>
            <a:ext cx="9144000" cy="1569660"/>
          </a:xfrm>
          <a:prstGeom prst="rect">
            <a:avLst/>
          </a:prstGeom>
        </p:spPr>
        <p:txBody>
          <a:bodyPr wrap="square">
            <a:spAutoFit/>
          </a:bodyPr>
          <a:lstStyle/>
          <a:p>
            <a:r>
              <a:rPr lang="ru-RU" sz="2400" dirty="0" smtClean="0">
                <a:solidFill>
                  <a:srgbClr val="000000"/>
                </a:solidFill>
                <a:cs typeface="Arial" pitchFamily="34" charset="0"/>
              </a:rPr>
              <a:t>Анизотропия монокристаллов заключается в зависимости их </a:t>
            </a:r>
            <a:r>
              <a:rPr lang="ru-RU" sz="2400" dirty="0" err="1" smtClean="0">
                <a:solidFill>
                  <a:srgbClr val="000000"/>
                </a:solidFill>
                <a:cs typeface="Arial" pitchFamily="34" charset="0"/>
              </a:rPr>
              <a:t>физи-ческих</a:t>
            </a:r>
            <a:r>
              <a:rPr lang="ru-RU" sz="2400" dirty="0" smtClean="0">
                <a:solidFill>
                  <a:srgbClr val="000000"/>
                </a:solidFill>
                <a:cs typeface="Arial" pitchFamily="34" charset="0"/>
              </a:rPr>
              <a:t> свойств от направления. Поликристалл представляет собой соединение мелких, различным образом ориентированных монокристаллов (зерен) и не обладает анизотропией свойств. </a:t>
            </a:r>
            <a:endParaRPr lang="ru-RU" sz="2400" dirty="0"/>
          </a:p>
        </p:txBody>
      </p:sp>
      <p:sp>
        <p:nvSpPr>
          <p:cNvPr id="8" name="Прямоугольник 7"/>
          <p:cNvSpPr/>
          <p:nvPr/>
        </p:nvSpPr>
        <p:spPr>
          <a:xfrm>
            <a:off x="0" y="2867452"/>
            <a:ext cx="9144000" cy="1569660"/>
          </a:xfrm>
          <a:prstGeom prst="rect">
            <a:avLst/>
          </a:prstGeom>
        </p:spPr>
        <p:txBody>
          <a:bodyPr wrap="square">
            <a:spAutoFit/>
          </a:bodyPr>
          <a:lstStyle/>
          <a:p>
            <a:r>
              <a:rPr lang="ru-RU" sz="2400" dirty="0" smtClean="0"/>
              <a:t>Монокристаллический </a:t>
            </a:r>
            <a:r>
              <a:rPr lang="ru-RU" sz="2400" dirty="0" err="1" smtClean="0"/>
              <a:t>Si</a:t>
            </a:r>
            <a:r>
              <a:rPr lang="ru-RU" sz="2400" dirty="0" smtClean="0"/>
              <a:t> получают из поликристаллического, исходным сырьем для которого, в свою очередь, является кварц SiO</a:t>
            </a:r>
            <a:r>
              <a:rPr lang="ru-RU" sz="2400" baseline="-25000" dirty="0" smtClean="0"/>
              <a:t>2</a:t>
            </a:r>
            <a:r>
              <a:rPr lang="ru-RU" sz="2400" dirty="0" smtClean="0"/>
              <a:t>). Технология получения поликристаллического </a:t>
            </a:r>
            <a:r>
              <a:rPr lang="ru-RU" sz="2400" dirty="0" err="1" smtClean="0"/>
              <a:t>Si</a:t>
            </a:r>
            <a:r>
              <a:rPr lang="ru-RU" sz="2400" dirty="0" smtClean="0"/>
              <a:t> включает в себя следующие основные операции.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66104"/>
            <a:ext cx="8784976" cy="1569660"/>
          </a:xfrm>
          <a:prstGeom prst="rect">
            <a:avLst/>
          </a:prstGeom>
        </p:spPr>
        <p:txBody>
          <a:bodyPr wrap="square">
            <a:spAutoFit/>
          </a:bodyPr>
          <a:lstStyle/>
          <a:p>
            <a:r>
              <a:rPr lang="ru-RU" sz="2400" dirty="0" smtClean="0"/>
              <a:t>Степень загрязнения технического кремния примесями (</a:t>
            </a:r>
            <a:r>
              <a:rPr lang="ru-RU" sz="2400" dirty="0" err="1" smtClean="0"/>
              <a:t>Fe</a:t>
            </a:r>
            <a:r>
              <a:rPr lang="ru-RU" sz="2400" dirty="0" smtClean="0"/>
              <a:t>, </a:t>
            </a:r>
            <a:r>
              <a:rPr lang="ru-RU" sz="2400" dirty="0" err="1" smtClean="0"/>
              <a:t>Al</a:t>
            </a:r>
            <a:r>
              <a:rPr lang="ru-RU" sz="2400" dirty="0" smtClean="0"/>
              <a:t>, B, P и другие) составляет 1−2 %. Использовать такой кремний для получения каких-либо полупроводниковых приборов нельзя, требуется его очистка. </a:t>
            </a:r>
          </a:p>
        </p:txBody>
      </p:sp>
      <p:sp>
        <p:nvSpPr>
          <p:cNvPr id="5" name="TextBox 4"/>
          <p:cNvSpPr txBox="1"/>
          <p:nvPr/>
        </p:nvSpPr>
        <p:spPr>
          <a:xfrm>
            <a:off x="251520" y="1700808"/>
            <a:ext cx="8892480" cy="1938992"/>
          </a:xfrm>
          <a:prstGeom prst="rect">
            <a:avLst/>
          </a:prstGeom>
          <a:noFill/>
        </p:spPr>
        <p:txBody>
          <a:bodyPr wrap="square" rtlCol="0">
            <a:spAutoFit/>
          </a:bodyPr>
          <a:lstStyle/>
          <a:p>
            <a:r>
              <a:rPr lang="ru-RU" sz="2400" dirty="0" smtClean="0"/>
              <a:t>Очистку проводят в два этапа. На первом этапе кремний </a:t>
            </a:r>
            <a:r>
              <a:rPr lang="ru-RU" sz="2400" dirty="0" err="1" smtClean="0"/>
              <a:t>перево-дят</a:t>
            </a:r>
            <a:r>
              <a:rPr lang="ru-RU" sz="2400" dirty="0" smtClean="0"/>
              <a:t> в какое-нибудь газообразное соединение и производят его очистку. В качестве газообразных соединений кремния </a:t>
            </a:r>
            <a:r>
              <a:rPr lang="ru-RU" sz="2400" dirty="0" err="1" smtClean="0"/>
              <a:t>исполь-зуются</a:t>
            </a:r>
            <a:r>
              <a:rPr lang="ru-RU" sz="2400" dirty="0" smtClean="0"/>
              <a:t>  SiCl</a:t>
            </a:r>
            <a:r>
              <a:rPr lang="ru-RU" sz="2400" baseline="-25000" dirty="0" smtClean="0"/>
              <a:t>4</a:t>
            </a:r>
            <a:r>
              <a:rPr lang="ru-RU" sz="2400" dirty="0" smtClean="0"/>
              <a:t>, SiHCl</a:t>
            </a:r>
            <a:r>
              <a:rPr lang="ru-RU" sz="2400" baseline="-25000" dirty="0" smtClean="0"/>
              <a:t>3</a:t>
            </a:r>
            <a:r>
              <a:rPr lang="ru-RU" sz="2400" dirty="0" smtClean="0"/>
              <a:t>, SiH4, SiI</a:t>
            </a:r>
            <a:r>
              <a:rPr lang="ru-RU" sz="2400" baseline="-25000" dirty="0" smtClean="0"/>
              <a:t>4</a:t>
            </a:r>
            <a:r>
              <a:rPr lang="ru-RU" sz="2400" dirty="0" smtClean="0"/>
              <a:t> и другие. </a:t>
            </a:r>
          </a:p>
          <a:p>
            <a:r>
              <a:rPr lang="ru-RU" sz="2400" dirty="0" smtClean="0"/>
              <a:t>Примеры реакций:  </a:t>
            </a:r>
            <a:r>
              <a:rPr lang="ru-RU" sz="2400" dirty="0" err="1" smtClean="0"/>
              <a:t>Si</a:t>
            </a:r>
            <a:r>
              <a:rPr lang="ru-RU" sz="2400" dirty="0" smtClean="0"/>
              <a:t> + 2Cl</a:t>
            </a:r>
            <a:r>
              <a:rPr lang="ru-RU" sz="2400" baseline="-25000" dirty="0" smtClean="0"/>
              <a:t>2</a:t>
            </a:r>
            <a:r>
              <a:rPr lang="ru-RU" sz="2400" dirty="0" smtClean="0"/>
              <a:t> → SiCl</a:t>
            </a:r>
            <a:r>
              <a:rPr lang="ru-RU" sz="2400" baseline="-25000" dirty="0" smtClean="0"/>
              <a:t>4</a:t>
            </a:r>
            <a:r>
              <a:rPr lang="ru-RU" sz="2400" dirty="0" smtClean="0"/>
              <a:t> ,  </a:t>
            </a:r>
            <a:r>
              <a:rPr lang="ru-RU" sz="2400" dirty="0" err="1" smtClean="0"/>
              <a:t>Si</a:t>
            </a:r>
            <a:r>
              <a:rPr lang="ru-RU" sz="2400" dirty="0" smtClean="0"/>
              <a:t> + 3HCl → SiHCl</a:t>
            </a:r>
            <a:r>
              <a:rPr lang="ru-RU" sz="2400" baseline="-25000" dirty="0" smtClean="0"/>
              <a:t>3</a:t>
            </a:r>
            <a:r>
              <a:rPr lang="ru-RU" sz="2400" dirty="0" smtClean="0"/>
              <a:t> + H</a:t>
            </a:r>
            <a:r>
              <a:rPr lang="ru-RU" sz="2400" baseline="-25000" dirty="0" smtClean="0"/>
              <a:t>2</a:t>
            </a:r>
            <a:r>
              <a:rPr lang="ru-RU" sz="2400" dirty="0" smtClean="0"/>
              <a:t> . </a:t>
            </a:r>
          </a:p>
        </p:txBody>
      </p:sp>
      <p:sp>
        <p:nvSpPr>
          <p:cNvPr id="6" name="TextBox 5"/>
          <p:cNvSpPr txBox="1"/>
          <p:nvPr/>
        </p:nvSpPr>
        <p:spPr>
          <a:xfrm>
            <a:off x="251520" y="3789040"/>
            <a:ext cx="8892480" cy="1569660"/>
          </a:xfrm>
          <a:prstGeom prst="rect">
            <a:avLst/>
          </a:prstGeom>
          <a:noFill/>
        </p:spPr>
        <p:txBody>
          <a:bodyPr wrap="square" rtlCol="0">
            <a:spAutoFit/>
          </a:bodyPr>
          <a:lstStyle/>
          <a:p>
            <a:r>
              <a:rPr lang="ru-RU" sz="2400" dirty="0" smtClean="0"/>
              <a:t>Вторым этапом является восстановление кремния из </a:t>
            </a:r>
            <a:r>
              <a:rPr lang="ru-RU" sz="2400" dirty="0" err="1" smtClean="0"/>
              <a:t>газообраз-ного</a:t>
            </a:r>
            <a:r>
              <a:rPr lang="ru-RU" sz="2400" dirty="0" smtClean="0"/>
              <a:t> соединения и получение чистого кремния с содержанием </a:t>
            </a:r>
            <a:r>
              <a:rPr lang="ru-RU" sz="2400" dirty="0" err="1" smtClean="0"/>
              <a:t>примесных</a:t>
            </a:r>
            <a:r>
              <a:rPr lang="ru-RU" sz="2400" dirty="0" smtClean="0"/>
              <a:t> атомов на уровне 10</a:t>
            </a:r>
            <a:r>
              <a:rPr lang="ru-RU" sz="2400" baseline="30000" dirty="0" smtClean="0"/>
              <a:t>-7</a:t>
            </a:r>
            <a:r>
              <a:rPr lang="ru-RU" sz="2400" dirty="0" smtClean="0"/>
              <a:t> − 10</a:t>
            </a:r>
            <a:r>
              <a:rPr lang="ru-RU" sz="2400" baseline="30000" dirty="0" smtClean="0"/>
              <a:t>-6</a:t>
            </a:r>
            <a:r>
              <a:rPr lang="ru-RU" sz="2400" dirty="0" smtClean="0"/>
              <a:t> %.</a:t>
            </a:r>
          </a:p>
          <a:p>
            <a:r>
              <a:rPr lang="ru-RU" sz="2400" dirty="0" smtClean="0"/>
              <a:t> Примеры реакций: SiCl</a:t>
            </a:r>
            <a:r>
              <a:rPr lang="ru-RU" sz="2400" baseline="-25000" dirty="0" smtClean="0"/>
              <a:t>4</a:t>
            </a:r>
            <a:r>
              <a:rPr lang="ru-RU" sz="2400" dirty="0" smtClean="0"/>
              <a:t> + 2H</a:t>
            </a:r>
            <a:r>
              <a:rPr lang="ru-RU" sz="2400" baseline="-25000" dirty="0" smtClean="0"/>
              <a:t>2</a:t>
            </a:r>
            <a:r>
              <a:rPr lang="ru-RU" sz="2400" dirty="0" smtClean="0"/>
              <a:t> → </a:t>
            </a:r>
            <a:r>
              <a:rPr lang="ru-RU" sz="2400" dirty="0" err="1" smtClean="0"/>
              <a:t>Si</a:t>
            </a:r>
            <a:r>
              <a:rPr lang="ru-RU" sz="2400" dirty="0" smtClean="0"/>
              <a:t> + 4HCl ,  SiH</a:t>
            </a:r>
            <a:r>
              <a:rPr lang="ru-RU" sz="2400" baseline="-25000" dirty="0" smtClean="0"/>
              <a:t>4</a:t>
            </a:r>
            <a:r>
              <a:rPr lang="ru-RU" sz="2400" dirty="0" smtClean="0"/>
              <a:t> → </a:t>
            </a:r>
            <a:r>
              <a:rPr lang="ru-RU" sz="2400" dirty="0" err="1" smtClean="0"/>
              <a:t>Si</a:t>
            </a:r>
            <a:r>
              <a:rPr lang="ru-RU" sz="2400" dirty="0" smtClean="0"/>
              <a:t> + 2H</a:t>
            </a:r>
            <a:r>
              <a:rPr lang="ru-RU" sz="2400" baseline="-25000" dirty="0" smtClean="0"/>
              <a:t>2</a:t>
            </a:r>
            <a:r>
              <a:rPr lang="ru-RU" sz="2400" dirty="0" smtClean="0"/>
              <a:t> . </a:t>
            </a:r>
            <a:endParaRPr lang="ru-RU" sz="2400" dirty="0"/>
          </a:p>
        </p:txBody>
      </p:sp>
      <p:sp>
        <p:nvSpPr>
          <p:cNvPr id="7" name="TextBox 6"/>
          <p:cNvSpPr txBox="1"/>
          <p:nvPr/>
        </p:nvSpPr>
        <p:spPr>
          <a:xfrm>
            <a:off x="179512" y="5517232"/>
            <a:ext cx="8964488" cy="830997"/>
          </a:xfrm>
          <a:prstGeom prst="rect">
            <a:avLst/>
          </a:prstGeom>
          <a:noFill/>
        </p:spPr>
        <p:txBody>
          <a:bodyPr wrap="square" rtlCol="0">
            <a:spAutoFit/>
          </a:bodyPr>
          <a:lstStyle/>
          <a:p>
            <a:r>
              <a:rPr lang="ru-RU" sz="2400" dirty="0" smtClean="0"/>
              <a:t>Из полученного таким способом поликристаллического кремния можно вырастить кремний монокристаллический.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000"/>
                                        <p:tgtEl>
                                          <p:spTgt spid="5">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up)">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cstate="print">
            <a:clrChange>
              <a:clrFrom>
                <a:srgbClr val="FFFFFF"/>
              </a:clrFrom>
              <a:clrTo>
                <a:srgbClr val="FFFFFF">
                  <a:alpha val="0"/>
                </a:srgbClr>
              </a:clrTo>
            </a:clrChange>
          </a:blip>
          <a:srcRect l="27759" t="19195" r="25582" b="33556"/>
          <a:stretch>
            <a:fillRect/>
          </a:stretch>
        </p:blipFill>
        <p:spPr bwMode="auto">
          <a:xfrm>
            <a:off x="395536" y="1639738"/>
            <a:ext cx="4608512" cy="3733478"/>
          </a:xfrm>
          <a:prstGeom prst="rect">
            <a:avLst/>
          </a:prstGeom>
          <a:noFill/>
          <a:ln w="9525">
            <a:noFill/>
            <a:miter lim="800000"/>
            <a:headEnd/>
            <a:tailEnd/>
          </a:ln>
        </p:spPr>
      </p:pic>
      <p:sp>
        <p:nvSpPr>
          <p:cNvPr id="5" name="TextBox 4"/>
          <p:cNvSpPr txBox="1"/>
          <p:nvPr/>
        </p:nvSpPr>
        <p:spPr>
          <a:xfrm>
            <a:off x="395536" y="5550331"/>
            <a:ext cx="8136904" cy="830997"/>
          </a:xfrm>
          <a:prstGeom prst="rect">
            <a:avLst/>
          </a:prstGeom>
          <a:noFill/>
        </p:spPr>
        <p:txBody>
          <a:bodyPr wrap="square" rtlCol="0">
            <a:spAutoFit/>
          </a:bodyPr>
          <a:lstStyle/>
          <a:p>
            <a:r>
              <a:rPr lang="ru-RU" sz="2400" dirty="0" smtClean="0"/>
              <a:t>1 – примеси, 2 –кварцевая лодочка, 3-индукционные нагреватели, 4-чистый кремний, 5-расплавленная зона</a:t>
            </a:r>
            <a:endParaRPr lang="ru-RU" sz="2400" dirty="0"/>
          </a:p>
        </p:txBody>
      </p:sp>
      <p:sp>
        <p:nvSpPr>
          <p:cNvPr id="6" name="TextBox 5"/>
          <p:cNvSpPr txBox="1"/>
          <p:nvPr/>
        </p:nvSpPr>
        <p:spPr>
          <a:xfrm>
            <a:off x="0" y="0"/>
            <a:ext cx="9144000" cy="1569660"/>
          </a:xfrm>
          <a:prstGeom prst="rect">
            <a:avLst/>
          </a:prstGeom>
          <a:noFill/>
        </p:spPr>
        <p:txBody>
          <a:bodyPr wrap="square" rtlCol="0">
            <a:spAutoFit/>
          </a:bodyPr>
          <a:lstStyle/>
          <a:p>
            <a:r>
              <a:rPr lang="ru-RU" sz="2400" dirty="0" smtClean="0"/>
              <a:t>Для окончательной очистки слитка от примесей используется зонная очистка. Используется свойство примеси  концентрироваться в расплавленных зонах. Лодочку многократно протягивают под индукторами, в результате примесь остается в хвосте слитка.</a:t>
            </a:r>
            <a:endParaRPr lang="ru-RU"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noFill/>
        </p:spPr>
        <p:txBody>
          <a:bodyPr wrap="square" rtlCol="0">
            <a:spAutoFit/>
          </a:bodyPr>
          <a:lstStyle/>
          <a:p>
            <a:pPr algn="ctr"/>
            <a:r>
              <a:rPr lang="ru-RU" sz="2800" dirty="0" smtClean="0">
                <a:solidFill>
                  <a:srgbClr val="002060"/>
                </a:solidFill>
              </a:rPr>
              <a:t>Выращивание монокристаллических слитков кремния</a:t>
            </a:r>
          </a:p>
          <a:p>
            <a:pPr algn="ctr"/>
            <a:r>
              <a:rPr lang="ru-RU" sz="2800" dirty="0" smtClean="0">
                <a:solidFill>
                  <a:srgbClr val="002060"/>
                </a:solidFill>
              </a:rPr>
              <a:t>(метод </a:t>
            </a:r>
            <a:r>
              <a:rPr lang="ru-RU" sz="2800" dirty="0" err="1" smtClean="0">
                <a:solidFill>
                  <a:srgbClr val="002060"/>
                </a:solidFill>
              </a:rPr>
              <a:t>Чохральского</a:t>
            </a:r>
            <a:r>
              <a:rPr lang="ru-RU" sz="2800" dirty="0" smtClean="0">
                <a:solidFill>
                  <a:srgbClr val="002060"/>
                </a:solidFill>
              </a:rPr>
              <a:t>)</a:t>
            </a:r>
            <a:endParaRPr lang="ru-RU" sz="2800" dirty="0">
              <a:solidFill>
                <a:srgbClr val="002060"/>
              </a:solidFill>
            </a:endParaRPr>
          </a:p>
        </p:txBody>
      </p:sp>
      <p:sp>
        <p:nvSpPr>
          <p:cNvPr id="3" name="TextBox 2"/>
          <p:cNvSpPr txBox="1"/>
          <p:nvPr/>
        </p:nvSpPr>
        <p:spPr>
          <a:xfrm>
            <a:off x="179512" y="1124744"/>
            <a:ext cx="3600400" cy="4893647"/>
          </a:xfrm>
          <a:prstGeom prst="rect">
            <a:avLst/>
          </a:prstGeom>
          <a:noFill/>
        </p:spPr>
        <p:txBody>
          <a:bodyPr wrap="square" rtlCol="0">
            <a:spAutoFit/>
          </a:bodyPr>
          <a:lstStyle/>
          <a:p>
            <a:r>
              <a:rPr lang="ru-RU" sz="2400" dirty="0" smtClean="0"/>
              <a:t>Упрощенная схема установки, в которой реализован метод </a:t>
            </a:r>
            <a:r>
              <a:rPr lang="ru-RU" sz="2400" dirty="0" err="1" smtClean="0"/>
              <a:t>Чохральского</a:t>
            </a:r>
            <a:r>
              <a:rPr lang="ru-RU" sz="2400" dirty="0" smtClean="0"/>
              <a:t>: </a:t>
            </a:r>
          </a:p>
          <a:p>
            <a:r>
              <a:rPr lang="ru-RU" sz="2400" dirty="0" smtClean="0"/>
              <a:t>1 – расплав кремния; </a:t>
            </a:r>
          </a:p>
          <a:p>
            <a:r>
              <a:rPr lang="ru-RU" sz="2400" dirty="0" smtClean="0"/>
              <a:t>2 – монокристаллический слиток кремния; </a:t>
            </a:r>
          </a:p>
          <a:p>
            <a:r>
              <a:rPr lang="ru-RU" sz="2400" dirty="0" smtClean="0"/>
              <a:t>3 – кристалл-затравка; </a:t>
            </a:r>
          </a:p>
          <a:p>
            <a:r>
              <a:rPr lang="ru-RU" sz="2400" dirty="0" smtClean="0"/>
              <a:t>4 – кварцевый тигель;</a:t>
            </a:r>
          </a:p>
          <a:p>
            <a:r>
              <a:rPr lang="ru-RU" sz="2400" dirty="0" smtClean="0"/>
              <a:t> 5 – вал затравки;</a:t>
            </a:r>
          </a:p>
          <a:p>
            <a:r>
              <a:rPr lang="ru-RU" sz="2400" dirty="0" smtClean="0"/>
              <a:t> 6 – вал тигля;</a:t>
            </a:r>
          </a:p>
          <a:p>
            <a:r>
              <a:rPr lang="ru-RU" sz="2400" dirty="0" smtClean="0"/>
              <a:t> 7 – </a:t>
            </a:r>
            <a:r>
              <a:rPr lang="ru-RU" sz="2400" dirty="0" err="1" smtClean="0"/>
              <a:t>водоохлаждаемый</a:t>
            </a:r>
            <a:r>
              <a:rPr lang="ru-RU" sz="2400" dirty="0" smtClean="0"/>
              <a:t> кожух. </a:t>
            </a:r>
            <a:endParaRPr lang="ru-RU" sz="2400" dirty="0"/>
          </a:p>
        </p:txBody>
      </p:sp>
      <p:pic>
        <p:nvPicPr>
          <p:cNvPr id="132098" name="Picture 2"/>
          <p:cNvPicPr>
            <a:picLocks noChangeAspect="1" noChangeArrowheads="1"/>
          </p:cNvPicPr>
          <p:nvPr/>
        </p:nvPicPr>
        <p:blipFill>
          <a:blip r:embed="rId2" cstate="print">
            <a:clrChange>
              <a:clrFrom>
                <a:srgbClr val="FEFEFE"/>
              </a:clrFrom>
              <a:clrTo>
                <a:srgbClr val="FEFEFE">
                  <a:alpha val="0"/>
                </a:srgbClr>
              </a:clrTo>
            </a:clrChange>
          </a:blip>
          <a:srcRect l="40753" t="23802" r="8952" b="23958"/>
          <a:stretch>
            <a:fillRect/>
          </a:stretch>
        </p:blipFill>
        <p:spPr bwMode="auto">
          <a:xfrm>
            <a:off x="3635896" y="1196752"/>
            <a:ext cx="5286310"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002060"/>
                </a:solidFill>
              </a:rPr>
              <a:t>Этапы развития электроники</a:t>
            </a:r>
            <a:br>
              <a:rPr lang="ru-RU" sz="2800" b="1" dirty="0" smtClean="0">
                <a:solidFill>
                  <a:srgbClr val="002060"/>
                </a:solidFill>
              </a:rPr>
            </a:br>
            <a:r>
              <a:rPr lang="ru-RU" sz="2800" dirty="0" smtClean="0"/>
              <a:t>Первый этап</a:t>
            </a:r>
            <a:endParaRPr lang="ru-RU" sz="2800" dirty="0"/>
          </a:p>
        </p:txBody>
      </p:sp>
      <p:sp>
        <p:nvSpPr>
          <p:cNvPr id="3" name="Объект 2"/>
          <p:cNvSpPr>
            <a:spLocks noGrp="1"/>
          </p:cNvSpPr>
          <p:nvPr>
            <p:ph idx="1"/>
          </p:nvPr>
        </p:nvSpPr>
        <p:spPr>
          <a:xfrm>
            <a:off x="467544" y="1340769"/>
            <a:ext cx="8229600" cy="2592288"/>
          </a:xfrm>
        </p:spPr>
        <p:txBody>
          <a:bodyPr>
            <a:normAutofit/>
          </a:bodyPr>
          <a:lstStyle/>
          <a:p>
            <a:pPr marL="0" indent="0">
              <a:buNone/>
            </a:pPr>
            <a:r>
              <a:rPr lang="ru-RU" sz="2600" dirty="0" smtClean="0"/>
              <a:t>Начался </a:t>
            </a:r>
            <a:r>
              <a:rPr lang="ru-RU" sz="2600" dirty="0"/>
              <a:t>в конце ХIХ столетия, после того как на заседании Русского физико-химического общества 7 мая 1895 г. А.С. Попов продемонстрировал прибор, по существу явившийся первым в мире радиоприемником. Этот день можно считать не только днем рождения радио, но и электроники. </a:t>
            </a:r>
            <a:endParaRPr lang="ru-RU" sz="1800" dirty="0"/>
          </a:p>
        </p:txBody>
      </p:sp>
      <p:pic>
        <p:nvPicPr>
          <p:cNvPr id="4" name="Рисунок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60232" y="3429000"/>
            <a:ext cx="2286000" cy="2935224"/>
          </a:xfrm>
          <a:prstGeom prst="rect">
            <a:avLst/>
          </a:prstGeom>
        </p:spPr>
      </p:pic>
      <p:sp>
        <p:nvSpPr>
          <p:cNvPr id="5" name="TextBox 4"/>
          <p:cNvSpPr txBox="1"/>
          <p:nvPr/>
        </p:nvSpPr>
        <p:spPr>
          <a:xfrm>
            <a:off x="6372200" y="6228020"/>
            <a:ext cx="2627784" cy="400110"/>
          </a:xfrm>
          <a:prstGeom prst="rect">
            <a:avLst/>
          </a:prstGeom>
          <a:noFill/>
        </p:spPr>
        <p:txBody>
          <a:bodyPr wrap="square" rtlCol="0">
            <a:spAutoFit/>
          </a:bodyPr>
          <a:lstStyle/>
          <a:p>
            <a:r>
              <a:rPr lang="ru-RU" sz="2000" dirty="0"/>
              <a:t>А.С. </a:t>
            </a:r>
            <a:r>
              <a:rPr lang="ru-RU" sz="2000" dirty="0" smtClean="0"/>
              <a:t>Попов </a:t>
            </a:r>
            <a:r>
              <a:rPr lang="en-US" sz="2000" dirty="0" smtClean="0"/>
              <a:t>1859-1906</a:t>
            </a:r>
            <a:endParaRPr lang="ru-RU" sz="2000" dirty="0"/>
          </a:p>
        </p:txBody>
      </p:sp>
      <p:sp>
        <p:nvSpPr>
          <p:cNvPr id="6" name="TextBox 5"/>
          <p:cNvSpPr txBox="1"/>
          <p:nvPr/>
        </p:nvSpPr>
        <p:spPr>
          <a:xfrm>
            <a:off x="467544" y="3888338"/>
            <a:ext cx="5976664" cy="2492990"/>
          </a:xfrm>
          <a:prstGeom prst="rect">
            <a:avLst/>
          </a:prstGeom>
          <a:noFill/>
        </p:spPr>
        <p:txBody>
          <a:bodyPr wrap="square" rtlCol="0">
            <a:spAutoFit/>
          </a:bodyPr>
          <a:lstStyle/>
          <a:p>
            <a:r>
              <a:rPr lang="ru-RU" sz="2600" dirty="0" smtClean="0"/>
              <a:t>Устройства, которые начали применять в это время, были предназначены для передачи и приема электрических сигналов и состояли из сопротивлений, конденсаторов, катушек индуктивности и других пассивных элементов.</a:t>
            </a:r>
            <a:endParaRPr lang="ru-RU" sz="2600" dirty="0"/>
          </a:p>
        </p:txBody>
      </p:sp>
    </p:spTree>
    <p:extLst>
      <p:ext uri="{BB962C8B-B14F-4D97-AF65-F5344CB8AC3E}">
        <p14:creationId xmlns:p14="http://schemas.microsoft.com/office/powerpoint/2010/main" val="114228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noFill/>
        </p:spPr>
        <p:txBody>
          <a:bodyPr wrap="square" rtlCol="0">
            <a:spAutoFit/>
          </a:bodyPr>
          <a:lstStyle/>
          <a:p>
            <a:r>
              <a:rPr lang="ru-RU" sz="2400" dirty="0" smtClean="0"/>
              <a:t>Сущность метода </a:t>
            </a:r>
            <a:r>
              <a:rPr lang="ru-RU" sz="2400" dirty="0" err="1" smtClean="0"/>
              <a:t>Чохральского</a:t>
            </a:r>
            <a:r>
              <a:rPr lang="ru-RU" sz="2400" dirty="0" smtClean="0"/>
              <a:t> заключается в следующем. Чистый кристалл- затравка  приводится в соприкосновение с поверхностью расплавленного кремния.</a:t>
            </a:r>
            <a:endParaRPr lang="ru-RU" sz="2400" dirty="0"/>
          </a:p>
        </p:txBody>
      </p:sp>
      <p:sp>
        <p:nvSpPr>
          <p:cNvPr id="3" name="TextBox 2"/>
          <p:cNvSpPr txBox="1"/>
          <p:nvPr/>
        </p:nvSpPr>
        <p:spPr>
          <a:xfrm>
            <a:off x="0" y="1124744"/>
            <a:ext cx="9144000" cy="1569660"/>
          </a:xfrm>
          <a:prstGeom prst="rect">
            <a:avLst/>
          </a:prstGeom>
          <a:noFill/>
        </p:spPr>
        <p:txBody>
          <a:bodyPr wrap="square" rtlCol="0">
            <a:spAutoFit/>
          </a:bodyPr>
          <a:lstStyle/>
          <a:p>
            <a:r>
              <a:rPr lang="ru-RU" sz="2400" dirty="0" smtClean="0"/>
              <a:t>Слой расплава кремния, находящийся в контакте с кристаллом-затравкой, кристаллизуется, причем структура образующейся твердой фазы кремния полностью повторяет структуру кристалла-затравки. </a:t>
            </a:r>
            <a:endParaRPr lang="ru-RU" sz="2400" dirty="0"/>
          </a:p>
        </p:txBody>
      </p:sp>
      <p:sp>
        <p:nvSpPr>
          <p:cNvPr id="4" name="TextBox 3"/>
          <p:cNvSpPr txBox="1"/>
          <p:nvPr/>
        </p:nvSpPr>
        <p:spPr>
          <a:xfrm>
            <a:off x="0" y="2564904"/>
            <a:ext cx="9144000" cy="1200329"/>
          </a:xfrm>
          <a:prstGeom prst="rect">
            <a:avLst/>
          </a:prstGeom>
          <a:noFill/>
        </p:spPr>
        <p:txBody>
          <a:bodyPr wrap="square" rtlCol="0">
            <a:spAutoFit/>
          </a:bodyPr>
          <a:lstStyle/>
          <a:p>
            <a:r>
              <a:rPr lang="ru-RU" sz="2400" dirty="0" smtClean="0"/>
              <a:t>Вращая кристалл-затравку и одновременно перемещая ее вверх, можно вытянуть из расплава монокристаллический слиток кремния цилиндрической формы. </a:t>
            </a:r>
            <a:endParaRPr lang="ru-RU" sz="2400" dirty="0"/>
          </a:p>
        </p:txBody>
      </p:sp>
      <p:sp>
        <p:nvSpPr>
          <p:cNvPr id="5" name="TextBox 4"/>
          <p:cNvSpPr txBox="1"/>
          <p:nvPr/>
        </p:nvSpPr>
        <p:spPr>
          <a:xfrm>
            <a:off x="0" y="3789040"/>
            <a:ext cx="9144000" cy="830997"/>
          </a:xfrm>
          <a:prstGeom prst="rect">
            <a:avLst/>
          </a:prstGeom>
          <a:noFill/>
        </p:spPr>
        <p:txBody>
          <a:bodyPr wrap="square" rtlCol="0">
            <a:spAutoFit/>
          </a:bodyPr>
          <a:lstStyle/>
          <a:p>
            <a:r>
              <a:rPr lang="ru-RU" sz="2400" dirty="0" smtClean="0"/>
              <a:t>Диаметр слитка может быть разным. В настоящее время освоена технология получения слитков, диаметр которых равен 300 мм.</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936104"/>
          </a:xfrm>
        </p:spPr>
        <p:txBody>
          <a:bodyPr>
            <a:noAutofit/>
          </a:bodyPr>
          <a:lstStyle/>
          <a:p>
            <a:r>
              <a:rPr lang="ru-RU" sz="2800" b="1" dirty="0">
                <a:solidFill>
                  <a:srgbClr val="002060"/>
                </a:solidFill>
              </a:rPr>
              <a:t>ОРИЕНТАЦИЯ   </a:t>
            </a:r>
            <a:r>
              <a:rPr lang="ru-RU" sz="2800" b="1" dirty="0" smtClean="0">
                <a:solidFill>
                  <a:srgbClr val="002060"/>
                </a:solidFill>
              </a:rPr>
              <a:t>ПОЛУПРОВОДНИКОВЫХ                  </a:t>
            </a:r>
            <a:r>
              <a:rPr lang="ru-RU" sz="2800" b="1" dirty="0">
                <a:solidFill>
                  <a:srgbClr val="002060"/>
                </a:solidFill>
              </a:rPr>
              <a:t>МОНОКРИСТАЛЛИЧЕСКИХ </a:t>
            </a:r>
            <a:r>
              <a:rPr lang="ru-RU" sz="2800" b="1" dirty="0" smtClean="0">
                <a:solidFill>
                  <a:srgbClr val="002060"/>
                </a:solidFill>
              </a:rPr>
              <a:t>СЛИТКОВ</a:t>
            </a:r>
            <a:endParaRPr lang="ru-RU" sz="2800" b="1" dirty="0">
              <a:solidFill>
                <a:srgbClr val="002060"/>
              </a:solidFill>
            </a:endParaRPr>
          </a:p>
        </p:txBody>
      </p:sp>
      <p:sp>
        <p:nvSpPr>
          <p:cNvPr id="3" name="Объект 2"/>
          <p:cNvSpPr>
            <a:spLocks noGrp="1"/>
          </p:cNvSpPr>
          <p:nvPr>
            <p:ph idx="1"/>
          </p:nvPr>
        </p:nvSpPr>
        <p:spPr>
          <a:xfrm>
            <a:off x="467544" y="980729"/>
            <a:ext cx="8424936" cy="1584175"/>
          </a:xfrm>
        </p:spPr>
        <p:txBody>
          <a:bodyPr>
            <a:normAutofit/>
          </a:bodyPr>
          <a:lstStyle/>
          <a:p>
            <a:pPr marL="0" indent="0">
              <a:buNone/>
            </a:pPr>
            <a:r>
              <a:rPr lang="ru-RU" sz="2400" dirty="0"/>
              <a:t>Монокристаллические слитки полупроводников имеют строго упорядоченное, регулярно повторяющееся расположение атомов в пространстве, создающее определенную </a:t>
            </a:r>
            <a:r>
              <a:rPr lang="ru-RU" sz="2400" i="1" dirty="0"/>
              <a:t>кристаллическую решетку</a:t>
            </a:r>
            <a:r>
              <a:rPr lang="ru-RU" sz="2400" dirty="0"/>
              <a:t>. </a:t>
            </a:r>
            <a:endParaRPr lang="en-US" sz="2400" dirty="0" smtClean="0"/>
          </a:p>
          <a:p>
            <a:pPr marL="0" indent="0">
              <a:buNone/>
            </a:pPr>
            <a:endParaRPr lang="en-US" sz="2000" dirty="0"/>
          </a:p>
          <a:p>
            <a:pPr marL="0" indent="0">
              <a:buNone/>
            </a:pPr>
            <a:endParaRPr lang="ru-RU" sz="2000" dirty="0"/>
          </a:p>
        </p:txBody>
      </p:sp>
      <p:pic>
        <p:nvPicPr>
          <p:cNvPr id="4" name="Рисунок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4384"/>
          <a:stretch>
            <a:fillRect/>
          </a:stretch>
        </p:blipFill>
        <p:spPr>
          <a:xfrm>
            <a:off x="539552" y="2492896"/>
            <a:ext cx="2160240" cy="2094292"/>
          </a:xfrm>
          <a:prstGeom prst="rect">
            <a:avLst/>
          </a:prstGeom>
        </p:spPr>
      </p:pic>
      <p:sp>
        <p:nvSpPr>
          <p:cNvPr id="5" name="TextBox 4"/>
          <p:cNvSpPr txBox="1"/>
          <p:nvPr/>
        </p:nvSpPr>
        <p:spPr>
          <a:xfrm>
            <a:off x="3347864" y="3068960"/>
            <a:ext cx="3846694" cy="461665"/>
          </a:xfrm>
          <a:prstGeom prst="rect">
            <a:avLst/>
          </a:prstGeom>
          <a:noFill/>
        </p:spPr>
        <p:txBody>
          <a:bodyPr wrap="none" rtlCol="0">
            <a:spAutoFit/>
          </a:bodyPr>
          <a:lstStyle/>
          <a:p>
            <a:r>
              <a:rPr lang="en-US" sz="2400" dirty="0" smtClean="0"/>
              <a:t>a – </a:t>
            </a:r>
            <a:r>
              <a:rPr lang="ru-RU" sz="2400" dirty="0" smtClean="0"/>
              <a:t>межатомное расстояние</a:t>
            </a:r>
          </a:p>
        </p:txBody>
      </p:sp>
      <p:cxnSp>
        <p:nvCxnSpPr>
          <p:cNvPr id="7" name="Прямая со стрелкой 6"/>
          <p:cNvCxnSpPr/>
          <p:nvPr/>
        </p:nvCxnSpPr>
        <p:spPr>
          <a:xfrm flipH="1" flipV="1">
            <a:off x="2627784" y="4005064"/>
            <a:ext cx="525775"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03848" y="4005064"/>
            <a:ext cx="664541" cy="400110"/>
          </a:xfrm>
          <a:prstGeom prst="rect">
            <a:avLst/>
          </a:prstGeom>
          <a:noFill/>
        </p:spPr>
        <p:txBody>
          <a:bodyPr wrap="none" rtlCol="0">
            <a:spAutoFit/>
          </a:bodyPr>
          <a:lstStyle/>
          <a:p>
            <a:r>
              <a:rPr lang="ru-RU" sz="2000" u="sng" dirty="0" smtClean="0"/>
              <a:t>узел</a:t>
            </a:r>
            <a:endParaRPr lang="ru-RU" sz="2000" u="sng" dirty="0"/>
          </a:p>
        </p:txBody>
      </p:sp>
      <p:sp>
        <p:nvSpPr>
          <p:cNvPr id="10" name="TextBox 9"/>
          <p:cNvSpPr txBox="1"/>
          <p:nvPr/>
        </p:nvSpPr>
        <p:spPr>
          <a:xfrm>
            <a:off x="395536" y="4730368"/>
            <a:ext cx="8496944" cy="1938992"/>
          </a:xfrm>
          <a:prstGeom prst="rect">
            <a:avLst/>
          </a:prstGeom>
          <a:noFill/>
        </p:spPr>
        <p:txBody>
          <a:bodyPr wrap="square" rtlCol="0">
            <a:spAutoFit/>
          </a:bodyPr>
          <a:lstStyle/>
          <a:p>
            <a:r>
              <a:rPr lang="ru-RU" sz="2400" dirty="0" smtClean="0"/>
              <a:t>Межатомные </a:t>
            </a:r>
            <a:r>
              <a:rPr lang="ru-RU" sz="2400" dirty="0"/>
              <a:t>расстояния определяют характер и значение энергетического взаимодействия атомов, прочность их сцепления, а, следовательно, способность противостоять (или способствовать) электрическому, оптическому, химическому и другим внешним воздействиям</a:t>
            </a:r>
            <a:r>
              <a:rPr lang="ru-RU" sz="2400" dirty="0" smtClean="0"/>
              <a:t>.</a:t>
            </a:r>
            <a:endParaRPr lang="ru-RU" dirty="0"/>
          </a:p>
        </p:txBody>
      </p:sp>
    </p:spTree>
    <p:extLst>
      <p:ext uri="{BB962C8B-B14F-4D97-AF65-F5344CB8AC3E}">
        <p14:creationId xmlns:p14="http://schemas.microsoft.com/office/powerpoint/2010/main" val="168240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20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20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sz="2800" b="1" dirty="0">
                <a:solidFill>
                  <a:schemeClr val="tx2">
                    <a:lumMod val="50000"/>
                  </a:schemeClr>
                </a:solidFill>
              </a:rPr>
              <a:t>ОРИЕНТАЦИЯ   ПОЛУПРОВОДНИКОВЫХ                  МОНОКРИСТАЛЛИЧЕСКИХ СЛИТКОВ</a:t>
            </a:r>
            <a:endParaRPr lang="ru-RU" b="1" dirty="0">
              <a:solidFill>
                <a:schemeClr val="tx2">
                  <a:lumMod val="50000"/>
                </a:schemeClr>
              </a:solidFill>
            </a:endParaRPr>
          </a:p>
        </p:txBody>
      </p:sp>
      <p:sp>
        <p:nvSpPr>
          <p:cNvPr id="4" name="TextBox 3"/>
          <p:cNvSpPr txBox="1"/>
          <p:nvPr/>
        </p:nvSpPr>
        <p:spPr>
          <a:xfrm>
            <a:off x="251520" y="1052736"/>
            <a:ext cx="8424936" cy="2308324"/>
          </a:xfrm>
          <a:prstGeom prst="rect">
            <a:avLst/>
          </a:prstGeom>
          <a:noFill/>
        </p:spPr>
        <p:txBody>
          <a:bodyPr wrap="square" rtlCol="0">
            <a:spAutoFit/>
          </a:bodyPr>
          <a:lstStyle/>
          <a:p>
            <a:r>
              <a:rPr lang="ru-RU" sz="2400" dirty="0"/>
              <a:t>Ориентацию направлений и плоскостей в кристаллической решетке обозначают индексами Миллера, которые для кристаллов с кубической решеткой показаны на рис</a:t>
            </a:r>
            <a:r>
              <a:rPr lang="ru-RU" sz="2400" dirty="0" smtClean="0"/>
              <a:t>. </a:t>
            </a:r>
            <a:r>
              <a:rPr lang="ru-RU" sz="2400" i="1" dirty="0"/>
              <a:t>а-в</a:t>
            </a:r>
            <a:r>
              <a:rPr lang="ru-RU" sz="2400" dirty="0"/>
              <a:t>. Для этого из одного узла решетки (точки 0) проводят три кристаллографические оси </a:t>
            </a:r>
            <a:r>
              <a:rPr lang="ru-RU" sz="2400" i="1" dirty="0"/>
              <a:t>ОХ, ОУ ,О</a:t>
            </a:r>
            <a:r>
              <a:rPr lang="en-US" sz="2400" i="1" dirty="0"/>
              <a:t>Z</a:t>
            </a:r>
            <a:r>
              <a:rPr lang="ru-RU" sz="2400" dirty="0"/>
              <a:t>, параллельные ребрам ячейки. </a:t>
            </a:r>
          </a:p>
        </p:txBody>
      </p:sp>
      <p:pic>
        <p:nvPicPr>
          <p:cNvPr id="5" name="Рисунок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9592" y="3140968"/>
            <a:ext cx="6876256" cy="3545670"/>
          </a:xfrm>
          <a:prstGeom prst="rect">
            <a:avLst/>
          </a:prstGeom>
        </p:spPr>
      </p:pic>
    </p:spTree>
    <p:extLst>
      <p:ext uri="{BB962C8B-B14F-4D97-AF65-F5344CB8AC3E}">
        <p14:creationId xmlns:p14="http://schemas.microsoft.com/office/powerpoint/2010/main" val="20427288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046988"/>
          </a:xfrm>
          <a:prstGeom prst="rect">
            <a:avLst/>
          </a:prstGeom>
          <a:noFill/>
        </p:spPr>
        <p:txBody>
          <a:bodyPr wrap="square" rtlCol="0">
            <a:spAutoFit/>
          </a:bodyPr>
          <a:lstStyle/>
          <a:p>
            <a:r>
              <a:rPr lang="ru-RU" sz="2400" dirty="0" smtClean="0"/>
              <a:t>Целые числа, соответствующие отрезкам, отсекаемым плоскостью от кристаллографических осей, являются индексами данных </a:t>
            </a:r>
            <a:r>
              <a:rPr lang="ru-RU" sz="2400" dirty="0" err="1" smtClean="0"/>
              <a:t>крис-таллографических</a:t>
            </a:r>
            <a:r>
              <a:rPr lang="ru-RU" sz="2400" dirty="0" smtClean="0"/>
              <a:t> плоскости и направления. Для обозначения </a:t>
            </a:r>
            <a:r>
              <a:rPr lang="ru-RU" sz="2400" dirty="0" err="1" smtClean="0"/>
              <a:t>плос-костей</a:t>
            </a:r>
            <a:r>
              <a:rPr lang="ru-RU" sz="2400" dirty="0" smtClean="0"/>
              <a:t> используют круглые скобки, например (111), (110), (100), а для обозначения направлений - квадратные, например [111], [110], [100]. Необходимо отметить, что количество атомов, расстояния между ними и плотность их упаковки в каждой плоскости неодинаковы.</a:t>
            </a:r>
            <a:endParaRPr lang="ru-RU" sz="2400" dirty="0"/>
          </a:p>
        </p:txBody>
      </p:sp>
      <p:sp>
        <p:nvSpPr>
          <p:cNvPr id="6" name="TextBox 5"/>
          <p:cNvSpPr txBox="1"/>
          <p:nvPr/>
        </p:nvSpPr>
        <p:spPr>
          <a:xfrm>
            <a:off x="0" y="3068960"/>
            <a:ext cx="9144000" cy="3416320"/>
          </a:xfrm>
          <a:prstGeom prst="rect">
            <a:avLst/>
          </a:prstGeom>
          <a:noFill/>
        </p:spPr>
        <p:txBody>
          <a:bodyPr wrap="square" rtlCol="0">
            <a:spAutoFit/>
          </a:bodyPr>
          <a:lstStyle/>
          <a:p>
            <a:r>
              <a:rPr lang="ru-RU" sz="2400" dirty="0"/>
              <a:t>Монокристаллы полупроводников, как правило, выращивают в соответствии с определенным кристаллографическим  </a:t>
            </a:r>
            <a:r>
              <a:rPr lang="ru-RU" sz="2400" dirty="0" smtClean="0"/>
              <a:t>индексом</a:t>
            </a:r>
            <a:r>
              <a:rPr lang="ru-RU" sz="2400" dirty="0"/>
              <a:t>, обычно [111</a:t>
            </a:r>
            <a:r>
              <a:rPr lang="ru-RU" sz="2400" dirty="0" smtClean="0"/>
              <a:t>]. </a:t>
            </a:r>
            <a:r>
              <a:rPr lang="ru-RU" sz="2400" dirty="0"/>
              <a:t>Д</a:t>
            </a:r>
            <a:r>
              <a:rPr lang="ru-RU" sz="2400" dirty="0" smtClean="0"/>
              <a:t>ля </a:t>
            </a:r>
            <a:r>
              <a:rPr lang="ru-RU" sz="2400" dirty="0"/>
              <a:t>получения пластин с точно заданной </a:t>
            </a:r>
            <a:r>
              <a:rPr lang="ru-RU" sz="2400" dirty="0" err="1" smtClean="0"/>
              <a:t>плос-костью</a:t>
            </a:r>
            <a:r>
              <a:rPr lang="ru-RU" sz="2400" dirty="0" smtClean="0"/>
              <a:t> </a:t>
            </a:r>
            <a:r>
              <a:rPr lang="ru-RU" sz="2400" dirty="0"/>
              <a:t>ориентации слиток перед резкой дополнительно </a:t>
            </a:r>
            <a:r>
              <a:rPr lang="ru-RU" sz="2400" dirty="0" err="1" smtClean="0"/>
              <a:t>ориенти-руют</a:t>
            </a:r>
            <a:r>
              <a:rPr lang="ru-RU" sz="2400" dirty="0"/>
              <a:t>, т.е. определяют отклонение его оси от заданной </a:t>
            </a:r>
            <a:r>
              <a:rPr lang="ru-RU" sz="2400" dirty="0" err="1" smtClean="0"/>
              <a:t>кристалло-графической</a:t>
            </a:r>
            <a:r>
              <a:rPr lang="ru-RU" sz="2400" dirty="0" smtClean="0"/>
              <a:t> </a:t>
            </a:r>
            <a:r>
              <a:rPr lang="ru-RU" sz="2400" dirty="0"/>
              <a:t>оси. Слиток, ориентированный в </a:t>
            </a:r>
            <a:r>
              <a:rPr lang="ru-RU" sz="2400" dirty="0" smtClean="0"/>
              <a:t>плоскости </a:t>
            </a:r>
            <a:r>
              <a:rPr lang="ru-RU" sz="2400" dirty="0"/>
              <a:t>(111), </a:t>
            </a:r>
            <a:r>
              <a:rPr lang="ru-RU" sz="2400" dirty="0" smtClean="0"/>
              <a:t>можно </a:t>
            </a:r>
            <a:r>
              <a:rPr lang="ru-RU" sz="2400" dirty="0"/>
              <a:t>разрезать на пластины с любой другой плоскостью </a:t>
            </a:r>
            <a:r>
              <a:rPr lang="ru-RU" sz="2400" dirty="0" err="1" smtClean="0"/>
              <a:t>ориен-тации</a:t>
            </a:r>
            <a:r>
              <a:rPr lang="ru-RU" sz="2400" dirty="0"/>
              <a:t>, если учесть угол наклона каждой из них по отношению к плоскости (111</a:t>
            </a:r>
            <a:r>
              <a:rPr lang="ru-RU" sz="2400" dirty="0" smtClean="0"/>
              <a:t>).</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848" y="836712"/>
            <a:ext cx="8229600" cy="710952"/>
          </a:xfrm>
        </p:spPr>
        <p:txBody>
          <a:bodyPr>
            <a:normAutofit/>
          </a:bodyPr>
          <a:lstStyle/>
          <a:p>
            <a:r>
              <a:rPr lang="ru-RU" sz="2800" dirty="0" smtClean="0">
                <a:solidFill>
                  <a:schemeClr val="tx2">
                    <a:lumMod val="50000"/>
                  </a:schemeClr>
                </a:solidFill>
              </a:rPr>
              <a:t>Рентгеновский метод</a:t>
            </a:r>
            <a:endParaRPr lang="ru-RU" sz="2800" dirty="0">
              <a:solidFill>
                <a:schemeClr val="tx2">
                  <a:lumMod val="50000"/>
                </a:schemeClr>
              </a:solidFill>
            </a:endParaRPr>
          </a:p>
        </p:txBody>
      </p:sp>
      <p:sp>
        <p:nvSpPr>
          <p:cNvPr id="3" name="Объект 2"/>
          <p:cNvSpPr>
            <a:spLocks noGrp="1"/>
          </p:cNvSpPr>
          <p:nvPr>
            <p:ph idx="1"/>
          </p:nvPr>
        </p:nvSpPr>
        <p:spPr>
          <a:xfrm>
            <a:off x="179512" y="1484784"/>
            <a:ext cx="8640960" cy="1800199"/>
          </a:xfrm>
        </p:spPr>
        <p:txBody>
          <a:bodyPr>
            <a:normAutofit fontScale="92500" lnSpcReduction="10000"/>
          </a:bodyPr>
          <a:lstStyle/>
          <a:p>
            <a:pPr marL="0" indent="0">
              <a:buNone/>
            </a:pPr>
            <a:r>
              <a:rPr lang="ru-RU" sz="2600" dirty="0" smtClean="0"/>
              <a:t>Основан </a:t>
            </a:r>
            <a:r>
              <a:rPr lang="ru-RU" sz="2600" dirty="0"/>
              <a:t>на особенности рассеяния рентгеновских лучей </a:t>
            </a:r>
            <a:r>
              <a:rPr lang="ru-RU" sz="2600" dirty="0" err="1" smtClean="0"/>
              <a:t>атома-ми</a:t>
            </a:r>
            <a:r>
              <a:rPr lang="ru-RU" sz="2600" dirty="0" smtClean="0"/>
              <a:t>  </a:t>
            </a:r>
            <a:r>
              <a:rPr lang="ru-RU" sz="2600" dirty="0"/>
              <a:t>кристаллической решетки: угол падения пучка </a:t>
            </a:r>
            <a:r>
              <a:rPr lang="ru-RU" sz="2600" dirty="0" err="1" smtClean="0"/>
              <a:t>параллель-ных</a:t>
            </a:r>
            <a:r>
              <a:rPr lang="ru-RU" sz="2600" dirty="0" smtClean="0"/>
              <a:t> </a:t>
            </a:r>
            <a:r>
              <a:rPr lang="ru-RU" sz="2600" dirty="0"/>
              <a:t>монохроматических рентгеновских лучей равен углу </a:t>
            </a:r>
            <a:r>
              <a:rPr lang="ru-RU" sz="2600" dirty="0" err="1" smtClean="0"/>
              <a:t>отра-жения</a:t>
            </a:r>
            <a:r>
              <a:rPr lang="ru-RU" sz="2600" dirty="0" smtClean="0"/>
              <a:t> </a:t>
            </a:r>
            <a:r>
              <a:rPr lang="ru-RU" sz="2600" dirty="0"/>
              <a:t>их от любой кристаллографической плоскости (условие Вульфа - </a:t>
            </a:r>
            <a:r>
              <a:rPr lang="ru-RU" sz="2600" dirty="0" err="1"/>
              <a:t>Брегга</a:t>
            </a:r>
            <a:r>
              <a:rPr lang="ru-RU" sz="2600" dirty="0"/>
              <a:t>). </a:t>
            </a:r>
          </a:p>
        </p:txBody>
      </p:sp>
      <p:sp>
        <p:nvSpPr>
          <p:cNvPr id="4" name="TextBox 3"/>
          <p:cNvSpPr txBox="1"/>
          <p:nvPr/>
        </p:nvSpPr>
        <p:spPr>
          <a:xfrm>
            <a:off x="179512" y="44624"/>
            <a:ext cx="8892480" cy="830997"/>
          </a:xfrm>
          <a:prstGeom prst="rect">
            <a:avLst/>
          </a:prstGeom>
          <a:noFill/>
        </p:spPr>
        <p:txBody>
          <a:bodyPr wrap="square" rtlCol="0">
            <a:spAutoFit/>
          </a:bodyPr>
          <a:lstStyle/>
          <a:p>
            <a:r>
              <a:rPr lang="ru-RU" sz="2400" dirty="0" smtClean="0"/>
              <a:t>Ориентируют слитки перед резкой на пластины рентгеновским или оптическим методом.</a:t>
            </a:r>
            <a:endParaRPr lang="ru-RU" sz="2400" dirty="0"/>
          </a:p>
        </p:txBody>
      </p:sp>
      <p:sp>
        <p:nvSpPr>
          <p:cNvPr id="5" name="TextBox 4"/>
          <p:cNvSpPr txBox="1"/>
          <p:nvPr/>
        </p:nvSpPr>
        <p:spPr>
          <a:xfrm>
            <a:off x="216024" y="3140968"/>
            <a:ext cx="8927976" cy="1938992"/>
          </a:xfrm>
          <a:prstGeom prst="rect">
            <a:avLst/>
          </a:prstGeom>
          <a:noFill/>
        </p:spPr>
        <p:txBody>
          <a:bodyPr wrap="square" rtlCol="0">
            <a:spAutoFit/>
          </a:bodyPr>
          <a:lstStyle/>
          <a:p>
            <a:r>
              <a:rPr lang="ru-RU" sz="2400" dirty="0" smtClean="0"/>
              <a:t>Интенсивность отраженных рентгеновских лучей зависит от плотности упаковки данной плоскости атомами и чем она больше, тем интенсивнее отражение. Поскольку плоскость (111) наиболее плотно упакована атомами, ей соответствует и большая интенсивность отраженных лучей.</a:t>
            </a:r>
          </a:p>
        </p:txBody>
      </p:sp>
      <p:sp>
        <p:nvSpPr>
          <p:cNvPr id="6" name="TextBox 5"/>
          <p:cNvSpPr txBox="1"/>
          <p:nvPr/>
        </p:nvSpPr>
        <p:spPr>
          <a:xfrm>
            <a:off x="251520" y="5027692"/>
            <a:ext cx="8640960" cy="1569660"/>
          </a:xfrm>
          <a:prstGeom prst="rect">
            <a:avLst/>
          </a:prstGeom>
          <a:noFill/>
        </p:spPr>
        <p:txBody>
          <a:bodyPr wrap="square" rtlCol="0">
            <a:spAutoFit/>
          </a:bodyPr>
          <a:lstStyle/>
          <a:p>
            <a:r>
              <a:rPr lang="ru-RU" sz="2400" dirty="0" smtClean="0"/>
              <a:t>Кристаллографические плоскости полупроводниковых </a:t>
            </a:r>
            <a:r>
              <a:rPr lang="ru-RU" sz="2400" dirty="0" err="1" smtClean="0"/>
              <a:t>материа-лов</a:t>
            </a:r>
            <a:r>
              <a:rPr lang="ru-RU" sz="2400" dirty="0" smtClean="0"/>
              <a:t> характеризуются определенными углами отражения </a:t>
            </a:r>
            <a:r>
              <a:rPr lang="ru-RU" sz="2400" dirty="0" err="1" smtClean="0"/>
              <a:t>падаю-щих</a:t>
            </a:r>
            <a:r>
              <a:rPr lang="ru-RU" sz="2400" dirty="0" smtClean="0"/>
              <a:t> на них рентгеновских лучей. Величины этих углов для </a:t>
            </a:r>
            <a:r>
              <a:rPr lang="ru-RU" sz="2400" dirty="0" err="1" smtClean="0"/>
              <a:t>крем-ния</a:t>
            </a:r>
            <a:r>
              <a:rPr lang="ru-RU" sz="2400" dirty="0" smtClean="0"/>
              <a:t>: (111) –17°56', (110) - 30° 12', (100) – 44°23’.</a:t>
            </a:r>
            <a:endParaRPr lang="ru-RU" sz="2400" dirty="0"/>
          </a:p>
        </p:txBody>
      </p:sp>
    </p:spTree>
    <p:extLst>
      <p:ext uri="{BB962C8B-B14F-4D97-AF65-F5344CB8AC3E}">
        <p14:creationId xmlns:p14="http://schemas.microsoft.com/office/powerpoint/2010/main" val="12000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634082"/>
          </a:xfrm>
        </p:spPr>
        <p:txBody>
          <a:bodyPr/>
          <a:lstStyle/>
          <a:p>
            <a:r>
              <a:rPr lang="ru-RU" sz="2800" dirty="0" smtClean="0">
                <a:solidFill>
                  <a:schemeClr val="tx2">
                    <a:lumMod val="50000"/>
                  </a:schemeClr>
                </a:solidFill>
              </a:rPr>
              <a:t>Оптический </a:t>
            </a:r>
            <a:r>
              <a:rPr lang="ru-RU" sz="2800" dirty="0">
                <a:solidFill>
                  <a:schemeClr val="tx2">
                    <a:lumMod val="50000"/>
                  </a:schemeClr>
                </a:solidFill>
              </a:rPr>
              <a:t>метод</a:t>
            </a:r>
            <a:endParaRPr lang="ru-RU" dirty="0">
              <a:solidFill>
                <a:schemeClr val="tx2">
                  <a:lumMod val="50000"/>
                </a:schemeClr>
              </a:solidFill>
            </a:endParaRPr>
          </a:p>
        </p:txBody>
      </p:sp>
      <p:sp>
        <p:nvSpPr>
          <p:cNvPr id="4" name="TextBox 3"/>
          <p:cNvSpPr txBox="1"/>
          <p:nvPr/>
        </p:nvSpPr>
        <p:spPr>
          <a:xfrm>
            <a:off x="251520" y="548680"/>
            <a:ext cx="8640960" cy="3046988"/>
          </a:xfrm>
          <a:prstGeom prst="rect">
            <a:avLst/>
          </a:prstGeom>
          <a:noFill/>
        </p:spPr>
        <p:txBody>
          <a:bodyPr wrap="square" rtlCol="0">
            <a:spAutoFit/>
          </a:bodyPr>
          <a:lstStyle/>
          <a:p>
            <a:r>
              <a:rPr lang="ru-RU" sz="2400" dirty="0"/>
              <a:t>Торец слитка полупроводника полируют, затем обрабатывают в селективном </a:t>
            </a:r>
            <a:r>
              <a:rPr lang="ru-RU" sz="2400" dirty="0" err="1"/>
              <a:t>травителе</a:t>
            </a:r>
            <a:r>
              <a:rPr lang="ru-RU" sz="2400" dirty="0"/>
              <a:t>. Вследствие различных скоростей </a:t>
            </a:r>
            <a:r>
              <a:rPr lang="ru-RU" sz="2400" dirty="0" err="1" smtClean="0"/>
              <a:t>трав-ления</a:t>
            </a:r>
            <a:r>
              <a:rPr lang="ru-RU" sz="2400" dirty="0" smtClean="0"/>
              <a:t> </a:t>
            </a:r>
            <a:r>
              <a:rPr lang="ru-RU" sz="2400" dirty="0"/>
              <a:t>в разных кристаллографических направлениях на его </a:t>
            </a:r>
            <a:r>
              <a:rPr lang="ru-RU" sz="2400" dirty="0" err="1" smtClean="0"/>
              <a:t>по-верхности</a:t>
            </a:r>
            <a:r>
              <a:rPr lang="ru-RU" sz="2400" dirty="0" smtClean="0"/>
              <a:t> </a:t>
            </a:r>
            <a:r>
              <a:rPr lang="ru-RU" sz="2400" dirty="0"/>
              <a:t>появляются фигуры травления (рис. </a:t>
            </a:r>
            <a:r>
              <a:rPr lang="ru-RU" sz="2400" i="1" dirty="0" err="1" smtClean="0"/>
              <a:t>а-в</a:t>
            </a:r>
            <a:r>
              <a:rPr lang="ru-RU" sz="2400" dirty="0"/>
              <a:t>), которые </a:t>
            </a:r>
            <a:r>
              <a:rPr lang="ru-RU" sz="2400" dirty="0" smtClean="0"/>
              <a:t>можно </a:t>
            </a:r>
            <a:r>
              <a:rPr lang="ru-RU" sz="2400" dirty="0"/>
              <a:t>наблюдать на специальных оптических установках. В зависимости от степени отклонения кристаллографической плоскости от плоскости торца фигура будет находиться дальше от центра экрана или ближе к нему</a:t>
            </a:r>
            <a:r>
              <a:rPr lang="ru-RU" sz="2400" dirty="0" smtClean="0"/>
              <a:t>.</a:t>
            </a:r>
            <a:endParaRPr lang="ru-RU" dirty="0"/>
          </a:p>
        </p:txBody>
      </p:sp>
      <p:pic>
        <p:nvPicPr>
          <p:cNvPr id="5" name="Рисунок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3501008"/>
            <a:ext cx="6111087" cy="2122646"/>
          </a:xfrm>
          <a:prstGeom prst="rect">
            <a:avLst/>
          </a:prstGeom>
        </p:spPr>
      </p:pic>
      <p:sp>
        <p:nvSpPr>
          <p:cNvPr id="6" name="TextBox 5"/>
          <p:cNvSpPr txBox="1"/>
          <p:nvPr/>
        </p:nvSpPr>
        <p:spPr>
          <a:xfrm>
            <a:off x="6300193" y="3284985"/>
            <a:ext cx="2843808" cy="2677656"/>
          </a:xfrm>
          <a:prstGeom prst="rect">
            <a:avLst/>
          </a:prstGeom>
          <a:noFill/>
        </p:spPr>
        <p:txBody>
          <a:bodyPr wrap="square" rtlCol="0">
            <a:spAutoFit/>
          </a:bodyPr>
          <a:lstStyle/>
          <a:p>
            <a:r>
              <a:rPr lang="ru-RU" sz="2400" dirty="0"/>
              <a:t>Рис. </a:t>
            </a:r>
            <a:r>
              <a:rPr lang="ru-RU" sz="2400" dirty="0" smtClean="0"/>
              <a:t> </a:t>
            </a:r>
            <a:r>
              <a:rPr lang="ru-RU" sz="2400" dirty="0"/>
              <a:t>Фигуры, </a:t>
            </a:r>
            <a:r>
              <a:rPr lang="ru-RU" sz="2400" dirty="0" err="1" smtClean="0"/>
              <a:t>полу-чаемые</a:t>
            </a:r>
            <a:r>
              <a:rPr lang="ru-RU" sz="2400" dirty="0" smtClean="0"/>
              <a:t> </a:t>
            </a:r>
            <a:r>
              <a:rPr lang="ru-RU" sz="2400" dirty="0"/>
              <a:t>при </a:t>
            </a:r>
            <a:r>
              <a:rPr lang="ru-RU" sz="2400" dirty="0" err="1" smtClean="0"/>
              <a:t>отраже-нии</a:t>
            </a:r>
            <a:r>
              <a:rPr lang="ru-RU" sz="2400" dirty="0" smtClean="0"/>
              <a:t> </a:t>
            </a:r>
            <a:r>
              <a:rPr lang="ru-RU" sz="2400" dirty="0"/>
              <a:t>светового пучка от </a:t>
            </a:r>
            <a:r>
              <a:rPr lang="ru-RU" sz="2400" dirty="0" err="1" smtClean="0"/>
              <a:t>кристаллографи-ческих</a:t>
            </a:r>
            <a:r>
              <a:rPr lang="ru-RU" sz="2400" dirty="0" smtClean="0"/>
              <a:t>  </a:t>
            </a:r>
            <a:r>
              <a:rPr lang="ru-RU" sz="2400" dirty="0"/>
              <a:t>плоскостей: </a:t>
            </a:r>
            <a:r>
              <a:rPr lang="ru-RU" sz="2400" i="1" dirty="0"/>
              <a:t>а</a:t>
            </a:r>
            <a:r>
              <a:rPr lang="ru-RU" sz="2400" dirty="0"/>
              <a:t> - (111), </a:t>
            </a:r>
            <a:r>
              <a:rPr lang="ru-RU" sz="2400" i="1" dirty="0"/>
              <a:t>б</a:t>
            </a:r>
            <a:r>
              <a:rPr lang="ru-RU" sz="2400" dirty="0"/>
              <a:t> - (110), </a:t>
            </a:r>
            <a:r>
              <a:rPr lang="ru-RU" sz="2400" i="1" dirty="0"/>
              <a:t>в</a:t>
            </a:r>
            <a:r>
              <a:rPr lang="ru-RU" sz="2400" dirty="0"/>
              <a:t> - (100) </a:t>
            </a:r>
            <a:endParaRPr lang="ru-RU" dirty="0"/>
          </a:p>
        </p:txBody>
      </p:sp>
      <p:sp>
        <p:nvSpPr>
          <p:cNvPr id="7" name="Прямоугольник 6"/>
          <p:cNvSpPr/>
          <p:nvPr/>
        </p:nvSpPr>
        <p:spPr>
          <a:xfrm>
            <a:off x="323528" y="5910371"/>
            <a:ext cx="7704856" cy="830997"/>
          </a:xfrm>
          <a:prstGeom prst="rect">
            <a:avLst/>
          </a:prstGeom>
        </p:spPr>
        <p:txBody>
          <a:bodyPr wrap="square">
            <a:spAutoFit/>
          </a:bodyPr>
          <a:lstStyle/>
          <a:p>
            <a:r>
              <a:rPr lang="ru-RU" sz="2400" dirty="0" smtClean="0"/>
              <a:t>Точность ориентации монокристаллов полупроводников рентгеновским методом ± (2 .6)', а оптическим ±(15 .30)'.</a:t>
            </a:r>
            <a:endParaRPr lang="ru-RU" sz="2400" dirty="0"/>
          </a:p>
        </p:txBody>
      </p:sp>
    </p:spTree>
    <p:extLst>
      <p:ext uri="{BB962C8B-B14F-4D97-AF65-F5344CB8AC3E}">
        <p14:creationId xmlns:p14="http://schemas.microsoft.com/office/powerpoint/2010/main" val="20379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МЕХАНИЧЕСКАЯ ОБРАБОТКА </a:t>
            </a:r>
            <a:br>
              <a:rPr lang="ru-RU" sz="2800" dirty="0"/>
            </a:br>
            <a:r>
              <a:rPr lang="ru-RU" sz="2800" dirty="0"/>
              <a:t>  </a:t>
            </a:r>
            <a:r>
              <a:rPr lang="ru-RU" sz="2800" dirty="0" smtClean="0"/>
              <a:t>ПОЛУПРОВОДНИКОВЫХ </a:t>
            </a:r>
            <a:r>
              <a:rPr lang="ru-RU" sz="2800" dirty="0"/>
              <a:t>СЛИТКОВ И </a:t>
            </a:r>
            <a:r>
              <a:rPr lang="ru-RU" sz="2800" dirty="0" smtClean="0"/>
              <a:t>ПЛАСТИН</a:t>
            </a:r>
            <a:br>
              <a:rPr lang="ru-RU" sz="2800" dirty="0" smtClean="0"/>
            </a:br>
            <a:r>
              <a:rPr lang="ru-RU" sz="2800" u="sng" dirty="0" smtClean="0"/>
              <a:t>Резка</a:t>
            </a:r>
            <a:r>
              <a:rPr lang="ru-RU" sz="2800" dirty="0"/>
              <a:t/>
            </a:r>
            <a:br>
              <a:rPr lang="ru-RU" sz="2800" dirty="0"/>
            </a:br>
            <a:endParaRPr lang="ru-RU" sz="2800" dirty="0"/>
          </a:p>
        </p:txBody>
      </p:sp>
      <p:sp>
        <p:nvSpPr>
          <p:cNvPr id="3" name="Объект 2"/>
          <p:cNvSpPr>
            <a:spLocks noGrp="1"/>
          </p:cNvSpPr>
          <p:nvPr>
            <p:ph idx="1"/>
          </p:nvPr>
        </p:nvSpPr>
        <p:spPr>
          <a:xfrm>
            <a:off x="0" y="5937920"/>
            <a:ext cx="8964488" cy="920080"/>
          </a:xfrm>
        </p:spPr>
        <p:txBody>
          <a:bodyPr>
            <a:normAutofit/>
          </a:bodyPr>
          <a:lstStyle/>
          <a:p>
            <a:pPr marL="6350" indent="20638"/>
            <a:r>
              <a:rPr lang="ru-RU" sz="2400" dirty="0" smtClean="0"/>
              <a:t>  </a:t>
            </a:r>
            <a:r>
              <a:rPr lang="ru-RU" sz="2400" dirty="0" err="1" smtClean="0"/>
              <a:t>скрайбирование</a:t>
            </a:r>
            <a:r>
              <a:rPr lang="ru-RU" sz="2400" dirty="0" smtClean="0"/>
              <a:t> </a:t>
            </a:r>
            <a:r>
              <a:rPr lang="ru-RU" sz="2400" dirty="0"/>
              <a:t>- нанесение рисок на пластины </a:t>
            </a:r>
            <a:r>
              <a:rPr lang="ru-RU" sz="2400" dirty="0" smtClean="0"/>
              <a:t>с последующим </a:t>
            </a:r>
            <a:r>
              <a:rPr lang="ru-RU" sz="2400" dirty="0"/>
              <a:t>разламыванием их на кристаллы. </a:t>
            </a:r>
            <a:endParaRPr lang="ru-RU" sz="1800" dirty="0"/>
          </a:p>
        </p:txBody>
      </p:sp>
      <p:sp>
        <p:nvSpPr>
          <p:cNvPr id="4" name="TextBox 3"/>
          <p:cNvSpPr txBox="1"/>
          <p:nvPr/>
        </p:nvSpPr>
        <p:spPr>
          <a:xfrm>
            <a:off x="0" y="1268760"/>
            <a:ext cx="9144000" cy="1200329"/>
          </a:xfrm>
          <a:prstGeom prst="rect">
            <a:avLst/>
          </a:prstGeom>
          <a:noFill/>
        </p:spPr>
        <p:txBody>
          <a:bodyPr wrap="square" rtlCol="0">
            <a:spAutoFit/>
          </a:bodyPr>
          <a:lstStyle/>
          <a:p>
            <a:r>
              <a:rPr lang="ru-RU" sz="2400" dirty="0" smtClean="0"/>
              <a:t>Полупроводниковые материалы обладают высокой твердостью и хрупкостью, поэтому при резке слитков и пластин не используют традиционные применяемые при металлообработке методы. </a:t>
            </a:r>
          </a:p>
        </p:txBody>
      </p:sp>
      <p:sp>
        <p:nvSpPr>
          <p:cNvPr id="5" name="TextBox 4"/>
          <p:cNvSpPr txBox="1"/>
          <p:nvPr/>
        </p:nvSpPr>
        <p:spPr>
          <a:xfrm>
            <a:off x="0" y="2420888"/>
            <a:ext cx="9144000" cy="1569660"/>
          </a:xfrm>
          <a:prstGeom prst="rect">
            <a:avLst/>
          </a:prstGeom>
          <a:noFill/>
        </p:spPr>
        <p:txBody>
          <a:bodyPr wrap="square" rtlCol="0">
            <a:spAutoFit/>
          </a:bodyPr>
          <a:lstStyle/>
          <a:p>
            <a:r>
              <a:rPr lang="ru-RU" sz="2400" dirty="0" smtClean="0"/>
              <a:t>В производстве полупроводниковых приборов и ИС резку </a:t>
            </a:r>
            <a:r>
              <a:rPr lang="ru-RU" sz="2400" dirty="0" err="1" smtClean="0"/>
              <a:t>осущест-вляют</a:t>
            </a:r>
            <a:r>
              <a:rPr lang="ru-RU" sz="2400" dirty="0" smtClean="0"/>
              <a:t> дважды: слитки режут на пластины и пластины - на </a:t>
            </a:r>
            <a:r>
              <a:rPr lang="ru-RU" sz="2400" dirty="0" err="1" smtClean="0"/>
              <a:t>кристал-лы</a:t>
            </a:r>
            <a:r>
              <a:rPr lang="ru-RU" sz="2400" dirty="0" smtClean="0"/>
              <a:t>. Наибольшее распространение получили следующие способы резки:</a:t>
            </a:r>
            <a:endParaRPr lang="ru-RU" sz="2400" dirty="0"/>
          </a:p>
        </p:txBody>
      </p:sp>
      <p:sp>
        <p:nvSpPr>
          <p:cNvPr id="6" name="TextBox 5"/>
          <p:cNvSpPr txBox="1"/>
          <p:nvPr/>
        </p:nvSpPr>
        <p:spPr>
          <a:xfrm>
            <a:off x="0" y="3789040"/>
            <a:ext cx="9144000" cy="830997"/>
          </a:xfrm>
          <a:prstGeom prst="rect">
            <a:avLst/>
          </a:prstGeom>
          <a:noFill/>
        </p:spPr>
        <p:txBody>
          <a:bodyPr wrap="square" rtlCol="0">
            <a:spAutoFit/>
          </a:bodyPr>
          <a:lstStyle/>
          <a:p>
            <a:pPr>
              <a:buFont typeface="Arial" pitchFamily="34" charset="0"/>
              <a:buChar char="•"/>
            </a:pPr>
            <a:r>
              <a:rPr lang="ru-RU" sz="2400" dirty="0" smtClean="0"/>
              <a:t>  дисками с наружной алмазной режущей кромкой (слитков и пластин); </a:t>
            </a:r>
            <a:endParaRPr lang="ru-RU" sz="2400" dirty="0"/>
          </a:p>
        </p:txBody>
      </p:sp>
      <p:sp>
        <p:nvSpPr>
          <p:cNvPr id="7" name="TextBox 6"/>
          <p:cNvSpPr txBox="1"/>
          <p:nvPr/>
        </p:nvSpPr>
        <p:spPr>
          <a:xfrm>
            <a:off x="0" y="4509120"/>
            <a:ext cx="9144000" cy="830997"/>
          </a:xfrm>
          <a:prstGeom prst="rect">
            <a:avLst/>
          </a:prstGeom>
          <a:noFill/>
        </p:spPr>
        <p:txBody>
          <a:bodyPr wrap="square" rtlCol="0">
            <a:spAutoFit/>
          </a:bodyPr>
          <a:lstStyle/>
          <a:p>
            <a:pPr>
              <a:buFont typeface="Arial" pitchFamily="34" charset="0"/>
              <a:buChar char="•"/>
            </a:pPr>
            <a:r>
              <a:rPr lang="ru-RU" sz="2400" dirty="0" smtClean="0"/>
              <a:t>  дисками с внутренней алмазной режущей кромкой (слитков на пластины); </a:t>
            </a:r>
          </a:p>
        </p:txBody>
      </p:sp>
      <p:sp>
        <p:nvSpPr>
          <p:cNvPr id="8" name="TextBox 7"/>
          <p:cNvSpPr txBox="1"/>
          <p:nvPr/>
        </p:nvSpPr>
        <p:spPr>
          <a:xfrm>
            <a:off x="0" y="5229200"/>
            <a:ext cx="9144000" cy="830997"/>
          </a:xfrm>
          <a:prstGeom prst="rect">
            <a:avLst/>
          </a:prstGeom>
          <a:noFill/>
        </p:spPr>
        <p:txBody>
          <a:bodyPr wrap="square" rtlCol="0">
            <a:spAutoFit/>
          </a:bodyPr>
          <a:lstStyle/>
          <a:p>
            <a:pPr>
              <a:buFont typeface="Arial" pitchFamily="34" charset="0"/>
              <a:buChar char="•"/>
            </a:pPr>
            <a:r>
              <a:rPr lang="ru-RU" sz="2400" dirty="0" smtClean="0"/>
              <a:t>  полотнами и проволокой с применением абразива (слитков и пластин); </a:t>
            </a:r>
            <a:endParaRPr lang="ru-RU" sz="2400" dirty="0"/>
          </a:p>
        </p:txBody>
      </p:sp>
    </p:spTree>
    <p:extLst>
      <p:ext uri="{BB962C8B-B14F-4D97-AF65-F5344CB8AC3E}">
        <p14:creationId xmlns:p14="http://schemas.microsoft.com/office/powerpoint/2010/main" val="181525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up)">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634082"/>
          </a:xfrm>
        </p:spPr>
        <p:txBody>
          <a:bodyPr>
            <a:normAutofit/>
          </a:bodyPr>
          <a:lstStyle/>
          <a:p>
            <a:r>
              <a:rPr lang="ru-RU" sz="2800" i="1" dirty="0" err="1">
                <a:solidFill>
                  <a:schemeClr val="tx2">
                    <a:lumMod val="50000"/>
                  </a:schemeClr>
                </a:solidFill>
              </a:rPr>
              <a:t>Скрайбирование</a:t>
            </a:r>
            <a:r>
              <a:rPr lang="ru-RU" sz="2800" i="1" dirty="0">
                <a:solidFill>
                  <a:schemeClr val="tx2">
                    <a:lumMod val="50000"/>
                  </a:schemeClr>
                </a:solidFill>
              </a:rPr>
              <a:t> алмазными резцами</a:t>
            </a:r>
            <a:r>
              <a:rPr lang="ru-RU" sz="2800" dirty="0">
                <a:solidFill>
                  <a:schemeClr val="tx2">
                    <a:lumMod val="50000"/>
                  </a:schemeClr>
                </a:solidFill>
              </a:rPr>
              <a:t> </a:t>
            </a:r>
          </a:p>
        </p:txBody>
      </p:sp>
      <p:pic>
        <p:nvPicPr>
          <p:cNvPr id="4" name="Рисунок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2816" b="5953"/>
          <a:stretch>
            <a:fillRect/>
          </a:stretch>
        </p:blipFill>
        <p:spPr>
          <a:xfrm>
            <a:off x="107504" y="3645024"/>
            <a:ext cx="5655028" cy="2232248"/>
          </a:xfrm>
          <a:prstGeom prst="rect">
            <a:avLst/>
          </a:prstGeom>
        </p:spPr>
      </p:pic>
      <p:sp>
        <p:nvSpPr>
          <p:cNvPr id="6" name="TextBox 5"/>
          <p:cNvSpPr txBox="1"/>
          <p:nvPr/>
        </p:nvSpPr>
        <p:spPr>
          <a:xfrm>
            <a:off x="5940152" y="3429000"/>
            <a:ext cx="2952328" cy="2677656"/>
          </a:xfrm>
          <a:prstGeom prst="rect">
            <a:avLst/>
          </a:prstGeom>
          <a:noFill/>
        </p:spPr>
        <p:txBody>
          <a:bodyPr wrap="square" rtlCol="0">
            <a:spAutoFit/>
          </a:bodyPr>
          <a:lstStyle/>
          <a:p>
            <a:r>
              <a:rPr lang="ru-RU" sz="2400" dirty="0" err="1" smtClean="0"/>
              <a:t>Скрайбирование</a:t>
            </a:r>
            <a:r>
              <a:rPr lang="ru-RU" sz="2400" dirty="0" smtClean="0"/>
              <a:t> </a:t>
            </a:r>
            <a:r>
              <a:rPr lang="ru-RU" sz="2400" dirty="0"/>
              <a:t>пластины (</a:t>
            </a:r>
            <a:r>
              <a:rPr lang="ru-RU" sz="2400" i="1" dirty="0"/>
              <a:t>а</a:t>
            </a:r>
            <a:r>
              <a:rPr lang="ru-RU" sz="2400" dirty="0"/>
              <a:t>) и разламывание ее на кристаллы </a:t>
            </a:r>
            <a:r>
              <a:rPr lang="ru-RU" sz="2400" i="1" dirty="0"/>
              <a:t>(б): 1-</a:t>
            </a:r>
            <a:r>
              <a:rPr lang="ru-RU" sz="2400" dirty="0"/>
              <a:t> резец, </a:t>
            </a:r>
            <a:r>
              <a:rPr lang="ru-RU" sz="2400" i="1" dirty="0"/>
              <a:t>2 </a:t>
            </a:r>
            <a:r>
              <a:rPr lang="ru-RU" sz="2400" dirty="0"/>
              <a:t>- полупроводниковая пластина, </a:t>
            </a:r>
            <a:r>
              <a:rPr lang="ru-RU" sz="2400" i="1" dirty="0"/>
              <a:t>3 </a:t>
            </a:r>
            <a:r>
              <a:rPr lang="ru-RU" sz="2400" i="1" dirty="0" smtClean="0"/>
              <a:t>– </a:t>
            </a:r>
            <a:r>
              <a:rPr lang="ru-RU" sz="2400" dirty="0"/>
              <a:t>риски </a:t>
            </a:r>
            <a:endParaRPr lang="ru-RU" dirty="0"/>
          </a:p>
        </p:txBody>
      </p:sp>
      <p:sp>
        <p:nvSpPr>
          <p:cNvPr id="7" name="TextBox 6"/>
          <p:cNvSpPr txBox="1"/>
          <p:nvPr/>
        </p:nvSpPr>
        <p:spPr>
          <a:xfrm>
            <a:off x="0" y="6021288"/>
            <a:ext cx="8820472" cy="830997"/>
          </a:xfrm>
          <a:prstGeom prst="rect">
            <a:avLst/>
          </a:prstGeom>
          <a:noFill/>
        </p:spPr>
        <p:txBody>
          <a:bodyPr wrap="square" rtlCol="0">
            <a:spAutoFit/>
          </a:bodyPr>
          <a:lstStyle/>
          <a:p>
            <a:r>
              <a:rPr lang="ru-RU" sz="2400" dirty="0"/>
              <a:t>Основное достоинство этого метода - отсутствие пропила и отходов полупроводникового материала. </a:t>
            </a:r>
          </a:p>
        </p:txBody>
      </p:sp>
      <p:sp>
        <p:nvSpPr>
          <p:cNvPr id="8" name="TextBox 7"/>
          <p:cNvSpPr txBox="1"/>
          <p:nvPr/>
        </p:nvSpPr>
        <p:spPr>
          <a:xfrm>
            <a:off x="0" y="476672"/>
            <a:ext cx="9144000" cy="1569660"/>
          </a:xfrm>
          <a:prstGeom prst="rect">
            <a:avLst/>
          </a:prstGeom>
          <a:noFill/>
        </p:spPr>
        <p:txBody>
          <a:bodyPr wrap="square" rtlCol="0">
            <a:spAutoFit/>
          </a:bodyPr>
          <a:lstStyle/>
          <a:p>
            <a:r>
              <a:rPr lang="ru-RU" sz="2400" dirty="0" smtClean="0"/>
              <a:t>При этом способе на поверхность полупроводниковых пластин </a:t>
            </a:r>
            <a:r>
              <a:rPr lang="ru-RU" sz="2400" dirty="0" err="1" smtClean="0"/>
              <a:t>скрайбером</a:t>
            </a:r>
            <a:r>
              <a:rPr lang="ru-RU" sz="2400" dirty="0" smtClean="0"/>
              <a:t> (алмазным резцом) наносят риски шириной 20 - 40 мкм и глубиной 7 - 15 мкм в двух взаимно перпендикулярных направлениях.</a:t>
            </a:r>
            <a:endParaRPr lang="ru-RU" sz="2400" dirty="0"/>
          </a:p>
        </p:txBody>
      </p:sp>
      <p:sp>
        <p:nvSpPr>
          <p:cNvPr id="10" name="TextBox 9"/>
          <p:cNvSpPr txBox="1"/>
          <p:nvPr/>
        </p:nvSpPr>
        <p:spPr>
          <a:xfrm>
            <a:off x="0" y="1916832"/>
            <a:ext cx="9144000" cy="1569660"/>
          </a:xfrm>
          <a:prstGeom prst="rect">
            <a:avLst/>
          </a:prstGeom>
          <a:noFill/>
        </p:spPr>
        <p:txBody>
          <a:bodyPr wrap="square" rtlCol="0">
            <a:spAutoFit/>
          </a:bodyPr>
          <a:lstStyle/>
          <a:p>
            <a:r>
              <a:rPr lang="ru-RU" sz="2400" dirty="0" smtClean="0"/>
              <a:t>Возникающие и концентрирующиеся под рисками механические напряжения локально снижают механическую прочность пластин, поэтому достаточно приложить слабое изгибающее усиление вдоль рисок, чтобы произошло разламывание пластин на кристаллы</a:t>
            </a:r>
            <a:endParaRPr lang="ru-RU" sz="2400" dirty="0"/>
          </a:p>
        </p:txBody>
      </p:sp>
    </p:spTree>
    <p:extLst>
      <p:ext uri="{BB962C8B-B14F-4D97-AF65-F5344CB8AC3E}">
        <p14:creationId xmlns:p14="http://schemas.microsoft.com/office/powerpoint/2010/main" val="388385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2000"/>
                                        <p:tgtEl>
                                          <p:spTgt spid="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490066"/>
          </a:xfrm>
        </p:spPr>
        <p:txBody>
          <a:bodyPr>
            <a:normAutofit fontScale="90000"/>
          </a:bodyPr>
          <a:lstStyle/>
          <a:p>
            <a:r>
              <a:rPr lang="ru-RU" sz="2800" dirty="0" err="1">
                <a:solidFill>
                  <a:schemeClr val="tx2">
                    <a:lumMod val="50000"/>
                  </a:schemeClr>
                </a:solidFill>
              </a:rPr>
              <a:t>Скрайбирование</a:t>
            </a:r>
            <a:r>
              <a:rPr lang="ru-RU" sz="2800" dirty="0">
                <a:solidFill>
                  <a:schemeClr val="tx2">
                    <a:lumMod val="50000"/>
                  </a:schemeClr>
                </a:solidFill>
              </a:rPr>
              <a:t> лучом лазера </a:t>
            </a:r>
          </a:p>
        </p:txBody>
      </p:sp>
      <p:sp>
        <p:nvSpPr>
          <p:cNvPr id="3" name="Объект 2"/>
          <p:cNvSpPr>
            <a:spLocks noGrp="1"/>
          </p:cNvSpPr>
          <p:nvPr>
            <p:ph idx="1"/>
          </p:nvPr>
        </p:nvSpPr>
        <p:spPr>
          <a:xfrm>
            <a:off x="179512" y="3429000"/>
            <a:ext cx="8517632" cy="2304256"/>
          </a:xfrm>
        </p:spPr>
        <p:txBody>
          <a:bodyPr>
            <a:noAutofit/>
          </a:bodyPr>
          <a:lstStyle/>
          <a:p>
            <a:pPr marL="0" indent="0">
              <a:buNone/>
            </a:pPr>
            <a:r>
              <a:rPr lang="ru-RU" sz="2400" dirty="0" smtClean="0"/>
              <a:t>Достоинствами </a:t>
            </a:r>
            <a:r>
              <a:rPr lang="ru-RU" sz="2400" dirty="0"/>
              <a:t>этого способа являются небольшое количество микротрещин и сколов малых размеров, получение глубокой канавки и высокая скорость обработки, а недостатками - разбрызгивание материала, что требует специальных защитных покрытий для пластин, и высокая стоимость оборудования. </a:t>
            </a:r>
          </a:p>
        </p:txBody>
      </p:sp>
      <p:sp>
        <p:nvSpPr>
          <p:cNvPr id="4" name="TextBox 3"/>
          <p:cNvSpPr txBox="1"/>
          <p:nvPr/>
        </p:nvSpPr>
        <p:spPr>
          <a:xfrm>
            <a:off x="0" y="548680"/>
            <a:ext cx="9144000" cy="2677656"/>
          </a:xfrm>
          <a:prstGeom prst="rect">
            <a:avLst/>
          </a:prstGeom>
          <a:noFill/>
        </p:spPr>
        <p:txBody>
          <a:bodyPr wrap="square" rtlCol="0">
            <a:spAutoFit/>
          </a:bodyPr>
          <a:lstStyle/>
          <a:p>
            <a:r>
              <a:rPr lang="ru-RU" sz="2400" dirty="0" smtClean="0"/>
              <a:t>При достаточно высокой мощности (до 10</a:t>
            </a:r>
            <a:r>
              <a:rPr lang="ru-RU" sz="2400" baseline="30000" dirty="0" smtClean="0"/>
              <a:t>8</a:t>
            </a:r>
            <a:r>
              <a:rPr lang="ru-RU" sz="2400" dirty="0" smtClean="0"/>
              <a:t> Вт), острой фокусировке (10</a:t>
            </a:r>
            <a:r>
              <a:rPr lang="ru-RU" sz="2400" baseline="30000" dirty="0" smtClean="0"/>
              <a:t>-5 </a:t>
            </a:r>
            <a:r>
              <a:rPr lang="ru-RU" sz="2400" dirty="0" smtClean="0"/>
              <a:t>- 10</a:t>
            </a:r>
            <a:r>
              <a:rPr lang="ru-RU" sz="2400" baseline="30000" dirty="0" smtClean="0"/>
              <a:t>-6</a:t>
            </a:r>
            <a:r>
              <a:rPr lang="ru-RU" sz="2400" dirty="0" smtClean="0"/>
              <a:t> см</a:t>
            </a:r>
            <a:r>
              <a:rPr lang="ru-RU" sz="2400" baseline="30000" dirty="0" smtClean="0"/>
              <a:t>2</a:t>
            </a:r>
            <a:r>
              <a:rPr lang="ru-RU" sz="2400" dirty="0" smtClean="0"/>
              <a:t>) и малом времени воздействия (до 10</a:t>
            </a:r>
            <a:r>
              <a:rPr lang="ru-RU" sz="2400" baseline="30000" dirty="0" smtClean="0"/>
              <a:t>-9</a:t>
            </a:r>
            <a:r>
              <a:rPr lang="ru-RU" sz="2400" dirty="0" smtClean="0"/>
              <a:t> с) лазерного луча вследствие больших перепадов температуры в пластинах образуются локальные напряжения и, кроме того, частично испаряется материал с образованием канавки. При большей мощности луча или длительности импульса возможна сквозная резка пластин. </a:t>
            </a:r>
            <a:endParaRPr lang="ru-RU" sz="2400" dirty="0"/>
          </a:p>
        </p:txBody>
      </p:sp>
    </p:spTree>
    <p:extLst>
      <p:ext uri="{BB962C8B-B14F-4D97-AF65-F5344CB8AC3E}">
        <p14:creationId xmlns:p14="http://schemas.microsoft.com/office/powerpoint/2010/main" val="267108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850106"/>
          </a:xfrm>
        </p:spPr>
        <p:txBody>
          <a:bodyPr>
            <a:noAutofit/>
          </a:bodyPr>
          <a:lstStyle/>
          <a:p>
            <a:r>
              <a:rPr lang="ru-RU" sz="2800" dirty="0"/>
              <a:t>МЕХАНИЧЕСКАЯ ОБРАБОТКА </a:t>
            </a:r>
            <a:br>
              <a:rPr lang="ru-RU" sz="2800" dirty="0"/>
            </a:br>
            <a:r>
              <a:rPr lang="ru-RU" sz="2800" dirty="0"/>
              <a:t>  ПОЛУПРОВОДНИКОВЫХ СЛИТКОВ И </a:t>
            </a:r>
            <a:r>
              <a:rPr lang="ru-RU" sz="2800" dirty="0" smtClean="0"/>
              <a:t>ПЛАСТИН</a:t>
            </a:r>
            <a:endParaRPr lang="ru-RU" sz="2800" dirty="0"/>
          </a:p>
        </p:txBody>
      </p:sp>
      <p:sp>
        <p:nvSpPr>
          <p:cNvPr id="5" name="TextBox 4"/>
          <p:cNvSpPr txBox="1"/>
          <p:nvPr/>
        </p:nvSpPr>
        <p:spPr>
          <a:xfrm>
            <a:off x="467544" y="908720"/>
            <a:ext cx="7848872" cy="830997"/>
          </a:xfrm>
          <a:prstGeom prst="rect">
            <a:avLst/>
          </a:prstGeom>
          <a:noFill/>
        </p:spPr>
        <p:txBody>
          <a:bodyPr wrap="square" rtlCol="0">
            <a:spAutoFit/>
          </a:bodyPr>
          <a:lstStyle/>
          <a:p>
            <a:r>
              <a:rPr lang="ru-RU" sz="2400" dirty="0" smtClean="0"/>
              <a:t>Шлифовка </a:t>
            </a:r>
          </a:p>
          <a:p>
            <a:r>
              <a:rPr lang="ru-RU" sz="2400" dirty="0" smtClean="0">
                <a:solidFill>
                  <a:prstClr val="black"/>
                </a:solidFill>
              </a:rPr>
              <a:t>Полировка</a:t>
            </a:r>
            <a:endParaRPr lang="ru-RU" sz="2400" dirty="0"/>
          </a:p>
        </p:txBody>
      </p:sp>
      <p:sp>
        <p:nvSpPr>
          <p:cNvPr id="6" name="TextBox 5"/>
          <p:cNvSpPr txBox="1"/>
          <p:nvPr/>
        </p:nvSpPr>
        <p:spPr>
          <a:xfrm>
            <a:off x="395536" y="1826821"/>
            <a:ext cx="8424936" cy="954107"/>
          </a:xfrm>
          <a:prstGeom prst="rect">
            <a:avLst/>
          </a:prstGeom>
          <a:noFill/>
        </p:spPr>
        <p:txBody>
          <a:bodyPr wrap="square" rtlCol="0">
            <a:spAutoFit/>
          </a:bodyPr>
          <a:lstStyle/>
          <a:p>
            <a:pPr algn="ctr"/>
            <a:r>
              <a:rPr lang="ru-RU" sz="2800" dirty="0" smtClean="0"/>
              <a:t>ЖИДКОСТНАЯ И СУХАЯ ОБРАБОТКА</a:t>
            </a:r>
            <a:br>
              <a:rPr lang="ru-RU" sz="2800" dirty="0" smtClean="0"/>
            </a:br>
            <a:r>
              <a:rPr lang="ru-RU" sz="2800" dirty="0" smtClean="0"/>
              <a:t>  ПОЛУПРОВОДНИКОВЫХ ПЛАСТИН</a:t>
            </a:r>
            <a:endParaRPr lang="ru-RU" sz="2800" dirty="0"/>
          </a:p>
        </p:txBody>
      </p:sp>
      <p:sp>
        <p:nvSpPr>
          <p:cNvPr id="7" name="TextBox 6"/>
          <p:cNvSpPr txBox="1"/>
          <p:nvPr/>
        </p:nvSpPr>
        <p:spPr>
          <a:xfrm>
            <a:off x="179512" y="2886035"/>
            <a:ext cx="8964488" cy="830997"/>
          </a:xfrm>
          <a:prstGeom prst="rect">
            <a:avLst/>
          </a:prstGeom>
          <a:noFill/>
        </p:spPr>
        <p:txBody>
          <a:bodyPr wrap="square" rtlCol="0">
            <a:spAutoFit/>
          </a:bodyPr>
          <a:lstStyle/>
          <a:p>
            <a:pPr>
              <a:buFont typeface="Arial" pitchFamily="34" charset="0"/>
              <a:buChar char="•"/>
            </a:pPr>
            <a:r>
              <a:rPr lang="ru-RU" sz="2400" dirty="0" smtClean="0"/>
              <a:t>  Это обезжиривание и травление пластин, а также обязательная их промывка после каждой операции в воде.  </a:t>
            </a:r>
          </a:p>
        </p:txBody>
      </p:sp>
      <p:sp>
        <p:nvSpPr>
          <p:cNvPr id="8" name="TextBox 7"/>
          <p:cNvSpPr txBox="1"/>
          <p:nvPr/>
        </p:nvSpPr>
        <p:spPr>
          <a:xfrm>
            <a:off x="251520" y="3822139"/>
            <a:ext cx="8820472" cy="830997"/>
          </a:xfrm>
          <a:prstGeom prst="rect">
            <a:avLst/>
          </a:prstGeom>
          <a:noFill/>
        </p:spPr>
        <p:txBody>
          <a:bodyPr wrap="square" rtlCol="0">
            <a:spAutoFit/>
          </a:bodyPr>
          <a:lstStyle/>
          <a:p>
            <a:pPr>
              <a:buFont typeface="Arial" pitchFamily="34" charset="0"/>
              <a:buChar char="•"/>
            </a:pPr>
            <a:r>
              <a:rPr lang="ru-RU" sz="2400" dirty="0" smtClean="0"/>
              <a:t>  Это отжиг (термообработка), ионное, газовое и плазмохимическое травление.</a:t>
            </a:r>
          </a:p>
        </p:txBody>
      </p:sp>
    </p:spTree>
    <p:extLst>
      <p:ext uri="{BB962C8B-B14F-4D97-AF65-F5344CB8AC3E}">
        <p14:creationId xmlns:p14="http://schemas.microsoft.com/office/powerpoint/2010/main" val="417275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39552" y="0"/>
            <a:ext cx="8229600" cy="692696"/>
          </a:xfrm>
        </p:spPr>
        <p:txBody>
          <a:bodyPr>
            <a:noAutofit/>
          </a:bodyPr>
          <a:lstStyle/>
          <a:p>
            <a:r>
              <a:rPr lang="ru-RU" sz="2800" dirty="0" smtClean="0"/>
              <a:t>Второй этап</a:t>
            </a:r>
            <a:endParaRPr lang="ru-RU" sz="2800" dirty="0"/>
          </a:p>
        </p:txBody>
      </p:sp>
      <p:sp>
        <p:nvSpPr>
          <p:cNvPr id="5" name="TextBox 4"/>
          <p:cNvSpPr txBox="1"/>
          <p:nvPr/>
        </p:nvSpPr>
        <p:spPr>
          <a:xfrm>
            <a:off x="251520" y="764704"/>
            <a:ext cx="8892480" cy="2677656"/>
          </a:xfrm>
          <a:prstGeom prst="rect">
            <a:avLst/>
          </a:prstGeom>
          <a:noFill/>
        </p:spPr>
        <p:txBody>
          <a:bodyPr wrap="square" rtlCol="0">
            <a:spAutoFit/>
          </a:bodyPr>
          <a:lstStyle/>
          <a:p>
            <a:r>
              <a:rPr lang="ru-RU" sz="2800" dirty="0" smtClean="0"/>
              <a:t>Часто называемый “эрой электронных ламп”, наступил в начале ХХ в. после изобретения в 1904 г. Дж. Флемингом вакуумного диода, а в 1906 г. Л. </a:t>
            </a:r>
            <a:r>
              <a:rPr lang="ru-RU" sz="2800" dirty="0" err="1" smtClean="0"/>
              <a:t>Форестом</a:t>
            </a:r>
            <a:r>
              <a:rPr lang="ru-RU" sz="2800" dirty="0" smtClean="0"/>
              <a:t> - триода, которые были первыми активными элементами, позволяющими преобразовывать и усиливать электрические сигналы.</a:t>
            </a:r>
            <a:endParaRPr lang="ru-RU" sz="26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659" y="3573016"/>
            <a:ext cx="2050205" cy="2525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5576" y="6237312"/>
            <a:ext cx="3240360" cy="400110"/>
          </a:xfrm>
          <a:prstGeom prst="rect">
            <a:avLst/>
          </a:prstGeom>
          <a:noFill/>
        </p:spPr>
        <p:txBody>
          <a:bodyPr wrap="square" rtlCol="0">
            <a:spAutoFit/>
          </a:bodyPr>
          <a:lstStyle/>
          <a:p>
            <a:r>
              <a:rPr lang="ru-RU" sz="2000" dirty="0" smtClean="0"/>
              <a:t>Дж. Флеминг     1849-1945</a:t>
            </a:r>
            <a:endParaRPr lang="ru-RU" sz="2000" dirty="0"/>
          </a:p>
        </p:txBody>
      </p:sp>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b="12186"/>
          <a:stretch>
            <a:fillRect/>
          </a:stretch>
        </p:blipFill>
        <p:spPr bwMode="auto">
          <a:xfrm>
            <a:off x="4932039" y="3573016"/>
            <a:ext cx="2062047"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499992" y="6217567"/>
            <a:ext cx="3024336" cy="400110"/>
          </a:xfrm>
          <a:prstGeom prst="rect">
            <a:avLst/>
          </a:prstGeom>
          <a:noFill/>
        </p:spPr>
        <p:txBody>
          <a:bodyPr wrap="square" rtlCol="0">
            <a:spAutoFit/>
          </a:bodyPr>
          <a:lstStyle/>
          <a:p>
            <a:r>
              <a:rPr lang="ru-RU" sz="2000" dirty="0" smtClean="0"/>
              <a:t>Ли де </a:t>
            </a:r>
            <a:r>
              <a:rPr lang="ru-RU" sz="2000" dirty="0" err="1" smtClean="0"/>
              <a:t>Форест</a:t>
            </a:r>
            <a:r>
              <a:rPr lang="ru-RU" sz="2000" dirty="0" smtClean="0"/>
              <a:t> 1873-1961</a:t>
            </a:r>
            <a:endParaRPr lang="ru-RU"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
            <a:ext cx="8229600" cy="922114"/>
          </a:xfrm>
        </p:spPr>
        <p:txBody>
          <a:bodyPr>
            <a:noAutofit/>
          </a:bodyPr>
          <a:lstStyle/>
          <a:p>
            <a:r>
              <a:rPr lang="ru-RU" sz="2800" b="1" dirty="0" smtClean="0"/>
              <a:t>Эпитаксиальное наращивание</a:t>
            </a:r>
            <a:r>
              <a:rPr lang="ru-RU" sz="2800" b="1" dirty="0"/>
              <a:t/>
            </a:r>
            <a:br>
              <a:rPr lang="ru-RU" sz="2800" b="1" dirty="0"/>
            </a:br>
            <a:r>
              <a:rPr lang="ru-RU" sz="2800" b="1" dirty="0" smtClean="0"/>
              <a:t>полупроводниковых слоев</a:t>
            </a:r>
            <a:endParaRPr lang="ru-RU" sz="2800" b="1" dirty="0"/>
          </a:p>
        </p:txBody>
      </p:sp>
      <p:sp>
        <p:nvSpPr>
          <p:cNvPr id="3" name="Объект 2"/>
          <p:cNvSpPr>
            <a:spLocks noGrp="1"/>
          </p:cNvSpPr>
          <p:nvPr>
            <p:ph idx="1"/>
          </p:nvPr>
        </p:nvSpPr>
        <p:spPr>
          <a:xfrm>
            <a:off x="0" y="857232"/>
            <a:ext cx="9144000" cy="6000768"/>
          </a:xfrm>
        </p:spPr>
        <p:txBody>
          <a:bodyPr>
            <a:normAutofit fontScale="92500" lnSpcReduction="10000"/>
          </a:bodyPr>
          <a:lstStyle/>
          <a:p>
            <a:pPr marL="0" indent="457200">
              <a:buNone/>
            </a:pPr>
            <a:r>
              <a:rPr lang="ru-RU" sz="2600" dirty="0"/>
              <a:t>Для создания полупроводниковых приборов и элементов ИС широко применяют метод эпитаксиального наращивания, или эпитаксию. Ориентированное наращивание слоев вещества с воспроизведением кристаллической структуры подложки называют эпитаксией</a:t>
            </a:r>
            <a:r>
              <a:rPr lang="ru-RU" sz="2600" dirty="0" smtClean="0"/>
              <a:t>. </a:t>
            </a:r>
          </a:p>
          <a:p>
            <a:pPr marL="0" indent="457200">
              <a:buNone/>
            </a:pPr>
            <a:r>
              <a:rPr lang="ru-RU" sz="2600" dirty="0"/>
              <a:t>В процессе роста эпитаксиальных слоев их легируют введением донорной или акцепторной примеси, что позволяет соответственно создавать слои </a:t>
            </a:r>
            <a:r>
              <a:rPr lang="ru-RU" sz="2600" i="1" dirty="0"/>
              <a:t>n</a:t>
            </a:r>
            <a:r>
              <a:rPr lang="ru-RU" sz="2600" dirty="0"/>
              <a:t>- или </a:t>
            </a:r>
            <a:r>
              <a:rPr lang="ru-RU" sz="2600" i="1" dirty="0"/>
              <a:t>p</a:t>
            </a:r>
            <a:r>
              <a:rPr lang="ru-RU" sz="2600" dirty="0"/>
              <a:t>-типа электропроводности</a:t>
            </a:r>
            <a:r>
              <a:rPr lang="ru-RU" sz="2600" dirty="0" smtClean="0"/>
              <a:t>. </a:t>
            </a:r>
            <a:r>
              <a:rPr lang="ru-RU" sz="2600" dirty="0"/>
              <a:t>Если наращиваемые эпитаксиальные слои по химическому составу не отличаются (или незначительно отличаются) от вещества подложек и в результате получают гомогенные </a:t>
            </a:r>
            <a:r>
              <a:rPr lang="ru-RU" sz="2600" i="1" dirty="0" smtClean="0"/>
              <a:t>p-n</a:t>
            </a:r>
            <a:r>
              <a:rPr lang="ru-RU" sz="2600" dirty="0" smtClean="0"/>
              <a:t> </a:t>
            </a:r>
            <a:r>
              <a:rPr lang="ru-RU" sz="2600" dirty="0"/>
              <a:t>переходы, такой процесс называют </a:t>
            </a:r>
            <a:r>
              <a:rPr lang="ru-RU" sz="2600" i="1" u="sng" dirty="0" err="1"/>
              <a:t>гомоэпитаксией</a:t>
            </a:r>
            <a:r>
              <a:rPr lang="ru-RU" sz="2600" dirty="0"/>
              <a:t> или </a:t>
            </a:r>
            <a:r>
              <a:rPr lang="ru-RU" sz="2600" i="1" u="sng" dirty="0" err="1" smtClean="0"/>
              <a:t>автоэпитаксией</a:t>
            </a:r>
            <a:r>
              <a:rPr lang="ru-RU" sz="2600" dirty="0" smtClean="0"/>
              <a:t>.</a:t>
            </a:r>
          </a:p>
          <a:p>
            <a:pPr marL="0" indent="457200">
              <a:buNone/>
            </a:pPr>
            <a:r>
              <a:rPr lang="ru-RU" sz="2600" i="1" u="sng" dirty="0" err="1" smtClean="0"/>
              <a:t>Гетероэпитаксия</a:t>
            </a:r>
            <a:r>
              <a:rPr lang="ru-RU" sz="2600" dirty="0" smtClean="0"/>
              <a:t> - </a:t>
            </a:r>
            <a:r>
              <a:rPr lang="ru-RU" sz="2600" dirty="0"/>
              <a:t>п</a:t>
            </a:r>
            <a:r>
              <a:rPr lang="ru-RU" sz="2600" dirty="0" smtClean="0"/>
              <a:t>роцесс </a:t>
            </a:r>
            <a:r>
              <a:rPr lang="ru-RU" sz="2600" dirty="0"/>
              <a:t>ориентированного наращивания эпитаксиальных слоев, существенно отличающихся по химическому составу от вещества подложек и не вступающих с ним в химическое </a:t>
            </a:r>
            <a:r>
              <a:rPr lang="ru-RU" sz="2600" dirty="0" smtClean="0"/>
              <a:t>взаимодействие.</a:t>
            </a:r>
            <a:endParaRPr lang="ru-RU" sz="2600" dirty="0"/>
          </a:p>
          <a:p>
            <a:pPr marL="0" indent="0">
              <a:buNone/>
            </a:pPr>
            <a:endParaRPr lang="ru-RU" sz="1800" dirty="0"/>
          </a:p>
        </p:txBody>
      </p:sp>
    </p:spTree>
    <p:extLst>
      <p:ext uri="{BB962C8B-B14F-4D97-AF65-F5344CB8AC3E}">
        <p14:creationId xmlns:p14="http://schemas.microsoft.com/office/powerpoint/2010/main" val="6378906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85728"/>
            <a:ext cx="8229600" cy="5840435"/>
          </a:xfrm>
        </p:spPr>
        <p:txBody>
          <a:bodyPr>
            <a:normAutofit/>
          </a:bodyPr>
          <a:lstStyle/>
          <a:p>
            <a:pPr marL="0" indent="457200">
              <a:buNone/>
            </a:pPr>
            <a:r>
              <a:rPr lang="ru-RU" sz="2400" dirty="0"/>
              <a:t>Процесс эпитаксиального наращивания выполняют на специальных установках (рис. 10), имеющих системы подачи, очистки и осушки газов (присутствие посторонних примесей и влаги в газах недопустимо).</a:t>
            </a:r>
          </a:p>
        </p:txBody>
      </p:sp>
      <p:pic>
        <p:nvPicPr>
          <p:cNvPr id="4" name="Рисунок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922"/>
          <a:stretch>
            <a:fillRect/>
          </a:stretch>
        </p:blipFill>
        <p:spPr>
          <a:xfrm>
            <a:off x="928662" y="1643050"/>
            <a:ext cx="7675360" cy="3645776"/>
          </a:xfrm>
          <a:prstGeom prst="rect">
            <a:avLst/>
          </a:prstGeom>
        </p:spPr>
      </p:pic>
      <p:sp>
        <p:nvSpPr>
          <p:cNvPr id="5" name="TextBox 4"/>
          <p:cNvSpPr txBox="1"/>
          <p:nvPr/>
        </p:nvSpPr>
        <p:spPr>
          <a:xfrm>
            <a:off x="249812" y="5286388"/>
            <a:ext cx="8894220" cy="1846659"/>
          </a:xfrm>
          <a:prstGeom prst="rect">
            <a:avLst/>
          </a:prstGeom>
          <a:noFill/>
        </p:spPr>
        <p:txBody>
          <a:bodyPr wrap="square" rtlCol="0">
            <a:spAutoFit/>
          </a:bodyPr>
          <a:lstStyle/>
          <a:p>
            <a:r>
              <a:rPr lang="ru-RU" sz="2400" dirty="0"/>
              <a:t>Рис. 10. Установка эпитаксиального наращивания: </a:t>
            </a:r>
          </a:p>
          <a:p>
            <a:r>
              <a:rPr lang="ru-RU" sz="2400" b="1" i="1" dirty="0"/>
              <a:t>1</a:t>
            </a:r>
            <a:r>
              <a:rPr lang="ru-RU" sz="2400" dirty="0"/>
              <a:t>-вентили, </a:t>
            </a:r>
            <a:r>
              <a:rPr lang="ru-RU" sz="2400" b="1" i="1" dirty="0"/>
              <a:t>2</a:t>
            </a:r>
            <a:r>
              <a:rPr lang="ru-RU" sz="2400" dirty="0"/>
              <a:t>-рабочая камера, </a:t>
            </a:r>
            <a:r>
              <a:rPr lang="ru-RU" sz="2400" b="1" i="1" dirty="0"/>
              <a:t>З</a:t>
            </a:r>
            <a:r>
              <a:rPr lang="ru-RU" sz="2400" dirty="0"/>
              <a:t>-индуктор, </a:t>
            </a:r>
            <a:r>
              <a:rPr lang="ru-RU" sz="2400" b="1" i="1" dirty="0"/>
              <a:t>4</a:t>
            </a:r>
            <a:r>
              <a:rPr lang="ru-RU" sz="2400" dirty="0"/>
              <a:t>-кремниевая подложка, </a:t>
            </a:r>
            <a:r>
              <a:rPr lang="ru-RU" sz="2400" b="1" i="1" dirty="0"/>
              <a:t>5</a:t>
            </a:r>
            <a:r>
              <a:rPr lang="ru-RU" sz="2400" dirty="0"/>
              <a:t>-подставка, </a:t>
            </a:r>
            <a:r>
              <a:rPr lang="ru-RU" sz="2400" b="1" i="1" dirty="0"/>
              <a:t>6, 8</a:t>
            </a:r>
            <a:r>
              <a:rPr lang="ru-RU" sz="2400" dirty="0"/>
              <a:t>-источники легирующей примеси и</a:t>
            </a:r>
            <a:r>
              <a:rPr lang="ru-RU" sz="2400" b="1" dirty="0"/>
              <a:t> </a:t>
            </a:r>
            <a:r>
              <a:rPr lang="ru-RU" sz="2400" dirty="0" err="1"/>
              <a:t>тетрахлорида</a:t>
            </a:r>
            <a:r>
              <a:rPr lang="ru-RU" sz="2400" dirty="0"/>
              <a:t> кремния, </a:t>
            </a:r>
            <a:r>
              <a:rPr lang="ru-RU" sz="2400" b="1" i="1" dirty="0"/>
              <a:t>7-</a:t>
            </a:r>
            <a:r>
              <a:rPr lang="ru-RU" sz="2400" dirty="0"/>
              <a:t>нагреватель </a:t>
            </a:r>
          </a:p>
          <a:p>
            <a:endParaRPr lang="ru-RU" dirty="0"/>
          </a:p>
        </p:txBody>
      </p:sp>
    </p:spTree>
    <p:extLst>
      <p:ext uri="{BB962C8B-B14F-4D97-AF65-F5344CB8AC3E}">
        <p14:creationId xmlns:p14="http://schemas.microsoft.com/office/powerpoint/2010/main" val="22103610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0"/>
            <a:ext cx="8686800" cy="6858000"/>
          </a:xfrm>
        </p:spPr>
        <p:txBody>
          <a:bodyPr>
            <a:normAutofit fontScale="85000" lnSpcReduction="10000"/>
          </a:bodyPr>
          <a:lstStyle/>
          <a:p>
            <a:pPr marL="6350" indent="20638">
              <a:buNone/>
            </a:pPr>
            <a:r>
              <a:rPr lang="ru-RU" dirty="0" smtClean="0"/>
              <a:t>Предварительно камеру продувают аргоном, который вытесняет из системы воздух, так как при соединении его с водородом при нагревании образуется взрывоопасная смесь. Как и другие газы, аргон подают по отдельной магистрали, оснащенной вентилем, приборами для измерения давления и расхода газа, а также клапаном с электромагнитным управлением. После продувки системы аргоном подложки обрабатывают 5 - 20 мин при 1200 - 1290</a:t>
            </a:r>
            <a:r>
              <a:rPr lang="ru-RU" baseline="30000" dirty="0" smtClean="0"/>
              <a:t>о</a:t>
            </a:r>
            <a:r>
              <a:rPr lang="ru-RU" dirty="0" smtClean="0"/>
              <a:t>С в потоке водорода. При этом всегда имеющийся на их поверхности диоксид кремния восстанавливается до кремния по следующей реакции: </a:t>
            </a:r>
          </a:p>
          <a:p>
            <a:pPr marL="6350" indent="20638" algn="ctr">
              <a:buNone/>
            </a:pPr>
            <a:r>
              <a:rPr lang="en-US" b="1" i="1" dirty="0" err="1" smtClean="0"/>
              <a:t>SiO</a:t>
            </a:r>
            <a:r>
              <a:rPr lang="ru-RU" b="1" i="1" baseline="-25000" dirty="0" smtClean="0"/>
              <a:t>2</a:t>
            </a:r>
            <a:r>
              <a:rPr lang="ru-RU" b="1" i="1" dirty="0" smtClean="0"/>
              <a:t> + 2</a:t>
            </a:r>
            <a:r>
              <a:rPr lang="en-US" b="1" i="1" dirty="0" smtClean="0"/>
              <a:t>H</a:t>
            </a:r>
            <a:r>
              <a:rPr lang="ru-RU" b="1" i="1" baseline="-25000" dirty="0" smtClean="0"/>
              <a:t>2</a:t>
            </a:r>
            <a:r>
              <a:rPr lang="ru-RU" b="1" i="1" dirty="0" smtClean="0"/>
              <a:t> = </a:t>
            </a:r>
            <a:r>
              <a:rPr lang="en-US" b="1" i="1" dirty="0" smtClean="0"/>
              <a:t>Si</a:t>
            </a:r>
            <a:r>
              <a:rPr lang="ru-RU" b="1" i="1" dirty="0" smtClean="0"/>
              <a:t> +2</a:t>
            </a:r>
            <a:r>
              <a:rPr lang="en-US" b="1" i="1" dirty="0" smtClean="0"/>
              <a:t>H</a:t>
            </a:r>
            <a:r>
              <a:rPr lang="ru-RU" b="1" i="1" baseline="-25000" dirty="0" smtClean="0"/>
              <a:t>2</a:t>
            </a:r>
            <a:r>
              <a:rPr lang="en-US" b="1" i="1" dirty="0" smtClean="0"/>
              <a:t>O</a:t>
            </a:r>
            <a:endParaRPr lang="ru-RU" dirty="0" smtClean="0"/>
          </a:p>
          <a:p>
            <a:pPr marL="6350" indent="20638">
              <a:buNone/>
            </a:pPr>
            <a:r>
              <a:rPr lang="ru-RU" dirty="0" smtClean="0"/>
              <a:t>Затем в поток водорода добавляют 1 - 5% сухого хлористого водорода НС</a:t>
            </a:r>
            <a:r>
              <a:rPr lang="en-US" dirty="0" smtClean="0"/>
              <a:t>l</a:t>
            </a:r>
            <a:r>
              <a:rPr lang="ru-RU" dirty="0" smtClean="0"/>
              <a:t> и при той же температуре за 5 - 10 мин стравливают образовавшийся в результате механических операций нарушенный слой: </a:t>
            </a:r>
          </a:p>
          <a:p>
            <a:pPr marL="6350" indent="20638" algn="ctr">
              <a:buNone/>
            </a:pPr>
            <a:r>
              <a:rPr lang="en-US" b="1" i="1" dirty="0" smtClean="0"/>
              <a:t>S</a:t>
            </a:r>
            <a:r>
              <a:rPr lang="ru-RU" b="1" i="1" dirty="0" err="1" smtClean="0"/>
              <a:t>i</a:t>
            </a:r>
            <a:r>
              <a:rPr lang="ru-RU" b="1" i="1" dirty="0" smtClean="0"/>
              <a:t> + 4НС</a:t>
            </a:r>
            <a:r>
              <a:rPr lang="en-US" b="1" i="1" dirty="0" smtClean="0"/>
              <a:t>l </a:t>
            </a:r>
            <a:r>
              <a:rPr lang="ru-RU" b="1" i="1" dirty="0" smtClean="0"/>
              <a:t>= </a:t>
            </a:r>
            <a:r>
              <a:rPr lang="en-US" b="1" i="1" dirty="0" smtClean="0"/>
              <a:t>S</a:t>
            </a:r>
            <a:r>
              <a:rPr lang="ru-RU" b="1" i="1" dirty="0" err="1" smtClean="0"/>
              <a:t>iС</a:t>
            </a:r>
            <a:r>
              <a:rPr lang="en-US" b="1" i="1" dirty="0" smtClean="0"/>
              <a:t>l</a:t>
            </a:r>
            <a:r>
              <a:rPr lang="ru-RU" b="1" i="1" baseline="-25000" dirty="0" smtClean="0"/>
              <a:t>4</a:t>
            </a:r>
            <a:r>
              <a:rPr lang="ru-RU" b="1" i="1" dirty="0" smtClean="0"/>
              <a:t> + 2Н</a:t>
            </a:r>
            <a:r>
              <a:rPr lang="ru-RU" b="1" i="1" baseline="-25000" dirty="0" smtClean="0"/>
              <a:t>2</a:t>
            </a:r>
            <a:endParaRPr lang="ru-RU" dirty="0" smtClean="0"/>
          </a:p>
          <a:p>
            <a:endParaRPr lang="ru-RU"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0"/>
            <a:ext cx="8858280" cy="6858000"/>
          </a:xfrm>
        </p:spPr>
        <p:txBody>
          <a:bodyPr>
            <a:normAutofit fontScale="47500" lnSpcReduction="20000"/>
          </a:bodyPr>
          <a:lstStyle/>
          <a:p>
            <a:pPr marL="93663" indent="0">
              <a:buNone/>
              <a:tabLst>
                <a:tab pos="0" algn="l"/>
              </a:tabLst>
            </a:pPr>
            <a:r>
              <a:rPr lang="ru-RU" sz="5100" dirty="0" smtClean="0"/>
              <a:t>Закончив травление в хлористом водороде, прекращают его подачу, продувают систему водородом и</a:t>
            </a:r>
            <a:r>
              <a:rPr lang="ru-RU" sz="5100" b="1" dirty="0" smtClean="0"/>
              <a:t> </a:t>
            </a:r>
            <a:r>
              <a:rPr lang="ru-RU" sz="5100" dirty="0" smtClean="0"/>
              <a:t>начинают пропускать водород через основной </a:t>
            </a:r>
            <a:r>
              <a:rPr lang="ru-RU" sz="5100" b="1" i="1" dirty="0" smtClean="0"/>
              <a:t>8 </a:t>
            </a:r>
            <a:r>
              <a:rPr lang="ru-RU" sz="5100" dirty="0" smtClean="0"/>
              <a:t>и легирующий </a:t>
            </a:r>
            <a:r>
              <a:rPr lang="ru-RU" sz="5100" b="1" dirty="0" smtClean="0"/>
              <a:t>6 </a:t>
            </a:r>
            <a:r>
              <a:rPr lang="ru-RU" sz="5100" dirty="0" smtClean="0"/>
              <a:t>источники. Если необходимо получить эпитаксиальный слой </a:t>
            </a:r>
            <a:r>
              <a:rPr lang="en-US" sz="5100" i="1" dirty="0" smtClean="0"/>
              <a:t>n</a:t>
            </a:r>
            <a:r>
              <a:rPr lang="ru-RU" sz="5100" dirty="0" smtClean="0"/>
              <a:t>-типа, используют жидкие (РС</a:t>
            </a:r>
            <a:r>
              <a:rPr lang="en-US" sz="5100" dirty="0" smtClean="0"/>
              <a:t>l</a:t>
            </a:r>
            <a:r>
              <a:rPr lang="ru-RU" sz="5100" baseline="-25000" dirty="0" smtClean="0"/>
              <a:t>3</a:t>
            </a:r>
            <a:r>
              <a:rPr lang="ru-RU" sz="5100" dirty="0" smtClean="0"/>
              <a:t>, РВ</a:t>
            </a:r>
            <a:r>
              <a:rPr lang="en-US" sz="5100" dirty="0" smtClean="0"/>
              <a:t>r</a:t>
            </a:r>
            <a:r>
              <a:rPr lang="ru-RU" sz="5100" baseline="-25000" dirty="0" smtClean="0"/>
              <a:t>3</a:t>
            </a:r>
            <a:r>
              <a:rPr lang="ru-RU" sz="5100" dirty="0" smtClean="0"/>
              <a:t>) или газообразные (РН</a:t>
            </a:r>
            <a:r>
              <a:rPr lang="ru-RU" sz="5100" baseline="-25000" dirty="0" smtClean="0"/>
              <a:t>3</a:t>
            </a:r>
            <a:r>
              <a:rPr lang="ru-RU" sz="5100" dirty="0" smtClean="0"/>
              <a:t>) легирующие вещества, содержащие фосфор или другие элементы этой группы. Слой </a:t>
            </a:r>
            <a:r>
              <a:rPr lang="ru-RU" sz="5100" i="1" dirty="0" err="1" smtClean="0"/>
              <a:t>р</a:t>
            </a:r>
            <a:r>
              <a:rPr lang="ru-RU" sz="5100" dirty="0" err="1" smtClean="0"/>
              <a:t>-типа</a:t>
            </a:r>
            <a:r>
              <a:rPr lang="ru-RU" sz="5100" dirty="0" smtClean="0"/>
              <a:t> получают легированием кремния, например бором, из его соединений, находящихся в жидком (ВВ</a:t>
            </a:r>
            <a:r>
              <a:rPr lang="en-US" sz="5100" dirty="0" smtClean="0"/>
              <a:t>r</a:t>
            </a:r>
            <a:r>
              <a:rPr lang="ru-RU" sz="5100" baseline="-25000" dirty="0" smtClean="0"/>
              <a:t>3</a:t>
            </a:r>
            <a:r>
              <a:rPr lang="ru-RU" sz="5100" dirty="0" smtClean="0"/>
              <a:t>) или газообразном (В</a:t>
            </a:r>
            <a:r>
              <a:rPr lang="ru-RU" sz="5100" baseline="-25000" dirty="0" smtClean="0"/>
              <a:t>2</a:t>
            </a:r>
            <a:r>
              <a:rPr lang="ru-RU" sz="5100" dirty="0" smtClean="0"/>
              <a:t>Н</a:t>
            </a:r>
            <a:r>
              <a:rPr lang="ru-RU" sz="5100" baseline="-25000" dirty="0" smtClean="0"/>
              <a:t>6</a:t>
            </a:r>
            <a:r>
              <a:rPr lang="ru-RU" sz="5100" dirty="0" smtClean="0"/>
              <a:t>) состоянии. </a:t>
            </a:r>
          </a:p>
          <a:p>
            <a:pPr marL="93663" indent="0">
              <a:buNone/>
              <a:tabLst>
                <a:tab pos="0" algn="l"/>
              </a:tabLst>
            </a:pPr>
            <a:r>
              <a:rPr lang="ru-RU" sz="5100" dirty="0" smtClean="0"/>
              <a:t>В результате реакции восстановления из </a:t>
            </a:r>
            <a:r>
              <a:rPr lang="ru-RU" sz="5100" dirty="0" err="1" smtClean="0"/>
              <a:t>тетрахлорида</a:t>
            </a:r>
            <a:r>
              <a:rPr lang="ru-RU" sz="5100" dirty="0" smtClean="0"/>
              <a:t> кремния </a:t>
            </a:r>
            <a:r>
              <a:rPr lang="en-US" sz="5100" dirty="0" smtClean="0"/>
              <a:t>S</a:t>
            </a:r>
            <a:r>
              <a:rPr lang="ru-RU" sz="5100" dirty="0" err="1" smtClean="0"/>
              <a:t>iС</a:t>
            </a:r>
            <a:r>
              <a:rPr lang="en-US" sz="5100" dirty="0" smtClean="0"/>
              <a:t>l</a:t>
            </a:r>
            <a:r>
              <a:rPr lang="ru-RU" sz="5100" baseline="-25000" dirty="0" smtClean="0"/>
              <a:t>4</a:t>
            </a:r>
            <a:r>
              <a:rPr lang="ru-RU" sz="5100" dirty="0" smtClean="0"/>
              <a:t> выделяется кремний, идущий на “строительство” эпитаксиальной пленки. Легирование этой пленки происходит в результате одной из следующих реакций: </a:t>
            </a:r>
          </a:p>
          <a:p>
            <a:pPr marL="93663" indent="0" algn="ctr">
              <a:buNone/>
              <a:tabLst>
                <a:tab pos="0" algn="l"/>
              </a:tabLst>
            </a:pPr>
            <a:r>
              <a:rPr lang="ru-RU" sz="5100" b="1" i="1" dirty="0" smtClean="0"/>
              <a:t>2РС</a:t>
            </a:r>
            <a:r>
              <a:rPr lang="en-US" sz="5100" b="1" i="1" dirty="0" smtClean="0"/>
              <a:t>l</a:t>
            </a:r>
            <a:r>
              <a:rPr lang="ru-RU" sz="5100" b="1" i="1" baseline="-25000" dirty="0" smtClean="0"/>
              <a:t>3</a:t>
            </a:r>
            <a:r>
              <a:rPr lang="ru-RU" sz="5100" b="1" i="1" dirty="0" smtClean="0"/>
              <a:t> + ЗН</a:t>
            </a:r>
            <a:r>
              <a:rPr lang="ru-RU" sz="5100" b="1" i="1" baseline="-25000" dirty="0" smtClean="0"/>
              <a:t>2</a:t>
            </a:r>
            <a:r>
              <a:rPr lang="ru-RU" sz="5100" b="1" i="1" dirty="0" smtClean="0"/>
              <a:t> = 2Р + 6НС</a:t>
            </a:r>
            <a:r>
              <a:rPr lang="en-US" sz="5100" b="1" i="1" dirty="0" smtClean="0"/>
              <a:t>l</a:t>
            </a:r>
            <a:r>
              <a:rPr lang="ru-RU" sz="5100" b="1" i="1" dirty="0" smtClean="0"/>
              <a:t> </a:t>
            </a:r>
            <a:br>
              <a:rPr lang="ru-RU" sz="5100" b="1" i="1" dirty="0" smtClean="0"/>
            </a:br>
            <a:r>
              <a:rPr lang="ru-RU" sz="5100" b="1" i="1" dirty="0" smtClean="0"/>
              <a:t>2РН</a:t>
            </a:r>
            <a:r>
              <a:rPr lang="ru-RU" sz="5100" b="1" i="1" baseline="-25000" dirty="0" smtClean="0"/>
              <a:t>3</a:t>
            </a:r>
            <a:r>
              <a:rPr lang="ru-RU" sz="5100" b="1" i="1" dirty="0" smtClean="0"/>
              <a:t> = 2Р + ЗН</a:t>
            </a:r>
            <a:r>
              <a:rPr lang="ru-RU" sz="5100" b="1" i="1" baseline="-25000" dirty="0" smtClean="0"/>
              <a:t>2</a:t>
            </a:r>
            <a:endParaRPr lang="ru-RU" sz="5100" dirty="0" smtClean="0"/>
          </a:p>
          <a:p>
            <a:pPr marL="93663" indent="0" algn="ctr">
              <a:buNone/>
              <a:tabLst>
                <a:tab pos="0" algn="l"/>
              </a:tabLst>
            </a:pPr>
            <a:r>
              <a:rPr lang="ru-RU" sz="5100" dirty="0" smtClean="0"/>
              <a:t>или</a:t>
            </a:r>
          </a:p>
          <a:p>
            <a:pPr marL="93663" indent="0" algn="ctr">
              <a:buNone/>
              <a:tabLst>
                <a:tab pos="0" algn="l"/>
              </a:tabLst>
            </a:pPr>
            <a:r>
              <a:rPr lang="ru-RU" sz="5100" b="1" i="1" dirty="0" smtClean="0"/>
              <a:t>2ВВ</a:t>
            </a:r>
            <a:r>
              <a:rPr lang="en-US" sz="5100" b="1" i="1" dirty="0" smtClean="0"/>
              <a:t>r</a:t>
            </a:r>
            <a:r>
              <a:rPr lang="ru-RU" sz="5100" b="1" i="1" baseline="-25000" dirty="0" smtClean="0"/>
              <a:t>3</a:t>
            </a:r>
            <a:r>
              <a:rPr lang="ru-RU" sz="5100" b="1" i="1" dirty="0" smtClean="0"/>
              <a:t> + ЗН</a:t>
            </a:r>
            <a:r>
              <a:rPr lang="ru-RU" sz="5100" b="1" i="1" baseline="-25000" dirty="0" smtClean="0"/>
              <a:t>2</a:t>
            </a:r>
            <a:r>
              <a:rPr lang="ru-RU" sz="5100" b="1" i="1" dirty="0" smtClean="0"/>
              <a:t> = 2В + 6НВ</a:t>
            </a:r>
            <a:r>
              <a:rPr lang="en-US" sz="5100" b="1" i="1" dirty="0" smtClean="0"/>
              <a:t>r</a:t>
            </a:r>
            <a:r>
              <a:rPr lang="ru-RU" sz="5100" b="1" i="1" dirty="0" smtClean="0"/>
              <a:t> </a:t>
            </a:r>
            <a:endParaRPr lang="en-US" sz="5100" b="1" i="1" dirty="0" smtClean="0"/>
          </a:p>
          <a:p>
            <a:pPr marL="93663" indent="0" algn="ctr">
              <a:buNone/>
              <a:tabLst>
                <a:tab pos="0" algn="l"/>
              </a:tabLst>
            </a:pPr>
            <a:r>
              <a:rPr lang="ru-RU" sz="5100" b="1" i="1" dirty="0" smtClean="0"/>
              <a:t>В</a:t>
            </a:r>
            <a:r>
              <a:rPr lang="ru-RU" sz="5100" b="1" i="1" baseline="-25000" dirty="0" smtClean="0"/>
              <a:t>2</a:t>
            </a:r>
            <a:r>
              <a:rPr lang="ru-RU" sz="5100" b="1" i="1" dirty="0" smtClean="0"/>
              <a:t>Н</a:t>
            </a:r>
            <a:r>
              <a:rPr lang="ru-RU" sz="5100" b="1" i="1" baseline="-25000" dirty="0" smtClean="0"/>
              <a:t>6</a:t>
            </a:r>
            <a:r>
              <a:rPr lang="ru-RU" sz="5100" b="1" i="1" dirty="0" smtClean="0"/>
              <a:t>  = 2В+3Н</a:t>
            </a:r>
            <a:r>
              <a:rPr lang="ru-RU" sz="5100" b="1" i="1" baseline="-25000" dirty="0" smtClean="0"/>
              <a:t>2</a:t>
            </a:r>
            <a:r>
              <a:rPr lang="ru-RU" sz="5100" b="1" i="1" dirty="0" smtClean="0"/>
              <a:t>.</a:t>
            </a:r>
            <a:endParaRPr lang="en-US" sz="5100" b="1" i="1" dirty="0" smtClean="0"/>
          </a:p>
          <a:p>
            <a:pPr marL="93663" indent="0">
              <a:buNone/>
              <a:tabLst>
                <a:tab pos="0" algn="l"/>
              </a:tabLst>
            </a:pPr>
            <a:r>
              <a:rPr lang="ru-RU" sz="5100" dirty="0" smtClean="0"/>
              <a:t>В зависимости от типа реакции и различных технологических факторов скорость получения высококачественных эпитаксиальных слоев составляет от 0,2 до З мкм/ч. </a:t>
            </a:r>
          </a:p>
          <a:p>
            <a:pPr marL="93663" indent="0" algn="ctr">
              <a:buNone/>
              <a:tabLst>
                <a:tab pos="0" algn="l"/>
              </a:tabLst>
            </a:pPr>
            <a:endParaRPr lang="ru-RU" sz="5100" dirty="0" smtClean="0"/>
          </a:p>
          <a:p>
            <a:pPr marL="93663" indent="0" algn="ctr">
              <a:buNone/>
              <a:tabLst>
                <a:tab pos="0" algn="l"/>
              </a:tabLst>
            </a:pPr>
            <a:endParaRPr lang="ru-RU" sz="3800" dirty="0" smtClean="0"/>
          </a:p>
          <a:p>
            <a:pPr>
              <a:buNone/>
            </a:pPr>
            <a:endParaRPr lang="ru-RU"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Autofit/>
          </a:bodyPr>
          <a:lstStyle/>
          <a:p>
            <a:r>
              <a:rPr lang="ru-RU" sz="2800" dirty="0" smtClean="0"/>
              <a:t>Формирование защитных и </a:t>
            </a:r>
            <a:r>
              <a:rPr lang="ru-RU" sz="2800" dirty="0" err="1" smtClean="0"/>
              <a:t>пассивирующих</a:t>
            </a:r>
            <a:r>
              <a:rPr lang="ru-RU" sz="2800" dirty="0" smtClean="0"/>
              <a:t> покрытий</a:t>
            </a:r>
            <a:endParaRPr lang="ru-RU" sz="2800" dirty="0"/>
          </a:p>
        </p:txBody>
      </p:sp>
      <p:sp>
        <p:nvSpPr>
          <p:cNvPr id="3" name="Объект 2"/>
          <p:cNvSpPr>
            <a:spLocks noGrp="1"/>
          </p:cNvSpPr>
          <p:nvPr>
            <p:ph idx="1"/>
          </p:nvPr>
        </p:nvSpPr>
        <p:spPr>
          <a:xfrm>
            <a:off x="428596" y="1071546"/>
            <a:ext cx="8229600" cy="4525963"/>
          </a:xfrm>
        </p:spPr>
        <p:txBody>
          <a:bodyPr>
            <a:normAutofit/>
          </a:bodyPr>
          <a:lstStyle/>
          <a:p>
            <a:pPr marL="0" indent="457200">
              <a:buNone/>
            </a:pPr>
            <a:r>
              <a:rPr lang="ru-RU" sz="2400" dirty="0"/>
              <a:t>После механической и </a:t>
            </a:r>
            <a:r>
              <a:rPr lang="ru-RU" sz="2400" dirty="0" err="1"/>
              <a:t>предэпитаксиальной</a:t>
            </a:r>
            <a:r>
              <a:rPr lang="ru-RU" sz="2400" dirty="0"/>
              <a:t> подготовки и, если необходимо, после эпитаксии на поверхности подложек формируют защитное покрытие. В технологии изготовления полупроводниковых приборов и ИС в качестве защитных покрытий используют слои диоксида </a:t>
            </a:r>
            <a:r>
              <a:rPr lang="en-US" sz="2400" dirty="0"/>
              <a:t>S</a:t>
            </a:r>
            <a:r>
              <a:rPr lang="ru-RU" sz="2400" dirty="0"/>
              <a:t>i</a:t>
            </a:r>
            <a:r>
              <a:rPr lang="en-US" sz="2400" dirty="0"/>
              <a:t>O</a:t>
            </a:r>
            <a:r>
              <a:rPr lang="ru-RU" sz="2400" baseline="-25000" dirty="0"/>
              <a:t>2</a:t>
            </a:r>
            <a:r>
              <a:rPr lang="ru-RU" sz="2400" dirty="0"/>
              <a:t> и нитрида </a:t>
            </a:r>
            <a:r>
              <a:rPr lang="en-US" sz="2400" dirty="0"/>
              <a:t>S</a:t>
            </a:r>
            <a:r>
              <a:rPr lang="ru-RU" sz="2400" dirty="0"/>
              <a:t>i</a:t>
            </a:r>
            <a:r>
              <a:rPr lang="ru-RU" sz="2400" baseline="-25000" dirty="0"/>
              <a:t>3</a:t>
            </a:r>
            <a:r>
              <a:rPr lang="en-US" sz="2400" dirty="0"/>
              <a:t>N</a:t>
            </a:r>
            <a:r>
              <a:rPr lang="ru-RU" sz="2400" baseline="-25000" dirty="0"/>
              <a:t>4</a:t>
            </a:r>
            <a:r>
              <a:rPr lang="ru-RU" sz="2400" dirty="0"/>
              <a:t> кремния. Эти слои выполняют роль маски при локальной обработке полупроводниковых пластин, например их легирования в строго заданных местах. </a:t>
            </a:r>
            <a:endParaRPr lang="ru-RU" sz="2400" dirty="0" smtClean="0"/>
          </a:p>
          <a:p>
            <a:pPr marL="0" indent="0">
              <a:buNone/>
            </a:pPr>
            <a:endParaRPr lang="ru-RU" sz="2400" dirty="0"/>
          </a:p>
        </p:txBody>
      </p:sp>
    </p:spTree>
    <p:extLst>
      <p:ext uri="{BB962C8B-B14F-4D97-AF65-F5344CB8AC3E}">
        <p14:creationId xmlns:p14="http://schemas.microsoft.com/office/powerpoint/2010/main" val="30281544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5720" y="357166"/>
            <a:ext cx="8443914" cy="6126163"/>
          </a:xfrm>
        </p:spPr>
        <p:txBody>
          <a:bodyPr>
            <a:normAutofit/>
          </a:bodyPr>
          <a:lstStyle/>
          <a:p>
            <a:pPr marL="0" indent="457200">
              <a:buNone/>
            </a:pPr>
            <a:r>
              <a:rPr lang="ru-RU" sz="2400" i="1" dirty="0"/>
              <a:t>Слои диоксида кремния </a:t>
            </a:r>
            <a:r>
              <a:rPr lang="en-US" sz="2400" i="1" dirty="0"/>
              <a:t>S</a:t>
            </a:r>
            <a:r>
              <a:rPr lang="ru-RU" sz="2400" i="1" dirty="0"/>
              <a:t>i</a:t>
            </a:r>
            <a:r>
              <a:rPr lang="en-US" sz="2400" i="1" dirty="0"/>
              <a:t>O</a:t>
            </a:r>
            <a:r>
              <a:rPr lang="ru-RU" sz="2400" i="1" baseline="-25000" dirty="0"/>
              <a:t>2</a:t>
            </a:r>
            <a:r>
              <a:rPr lang="ru-RU" sz="2400" dirty="0"/>
              <a:t> получили широкое применение, так как обладают следующими свойствами: </a:t>
            </a:r>
          </a:p>
          <a:p>
            <a:pPr lvl="0"/>
            <a:r>
              <a:rPr lang="ru-RU" sz="2400" dirty="0"/>
              <a:t>равномерностью толщины, прочностью и </a:t>
            </a:r>
            <a:r>
              <a:rPr lang="ru-RU" sz="2400" dirty="0" err="1"/>
              <a:t>сплошностью</a:t>
            </a:r>
            <a:r>
              <a:rPr lang="ru-RU" sz="2400" dirty="0"/>
              <a:t> (отсутствуют трещины, каналы, поры и др.); </a:t>
            </a:r>
          </a:p>
          <a:p>
            <a:pPr lvl="0"/>
            <a:r>
              <a:rPr lang="ru-RU" sz="2400" dirty="0"/>
              <a:t>достаточной чистотой (не содержат примесей и включений, приводящих к пробою, поверхностной электропроводности и снижению надежности); </a:t>
            </a:r>
          </a:p>
          <a:p>
            <a:pPr lvl="0"/>
            <a:r>
              <a:rPr lang="ru-RU" sz="2400" dirty="0"/>
              <a:t>способностью защищать (маскировать) подложки от проникновения примесей при диффузии; </a:t>
            </a:r>
          </a:p>
          <a:p>
            <a:pPr lvl="0"/>
            <a:r>
              <a:rPr lang="ru-RU" sz="2400" dirty="0"/>
              <a:t>температурными коэффициентами линейного расширения, близкими к ТКЛР кремния и других полупроводников (это снижает механические напряжения, приводящие к короблению пластин и растрескиванию слоев); </a:t>
            </a:r>
          </a:p>
          <a:p>
            <a:pPr lvl="0"/>
            <a:r>
              <a:rPr lang="ru-RU" sz="2400" dirty="0"/>
              <a:t>высокими диэлектрическими характеристиками </a:t>
            </a:r>
            <a:r>
              <a:rPr lang="ru-RU" sz="2400" i="1" dirty="0"/>
              <a:t>(е </a:t>
            </a:r>
            <a:r>
              <a:rPr lang="ru-RU" sz="2400" dirty="0"/>
              <a:t>= 3,2 - 8,0; </a:t>
            </a:r>
            <a:r>
              <a:rPr lang="ru-RU" sz="2400" i="1" dirty="0"/>
              <a:t>ρ </a:t>
            </a:r>
            <a:r>
              <a:rPr lang="ru-RU" sz="2400" dirty="0"/>
              <a:t>= 10</a:t>
            </a:r>
            <a:r>
              <a:rPr lang="ru-RU" sz="2400" baseline="30000" dirty="0"/>
              <a:t>13</a:t>
            </a:r>
            <a:r>
              <a:rPr lang="ru-RU" sz="2400" dirty="0"/>
              <a:t> - 10</a:t>
            </a:r>
            <a:r>
              <a:rPr lang="ru-RU" sz="2400" baseline="30000" dirty="0"/>
              <a:t>17</a:t>
            </a:r>
            <a:r>
              <a:rPr lang="ru-RU" sz="2400" dirty="0"/>
              <a:t> Ом*см). </a:t>
            </a:r>
          </a:p>
          <a:p>
            <a:endParaRPr lang="ru-RU" sz="2000" dirty="0"/>
          </a:p>
        </p:txBody>
      </p:sp>
    </p:spTree>
    <p:extLst>
      <p:ext uri="{BB962C8B-B14F-4D97-AF65-F5344CB8AC3E}">
        <p14:creationId xmlns:p14="http://schemas.microsoft.com/office/powerpoint/2010/main" val="37837580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8929718" cy="6858000"/>
          </a:xfrm>
        </p:spPr>
        <p:txBody>
          <a:bodyPr>
            <a:normAutofit/>
          </a:bodyPr>
          <a:lstStyle/>
          <a:p>
            <a:pPr marL="0" indent="457200">
              <a:buNone/>
            </a:pPr>
            <a:r>
              <a:rPr lang="ru-RU" sz="2400" i="1" dirty="0"/>
              <a:t>Термическое окисление</a:t>
            </a:r>
            <a:r>
              <a:rPr lang="ru-RU" sz="2400" dirty="0"/>
              <a:t> – наиболее распространенный метод получения слоев </a:t>
            </a:r>
            <a:r>
              <a:rPr lang="en-US" sz="2400" dirty="0"/>
              <a:t>S</a:t>
            </a:r>
            <a:r>
              <a:rPr lang="ru-RU" sz="2400" dirty="0"/>
              <a:t>i</a:t>
            </a:r>
            <a:r>
              <a:rPr lang="en-US" sz="2400" dirty="0"/>
              <a:t>O</a:t>
            </a:r>
            <a:r>
              <a:rPr lang="ru-RU" sz="2400" baseline="-25000" dirty="0"/>
              <a:t>2</a:t>
            </a:r>
            <a:r>
              <a:rPr lang="ru-RU" sz="2400" dirty="0"/>
              <a:t> нагревом кремниевых пластин в окислительной атмосфере. Этот метод отличается от других высокими электрофизическими параметрами получаемых </a:t>
            </a:r>
            <a:r>
              <a:rPr lang="ru-RU" sz="2400" dirty="0" err="1"/>
              <a:t>диоксидных</a:t>
            </a:r>
            <a:r>
              <a:rPr lang="ru-RU" sz="2400" dirty="0"/>
              <a:t> слоев и возможностью совмещения с необходимыми технологическими процессами. </a:t>
            </a:r>
            <a:endParaRPr lang="en-US" sz="2400" dirty="0" smtClean="0"/>
          </a:p>
          <a:p>
            <a:pPr marL="0" indent="457200">
              <a:buNone/>
            </a:pPr>
            <a:endParaRPr lang="en-US" sz="2400" dirty="0" smtClean="0"/>
          </a:p>
          <a:p>
            <a:pPr marL="0" indent="457200">
              <a:buNone/>
            </a:pPr>
            <a:r>
              <a:rPr lang="ru-RU" sz="2400" dirty="0" smtClean="0"/>
              <a:t>Основными </a:t>
            </a:r>
            <a:r>
              <a:rPr lang="ru-RU" sz="2400" dirty="0"/>
              <a:t>стадиями термического окисления являются: </a:t>
            </a:r>
          </a:p>
          <a:p>
            <a:pPr lvl="0"/>
            <a:r>
              <a:rPr lang="ru-RU" sz="2400" dirty="0"/>
              <a:t> адсорбция окислителя вначале на поверхности кремния, а затем диоксида; </a:t>
            </a:r>
          </a:p>
          <a:p>
            <a:pPr lvl="0"/>
            <a:r>
              <a:rPr lang="ru-RU" sz="2400" dirty="0"/>
              <a:t> перенос (диффузия) окислителя через слой диоксида; </a:t>
            </a:r>
          </a:p>
          <a:p>
            <a:pPr lvl="0"/>
            <a:r>
              <a:rPr lang="ru-RU" sz="2400" dirty="0"/>
              <a:t> реакция окислителя с кремнием на границе раздела </a:t>
            </a:r>
            <a:r>
              <a:rPr lang="en-US" sz="2400" dirty="0"/>
              <a:t>S</a:t>
            </a:r>
            <a:r>
              <a:rPr lang="ru-RU" sz="2400" dirty="0"/>
              <a:t>i -  </a:t>
            </a:r>
            <a:r>
              <a:rPr lang="en-US" sz="2400" dirty="0"/>
              <a:t>Si</a:t>
            </a:r>
            <a:r>
              <a:rPr lang="ru-RU" sz="2400" dirty="0"/>
              <a:t>О</a:t>
            </a:r>
            <a:r>
              <a:rPr lang="ru-RU" sz="2400" baseline="-25000" dirty="0"/>
              <a:t>2</a:t>
            </a:r>
            <a:r>
              <a:rPr lang="ru-RU" sz="2400" dirty="0"/>
              <a:t>. </a:t>
            </a:r>
            <a:endParaRPr lang="en-US" sz="2400" dirty="0" smtClean="0"/>
          </a:p>
          <a:p>
            <a:pPr marL="0" indent="457200">
              <a:buNone/>
            </a:pPr>
            <a:endParaRPr lang="en-US" sz="2400" dirty="0" smtClean="0"/>
          </a:p>
          <a:p>
            <a:pPr marL="0" indent="457200">
              <a:buNone/>
            </a:pPr>
            <a:r>
              <a:rPr lang="ru-RU" sz="2400" dirty="0" smtClean="0"/>
              <a:t>Основной </a:t>
            </a:r>
            <a:r>
              <a:rPr lang="ru-RU" sz="2400" dirty="0"/>
              <a:t>стадией, определяющей скорость протекания процесса окисления, является диффузия о чем свидетельствует уменьшение скорости роста слоя диоксида кремния с увеличением его толщины. </a:t>
            </a:r>
          </a:p>
          <a:p>
            <a:pPr marL="0" lvl="0" indent="0">
              <a:buNone/>
            </a:pPr>
            <a:endParaRPr lang="ru-RU" sz="1800" dirty="0"/>
          </a:p>
          <a:p>
            <a:pPr marL="0" indent="457200">
              <a:buNone/>
            </a:pPr>
            <a:endParaRPr lang="ru-RU" sz="1800" dirty="0"/>
          </a:p>
        </p:txBody>
      </p:sp>
    </p:spTree>
    <p:extLst>
      <p:ext uri="{BB962C8B-B14F-4D97-AF65-F5344CB8AC3E}">
        <p14:creationId xmlns:p14="http://schemas.microsoft.com/office/powerpoint/2010/main" val="11062325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7158" y="142853"/>
            <a:ext cx="8501122" cy="2643206"/>
          </a:xfrm>
        </p:spPr>
        <p:txBody>
          <a:bodyPr>
            <a:normAutofit lnSpcReduction="10000"/>
          </a:bodyPr>
          <a:lstStyle/>
          <a:p>
            <a:pPr marL="0" indent="0">
              <a:buNone/>
            </a:pPr>
            <a:r>
              <a:rPr lang="ru-RU" sz="2400" dirty="0"/>
              <a:t>Обычно кремний окисляют на специальных установках (рис. 12) в три стадии: вначале в сухом кислороде в течение 15 мин (кран </a:t>
            </a:r>
            <a:r>
              <a:rPr lang="ru-RU" sz="2400" i="1" dirty="0"/>
              <a:t>К1 </a:t>
            </a:r>
            <a:r>
              <a:rPr lang="ru-RU" sz="2400" dirty="0"/>
              <a:t>открыт, а краны </a:t>
            </a:r>
            <a:r>
              <a:rPr lang="ru-RU" sz="2400" i="1" dirty="0"/>
              <a:t>К2 </a:t>
            </a:r>
            <a:r>
              <a:rPr lang="ru-RU" sz="2400" dirty="0"/>
              <a:t>и </a:t>
            </a:r>
            <a:r>
              <a:rPr lang="ru-RU" sz="2400" i="1" dirty="0"/>
              <a:t>К3 </a:t>
            </a:r>
            <a:r>
              <a:rPr lang="ru-RU" sz="2400" dirty="0"/>
              <a:t>закрыты), затем во влажном в течение 1 ч 45</a:t>
            </a:r>
            <a:r>
              <a:rPr lang="ru-RU" sz="2400" i="1" dirty="0"/>
              <a:t> </a:t>
            </a:r>
            <a:r>
              <a:rPr lang="ru-RU" sz="2400" dirty="0"/>
              <a:t>мин </a:t>
            </a:r>
            <a:r>
              <a:rPr lang="ru-RU" sz="2400" i="1" dirty="0"/>
              <a:t>(К1 </a:t>
            </a:r>
            <a:r>
              <a:rPr lang="ru-RU" sz="2400" dirty="0"/>
              <a:t>- закрыт, </a:t>
            </a:r>
            <a:r>
              <a:rPr lang="ru-RU" sz="2400" i="1" dirty="0"/>
              <a:t>К2 </a:t>
            </a:r>
            <a:r>
              <a:rPr lang="ru-RU" sz="2400" dirty="0"/>
              <a:t>и </a:t>
            </a:r>
            <a:r>
              <a:rPr lang="ru-RU" sz="2400" i="1" dirty="0"/>
              <a:t>К3 </a:t>
            </a:r>
            <a:r>
              <a:rPr lang="ru-RU" sz="2400" dirty="0"/>
              <a:t>- открыты) и вновь в течение 1 ч в сухом для уплотнения (</a:t>
            </a:r>
            <a:r>
              <a:rPr lang="ru-RU" sz="2400" dirty="0" smtClean="0"/>
              <a:t>подсушивания</a:t>
            </a:r>
            <a:r>
              <a:rPr lang="ru-RU" sz="2400" dirty="0"/>
              <a:t>) образовавшегося слоя </a:t>
            </a:r>
            <a:r>
              <a:rPr lang="en-US" sz="2400" b="1" i="1" dirty="0"/>
              <a:t>S</a:t>
            </a:r>
            <a:r>
              <a:rPr lang="ru-RU" sz="2400" b="1" i="1" dirty="0"/>
              <a:t>iО</a:t>
            </a:r>
            <a:r>
              <a:rPr lang="ru-RU" sz="2400" b="1" i="1" baseline="-25000" dirty="0"/>
              <a:t>2 </a:t>
            </a:r>
            <a:r>
              <a:rPr lang="ru-RU" sz="2400" dirty="0"/>
              <a:t>за счет удаления гидроксильных групп </a:t>
            </a:r>
            <a:r>
              <a:rPr lang="ru-RU" sz="2400" i="1" dirty="0"/>
              <a:t>ОН</a:t>
            </a:r>
            <a:r>
              <a:rPr lang="ru-RU" sz="2400" dirty="0"/>
              <a:t> и десорбции </a:t>
            </a:r>
            <a:r>
              <a:rPr lang="ru-RU" sz="2400" i="1" dirty="0"/>
              <a:t>Н</a:t>
            </a:r>
            <a:r>
              <a:rPr lang="ru-RU" sz="2400" baseline="-25000" dirty="0"/>
              <a:t>2</a:t>
            </a:r>
            <a:endParaRPr lang="ru-RU" sz="2400" dirty="0"/>
          </a:p>
        </p:txBody>
      </p:sp>
      <p:pic>
        <p:nvPicPr>
          <p:cNvPr id="4" name="Рисунок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03648" y="2952042"/>
            <a:ext cx="6192688" cy="3641890"/>
          </a:xfrm>
          <a:prstGeom prst="rect">
            <a:avLst/>
          </a:prstGeom>
        </p:spPr>
      </p:pic>
    </p:spTree>
    <p:extLst>
      <p:ext uri="{BB962C8B-B14F-4D97-AF65-F5344CB8AC3E}">
        <p14:creationId xmlns:p14="http://schemas.microsoft.com/office/powerpoint/2010/main" val="1012949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Autofit/>
          </a:bodyPr>
          <a:lstStyle/>
          <a:p>
            <a:pPr marL="0" indent="457200">
              <a:buNone/>
            </a:pPr>
            <a:r>
              <a:rPr lang="ru-RU" sz="2400" dirty="0" smtClean="0"/>
              <a:t>Недостатком термического окисления кремния при атмосфер</a:t>
            </a:r>
            <a:r>
              <a:rPr lang="en-US" sz="2400" dirty="0" smtClean="0"/>
              <a:t>-</a:t>
            </a:r>
            <a:r>
              <a:rPr lang="ru-RU" sz="2400" dirty="0" smtClean="0"/>
              <a:t>ном давлении и температуре более 1000°С является “разгонка” примесей в ранее сформированных </a:t>
            </a:r>
            <a:r>
              <a:rPr lang="ru-RU" sz="2400" i="1" dirty="0" err="1" smtClean="0"/>
              <a:t>р-п</a:t>
            </a:r>
            <a:r>
              <a:rPr lang="ru-RU" sz="2400" i="1" dirty="0" smtClean="0"/>
              <a:t> </a:t>
            </a:r>
            <a:r>
              <a:rPr lang="ru-RU" sz="2400" dirty="0" smtClean="0"/>
              <a:t>переходах при </a:t>
            </a:r>
            <a:r>
              <a:rPr lang="ru-RU" sz="2400" dirty="0" err="1" smtClean="0"/>
              <a:t>многократ</a:t>
            </a:r>
            <a:r>
              <a:rPr lang="en-US" sz="2400" dirty="0" smtClean="0"/>
              <a:t>-</a:t>
            </a:r>
            <a:r>
              <a:rPr lang="ru-RU" sz="2400" dirty="0" smtClean="0"/>
              <a:t>ном окислении, т.е. сложность получения резких </a:t>
            </a:r>
            <a:r>
              <a:rPr lang="ru-RU" sz="2400" i="1" dirty="0" err="1" smtClean="0"/>
              <a:t>р-п</a:t>
            </a:r>
            <a:r>
              <a:rPr lang="ru-RU" sz="2400" i="1" dirty="0" smtClean="0"/>
              <a:t> </a:t>
            </a:r>
            <a:r>
              <a:rPr lang="ru-RU" sz="2400" dirty="0" smtClean="0"/>
              <a:t>переходов. Уменьшение температуры значительно увеличивает время окисле</a:t>
            </a:r>
            <a:r>
              <a:rPr lang="en-US" sz="2400" dirty="0" smtClean="0"/>
              <a:t>-</a:t>
            </a:r>
            <a:r>
              <a:rPr lang="ru-RU" sz="2400" dirty="0" err="1" smtClean="0"/>
              <a:t>ния</a:t>
            </a:r>
            <a:r>
              <a:rPr lang="ru-RU" sz="2400" dirty="0" smtClean="0"/>
              <a:t>. Повышением давления до 20 - 50 МПа можно активизировать процесс и снизить температуру до 400 - 700°С. В этом случае скорость роста слоя диоксида кремния составляет 1 - 2 мкм/ч</a:t>
            </a:r>
            <a:r>
              <a:rPr lang="ru-RU" sz="2400" i="1" dirty="0" smtClean="0"/>
              <a:t>. </a:t>
            </a:r>
            <a:endParaRPr lang="en-US" sz="2400" i="1" dirty="0" smtClean="0"/>
          </a:p>
          <a:p>
            <a:pPr marL="0" indent="457200">
              <a:buNone/>
            </a:pPr>
            <a:r>
              <a:rPr lang="ru-RU" sz="2400" i="1" dirty="0" err="1" smtClean="0"/>
              <a:t>Пиролитическим</a:t>
            </a:r>
            <a:r>
              <a:rPr lang="ru-RU" sz="2400" i="1" dirty="0" smtClean="0"/>
              <a:t> </a:t>
            </a:r>
            <a:r>
              <a:rPr lang="ru-RU" sz="2400" i="1" dirty="0"/>
              <a:t>разложением</a:t>
            </a:r>
            <a:r>
              <a:rPr lang="ru-RU" sz="2400" dirty="0"/>
              <a:t> легколетучих соединений кремния при высоких температурах наращивают слои диоксида кремния на подложках германия, арсенида галлия и др. Наиболее часто используют </a:t>
            </a:r>
            <a:r>
              <a:rPr lang="ru-RU" sz="2400" dirty="0" err="1"/>
              <a:t>тетраэтоксисилан</a:t>
            </a:r>
            <a:r>
              <a:rPr lang="ru-RU" sz="2400" dirty="0"/>
              <a:t> (ТЭОС), представляющий собой в обычных условиях жидкость, температура кипения которой равна 165</a:t>
            </a:r>
            <a:r>
              <a:rPr lang="ru-RU" sz="2400" baseline="30000" dirty="0"/>
              <a:t>о</a:t>
            </a:r>
            <a:r>
              <a:rPr lang="ru-RU" sz="2400" dirty="0"/>
              <a:t>С, а температура разложения 600 - 750°С. </a:t>
            </a:r>
            <a:endParaRPr lang="en-US" sz="2400" dirty="0"/>
          </a:p>
          <a:p>
            <a:pPr marL="0" indent="457200">
              <a:buNone/>
            </a:pPr>
            <a:r>
              <a:rPr lang="ru-RU" sz="2400" dirty="0"/>
              <a:t>При пиролитическом разложении </a:t>
            </a:r>
            <a:r>
              <a:rPr lang="ru-RU" sz="2400" dirty="0" err="1"/>
              <a:t>тетраэтоксисилана</a:t>
            </a:r>
            <a:r>
              <a:rPr lang="ru-RU" sz="2400" dirty="0"/>
              <a:t> протекает следующая реакция: </a:t>
            </a:r>
            <a:endParaRPr lang="en-US" sz="2400" dirty="0" smtClean="0"/>
          </a:p>
          <a:p>
            <a:pPr marL="0" indent="457200">
              <a:buNone/>
            </a:pPr>
            <a:r>
              <a:rPr lang="en-US" sz="2400" b="1" i="1" dirty="0" smtClean="0"/>
              <a:t>S</a:t>
            </a:r>
            <a:r>
              <a:rPr lang="ru-RU" sz="2400" b="1" i="1" dirty="0"/>
              <a:t>i(</a:t>
            </a:r>
            <a:r>
              <a:rPr lang="en-US" sz="2400" b="1" i="1" dirty="0"/>
              <a:t>O</a:t>
            </a:r>
            <a:r>
              <a:rPr lang="ru-RU" sz="2400" b="1" i="1" dirty="0"/>
              <a:t>С</a:t>
            </a:r>
            <a:r>
              <a:rPr lang="ru-RU" sz="2400" b="1" i="1" baseline="-25000" dirty="0"/>
              <a:t>2</a:t>
            </a:r>
            <a:r>
              <a:rPr lang="ru-RU" sz="2400" b="1" i="1" dirty="0"/>
              <a:t>Н</a:t>
            </a:r>
            <a:r>
              <a:rPr lang="ru-RU" sz="2400" b="1" i="1" baseline="-25000" dirty="0"/>
              <a:t>5</a:t>
            </a:r>
            <a:r>
              <a:rPr lang="ru-RU" sz="2400" b="1" i="1" dirty="0"/>
              <a:t>)</a:t>
            </a:r>
            <a:r>
              <a:rPr lang="ru-RU" sz="2400" b="1" i="1" baseline="-25000" dirty="0"/>
              <a:t>4</a:t>
            </a:r>
            <a:r>
              <a:rPr lang="ru-RU" sz="2400" b="1" i="1" dirty="0"/>
              <a:t> = </a:t>
            </a:r>
            <a:r>
              <a:rPr lang="en-US" sz="2400" b="1" i="1" dirty="0"/>
              <a:t>S</a:t>
            </a:r>
            <a:r>
              <a:rPr lang="ru-RU" sz="2400" b="1" i="1" dirty="0"/>
              <a:t>i</a:t>
            </a:r>
            <a:r>
              <a:rPr lang="en-US" sz="2400" b="1" i="1" dirty="0"/>
              <a:t>O</a:t>
            </a:r>
            <a:r>
              <a:rPr lang="ru-RU" sz="2400" b="1" i="1" baseline="-25000" dirty="0"/>
              <a:t>2</a:t>
            </a:r>
            <a:r>
              <a:rPr lang="ru-RU" sz="2400" b="1" i="1" dirty="0"/>
              <a:t> + </a:t>
            </a:r>
            <a:r>
              <a:rPr lang="en-US" sz="2400" b="1" i="1" dirty="0"/>
              <a:t>R</a:t>
            </a:r>
            <a:r>
              <a:rPr lang="ru-RU" sz="2400" dirty="0" smtClean="0"/>
              <a:t>,</a:t>
            </a:r>
            <a:r>
              <a:rPr lang="en-US" sz="2400" dirty="0" smtClean="0"/>
              <a:t> </a:t>
            </a:r>
            <a:r>
              <a:rPr lang="ru-RU" sz="2400" dirty="0" smtClean="0"/>
              <a:t>где </a:t>
            </a:r>
            <a:r>
              <a:rPr lang="en-US" sz="2400" b="1" i="1" dirty="0"/>
              <a:t>R</a:t>
            </a:r>
            <a:r>
              <a:rPr lang="en-US" sz="2400" dirty="0"/>
              <a:t> </a:t>
            </a:r>
            <a:r>
              <a:rPr lang="ru-RU" sz="2400" dirty="0"/>
              <a:t>- газообразная смесь оксидов углерода и органических веществ. </a:t>
            </a:r>
          </a:p>
          <a:p>
            <a:pPr marL="0" indent="0">
              <a:buNone/>
            </a:pPr>
            <a:endParaRPr lang="ru-RU" sz="2400" dirty="0"/>
          </a:p>
        </p:txBody>
      </p:sp>
    </p:spTree>
    <p:extLst>
      <p:ext uri="{BB962C8B-B14F-4D97-AF65-F5344CB8AC3E}">
        <p14:creationId xmlns:p14="http://schemas.microsoft.com/office/powerpoint/2010/main" val="4386461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846158"/>
          </a:xfrm>
        </p:spPr>
        <p:txBody>
          <a:bodyPr>
            <a:normAutofit/>
          </a:bodyPr>
          <a:lstStyle/>
          <a:p>
            <a:r>
              <a:rPr lang="ru-RU" sz="2800" dirty="0" smtClean="0"/>
              <a:t>Литография</a:t>
            </a:r>
            <a:endParaRPr lang="ru-RU" sz="2800" dirty="0"/>
          </a:p>
        </p:txBody>
      </p:sp>
      <p:sp>
        <p:nvSpPr>
          <p:cNvPr id="3" name="Объект 2"/>
          <p:cNvSpPr>
            <a:spLocks noGrp="1"/>
          </p:cNvSpPr>
          <p:nvPr>
            <p:ph idx="1"/>
          </p:nvPr>
        </p:nvSpPr>
        <p:spPr>
          <a:xfrm>
            <a:off x="0" y="714356"/>
            <a:ext cx="9144000" cy="6000792"/>
          </a:xfrm>
        </p:spPr>
        <p:txBody>
          <a:bodyPr>
            <a:normAutofit fontScale="92500"/>
          </a:bodyPr>
          <a:lstStyle/>
          <a:p>
            <a:pPr marL="0" indent="457200">
              <a:buNone/>
            </a:pPr>
            <a:r>
              <a:rPr lang="ru-RU" sz="2600" dirty="0"/>
              <a:t>Неотъемлемой частью технологии изготовления полупроводниковых приборов и ИС являются процессы </a:t>
            </a:r>
            <a:r>
              <a:rPr lang="ru-RU" sz="2600" i="1" dirty="0"/>
              <a:t>литографии, </a:t>
            </a:r>
            <a:r>
              <a:rPr lang="ru-RU" sz="2600" dirty="0"/>
              <a:t>основанные на использовании высокомолекулярных соединений, называемых </a:t>
            </a:r>
            <a:r>
              <a:rPr lang="ru-RU" sz="2600" i="1" dirty="0" err="1"/>
              <a:t>резистами</a:t>
            </a:r>
            <a:r>
              <a:rPr lang="ru-RU" sz="2600" i="1" dirty="0"/>
              <a:t> </a:t>
            </a:r>
            <a:r>
              <a:rPr lang="ru-RU" sz="2600" dirty="0"/>
              <a:t>и обладающих способностью изменять свои свойства под действием различного рода излучений. При </a:t>
            </a:r>
            <a:r>
              <a:rPr lang="ru-RU" sz="2600" i="1" dirty="0"/>
              <a:t>фотолитографии</a:t>
            </a:r>
            <a:r>
              <a:rPr lang="ru-RU" sz="2600" dirty="0"/>
              <a:t> применяют ультрафиолетовое излучение, при </a:t>
            </a:r>
            <a:r>
              <a:rPr lang="ru-RU" sz="2600" i="1" dirty="0" err="1"/>
              <a:t>рентгенолучевой</a:t>
            </a:r>
            <a:r>
              <a:rPr lang="ru-RU" sz="2600" i="1" dirty="0"/>
              <a:t> литографии</a:t>
            </a:r>
            <a:r>
              <a:rPr lang="ru-RU" sz="2600" dirty="0"/>
              <a:t> - рентгеновское, а при </a:t>
            </a:r>
            <a:r>
              <a:rPr lang="ru-RU" sz="2600" i="1" dirty="0" err="1"/>
              <a:t>электронолитографии</a:t>
            </a:r>
            <a:r>
              <a:rPr lang="ru-RU" sz="2600" dirty="0"/>
              <a:t> - поток электронов. </a:t>
            </a:r>
            <a:endParaRPr lang="en-US" sz="2600" dirty="0" smtClean="0"/>
          </a:p>
          <a:p>
            <a:pPr marL="0" indent="457200">
              <a:buNone/>
            </a:pPr>
            <a:r>
              <a:rPr lang="ru-RU" sz="2600" dirty="0" smtClean="0"/>
              <a:t>Наиболее широкое распространение получила контактная (рис. 13</a:t>
            </a:r>
            <a:r>
              <a:rPr lang="ru-RU" sz="2600" i="1" dirty="0" smtClean="0"/>
              <a:t>, </a:t>
            </a:r>
            <a:r>
              <a:rPr lang="ru-RU" sz="2600" i="1" dirty="0" err="1" smtClean="0"/>
              <a:t>а-в</a:t>
            </a:r>
            <a:r>
              <a:rPr lang="ru-RU" sz="2600" i="1" dirty="0" smtClean="0"/>
              <a:t>)</a:t>
            </a:r>
            <a:r>
              <a:rPr lang="ru-RU" sz="2600" dirty="0" smtClean="0"/>
              <a:t> и проекционная фотолитография, с помощью которой в пленочных слоях или непосредственно на подложках создают по заданным рисункам высокоточные рельефы будущих полупроводниковых приборов и ИС. Рельефы могут быть сформированы в диэлектрических (</a:t>
            </a:r>
            <a:r>
              <a:rPr lang="en-US" sz="2600" dirty="0" smtClean="0"/>
              <a:t>S</a:t>
            </a:r>
            <a:r>
              <a:rPr lang="ru-RU" sz="2600" dirty="0" smtClean="0"/>
              <a:t>iО</a:t>
            </a:r>
            <a:r>
              <a:rPr lang="ru-RU" sz="2600" baseline="-25000" dirty="0" smtClean="0"/>
              <a:t>2 </a:t>
            </a:r>
            <a:r>
              <a:rPr lang="ru-RU" sz="2600" dirty="0" smtClean="0"/>
              <a:t>, </a:t>
            </a:r>
            <a:r>
              <a:rPr lang="en-US" sz="2600" dirty="0" smtClean="0"/>
              <a:t>S</a:t>
            </a:r>
            <a:r>
              <a:rPr lang="ru-RU" sz="2600" dirty="0" smtClean="0"/>
              <a:t>i</a:t>
            </a:r>
            <a:r>
              <a:rPr lang="ru-RU" sz="2600" baseline="-25000" dirty="0" smtClean="0"/>
              <a:t>3</a:t>
            </a:r>
            <a:r>
              <a:rPr lang="en-US" sz="2600" dirty="0" smtClean="0"/>
              <a:t>N</a:t>
            </a:r>
            <a:r>
              <a:rPr lang="ru-RU" sz="2600" baseline="-25000" dirty="0" smtClean="0"/>
              <a:t>4</a:t>
            </a:r>
            <a:r>
              <a:rPr lang="ru-RU" sz="2600" dirty="0" smtClean="0"/>
              <a:t>), металлических (А</a:t>
            </a:r>
            <a:r>
              <a:rPr lang="en-US" sz="2600" dirty="0" smtClean="0"/>
              <a:t>l</a:t>
            </a:r>
            <a:r>
              <a:rPr lang="ru-RU" sz="2600" dirty="0" smtClean="0"/>
              <a:t>, С</a:t>
            </a:r>
            <a:r>
              <a:rPr lang="en-US" sz="2600" dirty="0" smtClean="0"/>
              <a:t>u</a:t>
            </a:r>
            <a:r>
              <a:rPr lang="ru-RU" sz="2600" dirty="0" smtClean="0"/>
              <a:t>, А</a:t>
            </a:r>
            <a:r>
              <a:rPr lang="en-US" sz="2600" dirty="0" smtClean="0"/>
              <a:t>u</a:t>
            </a:r>
            <a:r>
              <a:rPr lang="ru-RU" sz="2600" dirty="0" smtClean="0"/>
              <a:t>, </a:t>
            </a:r>
            <a:r>
              <a:rPr lang="en-US" sz="2600" dirty="0" smtClean="0"/>
              <a:t>Ni</a:t>
            </a:r>
            <a:r>
              <a:rPr lang="ru-RU" sz="2600" dirty="0" smtClean="0"/>
              <a:t>) или полупроводниковых (</a:t>
            </a:r>
            <a:r>
              <a:rPr lang="en-US" sz="2600" dirty="0" smtClean="0"/>
              <a:t>S</a:t>
            </a:r>
            <a:r>
              <a:rPr lang="ru-RU" sz="2600" dirty="0" err="1" smtClean="0"/>
              <a:t>i</a:t>
            </a:r>
            <a:r>
              <a:rPr lang="ru-RU" sz="2600" dirty="0" smtClean="0"/>
              <a:t>, </a:t>
            </a:r>
            <a:r>
              <a:rPr lang="en-US" sz="2600" dirty="0" smtClean="0"/>
              <a:t>G</a:t>
            </a:r>
            <a:r>
              <a:rPr lang="ru-RU" sz="2600" dirty="0" smtClean="0"/>
              <a:t>е) слоях. </a:t>
            </a:r>
          </a:p>
          <a:p>
            <a:pPr marL="0" indent="457200">
              <a:buNone/>
            </a:pPr>
            <a:endParaRPr lang="ru-RU" sz="2400" dirty="0"/>
          </a:p>
          <a:p>
            <a:pPr marL="0" indent="0">
              <a:buNone/>
            </a:pPr>
            <a:endParaRPr lang="ru-RU" sz="2000" dirty="0"/>
          </a:p>
        </p:txBody>
      </p:sp>
    </p:spTree>
    <p:extLst>
      <p:ext uri="{BB962C8B-B14F-4D97-AF65-F5344CB8AC3E}">
        <p14:creationId xmlns:p14="http://schemas.microsoft.com/office/powerpoint/2010/main" val="2106594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2996952"/>
            <a:ext cx="1760914" cy="252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15616" y="5877272"/>
            <a:ext cx="2952328" cy="400110"/>
          </a:xfrm>
          <a:prstGeom prst="rect">
            <a:avLst/>
          </a:prstGeom>
          <a:noFill/>
        </p:spPr>
        <p:txBody>
          <a:bodyPr wrap="square" rtlCol="0">
            <a:spAutoFit/>
          </a:bodyPr>
          <a:lstStyle/>
          <a:p>
            <a:r>
              <a:rPr lang="ru-RU" sz="2000" dirty="0" smtClean="0"/>
              <a:t>А.Г. Столетов 1839-1896</a:t>
            </a:r>
            <a:endParaRPr lang="ru-RU" sz="2000" dirty="0"/>
          </a:p>
        </p:txBody>
      </p:sp>
      <p:sp>
        <p:nvSpPr>
          <p:cNvPr id="11" name="TextBox 10"/>
          <p:cNvSpPr txBox="1"/>
          <p:nvPr/>
        </p:nvSpPr>
        <p:spPr>
          <a:xfrm>
            <a:off x="539552" y="188640"/>
            <a:ext cx="8424936" cy="2492990"/>
          </a:xfrm>
          <a:prstGeom prst="rect">
            <a:avLst/>
          </a:prstGeom>
          <a:noFill/>
        </p:spPr>
        <p:txBody>
          <a:bodyPr wrap="square" rtlCol="0">
            <a:spAutoFit/>
          </a:bodyPr>
          <a:lstStyle/>
          <a:p>
            <a:r>
              <a:rPr lang="ru-RU" sz="2600" dirty="0" smtClean="0"/>
              <a:t>В эти же годы русский физик А.Г. Столетов провел исследования, которые легли в основу создания фотоэлектронных умножителей, телевизионных трубок и др. В 1907 г. сотрудник технологического института Санкт-Петербургского университета Б.Л. </a:t>
            </a:r>
            <a:r>
              <a:rPr lang="ru-RU" sz="2600" dirty="0" err="1" smtClean="0"/>
              <a:t>Розинг</a:t>
            </a:r>
            <a:r>
              <a:rPr lang="ru-RU" sz="2600" dirty="0" smtClean="0"/>
              <a:t> разработал телевизионную систему. </a:t>
            </a:r>
            <a:endParaRPr lang="ru-RU" sz="2600" dirty="0"/>
          </a:p>
        </p:txBody>
      </p:sp>
      <p:pic>
        <p:nvPicPr>
          <p:cNvPr id="97282" name="Picture 2" descr="Этот день в Русской истории"/>
          <p:cNvPicPr>
            <a:picLocks noChangeAspect="1" noChangeArrowheads="1"/>
          </p:cNvPicPr>
          <p:nvPr/>
        </p:nvPicPr>
        <p:blipFill>
          <a:blip r:embed="rId3" cstate="print"/>
          <a:srcRect t="2690" r="7809" b="8530"/>
          <a:stretch>
            <a:fillRect/>
          </a:stretch>
        </p:blipFill>
        <p:spPr bwMode="auto">
          <a:xfrm>
            <a:off x="1979712" y="2996952"/>
            <a:ext cx="1959490" cy="2487046"/>
          </a:xfrm>
          <a:prstGeom prst="rect">
            <a:avLst/>
          </a:prstGeom>
          <a:noFill/>
        </p:spPr>
      </p:pic>
      <p:sp>
        <p:nvSpPr>
          <p:cNvPr id="6" name="TextBox 5"/>
          <p:cNvSpPr txBox="1"/>
          <p:nvPr/>
        </p:nvSpPr>
        <p:spPr>
          <a:xfrm>
            <a:off x="5364088" y="5877272"/>
            <a:ext cx="2736304" cy="400110"/>
          </a:xfrm>
          <a:prstGeom prst="rect">
            <a:avLst/>
          </a:prstGeom>
          <a:noFill/>
        </p:spPr>
        <p:txBody>
          <a:bodyPr wrap="square" rtlCol="0">
            <a:spAutoFit/>
          </a:bodyPr>
          <a:lstStyle/>
          <a:p>
            <a:r>
              <a:rPr lang="ru-RU" sz="2000" dirty="0"/>
              <a:t>Б. </a:t>
            </a:r>
            <a:r>
              <a:rPr lang="ru-RU" sz="2000" dirty="0" err="1" smtClean="0"/>
              <a:t>Розинг</a:t>
            </a:r>
            <a:r>
              <a:rPr lang="ru-RU" sz="2000" dirty="0" smtClean="0"/>
              <a:t> 1869-1933</a:t>
            </a:r>
            <a:endParaRPr lang="ru-RU" sz="2000" dirty="0"/>
          </a:p>
        </p:txBody>
      </p:sp>
    </p:spTree>
    <p:extLst>
      <p:ext uri="{BB962C8B-B14F-4D97-AF65-F5344CB8AC3E}">
        <p14:creationId xmlns:p14="http://schemas.microsoft.com/office/powerpoint/2010/main" val="1062180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57290" y="357166"/>
            <a:ext cx="5906154" cy="3600400"/>
          </a:xfrm>
        </p:spPr>
      </p:pic>
      <p:sp>
        <p:nvSpPr>
          <p:cNvPr id="5" name="TextBox 4"/>
          <p:cNvSpPr txBox="1"/>
          <p:nvPr/>
        </p:nvSpPr>
        <p:spPr>
          <a:xfrm>
            <a:off x="214282" y="3903345"/>
            <a:ext cx="8786874" cy="2585323"/>
          </a:xfrm>
          <a:prstGeom prst="rect">
            <a:avLst/>
          </a:prstGeom>
          <a:noFill/>
        </p:spPr>
        <p:txBody>
          <a:bodyPr wrap="square" rtlCol="0">
            <a:spAutoFit/>
          </a:bodyPr>
          <a:lstStyle/>
          <a:p>
            <a:r>
              <a:rPr lang="ru-RU" sz="2400" dirty="0"/>
              <a:t>Рис. 13. Схема процесса фотолитографии </a:t>
            </a:r>
            <a:br>
              <a:rPr lang="ru-RU" sz="2400" dirty="0"/>
            </a:br>
            <a:r>
              <a:rPr lang="ru-RU" sz="2400" i="1" dirty="0"/>
              <a:t>а</a:t>
            </a:r>
            <a:r>
              <a:rPr lang="ru-RU" sz="2400" dirty="0"/>
              <a:t> - нанесение и экспонирование слоя </a:t>
            </a:r>
            <a:r>
              <a:rPr lang="ru-RU" sz="2400" dirty="0" err="1"/>
              <a:t>фоторезиста</a:t>
            </a:r>
            <a:r>
              <a:rPr lang="ru-RU" sz="2400" dirty="0"/>
              <a:t>, </a:t>
            </a:r>
            <a:r>
              <a:rPr lang="ru-RU" sz="2400" i="1" dirty="0"/>
              <a:t>б, в</a:t>
            </a:r>
            <a:r>
              <a:rPr lang="ru-RU" sz="2400" dirty="0"/>
              <a:t> - проявление слоев негативного и позитивного </a:t>
            </a:r>
            <a:r>
              <a:rPr lang="ru-RU" sz="2400" dirty="0" err="1"/>
              <a:t>фоторезистов</a:t>
            </a:r>
            <a:r>
              <a:rPr lang="ru-RU" sz="2400" dirty="0"/>
              <a:t>;  </a:t>
            </a:r>
            <a:r>
              <a:rPr lang="ru-RU" sz="2400" i="1" dirty="0"/>
              <a:t>1 </a:t>
            </a:r>
            <a:r>
              <a:rPr lang="ru-RU" sz="2400" dirty="0"/>
              <a:t>- фотошаблон. </a:t>
            </a:r>
            <a:r>
              <a:rPr lang="ru-RU" sz="2400" i="1" dirty="0"/>
              <a:t>2 </a:t>
            </a:r>
            <a:r>
              <a:rPr lang="ru-RU" sz="2400" dirty="0"/>
              <a:t>- </a:t>
            </a:r>
            <a:r>
              <a:rPr lang="ru-RU" sz="2400" dirty="0" err="1"/>
              <a:t>фоторезист</a:t>
            </a:r>
            <a:r>
              <a:rPr lang="ru-RU" sz="2400" dirty="0"/>
              <a:t>, </a:t>
            </a:r>
            <a:r>
              <a:rPr lang="ru-RU" sz="2400" i="1" dirty="0"/>
              <a:t>З - </a:t>
            </a:r>
            <a:r>
              <a:rPr lang="ru-RU" sz="2400" dirty="0"/>
              <a:t>слой диоксида кремния, </a:t>
            </a:r>
            <a:r>
              <a:rPr lang="ru-RU" sz="2400" i="1" dirty="0"/>
              <a:t>4</a:t>
            </a:r>
            <a:r>
              <a:rPr lang="ru-RU" sz="2400" dirty="0"/>
              <a:t> - кремниевая подложка, </a:t>
            </a:r>
            <a:r>
              <a:rPr lang="ru-RU" sz="2400" i="1" dirty="0"/>
              <a:t>5, 6 </a:t>
            </a:r>
            <a:r>
              <a:rPr lang="ru-RU" sz="2400" dirty="0"/>
              <a:t>- защитные маски из позитивного и негативного </a:t>
            </a:r>
            <a:r>
              <a:rPr lang="ru-RU" sz="2400" dirty="0" err="1"/>
              <a:t>фоторезистов</a:t>
            </a:r>
            <a:r>
              <a:rPr lang="ru-RU" sz="2400" dirty="0"/>
              <a:t>. </a:t>
            </a:r>
          </a:p>
          <a:p>
            <a:endParaRPr lang="ru-RU" dirty="0"/>
          </a:p>
        </p:txBody>
      </p:sp>
    </p:spTree>
    <p:extLst>
      <p:ext uri="{BB962C8B-B14F-4D97-AF65-F5344CB8AC3E}">
        <p14:creationId xmlns:p14="http://schemas.microsoft.com/office/powerpoint/2010/main" val="35592772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42"/>
            <a:ext cx="8229600" cy="6500858"/>
          </a:xfrm>
        </p:spPr>
        <p:txBody>
          <a:bodyPr>
            <a:noAutofit/>
          </a:bodyPr>
          <a:lstStyle/>
          <a:p>
            <a:pPr algn="l"/>
            <a:r>
              <a:rPr lang="ru-RU" sz="2400" dirty="0" smtClean="0"/>
              <a:t>Предварительно нанесенный на поверхность, например кремниевой подложки </a:t>
            </a:r>
            <a:r>
              <a:rPr lang="ru-RU" sz="2400" b="1" i="1" dirty="0" smtClean="0"/>
              <a:t>4</a:t>
            </a:r>
            <a:r>
              <a:rPr lang="ru-RU" sz="2400" i="1" dirty="0" smtClean="0"/>
              <a:t> </a:t>
            </a:r>
            <a:r>
              <a:rPr lang="ru-RU" sz="2400" dirty="0" smtClean="0"/>
              <a:t>со слоем </a:t>
            </a:r>
            <a:r>
              <a:rPr lang="ru-RU" sz="2400" b="1" i="1" dirty="0" smtClean="0"/>
              <a:t>З</a:t>
            </a:r>
            <a:r>
              <a:rPr lang="ru-RU" sz="2400" dirty="0" smtClean="0"/>
              <a:t> диоксида кремния (рис. </a:t>
            </a:r>
            <a:r>
              <a:rPr lang="ru-RU" sz="2400" i="1" dirty="0" smtClean="0"/>
              <a:t>13, а), </a:t>
            </a:r>
            <a:r>
              <a:rPr lang="ru-RU" sz="2400" dirty="0" smtClean="0"/>
              <a:t>светочувствительный материал </a:t>
            </a:r>
            <a:r>
              <a:rPr lang="ru-RU" sz="2400" b="1" i="1" dirty="0" smtClean="0"/>
              <a:t>2</a:t>
            </a:r>
            <a:r>
              <a:rPr lang="ru-RU" sz="2400" i="1" dirty="0" smtClean="0"/>
              <a:t>, </a:t>
            </a:r>
            <a:r>
              <a:rPr lang="ru-RU" sz="2400" dirty="0" smtClean="0"/>
              <a:t>называемый </a:t>
            </a:r>
            <a:r>
              <a:rPr lang="ru-RU" sz="2400" i="1" dirty="0" err="1" smtClean="0"/>
              <a:t>фоторезистом</a:t>
            </a:r>
            <a:r>
              <a:rPr lang="ru-RU" sz="2400" i="1" dirty="0" smtClean="0"/>
              <a:t>, </a:t>
            </a:r>
            <a:r>
              <a:rPr lang="ru-RU" sz="2400" dirty="0" smtClean="0"/>
              <a:t>подвергают воздействию </a:t>
            </a:r>
            <a:r>
              <a:rPr lang="ru-RU" sz="2400" dirty="0" err="1" smtClean="0"/>
              <a:t>ультрафиолето</a:t>
            </a:r>
            <a:r>
              <a:rPr lang="en-US" sz="2400" dirty="0" smtClean="0"/>
              <a:t>-</a:t>
            </a:r>
            <a:r>
              <a:rPr lang="ru-RU" sz="2400" dirty="0" err="1" smtClean="0"/>
              <a:t>вого</a:t>
            </a:r>
            <a:r>
              <a:rPr lang="ru-RU" sz="2400" dirty="0" smtClean="0"/>
              <a:t> излучения, т.е. экспонируют через специальную стеклянную маску - </a:t>
            </a:r>
            <a:r>
              <a:rPr lang="ru-RU" sz="2400" i="1" dirty="0" smtClean="0"/>
              <a:t>фотошаблон </a:t>
            </a:r>
            <a:r>
              <a:rPr lang="ru-RU" sz="2400" b="1" i="1" dirty="0" smtClean="0"/>
              <a:t>1</a:t>
            </a:r>
            <a:r>
              <a:rPr lang="ru-RU" sz="2400" i="1" dirty="0" smtClean="0"/>
              <a:t>, </a:t>
            </a:r>
            <a:r>
              <a:rPr lang="ru-RU" sz="2400" dirty="0" smtClean="0"/>
              <a:t>имеющий прозрачные и непрозрачные участки. Под воздействием излучения свойства </a:t>
            </a:r>
            <a:r>
              <a:rPr lang="ru-RU" sz="2400" dirty="0" err="1" smtClean="0"/>
              <a:t>фоторезиста</a:t>
            </a:r>
            <a:r>
              <a:rPr lang="ru-RU" sz="2400" dirty="0" smtClean="0"/>
              <a:t> изменяются и при последующей обработке в специальных химических реактивах, т.е. проявлении, отдельные участки слоя </a:t>
            </a:r>
            <a:r>
              <a:rPr lang="ru-RU" sz="2400" dirty="0" err="1" smtClean="0"/>
              <a:t>фоторезиста</a:t>
            </a:r>
            <a:r>
              <a:rPr lang="ru-RU" sz="2400" dirty="0" smtClean="0"/>
              <a:t> удаляются. Если при проявлении </a:t>
            </a:r>
            <a:r>
              <a:rPr lang="ru-RU" sz="2400" dirty="0" err="1" smtClean="0"/>
              <a:t>фоторезист</a:t>
            </a:r>
            <a:r>
              <a:rPr lang="ru-RU" sz="2400" dirty="0" smtClean="0"/>
              <a:t> не растворяется и не удаляется с участков, на которые воздействовало ультрафиолетовое излучение (рис. </a:t>
            </a:r>
            <a:r>
              <a:rPr lang="ru-RU" sz="2400" i="1" dirty="0" smtClean="0"/>
              <a:t>13</a:t>
            </a:r>
            <a:r>
              <a:rPr lang="ru-RU" sz="2400" dirty="0" smtClean="0"/>
              <a:t>, </a:t>
            </a:r>
            <a:r>
              <a:rPr lang="ru-RU" sz="2400" i="1" dirty="0" smtClean="0"/>
              <a:t>б</a:t>
            </a:r>
            <a:r>
              <a:rPr lang="ru-RU" sz="2400" dirty="0" smtClean="0"/>
              <a:t>), его называют </a:t>
            </a:r>
            <a:r>
              <a:rPr lang="ru-RU" sz="2400" i="1" dirty="0" smtClean="0"/>
              <a:t>негативным, </a:t>
            </a:r>
            <a:r>
              <a:rPr lang="ru-RU" sz="2400" dirty="0" smtClean="0"/>
              <a:t>а если растворяется и удаляется (рис. </a:t>
            </a:r>
            <a:r>
              <a:rPr lang="ru-RU" sz="2400" i="1" dirty="0" smtClean="0"/>
              <a:t>13, в</a:t>
            </a:r>
            <a:r>
              <a:rPr lang="ru-RU" sz="2400" dirty="0" smtClean="0"/>
              <a:t>), его называют </a:t>
            </a:r>
            <a:r>
              <a:rPr lang="ru-RU" sz="2400" i="1" dirty="0" smtClean="0"/>
              <a:t>позитивным. </a:t>
            </a:r>
            <a:r>
              <a:rPr lang="ru-RU" sz="2400" dirty="0" smtClean="0"/>
              <a:t/>
            </a:r>
            <a:br>
              <a:rPr lang="ru-RU" sz="2400" dirty="0" smtClean="0"/>
            </a:br>
            <a:endParaRPr lang="ru-RU" sz="2400" dirty="0"/>
          </a:p>
        </p:txBody>
      </p:sp>
    </p:spTree>
    <p:extLst>
      <p:ext uri="{BB962C8B-B14F-4D97-AF65-F5344CB8AC3E}">
        <p14:creationId xmlns:p14="http://schemas.microsoft.com/office/powerpoint/2010/main" val="4844472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338"/>
            <a:ext cx="8229600" cy="1143000"/>
          </a:xfrm>
        </p:spPr>
        <p:txBody>
          <a:bodyPr>
            <a:normAutofit/>
          </a:bodyPr>
          <a:lstStyle/>
          <a:p>
            <a:r>
              <a:rPr lang="ru-RU" sz="2400" dirty="0" smtClean="0"/>
              <a:t>Свойства </a:t>
            </a:r>
            <a:r>
              <a:rPr lang="ru-RU" sz="2400" dirty="0" err="1" smtClean="0"/>
              <a:t>фоторезистов</a:t>
            </a:r>
            <a:r>
              <a:rPr lang="ru-RU" sz="2400" dirty="0" smtClean="0"/>
              <a:t> характеризуют рядом параметров</a:t>
            </a:r>
            <a:endParaRPr lang="ru-RU" sz="2400" dirty="0"/>
          </a:p>
        </p:txBody>
      </p:sp>
      <p:sp>
        <p:nvSpPr>
          <p:cNvPr id="4" name="Объект 2"/>
          <p:cNvSpPr>
            <a:spLocks noGrp="1"/>
          </p:cNvSpPr>
          <p:nvPr>
            <p:ph idx="1"/>
          </p:nvPr>
        </p:nvSpPr>
        <p:spPr>
          <a:xfrm>
            <a:off x="0" y="785794"/>
            <a:ext cx="9144000" cy="6429420"/>
          </a:xfrm>
        </p:spPr>
        <p:txBody>
          <a:bodyPr>
            <a:noAutofit/>
          </a:bodyPr>
          <a:lstStyle/>
          <a:p>
            <a:r>
              <a:rPr lang="ru-RU" sz="2400" i="1" dirty="0"/>
              <a:t>Светочувствительность </a:t>
            </a:r>
            <a:r>
              <a:rPr lang="ru-RU" sz="2400" dirty="0"/>
              <a:t>- это способность </a:t>
            </a:r>
            <a:r>
              <a:rPr lang="ru-RU" sz="2400" dirty="0" err="1"/>
              <a:t>фоторезиста</a:t>
            </a:r>
            <a:r>
              <a:rPr lang="ru-RU" sz="2400" dirty="0"/>
              <a:t> изменять свои свойства под действием светового излучения. Светочувствительность </a:t>
            </a:r>
            <a:r>
              <a:rPr lang="ru-RU" sz="2400" dirty="0" err="1"/>
              <a:t>фоторезистов</a:t>
            </a:r>
            <a:r>
              <a:rPr lang="ru-RU" sz="2400" dirty="0"/>
              <a:t> </a:t>
            </a:r>
            <a:r>
              <a:rPr lang="en-US" sz="2400" b="1" i="1" dirty="0"/>
              <a:t>S</a:t>
            </a:r>
            <a:r>
              <a:rPr lang="ru-RU" sz="2400" dirty="0"/>
              <a:t> = </a:t>
            </a:r>
            <a:r>
              <a:rPr lang="ru-RU" sz="2400" b="1" i="1" dirty="0"/>
              <a:t>1 / Е</a:t>
            </a:r>
            <a:r>
              <a:rPr lang="en-US" sz="2400" b="1" i="1" dirty="0"/>
              <a:t>t </a:t>
            </a:r>
            <a:r>
              <a:rPr lang="en-US" sz="2400" i="1" dirty="0"/>
              <a:t> </a:t>
            </a:r>
            <a:r>
              <a:rPr lang="ru-RU" sz="2400" dirty="0"/>
              <a:t>= </a:t>
            </a:r>
            <a:r>
              <a:rPr lang="ru-RU" sz="2400" b="1" i="1" dirty="0"/>
              <a:t>1 / Н </a:t>
            </a:r>
            <a:r>
              <a:rPr lang="ru-RU" sz="2400" dirty="0"/>
              <a:t>(где </a:t>
            </a:r>
            <a:r>
              <a:rPr lang="ru-RU" sz="2400" b="1" i="1" dirty="0"/>
              <a:t>Е</a:t>
            </a:r>
            <a:r>
              <a:rPr lang="ru-RU" sz="2400" i="1" dirty="0"/>
              <a:t> </a:t>
            </a:r>
            <a:r>
              <a:rPr lang="ru-RU" sz="2400" dirty="0"/>
              <a:t>- </a:t>
            </a:r>
            <a:r>
              <a:rPr lang="ru-RU" sz="2400" dirty="0" err="1"/>
              <a:t>энергооблученность</a:t>
            </a:r>
            <a:r>
              <a:rPr lang="ru-RU" sz="2400" dirty="0"/>
              <a:t>, Вт/см</a:t>
            </a:r>
            <a:r>
              <a:rPr lang="ru-RU" sz="2400" baseline="30000" dirty="0"/>
              <a:t>2</a:t>
            </a:r>
            <a:r>
              <a:rPr lang="ru-RU" sz="2400" dirty="0"/>
              <a:t>, </a:t>
            </a:r>
            <a:r>
              <a:rPr lang="en-US" sz="2400" b="1" i="1" dirty="0"/>
              <a:t>t</a:t>
            </a:r>
            <a:r>
              <a:rPr lang="en-US" sz="2400" dirty="0"/>
              <a:t> </a:t>
            </a:r>
            <a:r>
              <a:rPr lang="ru-RU" sz="2400" dirty="0"/>
              <a:t>- длительность облучения (выдержка), с; </a:t>
            </a:r>
            <a:r>
              <a:rPr lang="ru-RU" sz="2400" b="1" i="1" dirty="0"/>
              <a:t>Н</a:t>
            </a:r>
            <a:r>
              <a:rPr lang="ru-RU" sz="2400" i="1" dirty="0"/>
              <a:t> </a:t>
            </a:r>
            <a:r>
              <a:rPr lang="ru-RU" sz="2400" dirty="0"/>
              <a:t>- экспозиция, Вт * с/см</a:t>
            </a:r>
            <a:r>
              <a:rPr lang="ru-RU" sz="2400" baseline="30000" dirty="0"/>
              <a:t>2</a:t>
            </a:r>
            <a:r>
              <a:rPr lang="ru-RU" sz="2400" dirty="0"/>
              <a:t>) зависит от их физико-химических свойств и тем больше, чем меньше экспозиция</a:t>
            </a:r>
            <a:r>
              <a:rPr lang="ru-RU" sz="2400" dirty="0" smtClean="0"/>
              <a:t>.</a:t>
            </a:r>
          </a:p>
          <a:p>
            <a:r>
              <a:rPr lang="ru-RU" sz="2400" i="1" dirty="0"/>
              <a:t>Разрешающая способность </a:t>
            </a:r>
            <a:r>
              <a:rPr lang="ru-RU" sz="2400" dirty="0"/>
              <a:t>- это максимально возможное количество линий, разделенных промежутками такой же ширины на 1 мм поверхности, которое может быть воспроизведено в слое </a:t>
            </a:r>
            <a:r>
              <a:rPr lang="ru-RU" sz="2400" dirty="0" err="1"/>
              <a:t>фоторезиста</a:t>
            </a:r>
            <a:r>
              <a:rPr lang="ru-RU" sz="2400" dirty="0"/>
              <a:t>, т.е. </a:t>
            </a:r>
            <a:r>
              <a:rPr lang="en-US" sz="2400" b="1" i="1" dirty="0"/>
              <a:t>R</a:t>
            </a:r>
            <a:r>
              <a:rPr lang="en-US" sz="2400" i="1" dirty="0"/>
              <a:t> </a:t>
            </a:r>
            <a:r>
              <a:rPr lang="ru-RU" sz="2400" dirty="0"/>
              <a:t>= 1000 / (2*</a:t>
            </a:r>
            <a:r>
              <a:rPr lang="en-US" sz="2400" b="1" i="1" dirty="0"/>
              <a:t>l</a:t>
            </a:r>
            <a:r>
              <a:rPr lang="ru-RU" sz="2400" dirty="0"/>
              <a:t>), где </a:t>
            </a:r>
            <a:r>
              <a:rPr lang="en-US" sz="2400" b="1" i="1" dirty="0"/>
              <a:t>R</a:t>
            </a:r>
            <a:r>
              <a:rPr lang="ru-RU" sz="2400" dirty="0"/>
              <a:t> - разрешающая способность, </a:t>
            </a:r>
            <a:r>
              <a:rPr lang="ru-RU" sz="2400" dirty="0" err="1"/>
              <a:t>лин</a:t>
            </a:r>
            <a:r>
              <a:rPr lang="ru-RU" sz="2400" dirty="0"/>
              <a:t>/мм, </a:t>
            </a:r>
            <a:r>
              <a:rPr lang="en-US" sz="2400" b="1" i="1" dirty="0"/>
              <a:t>l</a:t>
            </a:r>
            <a:r>
              <a:rPr lang="en-US" sz="2400" i="1" dirty="0"/>
              <a:t> </a:t>
            </a:r>
            <a:r>
              <a:rPr lang="ru-RU" sz="2400" dirty="0"/>
              <a:t>- ширина линии (промежутка), мкм. Иногда </a:t>
            </a:r>
            <a:r>
              <a:rPr lang="en-US" sz="2400" b="1" i="1" dirty="0"/>
              <a:t>R</a:t>
            </a:r>
            <a:r>
              <a:rPr lang="en-US" sz="2400" i="1" dirty="0"/>
              <a:t> </a:t>
            </a:r>
            <a:r>
              <a:rPr lang="ru-RU" sz="2400" dirty="0"/>
              <a:t>- это наименьший размер элемента в микрометрах. </a:t>
            </a:r>
          </a:p>
          <a:p>
            <a:r>
              <a:rPr lang="ru-RU" sz="2400" i="1" dirty="0" err="1"/>
              <a:t>Кислотостойкость</a:t>
            </a:r>
            <a:r>
              <a:rPr lang="ru-RU" sz="2400" i="1" dirty="0"/>
              <a:t> </a:t>
            </a:r>
            <a:r>
              <a:rPr lang="ru-RU" sz="2400" dirty="0"/>
              <a:t>- это способность </a:t>
            </a:r>
            <a:r>
              <a:rPr lang="ru-RU" sz="2400" dirty="0" err="1"/>
              <a:t>фоторезиста</a:t>
            </a:r>
            <a:r>
              <a:rPr lang="ru-RU" sz="2400" dirty="0"/>
              <a:t> противостоять воздействию кислот (</a:t>
            </a:r>
            <a:r>
              <a:rPr lang="en-US" sz="2400" dirty="0"/>
              <a:t>HF</a:t>
            </a:r>
            <a:r>
              <a:rPr lang="ru-RU" sz="2400" dirty="0"/>
              <a:t>, Н</a:t>
            </a:r>
            <a:r>
              <a:rPr lang="en-US" sz="2400" dirty="0"/>
              <a:t>N</a:t>
            </a:r>
            <a:r>
              <a:rPr lang="ru-RU" sz="2400" dirty="0"/>
              <a:t>О</a:t>
            </a:r>
            <a:r>
              <a:rPr lang="ru-RU" sz="2400" baseline="-25000" dirty="0"/>
              <a:t>3</a:t>
            </a:r>
            <a:r>
              <a:rPr lang="ru-RU" sz="2400" dirty="0"/>
              <a:t>, НС</a:t>
            </a:r>
            <a:r>
              <a:rPr lang="en-US" sz="2400" dirty="0"/>
              <a:t>l</a:t>
            </a:r>
            <a:r>
              <a:rPr lang="ru-RU" sz="2400" dirty="0"/>
              <a:t> и др.), а в некоторых случаях и щелочей (КОН, </a:t>
            </a:r>
            <a:r>
              <a:rPr lang="en-US" sz="2400" dirty="0"/>
              <a:t>N</a:t>
            </a:r>
            <a:r>
              <a:rPr lang="ru-RU" sz="2400" dirty="0" err="1"/>
              <a:t>аОН</a:t>
            </a:r>
            <a:r>
              <a:rPr lang="ru-RU" sz="2400" dirty="0"/>
              <a:t> и др.).</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lstStyle/>
          <a:p>
            <a:r>
              <a:rPr lang="ru-RU" sz="2800" dirty="0" smtClean="0">
                <a:solidFill>
                  <a:prstClr val="black"/>
                </a:solidFill>
              </a:rPr>
              <a:t>Фотолитография.</a:t>
            </a:r>
            <a:endParaRPr lang="ru-RU" dirty="0"/>
          </a:p>
        </p:txBody>
      </p:sp>
      <p:sp>
        <p:nvSpPr>
          <p:cNvPr id="3" name="Объект 2"/>
          <p:cNvSpPr>
            <a:spLocks noGrp="1"/>
          </p:cNvSpPr>
          <p:nvPr>
            <p:ph idx="1"/>
          </p:nvPr>
        </p:nvSpPr>
        <p:spPr/>
        <p:txBody>
          <a:bodyPr>
            <a:normAutofit lnSpcReduction="10000"/>
          </a:bodyPr>
          <a:lstStyle/>
          <a:p>
            <a:pPr marL="0" indent="457200">
              <a:buNone/>
            </a:pPr>
            <a:r>
              <a:rPr lang="ru-RU" sz="2400" dirty="0"/>
              <a:t>С</a:t>
            </a:r>
            <a:r>
              <a:rPr lang="ru-RU" sz="2400" dirty="0" smtClean="0"/>
              <a:t>остоит </a:t>
            </a:r>
            <a:r>
              <a:rPr lang="ru-RU" sz="2400" dirty="0"/>
              <a:t>из ряда операций, которые выполняют в определенной </a:t>
            </a:r>
            <a:r>
              <a:rPr lang="ru-RU" sz="2400" dirty="0" smtClean="0"/>
              <a:t>последовательности</a:t>
            </a:r>
            <a:r>
              <a:rPr lang="en-US" sz="2400" dirty="0" smtClean="0"/>
              <a:t>:</a:t>
            </a:r>
            <a:endParaRPr lang="ru-RU" sz="2400" dirty="0" smtClean="0"/>
          </a:p>
          <a:p>
            <a:r>
              <a:rPr lang="ru-RU" sz="2400" i="1" dirty="0"/>
              <a:t>Очистку поверхности </a:t>
            </a:r>
            <a:endParaRPr lang="ru-RU" sz="2400" i="1" dirty="0" smtClean="0"/>
          </a:p>
          <a:p>
            <a:r>
              <a:rPr lang="ru-RU" sz="2400" i="1" dirty="0" smtClean="0"/>
              <a:t>Нанесение </a:t>
            </a:r>
            <a:r>
              <a:rPr lang="ru-RU" sz="2400" i="1" dirty="0" err="1" smtClean="0"/>
              <a:t>фоторезиста</a:t>
            </a:r>
            <a:endParaRPr lang="ru-RU" sz="2400" i="1" dirty="0" smtClean="0"/>
          </a:p>
          <a:p>
            <a:r>
              <a:rPr lang="ru-RU" sz="2400" i="1" dirty="0" smtClean="0"/>
              <a:t>Первая сушка</a:t>
            </a:r>
          </a:p>
          <a:p>
            <a:r>
              <a:rPr lang="ru-RU" sz="2400" i="1" dirty="0"/>
              <a:t>Совмещение фотошаблона с </a:t>
            </a:r>
            <a:r>
              <a:rPr lang="ru-RU" sz="2400" i="1" dirty="0" smtClean="0"/>
              <a:t>подложкой</a:t>
            </a:r>
          </a:p>
          <a:p>
            <a:r>
              <a:rPr lang="ru-RU" sz="2400" i="1" dirty="0" smtClean="0"/>
              <a:t>Экспонирование </a:t>
            </a:r>
            <a:r>
              <a:rPr lang="ru-RU" sz="2400" i="1" dirty="0" err="1" smtClean="0"/>
              <a:t>фоторезистов</a:t>
            </a:r>
            <a:endParaRPr lang="ru-RU" sz="2400" i="1" dirty="0" smtClean="0"/>
          </a:p>
          <a:p>
            <a:r>
              <a:rPr lang="ru-RU" sz="2400" i="1" dirty="0" smtClean="0"/>
              <a:t>Проявление </a:t>
            </a:r>
            <a:r>
              <a:rPr lang="ru-RU" sz="2400" i="1" dirty="0"/>
              <a:t>негативных и позитивных </a:t>
            </a:r>
            <a:r>
              <a:rPr lang="ru-RU" sz="2400" i="1" dirty="0" err="1" smtClean="0"/>
              <a:t>фоторезистов</a:t>
            </a:r>
            <a:endParaRPr lang="ru-RU" sz="2400" i="1" dirty="0" smtClean="0"/>
          </a:p>
          <a:p>
            <a:r>
              <a:rPr lang="ru-RU" sz="2400" i="1" dirty="0" smtClean="0"/>
              <a:t>Вторая сушка</a:t>
            </a:r>
          </a:p>
          <a:p>
            <a:r>
              <a:rPr lang="ru-RU" sz="2400" i="1" dirty="0" smtClean="0"/>
              <a:t>Травление</a:t>
            </a:r>
          </a:p>
          <a:p>
            <a:r>
              <a:rPr lang="ru-RU" sz="2400" i="1" dirty="0"/>
              <a:t>Удаление </a:t>
            </a:r>
            <a:r>
              <a:rPr lang="ru-RU" sz="2400" i="1" dirty="0" err="1"/>
              <a:t>фоторезиста</a:t>
            </a:r>
            <a:endParaRPr lang="ru-RU" sz="2400" dirty="0"/>
          </a:p>
          <a:p>
            <a:pPr marL="0" indent="0">
              <a:buNone/>
            </a:pPr>
            <a:endParaRPr lang="ru-RU" sz="2000" dirty="0"/>
          </a:p>
        </p:txBody>
      </p:sp>
    </p:spTree>
    <p:extLst>
      <p:ext uri="{BB962C8B-B14F-4D97-AF65-F5344CB8AC3E}">
        <p14:creationId xmlns:p14="http://schemas.microsoft.com/office/powerpoint/2010/main" val="7725233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lstStyle/>
          <a:p>
            <a:r>
              <a:rPr lang="ru-RU" sz="2800" dirty="0" err="1" smtClean="0">
                <a:solidFill>
                  <a:prstClr val="black"/>
                </a:solidFill>
              </a:rPr>
              <a:t>Рентгенолучевая</a:t>
            </a:r>
            <a:r>
              <a:rPr lang="ru-RU" sz="2800" dirty="0" smtClean="0">
                <a:solidFill>
                  <a:prstClr val="black"/>
                </a:solidFill>
              </a:rPr>
              <a:t> литография</a:t>
            </a:r>
            <a:endParaRPr lang="ru-RU" dirty="0"/>
          </a:p>
        </p:txBody>
      </p:sp>
      <p:sp>
        <p:nvSpPr>
          <p:cNvPr id="3" name="Объект 2"/>
          <p:cNvSpPr>
            <a:spLocks noGrp="1"/>
          </p:cNvSpPr>
          <p:nvPr>
            <p:ph idx="1"/>
          </p:nvPr>
        </p:nvSpPr>
        <p:spPr>
          <a:xfrm>
            <a:off x="0" y="1600200"/>
            <a:ext cx="8686800" cy="4525963"/>
          </a:xfrm>
        </p:spPr>
        <p:txBody>
          <a:bodyPr>
            <a:normAutofit/>
          </a:bodyPr>
          <a:lstStyle/>
          <a:p>
            <a:pPr marL="0" indent="457200">
              <a:buNone/>
            </a:pPr>
            <a:r>
              <a:rPr lang="ru-RU" sz="2400" dirty="0"/>
              <a:t>О</a:t>
            </a:r>
            <a:r>
              <a:rPr lang="ru-RU" sz="2400" dirty="0" smtClean="0"/>
              <a:t>снована </a:t>
            </a:r>
            <a:r>
              <a:rPr lang="ru-RU" sz="2400" dirty="0"/>
              <a:t>на воздействии мягкого рентгеновского излучения (ускоряющее напряжение </a:t>
            </a:r>
            <a:r>
              <a:rPr lang="en-US" sz="2400" b="1" i="1" dirty="0"/>
              <a:t>U</a:t>
            </a:r>
            <a:r>
              <a:rPr lang="en-US" sz="2400" i="1" dirty="0"/>
              <a:t> </a:t>
            </a:r>
            <a:r>
              <a:rPr lang="ru-RU" sz="2400" dirty="0"/>
              <a:t>= 8 </a:t>
            </a:r>
            <a:r>
              <a:rPr lang="ru-RU" sz="2400" dirty="0" err="1"/>
              <a:t>кВ</a:t>
            </a:r>
            <a:r>
              <a:rPr lang="ru-RU" sz="2400" dirty="0"/>
              <a:t>) на </a:t>
            </a:r>
            <a:r>
              <a:rPr lang="ru-RU" sz="2400" dirty="0" err="1"/>
              <a:t>рентгенорезист</a:t>
            </a:r>
            <a:r>
              <a:rPr lang="ru-RU" sz="2400" dirty="0"/>
              <a:t> и позволяет за счет более коротких длин волн, чем при ультрафиолетовом излучении, получать размеры элементов 0,3 - 0,5 мкм</a:t>
            </a:r>
            <a:r>
              <a:rPr lang="ru-RU" sz="2400" dirty="0" smtClean="0"/>
              <a:t>.</a:t>
            </a:r>
          </a:p>
          <a:p>
            <a:pPr marL="0" indent="457200">
              <a:buNone/>
            </a:pPr>
            <a:r>
              <a:rPr lang="ru-RU" sz="2400" dirty="0" err="1"/>
              <a:t>Рентгеношаблоны</a:t>
            </a:r>
            <a:r>
              <a:rPr lang="ru-RU" sz="2400" dirty="0"/>
              <a:t> обычно изготовляют из кремния, так как он хорошо пропускает рентгеновские лучи, а рисунок выполняют в виде тонкой золотой пленки, их не пропускающей. </a:t>
            </a:r>
          </a:p>
          <a:p>
            <a:pPr marL="0" indent="0">
              <a:buNone/>
            </a:pPr>
            <a:endParaRPr lang="ru-RU" sz="2000" dirty="0"/>
          </a:p>
        </p:txBody>
      </p:sp>
    </p:spTree>
    <p:extLst>
      <p:ext uri="{BB962C8B-B14F-4D97-AF65-F5344CB8AC3E}">
        <p14:creationId xmlns:p14="http://schemas.microsoft.com/office/powerpoint/2010/main" val="39449843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err="1" smtClean="0">
                <a:solidFill>
                  <a:prstClr val="black"/>
                </a:solidFill>
              </a:rPr>
              <a:t>Электронолитография</a:t>
            </a:r>
            <a:r>
              <a:rPr lang="ru-RU" sz="2800" dirty="0" smtClean="0">
                <a:solidFill>
                  <a:prstClr val="black"/>
                </a:solidFill>
              </a:rPr>
              <a:t>.</a:t>
            </a:r>
            <a:endParaRPr lang="ru-RU" dirty="0"/>
          </a:p>
        </p:txBody>
      </p:sp>
      <p:sp>
        <p:nvSpPr>
          <p:cNvPr id="3" name="Объект 2"/>
          <p:cNvSpPr>
            <a:spLocks noGrp="1"/>
          </p:cNvSpPr>
          <p:nvPr>
            <p:ph idx="1"/>
          </p:nvPr>
        </p:nvSpPr>
        <p:spPr/>
        <p:txBody>
          <a:bodyPr>
            <a:normAutofit/>
          </a:bodyPr>
          <a:lstStyle/>
          <a:p>
            <a:pPr marL="0" indent="457200">
              <a:buNone/>
            </a:pPr>
            <a:r>
              <a:rPr lang="ru-RU" sz="2400" dirty="0"/>
              <a:t>П</a:t>
            </a:r>
            <a:r>
              <a:rPr lang="ru-RU" sz="2400" dirty="0" smtClean="0"/>
              <a:t>озволяющая </a:t>
            </a:r>
            <a:r>
              <a:rPr lang="ru-RU" sz="2400" dirty="0"/>
              <a:t>еще более повысить разрешающую способность (минимальные размеры элементов составляют 0,1 - 0,15 мкм), основана на взаимодействии пучка ускоренных электронов с </a:t>
            </a:r>
            <a:r>
              <a:rPr lang="ru-RU" sz="2400" dirty="0" err="1"/>
              <a:t>электронорезистом</a:t>
            </a:r>
            <a:r>
              <a:rPr lang="ru-RU" sz="2400" dirty="0"/>
              <a:t> - полимерным материалом, нечувствительным к ультрафиолетовому излучению</a:t>
            </a:r>
            <a:r>
              <a:rPr lang="ru-RU" sz="2400" dirty="0" smtClean="0"/>
              <a:t>. </a:t>
            </a:r>
            <a:r>
              <a:rPr lang="ru-RU" sz="2400" dirty="0"/>
              <a:t>При этом экспонирование может производиться как сфокусированным пучком электронов, так и его сканированием по заданной программе, что исключает применение фотошаблонов. </a:t>
            </a:r>
          </a:p>
          <a:p>
            <a:pPr marL="0" indent="0">
              <a:buNone/>
            </a:pPr>
            <a:endParaRPr lang="ru-RU" sz="2400" dirty="0"/>
          </a:p>
        </p:txBody>
      </p:sp>
    </p:spTree>
    <p:extLst>
      <p:ext uri="{BB962C8B-B14F-4D97-AF65-F5344CB8AC3E}">
        <p14:creationId xmlns:p14="http://schemas.microsoft.com/office/powerpoint/2010/main" val="12148717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a:t>ЛЕГИРОВАНИЕ ПОЛУПРОВОДНИКОВЫХ </a:t>
            </a:r>
            <a:r>
              <a:rPr lang="ru-RU" sz="2800" dirty="0" smtClean="0"/>
              <a:t>ПОДЛОЖЕК</a:t>
            </a:r>
            <a:endParaRPr lang="ru-RU" sz="2800" dirty="0"/>
          </a:p>
        </p:txBody>
      </p:sp>
      <p:sp>
        <p:nvSpPr>
          <p:cNvPr id="3" name="Объект 2"/>
          <p:cNvSpPr>
            <a:spLocks noGrp="1"/>
          </p:cNvSpPr>
          <p:nvPr>
            <p:ph idx="1"/>
          </p:nvPr>
        </p:nvSpPr>
        <p:spPr/>
        <p:txBody>
          <a:bodyPr>
            <a:normAutofit/>
          </a:bodyPr>
          <a:lstStyle/>
          <a:p>
            <a:pPr marL="0" indent="457200">
              <a:buNone/>
            </a:pPr>
            <a:r>
              <a:rPr lang="ru-RU" sz="2400" dirty="0"/>
              <a:t>Одним из основных процессов современной технологии изготовления полупроводниковых приборов и ИС является легирование - дозированное введение примесей в полупроводниковый материал для изменения его электропроводности. В зависимости от физики процесса и применяемого технологического оборудования различают следующие методы легирования: высокотемпературную и радиационно-стимулированную диффузию, а также ионную имплантацию. </a:t>
            </a:r>
          </a:p>
        </p:txBody>
      </p:sp>
    </p:spTree>
    <p:extLst>
      <p:ext uri="{BB962C8B-B14F-4D97-AF65-F5344CB8AC3E}">
        <p14:creationId xmlns:p14="http://schemas.microsoft.com/office/powerpoint/2010/main" val="5273989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r>
              <a:rPr lang="ru-RU" sz="2800" dirty="0"/>
              <a:t>Высокотемпературная диффузия</a:t>
            </a:r>
          </a:p>
        </p:txBody>
      </p:sp>
      <p:sp>
        <p:nvSpPr>
          <p:cNvPr id="3" name="Объект 2"/>
          <p:cNvSpPr>
            <a:spLocks noGrp="1"/>
          </p:cNvSpPr>
          <p:nvPr>
            <p:ph idx="1"/>
          </p:nvPr>
        </p:nvSpPr>
        <p:spPr>
          <a:xfrm>
            <a:off x="0" y="857232"/>
            <a:ext cx="9144000" cy="5786478"/>
          </a:xfrm>
        </p:spPr>
        <p:txBody>
          <a:bodyPr>
            <a:normAutofit fontScale="92500" lnSpcReduction="20000"/>
          </a:bodyPr>
          <a:lstStyle/>
          <a:p>
            <a:pPr marL="0" indent="457200">
              <a:buNone/>
            </a:pPr>
            <a:r>
              <a:rPr lang="ru-RU" sz="2600" dirty="0"/>
              <a:t>О</a:t>
            </a:r>
            <a:r>
              <a:rPr lang="ru-RU" sz="2600" dirty="0" smtClean="0"/>
              <a:t>снована </a:t>
            </a:r>
            <a:r>
              <a:rPr lang="ru-RU" sz="2600" dirty="0"/>
              <a:t>на перераспределении частиц одного вещества в другом в направлении убывания концентрации при тепловом воздействии</a:t>
            </a:r>
            <a:r>
              <a:rPr lang="ru-RU" sz="2600" dirty="0" smtClean="0"/>
              <a:t>.</a:t>
            </a:r>
          </a:p>
          <a:p>
            <a:pPr marL="0" indent="457200">
              <a:buNone/>
            </a:pPr>
            <a:r>
              <a:rPr lang="ru-RU" sz="2600" dirty="0"/>
              <a:t>Математическое описание диффузионных процессов было сделано в 1855 г. немецким ученым А. </a:t>
            </a:r>
            <a:r>
              <a:rPr lang="ru-RU" sz="2600" dirty="0" err="1"/>
              <a:t>Фиком</a:t>
            </a:r>
            <a:r>
              <a:rPr lang="ru-RU" sz="2600" dirty="0"/>
              <a:t> и в общем виде может быть представлено следующим уравнением: </a:t>
            </a:r>
            <a:r>
              <a:rPr lang="ru-RU" sz="2600" dirty="0" smtClean="0"/>
              <a:t> </a:t>
            </a:r>
            <a:r>
              <a:rPr lang="en-US" sz="2600" b="1" i="1" dirty="0" smtClean="0"/>
              <a:t>J</a:t>
            </a:r>
            <a:r>
              <a:rPr lang="ru-RU" sz="2600" b="1" i="1" dirty="0" smtClean="0"/>
              <a:t> </a:t>
            </a:r>
            <a:r>
              <a:rPr lang="ru-RU" sz="2600" b="1" i="1" dirty="0"/>
              <a:t>=  - </a:t>
            </a:r>
            <a:r>
              <a:rPr lang="en-US" sz="2600" b="1" i="1" dirty="0"/>
              <a:t>D</a:t>
            </a:r>
            <a:r>
              <a:rPr lang="ru-RU" sz="2600" b="1" i="1" dirty="0"/>
              <a:t> Δ</a:t>
            </a:r>
            <a:r>
              <a:rPr lang="en-US" sz="2600" b="1" i="1" dirty="0"/>
              <a:t>N</a:t>
            </a:r>
            <a:r>
              <a:rPr lang="ru-RU" sz="2600" b="1" i="1" dirty="0"/>
              <a:t>,</a:t>
            </a:r>
            <a:endParaRPr lang="ru-RU" sz="2600" dirty="0"/>
          </a:p>
          <a:p>
            <a:pPr marL="0" indent="0">
              <a:buNone/>
            </a:pPr>
            <a:r>
              <a:rPr lang="ru-RU" sz="2600" dirty="0"/>
              <a:t>где </a:t>
            </a:r>
            <a:r>
              <a:rPr lang="ru-RU" sz="2600" b="1" i="1" dirty="0"/>
              <a:t>Δ</a:t>
            </a:r>
            <a:r>
              <a:rPr lang="en-US" sz="2600" b="1" i="1" dirty="0"/>
              <a:t>N</a:t>
            </a:r>
            <a:r>
              <a:rPr lang="en-US" sz="2600" dirty="0"/>
              <a:t> </a:t>
            </a:r>
            <a:r>
              <a:rPr lang="ru-RU" sz="2600" dirty="0"/>
              <a:t>- градиент концентрации частиц (атомов примеси); </a:t>
            </a:r>
            <a:r>
              <a:rPr lang="en-US" sz="2600" b="1" i="1" dirty="0"/>
              <a:t>D</a:t>
            </a:r>
            <a:r>
              <a:rPr lang="ru-RU" sz="2600" dirty="0"/>
              <a:t> - коэффициент диффузии; </a:t>
            </a:r>
            <a:r>
              <a:rPr lang="en-US" sz="2600" b="1" i="1" dirty="0"/>
              <a:t>J</a:t>
            </a:r>
            <a:r>
              <a:rPr lang="en-US" sz="2600" dirty="0"/>
              <a:t> </a:t>
            </a:r>
            <a:r>
              <a:rPr lang="ru-RU" sz="2600" dirty="0"/>
              <a:t>- плотность потока, т.е. число частиц, проходящих в единицу времени через единицу площади</a:t>
            </a:r>
            <a:r>
              <a:rPr lang="ru-RU" sz="2600" dirty="0" smtClean="0"/>
              <a:t>.</a:t>
            </a:r>
          </a:p>
          <a:p>
            <a:pPr marL="0" indent="0">
              <a:buNone/>
            </a:pPr>
            <a:endParaRPr lang="ru-RU" sz="2600" dirty="0" smtClean="0"/>
          </a:p>
          <a:p>
            <a:pPr marL="0" indent="457200">
              <a:buNone/>
            </a:pPr>
            <a:r>
              <a:rPr lang="ru-RU" sz="2600" dirty="0"/>
              <a:t>Мерой скорости диффузии является коэффициент </a:t>
            </a:r>
            <a:r>
              <a:rPr lang="ru-RU" sz="2600" dirty="0" smtClean="0"/>
              <a:t>диффузии</a:t>
            </a:r>
            <a:r>
              <a:rPr lang="en-US" sz="2600" dirty="0" smtClean="0"/>
              <a:t>:</a:t>
            </a:r>
            <a:endParaRPr lang="ru-RU" sz="2600" dirty="0" smtClean="0"/>
          </a:p>
          <a:p>
            <a:pPr marL="0" indent="0" algn="ctr">
              <a:buNone/>
            </a:pPr>
            <a:r>
              <a:rPr lang="en-US" sz="2600" b="1" i="1" dirty="0" smtClean="0"/>
              <a:t>D</a:t>
            </a:r>
            <a:r>
              <a:rPr lang="ru-RU" sz="2600" b="1" i="1" dirty="0" smtClean="0"/>
              <a:t> = </a:t>
            </a:r>
            <a:r>
              <a:rPr lang="en-US" sz="2600" b="1" i="1" dirty="0" smtClean="0"/>
              <a:t>D</a:t>
            </a:r>
            <a:r>
              <a:rPr lang="en-US" sz="2600" b="1" i="1" baseline="-25000" dirty="0" smtClean="0"/>
              <a:t>o</a:t>
            </a:r>
            <a:r>
              <a:rPr lang="en-US" sz="2600" b="1" i="1" dirty="0" smtClean="0"/>
              <a:t> e </a:t>
            </a:r>
            <a:r>
              <a:rPr lang="ru-RU" sz="2600" b="1" i="1" baseline="30000" dirty="0" smtClean="0"/>
              <a:t>–ΔЕ / </a:t>
            </a:r>
            <a:r>
              <a:rPr lang="en-US" sz="2600" b="1" i="1" baseline="30000" dirty="0" smtClean="0"/>
              <a:t>k T</a:t>
            </a:r>
            <a:r>
              <a:rPr lang="ru-RU" sz="2600" b="1" i="1" dirty="0" smtClean="0"/>
              <a:t>,</a:t>
            </a:r>
            <a:endParaRPr lang="ru-RU" sz="2600" dirty="0" smtClean="0"/>
          </a:p>
          <a:p>
            <a:pPr marL="0" indent="0">
              <a:buNone/>
            </a:pPr>
            <a:r>
              <a:rPr lang="ru-RU" sz="2600" dirty="0" smtClean="0"/>
              <a:t>где </a:t>
            </a:r>
            <a:r>
              <a:rPr lang="en-US" sz="2600" b="1" i="1" dirty="0"/>
              <a:t>D</a:t>
            </a:r>
            <a:r>
              <a:rPr lang="ru-RU" sz="2600" b="1" i="1" baseline="-25000" dirty="0"/>
              <a:t>о</a:t>
            </a:r>
            <a:r>
              <a:rPr lang="ru-RU" sz="2600" dirty="0"/>
              <a:t> - величина, постоянная для данного вещества; </a:t>
            </a:r>
            <a:r>
              <a:rPr lang="ru-RU" sz="2600" b="1" i="1" dirty="0"/>
              <a:t>ΔЕ</a:t>
            </a:r>
            <a:r>
              <a:rPr lang="ru-RU" sz="2600" i="1" dirty="0"/>
              <a:t> </a:t>
            </a:r>
            <a:r>
              <a:rPr lang="ru-RU" sz="2600" dirty="0"/>
              <a:t>— энергия, необходимая атому дня диффузии (энергия активации); </a:t>
            </a:r>
            <a:r>
              <a:rPr lang="en-US" sz="2600" b="1" i="1" dirty="0"/>
              <a:t>k</a:t>
            </a:r>
            <a:r>
              <a:rPr lang="en-US" sz="2600" i="1" dirty="0"/>
              <a:t> </a:t>
            </a:r>
            <a:r>
              <a:rPr lang="ru-RU" sz="2600" dirty="0"/>
              <a:t>- постоянная Больцмана, равная 1,38 * 10</a:t>
            </a:r>
            <a:r>
              <a:rPr lang="ru-RU" sz="2600" baseline="30000" dirty="0"/>
              <a:t>-16</a:t>
            </a:r>
            <a:r>
              <a:rPr lang="ru-RU" sz="2600" dirty="0"/>
              <a:t> Дж/К; </a:t>
            </a:r>
            <a:r>
              <a:rPr lang="ru-RU" sz="2600" b="1" i="1" dirty="0"/>
              <a:t>Т</a:t>
            </a:r>
            <a:r>
              <a:rPr lang="ru-RU" sz="2600" i="1" dirty="0"/>
              <a:t> </a:t>
            </a:r>
            <a:r>
              <a:rPr lang="ru-RU" sz="2600" dirty="0"/>
              <a:t>- температура диффузии, К. </a:t>
            </a:r>
          </a:p>
          <a:p>
            <a:pPr marL="0" indent="0">
              <a:buNone/>
            </a:pPr>
            <a:endParaRPr lang="ru-RU" sz="2000" dirty="0" smtClean="0"/>
          </a:p>
          <a:p>
            <a:pPr marL="0" indent="0">
              <a:buNone/>
            </a:pPr>
            <a:endParaRPr lang="ru-RU" sz="2000" dirty="0"/>
          </a:p>
          <a:p>
            <a:pPr marL="0" indent="0">
              <a:buNone/>
            </a:pPr>
            <a:endParaRPr lang="ru-RU" sz="2000" dirty="0"/>
          </a:p>
        </p:txBody>
      </p:sp>
    </p:spTree>
    <p:extLst>
      <p:ext uri="{BB962C8B-B14F-4D97-AF65-F5344CB8AC3E}">
        <p14:creationId xmlns:p14="http://schemas.microsoft.com/office/powerpoint/2010/main" val="3044412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42852"/>
            <a:ext cx="8801072" cy="6715148"/>
          </a:xfrm>
        </p:spPr>
        <p:txBody>
          <a:bodyPr>
            <a:noAutofit/>
          </a:bodyPr>
          <a:lstStyle/>
          <a:p>
            <a:pPr marL="0" indent="457200">
              <a:buNone/>
            </a:pPr>
            <a:r>
              <a:rPr lang="ru-RU" sz="2400" dirty="0" smtClean="0"/>
              <a:t>Диффузию проводят из неограниченного или ограниченного источника примеси.</a:t>
            </a:r>
          </a:p>
          <a:p>
            <a:pPr marL="0" indent="457200">
              <a:buNone/>
            </a:pPr>
            <a:endParaRPr lang="en-US" sz="2400" i="1" dirty="0" smtClean="0"/>
          </a:p>
          <a:p>
            <a:pPr marL="0" indent="457200">
              <a:buNone/>
            </a:pPr>
            <a:r>
              <a:rPr lang="ru-RU" sz="2400" i="1" dirty="0" smtClean="0"/>
              <a:t>При </a:t>
            </a:r>
            <a:r>
              <a:rPr lang="ru-RU" sz="2400" i="1" dirty="0"/>
              <a:t>диффузии из неограниченного источника</a:t>
            </a:r>
            <a:r>
              <a:rPr lang="ru-RU" sz="2400" dirty="0"/>
              <a:t> (бесконечного, постоянного) количество примеси, уходящей с поверхности подложки в ее объем, равно количеству примеси, поступающей на нее извне</a:t>
            </a:r>
            <a:r>
              <a:rPr lang="ru-RU" sz="2400" dirty="0" smtClean="0"/>
              <a:t>.</a:t>
            </a:r>
          </a:p>
          <a:p>
            <a:pPr marL="0" indent="457200">
              <a:buNone/>
            </a:pPr>
            <a:endParaRPr lang="ru-RU" sz="2400" dirty="0"/>
          </a:p>
          <a:p>
            <a:pPr marL="0" indent="457200">
              <a:buNone/>
            </a:pPr>
            <a:r>
              <a:rPr lang="ru-RU" sz="2400" i="1" dirty="0"/>
              <a:t>Диффузию из ограниченного (конечного) источника</a:t>
            </a:r>
            <a:r>
              <a:rPr lang="ru-RU" sz="2400" dirty="0"/>
              <a:t> примеси проводят в две стадии. Вначале в тонком приповерхностном слое подложки создают концентрацию примеси </a:t>
            </a:r>
            <a:r>
              <a:rPr lang="en-US" sz="2400" b="1" i="1" dirty="0"/>
              <a:t>N</a:t>
            </a:r>
            <a:r>
              <a:rPr lang="en-US" sz="2400" b="1" i="1" baseline="-25000" dirty="0"/>
              <a:t>o</a:t>
            </a:r>
            <a:r>
              <a:rPr lang="ru-RU" sz="2400" dirty="0"/>
              <a:t> (загонка примеси). Затем на поверхность подложки наносят слой, коэффициент диффузии данной примеси в котором значительно меньше, чем в подложке (например, слой </a:t>
            </a:r>
            <a:r>
              <a:rPr lang="en-US" sz="2400" dirty="0"/>
              <a:t>S</a:t>
            </a:r>
            <a:r>
              <a:rPr lang="ru-RU" sz="2400" dirty="0"/>
              <a:t>i</a:t>
            </a:r>
            <a:r>
              <a:rPr lang="en-US" sz="2400" dirty="0"/>
              <a:t>O</a:t>
            </a:r>
            <a:r>
              <a:rPr lang="ru-RU" sz="2400" baseline="-25000" dirty="0"/>
              <a:t>2</a:t>
            </a:r>
            <a:r>
              <a:rPr lang="ru-RU" sz="2400" dirty="0"/>
              <a:t> на подложке </a:t>
            </a:r>
            <a:r>
              <a:rPr lang="en-US" sz="2400" dirty="0"/>
              <a:t>S</a:t>
            </a:r>
            <a:r>
              <a:rPr lang="ru-RU" sz="2400" dirty="0"/>
              <a:t>i), и нагревают такую структуру до высокой температуры.</a:t>
            </a:r>
          </a:p>
        </p:txBody>
      </p:sp>
    </p:spTree>
    <p:extLst>
      <p:ext uri="{BB962C8B-B14F-4D97-AF65-F5344CB8AC3E}">
        <p14:creationId xmlns:p14="http://schemas.microsoft.com/office/powerpoint/2010/main" val="2997227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8662" y="40008"/>
            <a:ext cx="7143800" cy="6662955"/>
          </a:xfrm>
        </p:spPr>
      </p:pic>
    </p:spTree>
    <p:extLst>
      <p:ext uri="{BB962C8B-B14F-4D97-AF65-F5344CB8AC3E}">
        <p14:creationId xmlns:p14="http://schemas.microsoft.com/office/powerpoint/2010/main" val="1271004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4624"/>
            <a:ext cx="8640960" cy="3539430"/>
          </a:xfrm>
          <a:prstGeom prst="rect">
            <a:avLst/>
          </a:prstGeom>
          <a:noFill/>
        </p:spPr>
        <p:txBody>
          <a:bodyPr wrap="square" rtlCol="0">
            <a:spAutoFit/>
          </a:bodyPr>
          <a:lstStyle/>
          <a:p>
            <a:r>
              <a:rPr lang="ru-RU" sz="2800" dirty="0" smtClean="0"/>
              <a:t>Эта работа была продолжена одним из его учеников В.К. Зворыкиным в США, где в 1923 г. он изобрел передающую трубку — иконоскоп, а год спустя — кинескоп. </a:t>
            </a:r>
          </a:p>
          <a:p>
            <a:r>
              <a:rPr lang="ru-RU" sz="2800" dirty="0" smtClean="0"/>
              <a:t>В 1921 г. совместно с сотрудниками им были разработаны мощные генераторные лампы для радиопередатчиков, используемых в системах дальней радиосвязи и радиовещания.</a:t>
            </a:r>
          </a:p>
        </p:txBody>
      </p:sp>
      <p:pic>
        <p:nvPicPr>
          <p:cNvPr id="96258" name="Picture 2" descr="http://www.nat.ru/vardata/modules/lenta/images/20000/11760_2_1375953214.jpg"/>
          <p:cNvPicPr>
            <a:picLocks noChangeAspect="1" noChangeArrowheads="1"/>
          </p:cNvPicPr>
          <p:nvPr/>
        </p:nvPicPr>
        <p:blipFill>
          <a:blip r:embed="rId2" cstate="print"/>
          <a:srcRect l="27720" r="26921" b="14951"/>
          <a:stretch>
            <a:fillRect/>
          </a:stretch>
        </p:blipFill>
        <p:spPr bwMode="auto">
          <a:xfrm>
            <a:off x="971600" y="3617640"/>
            <a:ext cx="2376264" cy="2970330"/>
          </a:xfrm>
          <a:prstGeom prst="rect">
            <a:avLst/>
          </a:prstGeom>
          <a:noFill/>
        </p:spPr>
      </p:pic>
      <p:sp>
        <p:nvSpPr>
          <p:cNvPr id="5" name="TextBox 4"/>
          <p:cNvSpPr txBox="1"/>
          <p:nvPr/>
        </p:nvSpPr>
        <p:spPr>
          <a:xfrm>
            <a:off x="3419872" y="6165304"/>
            <a:ext cx="2952328" cy="400110"/>
          </a:xfrm>
          <a:prstGeom prst="rect">
            <a:avLst/>
          </a:prstGeom>
          <a:noFill/>
        </p:spPr>
        <p:txBody>
          <a:bodyPr wrap="square" rtlCol="0">
            <a:spAutoFit/>
          </a:bodyPr>
          <a:lstStyle/>
          <a:p>
            <a:r>
              <a:rPr lang="ru-RU" sz="2000" dirty="0" smtClean="0"/>
              <a:t>В.К.Зворыкин 1888-1993</a:t>
            </a:r>
            <a:endParaRPr lang="ru-RU" sz="2000" dirty="0"/>
          </a:p>
        </p:txBody>
      </p:sp>
      <p:pic>
        <p:nvPicPr>
          <p:cNvPr id="96260" name="Picture 4" descr="http://mediamagazine.ru/uploads/12/06/18/o_%D0%98%D0%BA%D0%BE%D0%BD%D0%BE%D1%81%D0%BA%D0%BE%D0%BF.jpg"/>
          <p:cNvPicPr>
            <a:picLocks noChangeAspect="1" noChangeArrowheads="1"/>
          </p:cNvPicPr>
          <p:nvPr/>
        </p:nvPicPr>
        <p:blipFill>
          <a:blip r:embed="rId3" cstate="print">
            <a:clrChange>
              <a:clrFrom>
                <a:srgbClr val="FDFDFD"/>
              </a:clrFrom>
              <a:clrTo>
                <a:srgbClr val="FDFDFD">
                  <a:alpha val="0"/>
                </a:srgbClr>
              </a:clrTo>
            </a:clrChange>
          </a:blip>
          <a:srcRect t="8012" b="17213"/>
          <a:stretch>
            <a:fillRect/>
          </a:stretch>
        </p:blipFill>
        <p:spPr bwMode="auto">
          <a:xfrm>
            <a:off x="5076056" y="3356992"/>
            <a:ext cx="3440013" cy="2016224"/>
          </a:xfrm>
          <a:prstGeom prst="rect">
            <a:avLst/>
          </a:prstGeom>
          <a:noFill/>
        </p:spPr>
      </p:pic>
      <p:sp>
        <p:nvSpPr>
          <p:cNvPr id="6" name="TextBox 5"/>
          <p:cNvSpPr txBox="1"/>
          <p:nvPr/>
        </p:nvSpPr>
        <p:spPr>
          <a:xfrm>
            <a:off x="5364088" y="5517232"/>
            <a:ext cx="2952328" cy="400110"/>
          </a:xfrm>
          <a:prstGeom prst="rect">
            <a:avLst/>
          </a:prstGeom>
          <a:noFill/>
        </p:spPr>
        <p:txBody>
          <a:bodyPr wrap="square" rtlCol="0">
            <a:spAutoFit/>
          </a:bodyPr>
          <a:lstStyle/>
          <a:p>
            <a:r>
              <a:rPr lang="ru-RU" sz="2000" dirty="0" smtClean="0"/>
              <a:t>Иконоскоп Зворыкина</a:t>
            </a:r>
            <a:endParaRPr lang="ru-RU" sz="20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714356"/>
            <a:ext cx="8893479" cy="2615259"/>
          </a:xfrm>
          <a:prstGeom prst="rect">
            <a:avLst/>
          </a:prstGeom>
        </p:spPr>
      </p:pic>
      <p:sp>
        <p:nvSpPr>
          <p:cNvPr id="5" name="TextBox 4"/>
          <p:cNvSpPr txBox="1"/>
          <p:nvPr/>
        </p:nvSpPr>
        <p:spPr>
          <a:xfrm>
            <a:off x="0" y="3214686"/>
            <a:ext cx="9144000" cy="3785652"/>
          </a:xfrm>
          <a:prstGeom prst="rect">
            <a:avLst/>
          </a:prstGeom>
          <a:noFill/>
        </p:spPr>
        <p:txBody>
          <a:bodyPr wrap="square" rtlCol="0">
            <a:spAutoFit/>
          </a:bodyPr>
          <a:lstStyle/>
          <a:p>
            <a:r>
              <a:rPr lang="ru-RU" sz="2400" dirty="0"/>
              <a:t>Рис. 16. Схемы проведения диффузии в закрытой (</a:t>
            </a:r>
            <a:r>
              <a:rPr lang="ru-RU" sz="2400" i="1" dirty="0"/>
              <a:t>а</a:t>
            </a:r>
            <a:r>
              <a:rPr lang="ru-RU" sz="2400" dirty="0"/>
              <a:t>), открытой </a:t>
            </a:r>
            <a:r>
              <a:rPr lang="en-US" sz="2400" dirty="0" smtClean="0"/>
              <a:t> </a:t>
            </a:r>
            <a:r>
              <a:rPr lang="ru-RU" sz="2400" i="1" dirty="0" smtClean="0"/>
              <a:t>(</a:t>
            </a:r>
            <a:r>
              <a:rPr lang="ru-RU" sz="2400" i="1" dirty="0"/>
              <a:t>б) </a:t>
            </a:r>
            <a:r>
              <a:rPr lang="ru-RU" sz="2400" dirty="0"/>
              <a:t>и полуоткрытой (</a:t>
            </a:r>
            <a:r>
              <a:rPr lang="ru-RU" sz="2400" i="1" dirty="0"/>
              <a:t>в</a:t>
            </a:r>
            <a:r>
              <a:rPr lang="ru-RU" sz="2400" dirty="0"/>
              <a:t>) трубах: </a:t>
            </a:r>
            <a:r>
              <a:rPr lang="ru-RU" sz="2400" i="1" dirty="0"/>
              <a:t>1 </a:t>
            </a:r>
            <a:r>
              <a:rPr lang="ru-RU" sz="2400" dirty="0"/>
              <a:t>- кремниевая подложка, </a:t>
            </a:r>
            <a:r>
              <a:rPr lang="ru-RU" sz="2400" i="1" dirty="0"/>
              <a:t>2 </a:t>
            </a:r>
            <a:r>
              <a:rPr lang="ru-RU" sz="2400" dirty="0"/>
              <a:t>- кварцевая труба, </a:t>
            </a:r>
            <a:r>
              <a:rPr lang="ru-RU" sz="2400" i="1" dirty="0"/>
              <a:t>З </a:t>
            </a:r>
            <a:r>
              <a:rPr lang="ru-RU" sz="2400" dirty="0"/>
              <a:t>- </a:t>
            </a:r>
            <a:r>
              <a:rPr lang="ru-RU" sz="2400" dirty="0" err="1"/>
              <a:t>диффузант</a:t>
            </a:r>
            <a:r>
              <a:rPr lang="ru-RU" sz="2400" dirty="0"/>
              <a:t>, </a:t>
            </a:r>
            <a:r>
              <a:rPr lang="ru-RU" sz="2400" i="1" dirty="0"/>
              <a:t>4 </a:t>
            </a:r>
            <a:r>
              <a:rPr lang="ru-RU" sz="2400" dirty="0"/>
              <a:t>- печь, </a:t>
            </a:r>
            <a:r>
              <a:rPr lang="ru-RU" sz="2400" i="1" dirty="0"/>
              <a:t>5 </a:t>
            </a:r>
            <a:r>
              <a:rPr lang="ru-RU" sz="2400" dirty="0"/>
              <a:t>- выходной конец трубы, </a:t>
            </a:r>
            <a:r>
              <a:rPr lang="ru-RU" sz="2400" i="1" dirty="0"/>
              <a:t>6</a:t>
            </a:r>
            <a:r>
              <a:rPr lang="ru-RU" sz="2400" dirty="0"/>
              <a:t> - кварцевая муфта, 7 </a:t>
            </a:r>
            <a:r>
              <a:rPr lang="ru-RU" sz="2400" dirty="0" smtClean="0"/>
              <a:t>– уплотнение</a:t>
            </a:r>
            <a:endParaRPr lang="en-US" sz="2400" dirty="0" smtClean="0"/>
          </a:p>
          <a:p>
            <a:r>
              <a:rPr lang="ru-RU" sz="2400" dirty="0" smtClean="0"/>
              <a:t>В качестве </a:t>
            </a:r>
            <a:r>
              <a:rPr lang="ru-RU" sz="2400" dirty="0" err="1" smtClean="0"/>
              <a:t>диффузантов</a:t>
            </a:r>
            <a:r>
              <a:rPr lang="ru-RU" sz="2400" dirty="0" smtClean="0"/>
              <a:t> используют твердые, жидкие или газообразные вещества. </a:t>
            </a:r>
            <a:r>
              <a:rPr lang="ru-RU" sz="2400" dirty="0" err="1" smtClean="0"/>
              <a:t>диффузантами</a:t>
            </a:r>
            <a:r>
              <a:rPr lang="ru-RU" sz="2400" dirty="0" smtClean="0"/>
              <a:t> для кремния являются акцепторные примеси В, А1, </a:t>
            </a:r>
            <a:r>
              <a:rPr lang="en-US" sz="2400" dirty="0" smtClean="0"/>
              <a:t>G</a:t>
            </a:r>
            <a:r>
              <a:rPr lang="ru-RU" sz="2400" dirty="0" smtClean="0"/>
              <a:t>а, </a:t>
            </a:r>
            <a:r>
              <a:rPr lang="en-US" sz="2400" dirty="0" err="1" smtClean="0"/>
              <a:t>Jn</a:t>
            </a:r>
            <a:r>
              <a:rPr lang="ru-RU" sz="2400" dirty="0" smtClean="0"/>
              <a:t> и </a:t>
            </a:r>
            <a:r>
              <a:rPr lang="ru-RU" sz="2400" dirty="0" err="1" smtClean="0"/>
              <a:t>донорные</a:t>
            </a:r>
            <a:r>
              <a:rPr lang="ru-RU" sz="2400" dirty="0" smtClean="0"/>
              <a:t> примеси Р, </a:t>
            </a:r>
            <a:r>
              <a:rPr lang="en-US" sz="2400" dirty="0" smtClean="0"/>
              <a:t>As</a:t>
            </a:r>
            <a:r>
              <a:rPr lang="ru-RU" sz="2400" dirty="0" smtClean="0"/>
              <a:t>, </a:t>
            </a:r>
            <a:r>
              <a:rPr lang="en-US" sz="2400" dirty="0" err="1" smtClean="0"/>
              <a:t>Sb</a:t>
            </a:r>
            <a:r>
              <a:rPr lang="ru-RU" sz="2400" dirty="0" smtClean="0"/>
              <a:t>, которые, как правило, применяют в виде оксидов (Р</a:t>
            </a:r>
            <a:r>
              <a:rPr lang="ru-RU" sz="2400" baseline="-25000" dirty="0" smtClean="0"/>
              <a:t>2</a:t>
            </a:r>
            <a:r>
              <a:rPr lang="en-US" sz="2400" dirty="0" smtClean="0"/>
              <a:t>O</a:t>
            </a:r>
            <a:r>
              <a:rPr lang="ru-RU" sz="2400" baseline="-25000" dirty="0" smtClean="0"/>
              <a:t>5</a:t>
            </a:r>
            <a:r>
              <a:rPr lang="ru-RU" sz="2400" dirty="0" smtClean="0"/>
              <a:t>, В</a:t>
            </a:r>
            <a:r>
              <a:rPr lang="ru-RU" sz="2400" baseline="-25000" dirty="0" smtClean="0"/>
              <a:t>2</a:t>
            </a:r>
            <a:r>
              <a:rPr lang="en-US" sz="2400" dirty="0" smtClean="0"/>
              <a:t>O</a:t>
            </a:r>
            <a:r>
              <a:rPr lang="ru-RU" sz="2400" baseline="-25000" dirty="0" smtClean="0"/>
              <a:t>3</a:t>
            </a:r>
            <a:r>
              <a:rPr lang="ru-RU" sz="2400" dirty="0" smtClean="0"/>
              <a:t>, А</a:t>
            </a:r>
            <a:r>
              <a:rPr lang="en-US" sz="2400" dirty="0" smtClean="0"/>
              <a:t>s</a:t>
            </a:r>
            <a:r>
              <a:rPr lang="ru-RU" sz="2400" baseline="-25000" dirty="0" smtClean="0"/>
              <a:t>2</a:t>
            </a:r>
            <a:r>
              <a:rPr lang="en-US" sz="2400" dirty="0" smtClean="0"/>
              <a:t>O</a:t>
            </a:r>
            <a:r>
              <a:rPr lang="ru-RU" sz="2400" baseline="-25000" dirty="0" smtClean="0"/>
              <a:t>3</a:t>
            </a:r>
            <a:r>
              <a:rPr lang="ru-RU" sz="2400" dirty="0" smtClean="0"/>
              <a:t>), </a:t>
            </a:r>
            <a:r>
              <a:rPr lang="ru-RU" sz="2400" dirty="0" err="1" smtClean="0"/>
              <a:t>оксихлоридов</a:t>
            </a:r>
            <a:r>
              <a:rPr lang="ru-RU" sz="2400" dirty="0" smtClean="0"/>
              <a:t> (Р</a:t>
            </a:r>
            <a:r>
              <a:rPr lang="en-US" sz="2400" dirty="0" smtClean="0"/>
              <a:t>O</a:t>
            </a:r>
            <a:r>
              <a:rPr lang="ru-RU" sz="2400" dirty="0" smtClean="0"/>
              <a:t>С</a:t>
            </a:r>
            <a:r>
              <a:rPr lang="en-US" sz="2400" dirty="0" smtClean="0"/>
              <a:t>l</a:t>
            </a:r>
            <a:r>
              <a:rPr lang="ru-RU" sz="2400" baseline="-25000" dirty="0" smtClean="0"/>
              <a:t>3</a:t>
            </a:r>
            <a:r>
              <a:rPr lang="ru-RU" sz="2400" dirty="0" smtClean="0"/>
              <a:t>), галогенидов (РВ</a:t>
            </a:r>
            <a:r>
              <a:rPr lang="en-US" sz="2400" dirty="0" smtClean="0"/>
              <a:t>r</a:t>
            </a:r>
            <a:r>
              <a:rPr lang="ru-RU" sz="2400" baseline="-25000" dirty="0" smtClean="0"/>
              <a:t>3</a:t>
            </a:r>
            <a:r>
              <a:rPr lang="ru-RU" sz="2400" dirty="0" smtClean="0"/>
              <a:t> , РС</a:t>
            </a:r>
            <a:r>
              <a:rPr lang="en-US" sz="2400" dirty="0" smtClean="0"/>
              <a:t>l</a:t>
            </a:r>
            <a:r>
              <a:rPr lang="ru-RU" sz="2400" baseline="-25000" dirty="0" smtClean="0"/>
              <a:t>3</a:t>
            </a:r>
            <a:r>
              <a:rPr lang="ru-RU" sz="2400" dirty="0" smtClean="0"/>
              <a:t>, ВВ</a:t>
            </a:r>
            <a:r>
              <a:rPr lang="en-US" sz="2400" dirty="0" smtClean="0"/>
              <a:t>r</a:t>
            </a:r>
            <a:r>
              <a:rPr lang="ru-RU" sz="2400" baseline="-25000" dirty="0" smtClean="0"/>
              <a:t>3</a:t>
            </a:r>
            <a:r>
              <a:rPr lang="ru-RU" sz="2400" dirty="0" smtClean="0"/>
              <a:t>), гидридов (РН</a:t>
            </a:r>
            <a:r>
              <a:rPr lang="ru-RU" sz="2400" baseline="-25000" dirty="0" smtClean="0"/>
              <a:t>3</a:t>
            </a:r>
            <a:r>
              <a:rPr lang="ru-RU" sz="2400" dirty="0" smtClean="0"/>
              <a:t>, В</a:t>
            </a:r>
            <a:r>
              <a:rPr lang="ru-RU" sz="2400" baseline="-25000" dirty="0" smtClean="0"/>
              <a:t>2</a:t>
            </a:r>
            <a:r>
              <a:rPr lang="ru-RU" sz="2400" dirty="0" smtClean="0"/>
              <a:t>Н</a:t>
            </a:r>
            <a:r>
              <a:rPr lang="ru-RU" sz="2400" baseline="-25000" dirty="0" smtClean="0"/>
              <a:t>6</a:t>
            </a:r>
            <a:r>
              <a:rPr lang="ru-RU" sz="2400" dirty="0" smtClean="0"/>
              <a:t>, </a:t>
            </a:r>
            <a:r>
              <a:rPr lang="en-US" sz="2400" dirty="0" smtClean="0"/>
              <a:t>As</a:t>
            </a:r>
            <a:r>
              <a:rPr lang="ru-RU" sz="2400" dirty="0" smtClean="0"/>
              <a:t>Н</a:t>
            </a:r>
            <a:r>
              <a:rPr lang="ru-RU" sz="2400" baseline="-25000" dirty="0" smtClean="0"/>
              <a:t>3</a:t>
            </a:r>
            <a:r>
              <a:rPr lang="ru-RU" sz="2400" dirty="0" smtClean="0"/>
              <a:t>). </a:t>
            </a:r>
            <a:endParaRPr lang="ru-RU" sz="2400" dirty="0"/>
          </a:p>
        </p:txBody>
      </p:sp>
      <p:sp>
        <p:nvSpPr>
          <p:cNvPr id="6" name="TextBox 5"/>
          <p:cNvSpPr txBox="1"/>
          <p:nvPr/>
        </p:nvSpPr>
        <p:spPr>
          <a:xfrm>
            <a:off x="357158" y="0"/>
            <a:ext cx="8496944" cy="1107996"/>
          </a:xfrm>
          <a:prstGeom prst="rect">
            <a:avLst/>
          </a:prstGeom>
          <a:noFill/>
        </p:spPr>
        <p:txBody>
          <a:bodyPr wrap="square" rtlCol="0">
            <a:spAutoFit/>
          </a:bodyPr>
          <a:lstStyle/>
          <a:p>
            <a:r>
              <a:rPr lang="ru-RU" sz="2400" dirty="0"/>
              <a:t>Диффузию проводят на установках в закрытой, открытой или полуоткрытой трубе (рис. 16, </a:t>
            </a:r>
            <a:r>
              <a:rPr lang="ru-RU" sz="2400" i="1" dirty="0"/>
              <a:t>а-в</a:t>
            </a:r>
            <a:r>
              <a:rPr lang="ru-RU" sz="2400" dirty="0"/>
              <a:t>).</a:t>
            </a:r>
          </a:p>
          <a:p>
            <a:endParaRPr lang="ru-RU" dirty="0"/>
          </a:p>
        </p:txBody>
      </p:sp>
    </p:spTree>
    <p:extLst>
      <p:ext uri="{BB962C8B-B14F-4D97-AF65-F5344CB8AC3E}">
        <p14:creationId xmlns:p14="http://schemas.microsoft.com/office/powerpoint/2010/main" val="195894189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338"/>
            <a:ext cx="8229600" cy="1143000"/>
          </a:xfrm>
        </p:spPr>
        <p:txBody>
          <a:bodyPr>
            <a:normAutofit/>
          </a:bodyPr>
          <a:lstStyle/>
          <a:p>
            <a:r>
              <a:rPr lang="ru-RU" sz="2800" dirty="0"/>
              <a:t>Ионная имплантация </a:t>
            </a:r>
          </a:p>
        </p:txBody>
      </p:sp>
      <p:sp>
        <p:nvSpPr>
          <p:cNvPr id="3" name="Объект 2"/>
          <p:cNvSpPr>
            <a:spLocks noGrp="1"/>
          </p:cNvSpPr>
          <p:nvPr>
            <p:ph idx="1"/>
          </p:nvPr>
        </p:nvSpPr>
        <p:spPr>
          <a:xfrm>
            <a:off x="428596" y="642918"/>
            <a:ext cx="8229600" cy="4857403"/>
          </a:xfrm>
        </p:spPr>
        <p:txBody>
          <a:bodyPr>
            <a:normAutofit/>
          </a:bodyPr>
          <a:lstStyle/>
          <a:p>
            <a:pPr marL="0" indent="457200">
              <a:buNone/>
            </a:pPr>
            <a:r>
              <a:rPr lang="ru-RU" sz="2400" dirty="0"/>
              <a:t>Э</a:t>
            </a:r>
            <a:r>
              <a:rPr lang="ru-RU" sz="2400" dirty="0" smtClean="0"/>
              <a:t>то </a:t>
            </a:r>
            <a:r>
              <a:rPr lang="ru-RU" sz="2400" dirty="0"/>
              <a:t>введение в полупроводник необходимых примесей в виде ионов. Обладая большой энергией (до 1000 кэВ), ионы примеси проникают через поверхность полупроводника в его кристаллическую решетку. Ионное легирование проводят на установке, схема которой показана на рис. 17.</a:t>
            </a:r>
          </a:p>
        </p:txBody>
      </p:sp>
      <p:pic>
        <p:nvPicPr>
          <p:cNvPr id="4" name="Рисунок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95736" y="2574577"/>
            <a:ext cx="5519536" cy="4138225"/>
          </a:xfrm>
          <a:prstGeom prst="rect">
            <a:avLst/>
          </a:prstGeom>
        </p:spPr>
      </p:pic>
    </p:spTree>
    <p:extLst>
      <p:ext uri="{BB962C8B-B14F-4D97-AF65-F5344CB8AC3E}">
        <p14:creationId xmlns:p14="http://schemas.microsoft.com/office/powerpoint/2010/main" val="33425862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457200">
              <a:buNone/>
            </a:pPr>
            <a:r>
              <a:rPr lang="ru-RU" sz="2400" dirty="0"/>
              <a:t>Ионное легирование широко применяют при изготовлении БИС и СБИС, так как при этом методе возможно точное и воспроизводимое дозирование внедряемой примеси в результате строгого контроля тока ионного пучка и времени облучения, а также проведения процесса за несколько минут, что невозможно при термической диффузии</a:t>
            </a:r>
            <a:r>
              <a:rPr lang="ru-RU" sz="2000" dirty="0"/>
              <a:t>. </a:t>
            </a:r>
          </a:p>
        </p:txBody>
      </p:sp>
    </p:spTree>
    <p:extLst>
      <p:ext uri="{BB962C8B-B14F-4D97-AF65-F5344CB8AC3E}">
        <p14:creationId xmlns:p14="http://schemas.microsoft.com/office/powerpoint/2010/main" val="32151257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2852"/>
            <a:ext cx="9144000" cy="5078313"/>
          </a:xfrm>
          <a:prstGeom prst="rect">
            <a:avLst/>
          </a:prstGeom>
          <a:noFill/>
        </p:spPr>
        <p:txBody>
          <a:bodyPr wrap="square" rtlCol="0">
            <a:spAutoFit/>
          </a:bodyPr>
          <a:lstStyle/>
          <a:p>
            <a:pPr algn="ctr"/>
            <a:r>
              <a:rPr lang="ru-RU" b="1" u="sng" cap="all" dirty="0" smtClean="0"/>
              <a:t>Методы создания электрической изоляции</a:t>
            </a:r>
            <a:endParaRPr lang="ru-RU" dirty="0" smtClean="0"/>
          </a:p>
          <a:p>
            <a:r>
              <a:rPr lang="ru-RU" sz="2400" dirty="0" smtClean="0"/>
              <a:t>Так как электропроводность кремниевых подложек достаточно высока, то для уменьшения гальванических связей между элементами при плотной компоновке необходима взаимная изоляция отдельных элементов. </a:t>
            </a:r>
          </a:p>
          <a:p>
            <a:r>
              <a:rPr lang="ru-RU" sz="2400" dirty="0" smtClean="0"/>
              <a:t>Целью всех методов изоляция является разделение подложки на отдельные изолированные друг от друга области. Эти методы представляют собой наглядный пример того, как можно реализовать различные варианты на основе комбинаций известных технологических операций. Оптимальный вариант для каждого случая применения выбирается инженером-разработчиком. Различают два способа: изоляция обратно смещенным </a:t>
            </a:r>
            <a:r>
              <a:rPr lang="ru-RU" sz="2400" i="1" dirty="0" err="1" smtClean="0"/>
              <a:t>р-п</a:t>
            </a:r>
            <a:r>
              <a:rPr lang="ru-RU" sz="2400" dirty="0" err="1" smtClean="0"/>
              <a:t>-переходом</a:t>
            </a:r>
            <a:r>
              <a:rPr lang="ru-RU" sz="2400" dirty="0" smtClean="0"/>
              <a:t> и диэлектрическая изоляция</a:t>
            </a:r>
          </a:p>
          <a:p>
            <a:endParaRPr lang="ru-RU" dirty="0"/>
          </a:p>
        </p:txBody>
      </p:sp>
    </p:spTree>
    <p:extLst>
      <p:ext uri="{BB962C8B-B14F-4D97-AF65-F5344CB8AC3E}">
        <p14:creationId xmlns:p14="http://schemas.microsoft.com/office/powerpoint/2010/main" val="29074491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154984"/>
          </a:xfrm>
          <a:prstGeom prst="rect">
            <a:avLst/>
          </a:prstGeom>
          <a:noFill/>
        </p:spPr>
        <p:txBody>
          <a:bodyPr wrap="square" rtlCol="0">
            <a:spAutoFit/>
          </a:bodyPr>
          <a:lstStyle/>
          <a:p>
            <a:r>
              <a:rPr lang="ru-RU" sz="2400" b="1" u="sng" cap="all" dirty="0" smtClean="0"/>
              <a:t>Изоляция </a:t>
            </a:r>
            <a:r>
              <a:rPr lang="ru-RU" sz="2400" b="1" u="sng" cap="all" dirty="0" err="1" smtClean="0"/>
              <a:t>обратносмещенным</a:t>
            </a:r>
            <a:r>
              <a:rPr lang="ru-RU" sz="2400" b="1" u="sng" cap="all" dirty="0" smtClean="0"/>
              <a:t> </a:t>
            </a:r>
            <a:r>
              <a:rPr lang="en-US" sz="2400" b="1" i="1" u="sng" cap="all" dirty="0" smtClean="0"/>
              <a:t>p</a:t>
            </a:r>
            <a:r>
              <a:rPr lang="ru-RU" sz="2400" b="1" i="1" u="sng" cap="all" dirty="0" smtClean="0"/>
              <a:t>-</a:t>
            </a:r>
            <a:r>
              <a:rPr lang="en-US" sz="2400" b="1" i="1" u="sng" cap="all" dirty="0" smtClean="0"/>
              <a:t>n</a:t>
            </a:r>
            <a:r>
              <a:rPr lang="ru-RU" sz="2400" b="1" u="sng" cap="all" dirty="0" smtClean="0"/>
              <a:t> переходом</a:t>
            </a:r>
            <a:endParaRPr lang="ru-RU" sz="2400" dirty="0" smtClean="0"/>
          </a:p>
          <a:p>
            <a:r>
              <a:rPr lang="ru-RU" sz="2400" dirty="0" smtClean="0"/>
              <a:t>Во всех технологических вариантах изоляции этого вида используют высокое сопротивление диодов, смещенных в обратном направлении. На рис.18 показан принцип действия такой изоляции. При последующей эксплуатации интегральных схем изолированные области должны находиться под напряжением обратного смещения по отношению к подложке. Это означает, что к подложке прикладывается наиболее отрицательное напряжение схемы. При этом </a:t>
            </a:r>
            <a:r>
              <a:rPr lang="ru-RU" sz="2400" i="1" dirty="0" err="1" smtClean="0"/>
              <a:t>р-п</a:t>
            </a:r>
            <a:r>
              <a:rPr lang="ru-RU" sz="2400" dirty="0" smtClean="0"/>
              <a:t> переход образует </a:t>
            </a:r>
            <a:r>
              <a:rPr lang="ru-RU" sz="2400" dirty="0" err="1" smtClean="0"/>
              <a:t>высокоомный</a:t>
            </a:r>
            <a:r>
              <a:rPr lang="ru-RU" sz="2400" dirty="0" smtClean="0"/>
              <a:t> запирающий слой, который электрически отделяет диффузионную область </a:t>
            </a:r>
            <a:r>
              <a:rPr lang="ru-RU" sz="2400" i="1" dirty="0" err="1" smtClean="0"/>
              <a:t>п</a:t>
            </a:r>
            <a:r>
              <a:rPr lang="ru-RU" sz="2400" dirty="0" err="1" smtClean="0"/>
              <a:t>-типа</a:t>
            </a:r>
            <a:r>
              <a:rPr lang="ru-RU" sz="2400" dirty="0" smtClean="0"/>
              <a:t> проводимости от подложки. </a:t>
            </a:r>
          </a:p>
        </p:txBody>
      </p:sp>
      <p:pic>
        <p:nvPicPr>
          <p:cNvPr id="4" name="Рисунок 3" descr="p-n-1"/>
          <p:cNvPicPr/>
          <p:nvPr/>
        </p:nvPicPr>
        <p:blipFill>
          <a:blip r:embed="rId2" cstate="print">
            <a:clrChange>
              <a:clrFrom>
                <a:srgbClr val="FFFFFF"/>
              </a:clrFrom>
              <a:clrTo>
                <a:srgbClr val="FFFFFF">
                  <a:alpha val="0"/>
                </a:srgbClr>
              </a:clrTo>
            </a:clrChange>
          </a:blip>
          <a:srcRect/>
          <a:stretch>
            <a:fillRect/>
          </a:stretch>
        </p:blipFill>
        <p:spPr bwMode="auto">
          <a:xfrm>
            <a:off x="214282" y="4214818"/>
            <a:ext cx="3929090" cy="2643182"/>
          </a:xfrm>
          <a:prstGeom prst="rect">
            <a:avLst/>
          </a:prstGeom>
          <a:noFill/>
          <a:ln w="9525">
            <a:noFill/>
            <a:miter lim="800000"/>
            <a:headEnd/>
            <a:tailEnd/>
          </a:ln>
        </p:spPr>
      </p:pic>
      <p:sp>
        <p:nvSpPr>
          <p:cNvPr id="5" name="TextBox 4"/>
          <p:cNvSpPr txBox="1"/>
          <p:nvPr/>
        </p:nvSpPr>
        <p:spPr>
          <a:xfrm>
            <a:off x="4572000" y="4143380"/>
            <a:ext cx="4572000" cy="1569660"/>
          </a:xfrm>
          <a:prstGeom prst="rect">
            <a:avLst/>
          </a:prstGeom>
          <a:noFill/>
        </p:spPr>
        <p:txBody>
          <a:bodyPr wrap="square" rtlCol="0">
            <a:spAutoFit/>
          </a:bodyPr>
          <a:lstStyle/>
          <a:p>
            <a:r>
              <a:rPr lang="ru-RU" sz="2400" dirty="0" smtClean="0"/>
              <a:t>Рис. 18 Принцип изоляции обратно смещенным  </a:t>
            </a:r>
            <a:r>
              <a:rPr lang="ru-RU" sz="2400" i="1" dirty="0" err="1" smtClean="0"/>
              <a:t>р-п</a:t>
            </a:r>
            <a:r>
              <a:rPr lang="ru-RU" sz="2400" i="1" dirty="0" smtClean="0"/>
              <a:t> </a:t>
            </a:r>
            <a:r>
              <a:rPr lang="ru-RU" sz="2400" dirty="0" smtClean="0"/>
              <a:t>переходом. </a:t>
            </a:r>
          </a:p>
          <a:p>
            <a:endParaRPr lang="ru-RU" sz="2400" dirty="0"/>
          </a:p>
        </p:txBody>
      </p:sp>
    </p:spTree>
    <p:extLst>
      <p:ext uri="{BB962C8B-B14F-4D97-AF65-F5344CB8AC3E}">
        <p14:creationId xmlns:p14="http://schemas.microsoft.com/office/powerpoint/2010/main" val="29074491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84995"/>
          </a:xfrm>
          <a:prstGeom prst="rect">
            <a:avLst/>
          </a:prstGeom>
          <a:noFill/>
        </p:spPr>
        <p:txBody>
          <a:bodyPr wrap="square" rtlCol="0">
            <a:spAutoFit/>
          </a:bodyPr>
          <a:lstStyle/>
          <a:p>
            <a:r>
              <a:rPr lang="ru-RU" sz="2400" dirty="0" smtClean="0"/>
              <a:t>На рис.19 показаны различные варианты изоляции обратно смещенным </a:t>
            </a:r>
            <a:r>
              <a:rPr lang="ru-RU" sz="2400" i="1" dirty="0" err="1" smtClean="0"/>
              <a:t>р-п</a:t>
            </a:r>
            <a:r>
              <a:rPr lang="ru-RU" sz="2400" i="1" dirty="0" smtClean="0"/>
              <a:t> </a:t>
            </a:r>
            <a:r>
              <a:rPr lang="ru-RU" sz="2400" dirty="0" smtClean="0"/>
              <a:t>переходом. </a:t>
            </a:r>
          </a:p>
          <a:p>
            <a:endParaRPr lang="ru-RU" dirty="0" smtClean="0"/>
          </a:p>
          <a:p>
            <a:endParaRPr lang="ru-RU" dirty="0"/>
          </a:p>
        </p:txBody>
      </p:sp>
      <p:pic>
        <p:nvPicPr>
          <p:cNvPr id="3" name="Рисунок 2" descr="p-n"/>
          <p:cNvPicPr/>
          <p:nvPr/>
        </p:nvPicPr>
        <p:blipFill>
          <a:blip r:embed="rId2" cstate="print">
            <a:clrChange>
              <a:clrFrom>
                <a:srgbClr val="FFFFFF"/>
              </a:clrFrom>
              <a:clrTo>
                <a:srgbClr val="FFFFFF">
                  <a:alpha val="0"/>
                </a:srgbClr>
              </a:clrTo>
            </a:clrChange>
          </a:blip>
          <a:srcRect/>
          <a:stretch>
            <a:fillRect/>
          </a:stretch>
        </p:blipFill>
        <p:spPr bwMode="auto">
          <a:xfrm>
            <a:off x="500034" y="642918"/>
            <a:ext cx="7858180" cy="4643469"/>
          </a:xfrm>
          <a:prstGeom prst="rect">
            <a:avLst/>
          </a:prstGeom>
          <a:noFill/>
          <a:ln w="9525">
            <a:noFill/>
            <a:miter lim="800000"/>
            <a:headEnd/>
            <a:tailEnd/>
          </a:ln>
        </p:spPr>
      </p:pic>
      <p:sp>
        <p:nvSpPr>
          <p:cNvPr id="4" name="TextBox 3"/>
          <p:cNvSpPr txBox="1"/>
          <p:nvPr/>
        </p:nvSpPr>
        <p:spPr>
          <a:xfrm>
            <a:off x="428596" y="5061908"/>
            <a:ext cx="8715404" cy="1938992"/>
          </a:xfrm>
          <a:prstGeom prst="rect">
            <a:avLst/>
          </a:prstGeom>
          <a:noFill/>
        </p:spPr>
        <p:txBody>
          <a:bodyPr wrap="square" rtlCol="0">
            <a:spAutoFit/>
          </a:bodyPr>
          <a:lstStyle/>
          <a:p>
            <a:r>
              <a:rPr lang="ru-RU" sz="2400" dirty="0" smtClean="0"/>
              <a:t>Рис. 19. Методы изоляции обратно смещенным </a:t>
            </a:r>
            <a:r>
              <a:rPr lang="ru-RU" sz="2400" dirty="0" err="1" smtClean="0"/>
              <a:t>р-п</a:t>
            </a:r>
            <a:r>
              <a:rPr lang="ru-RU" sz="2400" dirty="0" smtClean="0"/>
              <a:t> переходом</a:t>
            </a:r>
          </a:p>
          <a:p>
            <a:r>
              <a:rPr lang="ru-RU" sz="2400" i="1" dirty="0" smtClean="0"/>
              <a:t>а</a:t>
            </a:r>
            <a:r>
              <a:rPr lang="ru-RU" sz="2400" dirty="0" smtClean="0"/>
              <a:t> - диффузионные области </a:t>
            </a:r>
            <a:r>
              <a:rPr lang="en-US" sz="2400" i="1" dirty="0" smtClean="0"/>
              <a:t>n</a:t>
            </a:r>
            <a:r>
              <a:rPr lang="ru-RU" sz="2400" dirty="0" smtClean="0"/>
              <a:t>-типа в подложке</a:t>
            </a:r>
            <a:r>
              <a:rPr lang="ru-RU" sz="2400" i="1" dirty="0" smtClean="0"/>
              <a:t> </a:t>
            </a:r>
            <a:r>
              <a:rPr lang="ru-RU" sz="2400" i="1" dirty="0" err="1" smtClean="0"/>
              <a:t>р</a:t>
            </a:r>
            <a:r>
              <a:rPr lang="ru-RU" sz="2400" dirty="0" err="1" smtClean="0"/>
              <a:t>-типа</a:t>
            </a:r>
            <a:r>
              <a:rPr lang="ru-RU" sz="2400" dirty="0" smtClean="0"/>
              <a:t>; </a:t>
            </a:r>
            <a:r>
              <a:rPr lang="ru-RU" sz="2400" i="1" dirty="0" smtClean="0"/>
              <a:t>б</a:t>
            </a:r>
            <a:r>
              <a:rPr lang="ru-RU" sz="2400" dirty="0" smtClean="0"/>
              <a:t> - встречная диффузии </a:t>
            </a:r>
            <a:r>
              <a:rPr lang="ru-RU" sz="2400" i="1" dirty="0" err="1" smtClean="0"/>
              <a:t>р</a:t>
            </a:r>
            <a:r>
              <a:rPr lang="ru-RU" sz="2400" dirty="0" err="1" smtClean="0"/>
              <a:t>-примеси</a:t>
            </a:r>
            <a:r>
              <a:rPr lang="ru-RU" sz="2400" dirty="0" smtClean="0"/>
              <a:t> в подложку </a:t>
            </a:r>
            <a:r>
              <a:rPr lang="ru-RU" sz="2400" i="1" dirty="0" err="1" smtClean="0"/>
              <a:t>п-</a:t>
            </a:r>
            <a:r>
              <a:rPr lang="ru-RU" sz="2400" dirty="0" err="1" smtClean="0"/>
              <a:t>типа</a:t>
            </a:r>
            <a:r>
              <a:rPr lang="ru-RU" sz="2400" i="1" dirty="0" smtClean="0"/>
              <a:t>; в </a:t>
            </a:r>
            <a:r>
              <a:rPr lang="ru-RU" sz="2400" dirty="0" smtClean="0"/>
              <a:t>- изолирующие перемычки </a:t>
            </a:r>
            <a:r>
              <a:rPr lang="ru-RU" sz="2400" i="1" dirty="0" err="1" smtClean="0"/>
              <a:t>р</a:t>
            </a:r>
            <a:r>
              <a:rPr lang="ru-RU" sz="2400" dirty="0" err="1" smtClean="0"/>
              <a:t>-типа</a:t>
            </a:r>
            <a:r>
              <a:rPr lang="ru-RU" sz="2400" dirty="0" smtClean="0"/>
              <a:t> в эпитаксиальном слое </a:t>
            </a:r>
            <a:r>
              <a:rPr lang="ru-RU" sz="2400" i="1" dirty="0" err="1" smtClean="0"/>
              <a:t>п</a:t>
            </a:r>
            <a:r>
              <a:rPr lang="ru-RU" sz="2400" dirty="0" err="1" smtClean="0"/>
              <a:t>-типа</a:t>
            </a:r>
            <a:r>
              <a:rPr lang="ru-RU" sz="2400" dirty="0" smtClean="0"/>
              <a:t>.</a:t>
            </a:r>
          </a:p>
          <a:p>
            <a:endParaRPr lang="ru-RU" sz="2400" dirty="0"/>
          </a:p>
        </p:txBody>
      </p:sp>
    </p:spTree>
    <p:extLst>
      <p:ext uri="{BB962C8B-B14F-4D97-AF65-F5344CB8AC3E}">
        <p14:creationId xmlns:p14="http://schemas.microsoft.com/office/powerpoint/2010/main" val="290744918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5728"/>
            <a:ext cx="9144000" cy="6740307"/>
          </a:xfrm>
          <a:prstGeom prst="rect">
            <a:avLst/>
          </a:prstGeom>
          <a:noFill/>
        </p:spPr>
        <p:txBody>
          <a:bodyPr wrap="square" rtlCol="0">
            <a:spAutoFit/>
          </a:bodyPr>
          <a:lstStyle/>
          <a:p>
            <a:r>
              <a:rPr lang="ru-RU" sz="2400" i="1" dirty="0" smtClean="0"/>
              <a:t>Первый вариант. </a:t>
            </a:r>
            <a:r>
              <a:rPr lang="ru-RU" sz="2400" dirty="0" smtClean="0"/>
              <a:t>Создание диффузионных областей </a:t>
            </a:r>
            <a:r>
              <a:rPr lang="ru-RU" sz="2400" i="1" dirty="0" err="1" smtClean="0"/>
              <a:t>п</a:t>
            </a:r>
            <a:r>
              <a:rPr lang="ru-RU" sz="2400" dirty="0" err="1" smtClean="0"/>
              <a:t>-типа</a:t>
            </a:r>
            <a:r>
              <a:rPr lang="ru-RU" sz="2400" dirty="0" smtClean="0"/>
              <a:t> проводимости в подложке </a:t>
            </a:r>
            <a:r>
              <a:rPr lang="ru-RU" sz="2400" i="1" dirty="0" err="1" smtClean="0"/>
              <a:t>р</a:t>
            </a:r>
            <a:r>
              <a:rPr lang="ru-RU" sz="2400" dirty="0" err="1" smtClean="0"/>
              <a:t>-типа</a:t>
            </a:r>
            <a:r>
              <a:rPr lang="ru-RU" sz="2400" dirty="0" smtClean="0"/>
              <a:t> проводимости. В качестве защитной маски используют слой окисла, в котором при помощи фотолитографии вскрыты окна, через которые формируют диффузионные области</a:t>
            </a:r>
            <a:r>
              <a:rPr lang="ru-RU" sz="2400" i="1" dirty="0" smtClean="0"/>
              <a:t> </a:t>
            </a:r>
            <a:r>
              <a:rPr lang="ru-RU" sz="2400" i="1" dirty="0" err="1" smtClean="0"/>
              <a:t>п</a:t>
            </a:r>
            <a:r>
              <a:rPr lang="ru-RU" sz="2400" dirty="0" err="1" smtClean="0"/>
              <a:t>-типа</a:t>
            </a:r>
            <a:r>
              <a:rPr lang="ru-RU" sz="2400" dirty="0" smtClean="0"/>
              <a:t> проводимости глубиной 15-20 мкм. В каждой из них можно получить последующей диффузией один или несколько интегральных элементов. </a:t>
            </a:r>
          </a:p>
          <a:p>
            <a:r>
              <a:rPr lang="ru-RU" sz="2400" i="1" dirty="0" smtClean="0"/>
              <a:t>Второй вариант. </a:t>
            </a:r>
            <a:r>
              <a:rPr lang="ru-RU" sz="2400" dirty="0" smtClean="0"/>
              <a:t>Встречная диффузия примеси в подложку </a:t>
            </a:r>
            <a:r>
              <a:rPr lang="ru-RU" sz="2400" i="1" dirty="0" err="1" smtClean="0"/>
              <a:t>п</a:t>
            </a:r>
            <a:r>
              <a:rPr lang="ru-RU" sz="2400" dirty="0" err="1" smtClean="0"/>
              <a:t>-типа</a:t>
            </a:r>
            <a:r>
              <a:rPr lang="ru-RU" sz="2400" dirty="0" smtClean="0"/>
              <a:t> </a:t>
            </a:r>
            <a:br>
              <a:rPr lang="ru-RU" sz="2400" dirty="0" smtClean="0"/>
            </a:br>
            <a:r>
              <a:rPr lang="ru-RU" sz="2400" dirty="0" smtClean="0"/>
              <a:t>проводимости. Основой является подложка </a:t>
            </a:r>
            <a:r>
              <a:rPr lang="ru-RU" sz="2400" i="1" dirty="0" err="1" smtClean="0"/>
              <a:t>п</a:t>
            </a:r>
            <a:r>
              <a:rPr lang="ru-RU" sz="2400" dirty="0" err="1" smtClean="0"/>
              <a:t>-типа</a:t>
            </a:r>
            <a:r>
              <a:rPr lang="ru-RU" sz="2400" dirty="0" smtClean="0"/>
              <a:t> проводимости, на которой создан защитный рельеф </a:t>
            </a:r>
            <a:r>
              <a:rPr lang="en-US" sz="2400" dirty="0" smtClean="0"/>
              <a:t>S</a:t>
            </a:r>
            <a:r>
              <a:rPr lang="ru-RU" sz="2400" dirty="0" err="1" smtClean="0"/>
              <a:t>i</a:t>
            </a:r>
            <a:r>
              <a:rPr lang="en-US" sz="2400" dirty="0" smtClean="0"/>
              <a:t>O</a:t>
            </a:r>
            <a:r>
              <a:rPr lang="ru-RU" sz="2400" baseline="-25000" dirty="0" smtClean="0"/>
              <a:t>2</a:t>
            </a:r>
            <a:r>
              <a:rPr lang="ru-RU" sz="2400" dirty="0" smtClean="0"/>
              <a:t>. С помощью диффузии акцепторной примеси как с верхней стороны подложки, так и с нижней стороны создаются области </a:t>
            </a:r>
            <a:r>
              <a:rPr lang="ru-RU" sz="2400" i="1" dirty="0" err="1" smtClean="0"/>
              <a:t>п</a:t>
            </a:r>
            <a:r>
              <a:rPr lang="ru-RU" sz="2400" dirty="0" err="1" smtClean="0"/>
              <a:t>-типа</a:t>
            </a:r>
            <a:r>
              <a:rPr lang="ru-RU" sz="2400" dirty="0" smtClean="0"/>
              <a:t> проводимости, находящиеся под защитной маской и имеющие глубину примерно до половины толщины подложки. </a:t>
            </a:r>
          </a:p>
          <a:p>
            <a:r>
              <a:rPr lang="ru-RU" sz="2400" i="1" dirty="0" smtClean="0"/>
              <a:t>Третий вариант. </a:t>
            </a:r>
            <a:r>
              <a:rPr lang="ru-RU" sz="2400" dirty="0" smtClean="0"/>
              <a:t>Создание диффузионных изолирующих перемычек </a:t>
            </a:r>
            <a:r>
              <a:rPr lang="ru-RU" sz="2400" i="1" dirty="0" err="1" smtClean="0"/>
              <a:t>р</a:t>
            </a:r>
            <a:r>
              <a:rPr lang="ru-RU" sz="2400" dirty="0" err="1" smtClean="0"/>
              <a:t>-типа</a:t>
            </a:r>
            <a:r>
              <a:rPr lang="ru-RU" sz="2400" dirty="0" smtClean="0"/>
              <a:t> проводимости в эпитаксиальном слое </a:t>
            </a:r>
            <a:r>
              <a:rPr lang="ru-RU" sz="2400" i="1" dirty="0" err="1" smtClean="0"/>
              <a:t>п</a:t>
            </a:r>
            <a:r>
              <a:rPr lang="ru-RU" sz="2400" dirty="0" err="1" smtClean="0"/>
              <a:t>-типа</a:t>
            </a:r>
            <a:r>
              <a:rPr lang="ru-RU" sz="2400" dirty="0" smtClean="0"/>
              <a:t> проводимости. </a:t>
            </a:r>
          </a:p>
          <a:p>
            <a:endParaRPr lang="ru-RU" sz="2400" dirty="0"/>
          </a:p>
        </p:txBody>
      </p:sp>
    </p:spTree>
    <p:extLst>
      <p:ext uri="{BB962C8B-B14F-4D97-AF65-F5344CB8AC3E}">
        <p14:creationId xmlns:p14="http://schemas.microsoft.com/office/powerpoint/2010/main" val="29074491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r>
              <a:rPr lang="ru-RU" sz="2400" dirty="0" smtClean="0"/>
              <a:t>На кремниевой подложке </a:t>
            </a:r>
            <a:r>
              <a:rPr lang="ru-RU" sz="2400" i="1" dirty="0" err="1" smtClean="0"/>
              <a:t>р</a:t>
            </a:r>
            <a:r>
              <a:rPr lang="ru-RU" sz="2400" dirty="0" err="1" smtClean="0"/>
              <a:t>-типа</a:t>
            </a:r>
            <a:r>
              <a:rPr lang="ru-RU" sz="2400" dirty="0" smtClean="0"/>
              <a:t> проводимости эпитаксиальным наращиванием создают слой </a:t>
            </a:r>
            <a:r>
              <a:rPr lang="ru-RU" sz="2400" i="1" dirty="0" err="1" smtClean="0"/>
              <a:t>п</a:t>
            </a:r>
            <a:r>
              <a:rPr lang="ru-RU" sz="2400" dirty="0" err="1" smtClean="0"/>
              <a:t>-типа</a:t>
            </a:r>
            <a:r>
              <a:rPr lang="ru-RU" sz="2400" dirty="0" smtClean="0"/>
              <a:t> проводимости. После его окисления фотолитографией вскрываются тонкие окна в форме перемычек, образующие на поверхности подложки не связанные между собой участки окисла. Через эти окна диффузией сквозь эпитаксиальный слой </a:t>
            </a:r>
            <a:r>
              <a:rPr lang="ru-RU" sz="2400" i="1" dirty="0" err="1" smtClean="0"/>
              <a:t>п</a:t>
            </a:r>
            <a:r>
              <a:rPr lang="ru-RU" sz="2400" dirty="0" err="1" smtClean="0"/>
              <a:t>-типа</a:t>
            </a:r>
            <a:r>
              <a:rPr lang="ru-RU" sz="2400" dirty="0" smtClean="0"/>
              <a:t> толщиной примерно 20 мкм создаются изолирующие перемычки </a:t>
            </a:r>
            <a:r>
              <a:rPr lang="ru-RU" sz="2400" i="1" dirty="0" err="1" smtClean="0"/>
              <a:t>р</a:t>
            </a:r>
            <a:r>
              <a:rPr lang="ru-RU" sz="2400" dirty="0" err="1" smtClean="0"/>
              <a:t>-типа</a:t>
            </a:r>
            <a:r>
              <a:rPr lang="ru-RU" sz="2400" dirty="0" smtClean="0"/>
              <a:t> проводимости. При этом поверхность подложки, предназначенная для создания интегральной микросхемы, разбивается на отдельные изолированные области, в которых затем формируются отдельные элементы. Этот метод в настоящее время имеет преимущественное применение. </a:t>
            </a:r>
          </a:p>
          <a:p>
            <a:r>
              <a:rPr lang="ru-RU" sz="2400" dirty="0" smtClean="0"/>
              <a:t>Преимущество метода изоляции обратно смещенным </a:t>
            </a:r>
            <a:r>
              <a:rPr lang="ru-RU" sz="2400" i="1" dirty="0" err="1" smtClean="0"/>
              <a:t>р-п</a:t>
            </a:r>
            <a:r>
              <a:rPr lang="ru-RU" sz="2400" i="1" dirty="0" smtClean="0"/>
              <a:t> </a:t>
            </a:r>
            <a:r>
              <a:rPr lang="ru-RU" sz="2400" dirty="0" smtClean="0"/>
              <a:t>переходом состоит в том, что изолированные области в подложке создаются теми же технологическими операциями, что и структуры элементов микросхем. Эта общность процессов изготовления обеспечивает однородность и экономичность технологии. </a:t>
            </a:r>
          </a:p>
          <a:p>
            <a:endParaRPr lang="ru-RU" sz="2400" dirty="0"/>
          </a:p>
        </p:txBody>
      </p:sp>
    </p:spTree>
    <p:extLst>
      <p:ext uri="{BB962C8B-B14F-4D97-AF65-F5344CB8AC3E}">
        <p14:creationId xmlns:p14="http://schemas.microsoft.com/office/powerpoint/2010/main" val="29074491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429784" cy="5262979"/>
          </a:xfrm>
          <a:prstGeom prst="rect">
            <a:avLst/>
          </a:prstGeom>
          <a:noFill/>
        </p:spPr>
        <p:txBody>
          <a:bodyPr wrap="square" rtlCol="0">
            <a:spAutoFit/>
          </a:bodyPr>
          <a:lstStyle/>
          <a:p>
            <a:pPr algn="ctr"/>
            <a:r>
              <a:rPr lang="ru-RU" sz="2400" b="1" u="sng" cap="all" dirty="0" err="1" smtClean="0"/>
              <a:t>ДиЭлектрическая</a:t>
            </a:r>
            <a:r>
              <a:rPr lang="ru-RU" sz="2400" b="1" u="sng" cap="all" dirty="0" smtClean="0"/>
              <a:t> изоляция</a:t>
            </a:r>
            <a:endParaRPr lang="ru-RU" sz="2400" dirty="0" smtClean="0"/>
          </a:p>
          <a:p>
            <a:r>
              <a:rPr lang="ru-RU" sz="2400" i="1" dirty="0" smtClean="0"/>
              <a:t> </a:t>
            </a:r>
            <a:endParaRPr lang="ru-RU" sz="2400" dirty="0" smtClean="0"/>
          </a:p>
          <a:p>
            <a:r>
              <a:rPr lang="ru-RU" sz="2400" dirty="0" smtClean="0"/>
              <a:t>Для изоляции элементов микросхем обратно смещенным </a:t>
            </a:r>
            <a:r>
              <a:rPr lang="ru-RU" sz="2400" i="1" dirty="0" err="1" smtClean="0"/>
              <a:t>р-п</a:t>
            </a:r>
            <a:r>
              <a:rPr lang="ru-RU" sz="2400" i="1" dirty="0" smtClean="0"/>
              <a:t> </a:t>
            </a:r>
            <a:r>
              <a:rPr lang="ru-RU" sz="2400" dirty="0" smtClean="0"/>
              <a:t>переходом в качестве изолирующих зон используют полупроводниковые слои, которые получают в подложке при помощи диффузии. Паразитные емкости обратно смещенных </a:t>
            </a:r>
            <a:r>
              <a:rPr lang="ru-RU" sz="2400" i="1" dirty="0" err="1" smtClean="0"/>
              <a:t>р-п</a:t>
            </a:r>
            <a:r>
              <a:rPr lang="ru-RU" sz="2400" i="1" dirty="0" smtClean="0"/>
              <a:t> </a:t>
            </a:r>
            <a:r>
              <a:rPr lang="ru-RU" sz="2400" dirty="0" smtClean="0"/>
              <a:t>переходов можно значительно уменьшить, если изолируемые зоны кристалла отделить друг от друга с помощью диэлектрических слоев окисла или канавок, не нарушая при этом механическую связь с подложкой. В соответствии с этим имеются два принципиальных метода диэлектрической изоляции: изоляция слоем окисла (эпик-метод) и изоляция разделительными канавками. На рис. 20 показаны методы диэлектрической изоляции. </a:t>
            </a:r>
          </a:p>
          <a:p>
            <a:endParaRPr lang="ru-RU" sz="2400" dirty="0"/>
          </a:p>
        </p:txBody>
      </p:sp>
    </p:spTree>
    <p:extLst>
      <p:ext uri="{BB962C8B-B14F-4D97-AF65-F5344CB8AC3E}">
        <p14:creationId xmlns:p14="http://schemas.microsoft.com/office/powerpoint/2010/main" val="29074491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электр"/>
          <p:cNvPicPr/>
          <p:nvPr/>
        </p:nvPicPr>
        <p:blipFill>
          <a:blip r:embed="rId2" cstate="print">
            <a:clrChange>
              <a:clrFrom>
                <a:srgbClr val="FFFFFF"/>
              </a:clrFrom>
              <a:clrTo>
                <a:srgbClr val="FFFFFF">
                  <a:alpha val="0"/>
                </a:srgbClr>
              </a:clrTo>
            </a:clrChange>
          </a:blip>
          <a:srcRect/>
          <a:stretch>
            <a:fillRect/>
          </a:stretch>
        </p:blipFill>
        <p:spPr bwMode="auto">
          <a:xfrm>
            <a:off x="357158" y="1"/>
            <a:ext cx="8786842" cy="5857892"/>
          </a:xfrm>
          <a:prstGeom prst="rect">
            <a:avLst/>
          </a:prstGeom>
          <a:noFill/>
          <a:ln w="9525">
            <a:noFill/>
            <a:miter lim="800000"/>
            <a:headEnd/>
            <a:tailEnd/>
          </a:ln>
        </p:spPr>
      </p:pic>
      <p:sp>
        <p:nvSpPr>
          <p:cNvPr id="3" name="TextBox 2"/>
          <p:cNvSpPr txBox="1"/>
          <p:nvPr/>
        </p:nvSpPr>
        <p:spPr>
          <a:xfrm>
            <a:off x="0" y="5715016"/>
            <a:ext cx="9215502" cy="1200329"/>
          </a:xfrm>
          <a:prstGeom prst="rect">
            <a:avLst/>
          </a:prstGeom>
          <a:noFill/>
        </p:spPr>
        <p:txBody>
          <a:bodyPr wrap="square" rtlCol="0">
            <a:spAutoFit/>
          </a:bodyPr>
          <a:lstStyle/>
          <a:p>
            <a:r>
              <a:rPr lang="ru-RU" sz="2400" dirty="0" smtClean="0"/>
              <a:t>Рис. 20. Методы диэлектрической изоляции. </a:t>
            </a:r>
          </a:p>
          <a:p>
            <a:r>
              <a:rPr lang="ru-RU" sz="2400" i="1" dirty="0" smtClean="0"/>
              <a:t>а, б, в </a:t>
            </a:r>
            <a:r>
              <a:rPr lang="ru-RU" sz="2400" dirty="0" smtClean="0"/>
              <a:t>- изоляция слоем окисла; </a:t>
            </a:r>
            <a:r>
              <a:rPr lang="ru-RU" sz="2400" i="1" dirty="0" smtClean="0"/>
              <a:t>г </a:t>
            </a:r>
            <a:r>
              <a:rPr lang="ru-RU" sz="2400" dirty="0" smtClean="0"/>
              <a:t>- изоляция разделительными канавками. </a:t>
            </a:r>
            <a:endParaRPr lang="ru-RU" sz="2400" dirty="0"/>
          </a:p>
        </p:txBody>
      </p:sp>
    </p:spTree>
    <p:extLst>
      <p:ext uri="{BB962C8B-B14F-4D97-AF65-F5344CB8AC3E}">
        <p14:creationId xmlns:p14="http://schemas.microsoft.com/office/powerpoint/2010/main" val="2907449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048" y="318135"/>
            <a:ext cx="8388424" cy="2246769"/>
          </a:xfrm>
          <a:prstGeom prst="rect">
            <a:avLst/>
          </a:prstGeom>
          <a:noFill/>
        </p:spPr>
        <p:txBody>
          <a:bodyPr wrap="square" rtlCol="0">
            <a:spAutoFit/>
          </a:bodyPr>
          <a:lstStyle/>
          <a:p>
            <a:r>
              <a:rPr lang="ru-RU" sz="2800" dirty="0" smtClean="0"/>
              <a:t>С этого времени электронные лампы становятся основной элементной базой. На них создаются генераторы, передатчики, усилители, выпрямители, радиоприемники и, наконец, в середине 40-х годов - первые электронные вычислительные машины.</a:t>
            </a:r>
            <a:endParaRPr lang="ru-RU" sz="2600" dirty="0"/>
          </a:p>
        </p:txBody>
      </p:sp>
      <p:sp>
        <p:nvSpPr>
          <p:cNvPr id="6" name="TextBox 5"/>
          <p:cNvSpPr txBox="1"/>
          <p:nvPr/>
        </p:nvSpPr>
        <p:spPr>
          <a:xfrm>
            <a:off x="467544" y="2636912"/>
            <a:ext cx="8460432" cy="3108543"/>
          </a:xfrm>
          <a:prstGeom prst="rect">
            <a:avLst/>
          </a:prstGeom>
          <a:noFill/>
        </p:spPr>
        <p:txBody>
          <a:bodyPr wrap="square" rtlCol="0">
            <a:spAutoFit/>
          </a:bodyPr>
          <a:lstStyle/>
          <a:p>
            <a:r>
              <a:rPr lang="ru-RU" sz="2800" dirty="0" smtClean="0"/>
              <a:t>Функциональное усложнение электронных устройств привело к применению большого количества элементов (ламп, резисторов, конденсаторов и др.), резко увеличило их массу и габариты и снизило надежность. Так, в отечественных ЭВМ “Урал” насчитывалось около 1000 электронных ламп, каждая из которых выходила из строя примерно через 50 ч.</a:t>
            </a:r>
            <a:endParaRPr lang="ru-RU" sz="2600" dirty="0"/>
          </a:p>
        </p:txBody>
      </p:sp>
    </p:spTree>
    <p:extLst>
      <p:ext uri="{BB962C8B-B14F-4D97-AF65-F5344CB8AC3E}">
        <p14:creationId xmlns:p14="http://schemas.microsoft.com/office/powerpoint/2010/main" val="151223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370975"/>
          </a:xfrm>
          <a:prstGeom prst="rect">
            <a:avLst/>
          </a:prstGeom>
          <a:noFill/>
        </p:spPr>
        <p:txBody>
          <a:bodyPr wrap="square" rtlCol="0">
            <a:spAutoFit/>
          </a:bodyPr>
          <a:lstStyle/>
          <a:p>
            <a:r>
              <a:rPr lang="ru-RU" sz="2400" dirty="0" smtClean="0"/>
              <a:t>Другим способом создании изоляции является метод </a:t>
            </a:r>
            <a:r>
              <a:rPr lang="ru-RU" sz="2400" i="1" dirty="0" smtClean="0"/>
              <a:t>«кремний на сапфире» </a:t>
            </a:r>
            <a:r>
              <a:rPr lang="ru-RU" sz="2400" dirty="0" smtClean="0"/>
              <a:t>(КНС). На монокристаллической подложке из сапфира методом </a:t>
            </a:r>
            <a:r>
              <a:rPr lang="ru-RU" sz="2400" dirty="0" err="1" smtClean="0"/>
              <a:t>гетероэпитаксии</a:t>
            </a:r>
            <a:r>
              <a:rPr lang="ru-RU" sz="2400" dirty="0" smtClean="0"/>
              <a:t> выращивают монокристаллический  </a:t>
            </a:r>
            <a:r>
              <a:rPr lang="ru-RU" sz="2400" i="1" dirty="0" err="1" smtClean="0"/>
              <a:t>п</a:t>
            </a:r>
            <a:r>
              <a:rPr lang="ru-RU" sz="2400" i="1" baseline="30000" dirty="0" smtClean="0"/>
              <a:t>—</a:t>
            </a:r>
            <a:r>
              <a:rPr lang="ru-RU" sz="2400" dirty="0" smtClean="0"/>
              <a:t>-слой кремния, в котором вытравливаются островки. При этом степень изоляции между островками ограничена только проводимостью сапфировой подложки. В этих островках методами окисления, диффузии и фотолитографии можно создавать биполярные и униполярные элементы. На рис. 21 показана технологическая схема процесса изготовления диодной структуры по методу КНС. На вытравленных островках наращивают окисный слой </a:t>
            </a:r>
            <a:r>
              <a:rPr lang="en-US" sz="2400" dirty="0" smtClean="0"/>
              <a:t>S</a:t>
            </a:r>
            <a:r>
              <a:rPr lang="ru-RU" sz="2400" dirty="0" err="1" smtClean="0"/>
              <a:t>i</a:t>
            </a:r>
            <a:r>
              <a:rPr lang="en-US" sz="2400" dirty="0" smtClean="0"/>
              <a:t>O</a:t>
            </a:r>
            <a:r>
              <a:rPr lang="ru-RU" sz="2400" baseline="-25000" dirty="0" smtClean="0"/>
              <a:t>2</a:t>
            </a:r>
            <a:r>
              <a:rPr lang="ru-RU" sz="2400" dirty="0" smtClean="0"/>
              <a:t>, в котором после вскрытия окон при помощи диффузии формируют </a:t>
            </a:r>
            <a:r>
              <a:rPr lang="ru-RU" sz="2400" i="1" dirty="0" err="1" smtClean="0"/>
              <a:t>р</a:t>
            </a:r>
            <a:r>
              <a:rPr lang="ru-RU" sz="2400" baseline="30000" dirty="0" err="1" smtClean="0"/>
              <a:t>+</a:t>
            </a:r>
            <a:r>
              <a:rPr lang="ru-RU" sz="2400" dirty="0" err="1" smtClean="0"/>
              <a:t>-область</a:t>
            </a:r>
            <a:r>
              <a:rPr lang="ru-RU" sz="2400" dirty="0" smtClean="0"/>
              <a:t>. После повторного окисления и создания соответствующих окон в слое </a:t>
            </a:r>
            <a:r>
              <a:rPr lang="en-US" sz="2400" dirty="0" smtClean="0"/>
              <a:t>S</a:t>
            </a:r>
            <a:r>
              <a:rPr lang="ru-RU" sz="2400" dirty="0" smtClean="0"/>
              <a:t>iО</a:t>
            </a:r>
            <a:r>
              <a:rPr lang="ru-RU" sz="2400" baseline="-25000" dirty="0" smtClean="0"/>
              <a:t>2</a:t>
            </a:r>
            <a:r>
              <a:rPr lang="ru-RU" sz="2400" dirty="0" smtClean="0"/>
              <a:t> проводят </a:t>
            </a:r>
            <a:r>
              <a:rPr lang="ru-RU" sz="2400" i="1" dirty="0" err="1" smtClean="0"/>
              <a:t>п</a:t>
            </a:r>
            <a:r>
              <a:rPr lang="ru-RU" sz="2400" baseline="30000" dirty="0" err="1" smtClean="0"/>
              <a:t>+</a:t>
            </a:r>
            <a:r>
              <a:rPr lang="ru-RU" sz="2400" dirty="0" err="1" smtClean="0"/>
              <a:t>-диффузию</a:t>
            </a:r>
            <a:r>
              <a:rPr lang="ru-RU" sz="2400" dirty="0" smtClean="0"/>
              <a:t>. Наконец, вновь наращивают </a:t>
            </a:r>
            <a:r>
              <a:rPr lang="ru-RU" sz="2400" dirty="0" err="1" smtClean="0"/>
              <a:t>пассивирующий</a:t>
            </a:r>
            <a:r>
              <a:rPr lang="ru-RU" sz="2400" dirty="0" smtClean="0"/>
              <a:t> слой окисла и вскрывают необходимые окна для алюминиевых контактов. Последними создаются алюминиевые межэлементные соединения. </a:t>
            </a:r>
          </a:p>
          <a:p>
            <a:endParaRPr lang="ru-RU" sz="24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КНС"/>
          <p:cNvPicPr/>
          <p:nvPr/>
        </p:nvPicPr>
        <p:blipFill>
          <a:blip r:embed="rId2" cstate="print">
            <a:clrChange>
              <a:clrFrom>
                <a:srgbClr val="FFFFFF"/>
              </a:clrFrom>
              <a:clrTo>
                <a:srgbClr val="FFFFFF">
                  <a:alpha val="0"/>
                </a:srgbClr>
              </a:clrTo>
            </a:clrChange>
          </a:blip>
          <a:srcRect/>
          <a:stretch>
            <a:fillRect/>
          </a:stretch>
        </p:blipFill>
        <p:spPr bwMode="auto">
          <a:xfrm>
            <a:off x="285720" y="142852"/>
            <a:ext cx="8858280" cy="5643602"/>
          </a:xfrm>
          <a:prstGeom prst="rect">
            <a:avLst/>
          </a:prstGeom>
          <a:noFill/>
          <a:ln w="9525">
            <a:noFill/>
            <a:miter lim="800000"/>
            <a:headEnd/>
            <a:tailEnd/>
          </a:ln>
        </p:spPr>
      </p:pic>
      <p:sp>
        <p:nvSpPr>
          <p:cNvPr id="6" name="TextBox 5"/>
          <p:cNvSpPr txBox="1"/>
          <p:nvPr/>
        </p:nvSpPr>
        <p:spPr>
          <a:xfrm>
            <a:off x="0" y="5929330"/>
            <a:ext cx="9144000" cy="461665"/>
          </a:xfrm>
          <a:prstGeom prst="rect">
            <a:avLst/>
          </a:prstGeom>
          <a:noFill/>
        </p:spPr>
        <p:txBody>
          <a:bodyPr wrap="square" rtlCol="0">
            <a:spAutoFit/>
          </a:bodyPr>
          <a:lstStyle/>
          <a:p>
            <a:r>
              <a:rPr lang="ru-RU" sz="2400" dirty="0" smtClean="0"/>
              <a:t>Рис. 21. Схема метода «кремний на сапфире».</a:t>
            </a:r>
            <a:endParaRPr lang="ru-RU" sz="24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pPr algn="ctr"/>
            <a:r>
              <a:rPr lang="ru-RU" sz="2400" b="1" u="sng" cap="all" dirty="0" smtClean="0"/>
              <a:t>Конструкция элементов интегральных микросхем</a:t>
            </a:r>
            <a:endParaRPr lang="ru-RU" sz="2400" dirty="0" smtClean="0"/>
          </a:p>
          <a:p>
            <a:r>
              <a:rPr lang="ru-RU" sz="2400" dirty="0" smtClean="0"/>
              <a:t> В полупроводниковых интегральных микросхемах </a:t>
            </a:r>
            <a:r>
              <a:rPr lang="ru-RU" sz="2400" dirty="0" err="1" smtClean="0"/>
              <a:t>преимущест</a:t>
            </a:r>
            <a:r>
              <a:rPr lang="en-US" sz="2400" dirty="0" smtClean="0"/>
              <a:t>-</a:t>
            </a:r>
            <a:r>
              <a:rPr lang="ru-RU" sz="2400" dirty="0" err="1" smtClean="0"/>
              <a:t>венно</a:t>
            </a:r>
            <a:r>
              <a:rPr lang="ru-RU" sz="2400" dirty="0" smtClean="0"/>
              <a:t> используются транзисторные элементы. В зависимости от типа интегральных элементов различают </a:t>
            </a:r>
            <a:r>
              <a:rPr lang="ru-RU" sz="2400" i="1" dirty="0" smtClean="0"/>
              <a:t>биполярные, униполярные </a:t>
            </a:r>
            <a:r>
              <a:rPr lang="ru-RU" sz="2400" dirty="0" smtClean="0"/>
              <a:t>(МДП)</a:t>
            </a:r>
            <a:r>
              <a:rPr lang="ru-RU" sz="2400" i="1" dirty="0" smtClean="0"/>
              <a:t> </a:t>
            </a:r>
            <a:r>
              <a:rPr lang="ru-RU" sz="2400" dirty="0" smtClean="0"/>
              <a:t>и интегральные микросхемы на </a:t>
            </a:r>
            <a:r>
              <a:rPr lang="ru-RU" sz="2400" i="1" dirty="0" smtClean="0"/>
              <a:t>основе барьера </a:t>
            </a:r>
            <a:r>
              <a:rPr lang="ru-RU" sz="2400" i="1" dirty="0" err="1" smtClean="0"/>
              <a:t>Шоттки</a:t>
            </a:r>
            <a:r>
              <a:rPr lang="ru-RU" sz="2400" i="1" dirty="0" smtClean="0"/>
              <a:t>. </a:t>
            </a:r>
            <a:endParaRPr lang="ru-RU" sz="2400" dirty="0" smtClean="0"/>
          </a:p>
          <a:p>
            <a:r>
              <a:rPr lang="ru-RU" sz="2400" dirty="0" smtClean="0"/>
              <a:t>В первом случае основными элементами являются </a:t>
            </a:r>
            <a:r>
              <a:rPr lang="ru-RU" sz="2400" dirty="0" err="1" smtClean="0"/>
              <a:t>преимущест</a:t>
            </a:r>
            <a:r>
              <a:rPr lang="en-US" sz="2400" dirty="0" smtClean="0"/>
              <a:t>-</a:t>
            </a:r>
            <a:r>
              <a:rPr lang="ru-RU" sz="2400" dirty="0" err="1" smtClean="0"/>
              <a:t>венно</a:t>
            </a:r>
            <a:r>
              <a:rPr lang="ru-RU" sz="2400" dirty="0" smtClean="0"/>
              <a:t> биполярные транзисторы. Резисторы получают путем </a:t>
            </a:r>
            <a:r>
              <a:rPr lang="ru-RU" sz="2400" dirty="0" err="1" smtClean="0"/>
              <a:t>созда</a:t>
            </a:r>
            <a:r>
              <a:rPr lang="en-US" sz="2400" dirty="0" smtClean="0"/>
              <a:t>-</a:t>
            </a:r>
            <a:r>
              <a:rPr lang="ru-RU" sz="2400" dirty="0" err="1" smtClean="0"/>
              <a:t>ния</a:t>
            </a:r>
            <a:r>
              <a:rPr lang="ru-RU" sz="2400" dirty="0" smtClean="0"/>
              <a:t> </a:t>
            </a:r>
            <a:r>
              <a:rPr lang="ru-RU" sz="2400" dirty="0" err="1" smtClean="0"/>
              <a:t>высокоомных</a:t>
            </a:r>
            <a:r>
              <a:rPr lang="ru-RU" sz="2400" dirty="0" smtClean="0"/>
              <a:t> слоев внутри монокристаллического кремния, в качестве конденсаторов используют емкость </a:t>
            </a:r>
            <a:r>
              <a:rPr lang="ru-RU" sz="2400" i="1" dirty="0" err="1" smtClean="0"/>
              <a:t>р-п</a:t>
            </a:r>
            <a:r>
              <a:rPr lang="ru-RU" sz="2400" i="1" dirty="0" smtClean="0"/>
              <a:t> </a:t>
            </a:r>
            <a:r>
              <a:rPr lang="ru-RU" sz="2400" dirty="0" smtClean="0"/>
              <a:t>переходов. </a:t>
            </a:r>
            <a:br>
              <a:rPr lang="ru-RU" sz="2400" dirty="0" smtClean="0"/>
            </a:br>
            <a:r>
              <a:rPr lang="ru-RU" sz="2400" dirty="0" smtClean="0"/>
              <a:t>Основными элементами униполярных интегральных микросхем являются МДП - транзисторы, которые наряду с активными функциями выполняют роль резисторов и конденсаторов. Термин МДП происходит от структуры таких элементов металл - диэлектрик - полупроводник. Для интегральных микросхем третьего типа характерно применение элементов с барьером </a:t>
            </a:r>
            <a:r>
              <a:rPr lang="ru-RU" sz="2400" dirty="0" err="1" smtClean="0"/>
              <a:t>Шоттки</a:t>
            </a:r>
            <a:r>
              <a:rPr lang="ru-RU" sz="2400" dirty="0" smtClean="0"/>
              <a:t> (диодов </a:t>
            </a:r>
            <a:r>
              <a:rPr lang="ru-RU" sz="2400" dirty="0" err="1" smtClean="0"/>
              <a:t>Шоттки</a:t>
            </a:r>
            <a:r>
              <a:rPr lang="ru-RU" sz="2400" dirty="0" smtClean="0"/>
              <a:t>, транзисторов с барьером </a:t>
            </a:r>
            <a:r>
              <a:rPr lang="ru-RU" sz="2400" dirty="0" err="1" smtClean="0"/>
              <a:t>Шоттки</a:t>
            </a:r>
            <a:r>
              <a:rPr lang="ru-RU" sz="2400" dirty="0" smtClean="0"/>
              <a:t>, полевых транзисторов с барьером </a:t>
            </a:r>
            <a:r>
              <a:rPr lang="ru-RU" sz="2400" dirty="0" err="1" smtClean="0"/>
              <a:t>Шоттки</a:t>
            </a:r>
            <a:r>
              <a:rPr lang="ru-RU" sz="2400" dirty="0" smtClean="0"/>
              <a:t>). Далее рассматриваются конструкции элементов биполярных и МДП интегральных микросхем. </a:t>
            </a:r>
            <a:endParaRPr lang="ru-RU" sz="24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624"/>
            <a:ext cx="9144000" cy="3785652"/>
          </a:xfrm>
          <a:prstGeom prst="rect">
            <a:avLst/>
          </a:prstGeom>
          <a:noFill/>
        </p:spPr>
        <p:txBody>
          <a:bodyPr wrap="square" rtlCol="0">
            <a:spAutoFit/>
          </a:bodyPr>
          <a:lstStyle/>
          <a:p>
            <a:r>
              <a:rPr lang="ru-RU" sz="2400" b="1" u="sng" cap="all" dirty="0" smtClean="0"/>
              <a:t> Элементы биполярных интегральных микросхем </a:t>
            </a:r>
            <a:endParaRPr lang="ru-RU" sz="2400" dirty="0" smtClean="0"/>
          </a:p>
          <a:p>
            <a:r>
              <a:rPr lang="ru-RU" sz="2400" b="1" cap="all" dirty="0" smtClean="0"/>
              <a:t> </a:t>
            </a:r>
            <a:r>
              <a:rPr lang="ru-RU" sz="2400" dirty="0" smtClean="0"/>
              <a:t>Поскольку сопротивление коллектора, определяемое толщиной коллекторной области, в последнем случае возрастает, то для его уменьшения в подложке создают высоколегированные, хорошо проводящие области. Эти области обозначаются как скрытые коллекторные  </a:t>
            </a:r>
            <a:r>
              <a:rPr lang="ru-RU" sz="2400" i="1" dirty="0" err="1" smtClean="0"/>
              <a:t>п</a:t>
            </a:r>
            <a:r>
              <a:rPr lang="ru-RU" sz="2400" baseline="30000" dirty="0" err="1" smtClean="0"/>
              <a:t>+</a:t>
            </a:r>
            <a:r>
              <a:rPr lang="ru-RU" sz="2400" dirty="0" err="1" smtClean="0"/>
              <a:t>-слои</a:t>
            </a:r>
            <a:r>
              <a:rPr lang="ru-RU" sz="2400" dirty="0" smtClean="0"/>
              <a:t>. (рис. 22,</a:t>
            </a:r>
            <a:r>
              <a:rPr lang="ru-RU" sz="2400" i="1" dirty="0" smtClean="0"/>
              <a:t>а</a:t>
            </a:r>
            <a:r>
              <a:rPr lang="ru-RU" sz="2400" dirty="0" smtClean="0"/>
              <a:t>).</a:t>
            </a:r>
          </a:p>
          <a:p>
            <a:r>
              <a:rPr lang="ru-RU" sz="2400" dirty="0" smtClean="0"/>
              <a:t>Дальнейшее уменьшение сопротивления коллектора возможно за счет глубокой коллекторной диффузии, обеспечивающей </a:t>
            </a:r>
            <a:r>
              <a:rPr lang="ru-RU" sz="2400" dirty="0" err="1" smtClean="0"/>
              <a:t>низкоомную</a:t>
            </a:r>
            <a:r>
              <a:rPr lang="ru-RU" sz="2400" dirty="0" smtClean="0"/>
              <a:t> связь коллекторного вывода и скрытого слоя (рис. 22, </a:t>
            </a:r>
            <a:r>
              <a:rPr lang="ru-RU" sz="2400" i="1" dirty="0" smtClean="0"/>
              <a:t>6</a:t>
            </a:r>
            <a:r>
              <a:rPr lang="ru-RU" sz="2400" dirty="0" smtClean="0"/>
              <a:t>).</a:t>
            </a:r>
            <a:endParaRPr lang="ru-RU" sz="24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874384"/>
            <a:ext cx="9144000" cy="1938992"/>
          </a:xfrm>
          <a:prstGeom prst="rect">
            <a:avLst/>
          </a:prstGeom>
          <a:noFill/>
        </p:spPr>
        <p:txBody>
          <a:bodyPr wrap="square" rtlCol="0">
            <a:spAutoFit/>
          </a:bodyPr>
          <a:lstStyle/>
          <a:p>
            <a:r>
              <a:rPr lang="ru-RU" sz="2400" dirty="0" smtClean="0"/>
              <a:t>Рис. 22. Основные этапы технологического процесса изготовления </a:t>
            </a:r>
            <a:r>
              <a:rPr lang="ru-RU" sz="2400" i="1" dirty="0" err="1" smtClean="0"/>
              <a:t>п-р-п</a:t>
            </a:r>
            <a:r>
              <a:rPr lang="ru-RU" sz="2400" i="1" dirty="0" smtClean="0"/>
              <a:t> </a:t>
            </a:r>
            <a:r>
              <a:rPr lang="ru-RU" sz="2400" dirty="0" smtClean="0"/>
              <a:t>планарного транзистора с использованием изоляции обратно смещенным переходом. </a:t>
            </a:r>
            <a:br>
              <a:rPr lang="ru-RU" sz="2400" dirty="0" smtClean="0"/>
            </a:br>
            <a:r>
              <a:rPr lang="ru-RU" sz="2400" i="1" dirty="0" smtClean="0"/>
              <a:t>а</a:t>
            </a:r>
            <a:r>
              <a:rPr lang="ru-RU" sz="2400" dirty="0" smtClean="0"/>
              <a:t> - со скрытым коллекторным слоем; </a:t>
            </a:r>
            <a:r>
              <a:rPr lang="ru-RU" sz="2400" i="1" dirty="0" smtClean="0"/>
              <a:t>б </a:t>
            </a:r>
            <a:r>
              <a:rPr lang="ru-RU" sz="2400" dirty="0" smtClean="0"/>
              <a:t>- со скрытым коллекторным слоем и глубокой </a:t>
            </a:r>
            <a:r>
              <a:rPr lang="ru-RU" sz="2400" dirty="0" err="1" smtClean="0"/>
              <a:t>низкоомной</a:t>
            </a:r>
            <a:r>
              <a:rPr lang="ru-RU" sz="2400" dirty="0" smtClean="0"/>
              <a:t> коллекторной диффузией</a:t>
            </a:r>
            <a:endParaRPr lang="ru-RU" sz="2400" dirty="0"/>
          </a:p>
        </p:txBody>
      </p:sp>
      <p:pic>
        <p:nvPicPr>
          <p:cNvPr id="5" name="Рисунок 4" descr="типовая"/>
          <p:cNvPicPr/>
          <p:nvPr/>
        </p:nvPicPr>
        <p:blipFill>
          <a:blip r:embed="rId2" cstate="print">
            <a:clrChange>
              <a:clrFrom>
                <a:srgbClr val="FFFFFF"/>
              </a:clrFrom>
              <a:clrTo>
                <a:srgbClr val="FFFFFF">
                  <a:alpha val="0"/>
                </a:srgbClr>
              </a:clrTo>
            </a:clrChange>
          </a:blip>
          <a:srcRect/>
          <a:stretch>
            <a:fillRect/>
          </a:stretch>
        </p:blipFill>
        <p:spPr bwMode="auto">
          <a:xfrm>
            <a:off x="539552" y="0"/>
            <a:ext cx="8424936" cy="4725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4008" y="0"/>
            <a:ext cx="4499992" cy="4524315"/>
          </a:xfrm>
          <a:prstGeom prst="rect">
            <a:avLst/>
          </a:prstGeom>
          <a:noFill/>
        </p:spPr>
        <p:txBody>
          <a:bodyPr wrap="square" rtlCol="0">
            <a:spAutoFit/>
          </a:bodyPr>
          <a:lstStyle/>
          <a:p>
            <a:r>
              <a:rPr lang="ru-RU" sz="2400" dirty="0" smtClean="0"/>
              <a:t>Из экономических соображений </a:t>
            </a:r>
            <a:r>
              <a:rPr lang="ru-RU" sz="2400" i="1" dirty="0" err="1" smtClean="0"/>
              <a:t>р-п</a:t>
            </a:r>
            <a:r>
              <a:rPr lang="ru-RU" sz="2400" i="1" dirty="0" smtClean="0"/>
              <a:t> </a:t>
            </a:r>
            <a:r>
              <a:rPr lang="ru-RU" sz="2400" dirty="0" smtClean="0"/>
              <a:t>переходы </a:t>
            </a:r>
            <a:r>
              <a:rPr lang="ru-RU" sz="2400" i="1" dirty="0" smtClean="0"/>
              <a:t>диодов</a:t>
            </a:r>
            <a:r>
              <a:rPr lang="ru-RU" sz="2400" dirty="0" smtClean="0"/>
              <a:t> </a:t>
            </a:r>
            <a:r>
              <a:rPr lang="ru-RU" sz="2400" dirty="0" err="1" smtClean="0"/>
              <a:t>изготавли-вают</a:t>
            </a:r>
            <a:r>
              <a:rPr lang="ru-RU" sz="2400" dirty="0" smtClean="0"/>
              <a:t> одновременно с </a:t>
            </a:r>
            <a:r>
              <a:rPr lang="ru-RU" sz="2400" i="1" dirty="0" err="1" smtClean="0"/>
              <a:t>р-п</a:t>
            </a:r>
            <a:r>
              <a:rPr lang="ru-RU" sz="2400" i="1" dirty="0" smtClean="0"/>
              <a:t> </a:t>
            </a:r>
            <a:r>
              <a:rPr lang="ru-RU" sz="2400" dirty="0" smtClean="0"/>
              <a:t>переходами </a:t>
            </a:r>
            <a:r>
              <a:rPr lang="ru-RU" sz="2400" i="1" dirty="0" err="1" smtClean="0"/>
              <a:t>п-р-п</a:t>
            </a:r>
            <a:r>
              <a:rPr lang="ru-RU" sz="2400" i="1" dirty="0" smtClean="0"/>
              <a:t> </a:t>
            </a:r>
            <a:r>
              <a:rPr lang="ru-RU" sz="2400" dirty="0" smtClean="0"/>
              <a:t>транзисторов, используя структуру транзисторов в диодном включении (рис. 24). Смотря по тому, какой переход </a:t>
            </a:r>
            <a:r>
              <a:rPr lang="ru-RU" sz="2400" b="1" i="1" dirty="0" smtClean="0"/>
              <a:t> </a:t>
            </a:r>
            <a:r>
              <a:rPr lang="ru-RU" sz="2400" dirty="0" smtClean="0"/>
              <a:t>используют (эмиттер - база или коллектор - база), напряжение пробоя диодов находится в диапазоне от 5 до 8 В или превышает 20 В.</a:t>
            </a:r>
            <a:endParaRPr lang="ru-RU" sz="2400" dirty="0"/>
          </a:p>
        </p:txBody>
      </p:sp>
      <p:pic>
        <p:nvPicPr>
          <p:cNvPr id="5" name="Рисунок 4" descr="65"/>
          <p:cNvPicPr/>
          <p:nvPr/>
        </p:nvPicPr>
        <p:blipFill>
          <a:blip r:embed="rId2" cstate="print">
            <a:clrChange>
              <a:clrFrom>
                <a:srgbClr val="FFFFFF"/>
              </a:clrFrom>
              <a:clrTo>
                <a:srgbClr val="FFFFFF">
                  <a:alpha val="0"/>
                </a:srgbClr>
              </a:clrTo>
            </a:clrChange>
          </a:blip>
          <a:srcRect/>
          <a:stretch>
            <a:fillRect/>
          </a:stretch>
        </p:blipFill>
        <p:spPr bwMode="auto">
          <a:xfrm>
            <a:off x="-36512" y="0"/>
            <a:ext cx="4660155" cy="5086350"/>
          </a:xfrm>
          <a:prstGeom prst="rect">
            <a:avLst/>
          </a:prstGeom>
          <a:noFill/>
          <a:ln w="9525">
            <a:noFill/>
            <a:miter lim="800000"/>
            <a:headEnd/>
            <a:tailEnd/>
          </a:ln>
        </p:spPr>
      </p:pic>
      <p:sp>
        <p:nvSpPr>
          <p:cNvPr id="6" name="TextBox 5"/>
          <p:cNvSpPr txBox="1"/>
          <p:nvPr/>
        </p:nvSpPr>
        <p:spPr>
          <a:xfrm>
            <a:off x="179512" y="5085184"/>
            <a:ext cx="8964488" cy="461665"/>
          </a:xfrm>
          <a:prstGeom prst="rect">
            <a:avLst/>
          </a:prstGeom>
          <a:noFill/>
        </p:spPr>
        <p:txBody>
          <a:bodyPr wrap="square" rtlCol="0">
            <a:spAutoFit/>
          </a:bodyPr>
          <a:lstStyle/>
          <a:p>
            <a:r>
              <a:rPr lang="ru-RU" sz="2400" dirty="0" smtClean="0"/>
              <a:t>Рис. 24. Диоды полупроводниковых интегральных микросхем</a:t>
            </a:r>
            <a:r>
              <a:rPr lang="ru-RU" sz="2400" b="1" dirty="0" smtClean="0"/>
              <a:t>.</a:t>
            </a:r>
            <a:endParaRPr lang="ru-RU" sz="24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6"/>
          <p:cNvPicPr/>
          <p:nvPr/>
        </p:nvPicPr>
        <p:blipFill>
          <a:blip r:embed="rId2" cstate="print">
            <a:clrChange>
              <a:clrFrom>
                <a:srgbClr val="FFFFFF"/>
              </a:clrFrom>
              <a:clrTo>
                <a:srgbClr val="FFFFFF">
                  <a:alpha val="0"/>
                </a:srgbClr>
              </a:clrTo>
            </a:clrChange>
          </a:blip>
          <a:srcRect/>
          <a:stretch>
            <a:fillRect/>
          </a:stretch>
        </p:blipFill>
        <p:spPr bwMode="auto">
          <a:xfrm>
            <a:off x="35496" y="0"/>
            <a:ext cx="5940300" cy="4524375"/>
          </a:xfrm>
          <a:prstGeom prst="rect">
            <a:avLst/>
          </a:prstGeom>
          <a:noFill/>
          <a:ln w="9525">
            <a:noFill/>
            <a:miter lim="800000"/>
            <a:headEnd/>
            <a:tailEnd/>
          </a:ln>
        </p:spPr>
      </p:pic>
      <p:sp>
        <p:nvSpPr>
          <p:cNvPr id="6" name="TextBox 5"/>
          <p:cNvSpPr txBox="1"/>
          <p:nvPr/>
        </p:nvSpPr>
        <p:spPr>
          <a:xfrm>
            <a:off x="5868144" y="0"/>
            <a:ext cx="3275856" cy="4154984"/>
          </a:xfrm>
          <a:prstGeom prst="rect">
            <a:avLst/>
          </a:prstGeom>
          <a:noFill/>
        </p:spPr>
        <p:txBody>
          <a:bodyPr wrap="square" rtlCol="0">
            <a:spAutoFit/>
          </a:bodyPr>
          <a:lstStyle/>
          <a:p>
            <a:r>
              <a:rPr lang="ru-RU" sz="2400" i="1" dirty="0" smtClean="0"/>
              <a:t>Резисторы </a:t>
            </a:r>
            <a:r>
              <a:rPr lang="ru-RU" sz="2400" dirty="0" smtClean="0"/>
              <a:t>изготавливают на основе локального изменения проводимости определенных областей подложки, реализуют в диапазоне от 50 Ом до 40 кОм при помощи базовой диффузии. </a:t>
            </a:r>
            <a:endParaRPr lang="ru-RU" sz="2400" dirty="0"/>
          </a:p>
        </p:txBody>
      </p:sp>
      <p:sp>
        <p:nvSpPr>
          <p:cNvPr id="7" name="TextBox 6"/>
          <p:cNvSpPr txBox="1"/>
          <p:nvPr/>
        </p:nvSpPr>
        <p:spPr>
          <a:xfrm>
            <a:off x="179512" y="4365104"/>
            <a:ext cx="8964488" cy="2462213"/>
          </a:xfrm>
          <a:prstGeom prst="rect">
            <a:avLst/>
          </a:prstGeom>
          <a:noFill/>
        </p:spPr>
        <p:txBody>
          <a:bodyPr wrap="square" rtlCol="0">
            <a:spAutoFit/>
          </a:bodyPr>
          <a:lstStyle/>
          <a:p>
            <a:r>
              <a:rPr lang="ru-RU" sz="2400" dirty="0" smtClean="0"/>
              <a:t>Рис. 2</a:t>
            </a:r>
            <a:r>
              <a:rPr lang="en-US" sz="2400" dirty="0" smtClean="0"/>
              <a:t>5</a:t>
            </a:r>
            <a:r>
              <a:rPr lang="ru-RU" sz="2400" dirty="0" smtClean="0"/>
              <a:t>. Резисторы интегральных микросхем.</a:t>
            </a:r>
          </a:p>
          <a:p>
            <a:endParaRPr lang="ru-RU" sz="1000" dirty="0" smtClean="0"/>
          </a:p>
          <a:p>
            <a:r>
              <a:rPr lang="ru-RU" sz="2400" dirty="0" smtClean="0"/>
              <a:t>Для получения  резисторов небольших номиналов используется </a:t>
            </a:r>
            <a:r>
              <a:rPr lang="ru-RU" sz="2400" i="1" dirty="0" err="1" smtClean="0"/>
              <a:t>п</a:t>
            </a:r>
            <a:r>
              <a:rPr lang="ru-RU" sz="2400" baseline="30000" dirty="0" err="1" smtClean="0"/>
              <a:t>+</a:t>
            </a:r>
            <a:r>
              <a:rPr lang="ru-RU" sz="2400" dirty="0" err="1" smtClean="0"/>
              <a:t>-диффузия</a:t>
            </a:r>
            <a:r>
              <a:rPr lang="ru-RU" sz="2400" dirty="0" smtClean="0"/>
              <a:t> эмиттера. При создании </a:t>
            </a:r>
            <a:r>
              <a:rPr lang="ru-RU" sz="2400" dirty="0" err="1" smtClean="0"/>
              <a:t>высокоомных</a:t>
            </a:r>
            <a:r>
              <a:rPr lang="ru-RU" sz="2400" dirty="0" smtClean="0"/>
              <a:t> резисторов уменьшают сечение </a:t>
            </a:r>
            <a:r>
              <a:rPr lang="ru-RU" sz="2400" i="1" dirty="0" err="1" smtClean="0"/>
              <a:t>р</a:t>
            </a:r>
            <a:r>
              <a:rPr lang="ru-RU" sz="2400" dirty="0" err="1" smtClean="0"/>
              <a:t>-проводящего</a:t>
            </a:r>
            <a:r>
              <a:rPr lang="ru-RU" sz="2400" dirty="0" smtClean="0"/>
              <a:t> пути с помощью диффузии </a:t>
            </a:r>
            <a:r>
              <a:rPr lang="ru-RU" sz="2400" i="1" dirty="0" err="1" smtClean="0"/>
              <a:t>п</a:t>
            </a:r>
            <a:r>
              <a:rPr lang="ru-RU" sz="2400" dirty="0" err="1" smtClean="0"/>
              <a:t>-слоя</a:t>
            </a:r>
            <a:r>
              <a:rPr lang="ru-RU" sz="2400" dirty="0" smtClean="0"/>
              <a:t> (рис. 25). В этом случае получают скрытый или </a:t>
            </a:r>
            <a:r>
              <a:rPr lang="ru-RU" sz="2400" dirty="0" err="1" smtClean="0"/>
              <a:t>пинч</a:t>
            </a:r>
            <a:r>
              <a:rPr lang="ru-RU" sz="2400" dirty="0" smtClean="0"/>
              <a:t> – резистор.</a:t>
            </a:r>
            <a:endParaRPr lang="ru-RU" sz="24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7"/>
          <p:cNvPicPr/>
          <p:nvPr/>
        </p:nvPicPr>
        <p:blipFill>
          <a:blip r:embed="rId2" cstate="print">
            <a:clrChange>
              <a:clrFrom>
                <a:srgbClr val="FFFFFF"/>
              </a:clrFrom>
              <a:clrTo>
                <a:srgbClr val="FFFFFF">
                  <a:alpha val="0"/>
                </a:srgbClr>
              </a:clrTo>
            </a:clrChange>
          </a:blip>
          <a:srcRect/>
          <a:stretch>
            <a:fillRect/>
          </a:stretch>
        </p:blipFill>
        <p:spPr bwMode="auto">
          <a:xfrm>
            <a:off x="179512" y="0"/>
            <a:ext cx="5112568" cy="3501008"/>
          </a:xfrm>
          <a:prstGeom prst="rect">
            <a:avLst/>
          </a:prstGeom>
          <a:noFill/>
          <a:ln w="9525">
            <a:noFill/>
            <a:miter lim="800000"/>
            <a:headEnd/>
            <a:tailEnd/>
          </a:ln>
        </p:spPr>
      </p:pic>
      <p:sp>
        <p:nvSpPr>
          <p:cNvPr id="5" name="TextBox 4"/>
          <p:cNvSpPr txBox="1"/>
          <p:nvPr/>
        </p:nvSpPr>
        <p:spPr>
          <a:xfrm>
            <a:off x="5292080" y="0"/>
            <a:ext cx="3851920" cy="3785652"/>
          </a:xfrm>
          <a:prstGeom prst="rect">
            <a:avLst/>
          </a:prstGeom>
          <a:noFill/>
        </p:spPr>
        <p:txBody>
          <a:bodyPr wrap="square" rtlCol="0">
            <a:spAutoFit/>
          </a:bodyPr>
          <a:lstStyle/>
          <a:p>
            <a:r>
              <a:rPr lang="ru-RU" sz="2400" i="1" dirty="0" smtClean="0"/>
              <a:t>Емкости </a:t>
            </a:r>
            <a:r>
              <a:rPr lang="ru-RU" sz="2400" dirty="0" smtClean="0"/>
              <a:t>в полупроводниковых ИС возникают в каждом </a:t>
            </a:r>
            <a:r>
              <a:rPr lang="ru-RU" sz="2400" i="1" dirty="0" err="1" smtClean="0"/>
              <a:t>р-п</a:t>
            </a:r>
            <a:r>
              <a:rPr lang="ru-RU" sz="2400" i="1" dirty="0" smtClean="0"/>
              <a:t> </a:t>
            </a:r>
            <a:r>
              <a:rPr lang="ru-RU" sz="2400" dirty="0" smtClean="0"/>
              <a:t>переходе. Диэлектриком служит область пространственного заряда (рис.26). Емкость конденсаторов зависит от уровня легирования отдельных областей.</a:t>
            </a:r>
            <a:endParaRPr lang="ru-RU" sz="2400" dirty="0"/>
          </a:p>
        </p:txBody>
      </p:sp>
      <p:sp>
        <p:nvSpPr>
          <p:cNvPr id="6" name="TextBox 5"/>
          <p:cNvSpPr txBox="1"/>
          <p:nvPr/>
        </p:nvSpPr>
        <p:spPr>
          <a:xfrm>
            <a:off x="0" y="3789040"/>
            <a:ext cx="9144000" cy="830997"/>
          </a:xfrm>
          <a:prstGeom prst="rect">
            <a:avLst/>
          </a:prstGeom>
          <a:noFill/>
        </p:spPr>
        <p:txBody>
          <a:bodyPr wrap="square" rtlCol="0">
            <a:spAutoFit/>
          </a:bodyPr>
          <a:lstStyle/>
          <a:p>
            <a:r>
              <a:rPr lang="ru-RU" sz="2400" dirty="0" smtClean="0"/>
              <a:t>Рис. 26. Конденсаторы полупроводниковых интегральных микросхем.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001643"/>
          </a:xfrm>
          <a:prstGeom prst="rect">
            <a:avLst/>
          </a:prstGeom>
          <a:noFill/>
        </p:spPr>
        <p:txBody>
          <a:bodyPr wrap="square" rtlCol="0">
            <a:spAutoFit/>
          </a:bodyPr>
          <a:lstStyle/>
          <a:p>
            <a:r>
              <a:rPr lang="ru-RU" sz="2400" b="1" u="sng" cap="all" dirty="0" smtClean="0"/>
              <a:t>Элементы МДП интегральных микросхем </a:t>
            </a:r>
            <a:endParaRPr lang="ru-RU" sz="2400" dirty="0" smtClean="0"/>
          </a:p>
          <a:p>
            <a:r>
              <a:rPr lang="ru-RU" sz="2400" dirty="0" smtClean="0"/>
              <a:t>Принцип действия биполярных транзисторов основан на управлении током комбинацией прямо смещенного и обратно смещенного </a:t>
            </a:r>
            <a:r>
              <a:rPr lang="ru-RU" sz="2400" i="1" dirty="0" err="1" smtClean="0"/>
              <a:t>р-п</a:t>
            </a:r>
            <a:r>
              <a:rPr lang="ru-RU" sz="2400" i="1" dirty="0" smtClean="0"/>
              <a:t> </a:t>
            </a:r>
            <a:r>
              <a:rPr lang="ru-RU" sz="2400" dirty="0" smtClean="0"/>
              <a:t>переходов. По сравнению с этим в полевом транзисторе напряжение управляет проводимостью проводящего канала. Благодаря этому по своим свойствам полевой транзистор является аналогом электронных ламп. Если у биполярных транзисторов в проводимости участвуют носители зарядов двух знаков, то работа полевых транзисторов определяется движением носителей заряда только одного типа, поэтому они также называются униполярными транзисторами. Общим для обоих элементов является то, что они изготовляются по одинаковой технологии.</a:t>
            </a:r>
          </a:p>
          <a:p>
            <a:r>
              <a:rPr lang="ru-RU" sz="2400" dirty="0" smtClean="0"/>
              <a:t>В полупроводниковых интегральных микросхемах полевые транзисторы можно реализовать в виде полевых транзисторов с управляющим </a:t>
            </a:r>
            <a:r>
              <a:rPr lang="ru-RU" sz="2400" i="1" dirty="0" err="1" smtClean="0"/>
              <a:t>р-п</a:t>
            </a:r>
            <a:r>
              <a:rPr lang="ru-RU" sz="2400" i="1" dirty="0" smtClean="0"/>
              <a:t> </a:t>
            </a:r>
            <a:r>
              <a:rPr lang="ru-RU" sz="2400" dirty="0" smtClean="0"/>
              <a:t>переходом (рис. 27). </a:t>
            </a:r>
            <a:endParaRPr lang="ru-RU" sz="24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
          <p:cNvPicPr/>
          <p:nvPr/>
        </p:nvPicPr>
        <p:blipFill>
          <a:blip r:embed="rId2" cstate="print">
            <a:clrChange>
              <a:clrFrom>
                <a:srgbClr val="FFFFFF"/>
              </a:clrFrom>
              <a:clrTo>
                <a:srgbClr val="FFFFFF">
                  <a:alpha val="0"/>
                </a:srgbClr>
              </a:clrTo>
            </a:clrChange>
          </a:blip>
          <a:srcRect/>
          <a:stretch>
            <a:fillRect/>
          </a:stretch>
        </p:blipFill>
        <p:spPr bwMode="auto">
          <a:xfrm>
            <a:off x="1403648" y="1"/>
            <a:ext cx="5184576" cy="2564904"/>
          </a:xfrm>
          <a:prstGeom prst="rect">
            <a:avLst/>
          </a:prstGeom>
          <a:noFill/>
          <a:ln w="9525">
            <a:noFill/>
            <a:miter lim="800000"/>
            <a:headEnd/>
            <a:tailEnd/>
          </a:ln>
        </p:spPr>
      </p:pic>
      <p:sp>
        <p:nvSpPr>
          <p:cNvPr id="3" name="TextBox 2"/>
          <p:cNvSpPr txBox="1"/>
          <p:nvPr/>
        </p:nvSpPr>
        <p:spPr>
          <a:xfrm>
            <a:off x="0" y="2276872"/>
            <a:ext cx="9144000" cy="830997"/>
          </a:xfrm>
          <a:prstGeom prst="rect">
            <a:avLst/>
          </a:prstGeom>
          <a:noFill/>
        </p:spPr>
        <p:txBody>
          <a:bodyPr wrap="square" rtlCol="0">
            <a:spAutoFit/>
          </a:bodyPr>
          <a:lstStyle/>
          <a:p>
            <a:r>
              <a:rPr lang="ru-RU" sz="2400" dirty="0" smtClean="0"/>
              <a:t>Рис.27. Планарный полевой транзистор с управляющим </a:t>
            </a:r>
            <a:r>
              <a:rPr lang="ru-RU" sz="2400" i="1" dirty="0" err="1" smtClean="0"/>
              <a:t>р-п</a:t>
            </a:r>
            <a:r>
              <a:rPr lang="ru-RU" sz="2400" dirty="0" smtClean="0"/>
              <a:t> переходом </a:t>
            </a:r>
          </a:p>
        </p:txBody>
      </p:sp>
      <p:pic>
        <p:nvPicPr>
          <p:cNvPr id="4" name="Рисунок 3" descr="2"/>
          <p:cNvPicPr/>
          <p:nvPr/>
        </p:nvPicPr>
        <p:blipFill>
          <a:blip r:embed="rId3" cstate="print">
            <a:clrChange>
              <a:clrFrom>
                <a:srgbClr val="FFFFFF"/>
              </a:clrFrom>
              <a:clrTo>
                <a:srgbClr val="FFFFFF">
                  <a:alpha val="0"/>
                </a:srgbClr>
              </a:clrTo>
            </a:clrChange>
          </a:blip>
          <a:srcRect/>
          <a:stretch>
            <a:fillRect/>
          </a:stretch>
        </p:blipFill>
        <p:spPr bwMode="auto">
          <a:xfrm>
            <a:off x="0" y="3068960"/>
            <a:ext cx="4716016" cy="3616796"/>
          </a:xfrm>
          <a:prstGeom prst="rect">
            <a:avLst/>
          </a:prstGeom>
          <a:noFill/>
          <a:ln w="9525">
            <a:noFill/>
            <a:miter lim="800000"/>
            <a:headEnd/>
            <a:tailEnd/>
          </a:ln>
        </p:spPr>
      </p:pic>
      <p:sp>
        <p:nvSpPr>
          <p:cNvPr id="5" name="TextBox 4"/>
          <p:cNvSpPr txBox="1"/>
          <p:nvPr/>
        </p:nvSpPr>
        <p:spPr>
          <a:xfrm>
            <a:off x="4752528" y="4221088"/>
            <a:ext cx="4391472" cy="1569660"/>
          </a:xfrm>
          <a:prstGeom prst="rect">
            <a:avLst/>
          </a:prstGeom>
          <a:noFill/>
        </p:spPr>
        <p:txBody>
          <a:bodyPr wrap="square" rtlCol="0">
            <a:spAutoFit/>
          </a:bodyPr>
          <a:lstStyle/>
          <a:p>
            <a:r>
              <a:rPr lang="ru-RU" sz="2400" dirty="0" smtClean="0"/>
              <a:t>Рис. 28. Полевой МДП - транзистор. </a:t>
            </a:r>
            <a:br>
              <a:rPr lang="ru-RU" sz="2400" dirty="0" smtClean="0"/>
            </a:br>
            <a:r>
              <a:rPr lang="ru-RU" sz="2400" i="1" dirty="0" smtClean="0"/>
              <a:t>а </a:t>
            </a:r>
            <a:r>
              <a:rPr lang="ru-RU" sz="2400" dirty="0" smtClean="0"/>
              <a:t>- с индуцированным каналом; </a:t>
            </a:r>
            <a:r>
              <a:rPr lang="ru-RU" sz="2400" i="1" dirty="0" smtClean="0"/>
              <a:t>б</a:t>
            </a:r>
            <a:r>
              <a:rPr lang="ru-RU" sz="2400" dirty="0" smtClean="0"/>
              <a:t> - со встроенным каналом</a:t>
            </a:r>
            <a:r>
              <a:rPr lang="ru-RU" sz="2400" b="1" dirty="0" smtClean="0"/>
              <a:t>. </a:t>
            </a:r>
            <a:endParaRPr lang="ru-RU"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2097</TotalTime>
  <Words>10100</Words>
  <Application>Microsoft Office PowerPoint</Application>
  <PresentationFormat>Экран (4:3)</PresentationFormat>
  <Paragraphs>530</Paragraphs>
  <Slides>126</Slides>
  <Notes>1</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126</vt:i4>
      </vt:variant>
    </vt:vector>
  </HeadingPairs>
  <TitlesOfParts>
    <vt:vector size="131" baseType="lpstr">
      <vt:lpstr>Arial</vt:lpstr>
      <vt:lpstr>Calibri</vt:lpstr>
      <vt:lpstr>Times New Roman</vt:lpstr>
      <vt:lpstr>Тема Office</vt:lpstr>
      <vt:lpstr>Формула</vt:lpstr>
      <vt:lpstr>Конструкторско-технологическое обеспечение  производства ЭВМ </vt:lpstr>
      <vt:lpstr>Презентация PowerPoint</vt:lpstr>
      <vt:lpstr>Предисловие</vt:lpstr>
      <vt:lpstr>Электроника</vt:lpstr>
      <vt:lpstr>Этапы развития электроники Первый этап</vt:lpstr>
      <vt:lpstr>Второй этап</vt:lpstr>
      <vt:lpstr>Презентация PowerPoint</vt:lpstr>
      <vt:lpstr>Презентация PowerPoint</vt:lpstr>
      <vt:lpstr>Презентация PowerPoint</vt:lpstr>
      <vt:lpstr>Презентация PowerPoint</vt:lpstr>
      <vt:lpstr>Третий этап</vt:lpstr>
      <vt:lpstr>Презентация PowerPoint</vt:lpstr>
      <vt:lpstr>Презентация PowerPoint</vt:lpstr>
      <vt:lpstr>Презентация PowerPoint</vt:lpstr>
      <vt:lpstr>Четвертый этап</vt:lpstr>
      <vt:lpstr>Пятый этап</vt:lpstr>
      <vt:lpstr>Технология изготовления интегральных схем</vt:lpstr>
      <vt:lpstr>Классификация интегральных микросхем По способу изготовления</vt:lpstr>
      <vt:lpstr>Презентация PowerPoint</vt:lpstr>
      <vt:lpstr>В полупроводниковых ИС все элементы и межэлементные соединения выполнены в объеме и на поверхности кристалла полупроводника. </vt:lpstr>
      <vt:lpstr>Презентация PowerPoint</vt:lpstr>
      <vt:lpstr>Презентация PowerPoint</vt:lpstr>
      <vt:lpstr>Презентация PowerPoint</vt:lpstr>
      <vt:lpstr>Классификация интегральных микросхем по степени интеграции</vt:lpstr>
      <vt:lpstr>Нанесение толстых пленок</vt:lpstr>
      <vt:lpstr>Презентация PowerPoint</vt:lpstr>
      <vt:lpstr>Презентация PowerPoint</vt:lpstr>
      <vt:lpstr>Презентация PowerPoint</vt:lpstr>
      <vt:lpstr>Нанесение тонких пленок</vt:lpstr>
      <vt:lpstr>Презентация PowerPoint</vt:lpstr>
      <vt:lpstr>Термовакуумное испарение</vt:lpstr>
      <vt:lpstr>Презентация PowerPoint</vt:lpstr>
      <vt:lpstr>Презентация PowerPoint</vt:lpstr>
      <vt:lpstr>Презентация PowerPoint</vt:lpstr>
      <vt:lpstr>Презентация PowerPoint</vt:lpstr>
      <vt:lpstr>Катодное, ионно-плазменное и магнетронное распыление</vt:lpstr>
      <vt:lpstr>Презентация PowerPoint</vt:lpstr>
      <vt:lpstr>Презентация PowerPoint</vt:lpstr>
      <vt:lpstr>Презентация PowerPoint</vt:lpstr>
      <vt:lpstr>Ионно-термическое испарение </vt:lpstr>
      <vt:lpstr>Презентация PowerPoint</vt:lpstr>
      <vt:lpstr>Презентация PowerPoint</vt:lpstr>
      <vt:lpstr>ФИЗИКО-ХИМИЧЕСКИЕ ОСНОВЫ ТЕХНОЛОГИИ  ИЗГОТОВЛЕНИЯ ПОЛУПРОВОДНИКОВЫХ ПРИБОРОВ И ИС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ОРИЕНТАЦИЯ   ПОЛУПРОВОДНИКОВЫХ                  МОНОКРИСТАЛЛИЧЕСКИХ СЛИТКОВ</vt:lpstr>
      <vt:lpstr>ОРИЕНТАЦИЯ   ПОЛУПРОВОДНИКОВЫХ                  МОНОКРИСТАЛЛИЧЕСКИХ СЛИТКОВ</vt:lpstr>
      <vt:lpstr>Презентация PowerPoint</vt:lpstr>
      <vt:lpstr>Рентгеновский метод</vt:lpstr>
      <vt:lpstr>Оптический метод</vt:lpstr>
      <vt:lpstr>МЕХАНИЧЕСКАЯ ОБРАБОТКА    ПОЛУПРОВОДНИКОВЫХ СЛИТКОВ И ПЛАСТИН Резка </vt:lpstr>
      <vt:lpstr>Скрайбирование алмазными резцами </vt:lpstr>
      <vt:lpstr>Скрайбирование лучом лазера </vt:lpstr>
      <vt:lpstr>МЕХАНИЧЕСКАЯ ОБРАБОТКА    ПОЛУПРОВОДНИКОВЫХ СЛИТКОВ И ПЛАСТИН</vt:lpstr>
      <vt:lpstr>Эпитаксиальное наращивание полупроводниковых слоев</vt:lpstr>
      <vt:lpstr>Презентация PowerPoint</vt:lpstr>
      <vt:lpstr>Презентация PowerPoint</vt:lpstr>
      <vt:lpstr>Презентация PowerPoint</vt:lpstr>
      <vt:lpstr>Формирование защитных и пассивирующих покрытий</vt:lpstr>
      <vt:lpstr>Презентация PowerPoint</vt:lpstr>
      <vt:lpstr>Презентация PowerPoint</vt:lpstr>
      <vt:lpstr>Презентация PowerPoint</vt:lpstr>
      <vt:lpstr>Презентация PowerPoint</vt:lpstr>
      <vt:lpstr>Литография</vt:lpstr>
      <vt:lpstr>Презентация PowerPoint</vt:lpstr>
      <vt:lpstr>Предварительно нанесенный на поверхность, например кремниевой подложки 4 со слоем З диоксида кремния (рис. 13, а), светочувствительный материал 2, называемый фоторезистом, подвергают воздействию ультрафиолето-вого излучения, т.е. экспонируют через специальную стеклянную маску - фотошаблон 1, имеющий прозрачные и непрозрачные участки. Под воздействием излучения свойства фоторезиста изменяются и при последующей обработке в специальных химических реактивах, т.е. проявлении, отдельные участки слоя фоторезиста удаляются. Если при проявлении фоторезист не растворяется и не удаляется с участков, на которые воздействовало ультрафиолетовое излучение (рис. 13, б), его называют негативным, а если растворяется и удаляется (рис. 13, в), его называют позитивным.  </vt:lpstr>
      <vt:lpstr>Свойства фоторезистов характеризуют рядом параметров</vt:lpstr>
      <vt:lpstr>Фотолитография.</vt:lpstr>
      <vt:lpstr>Рентгенолучевая литография</vt:lpstr>
      <vt:lpstr>Электронолитография.</vt:lpstr>
      <vt:lpstr>ЛЕГИРОВАНИЕ ПОЛУПРОВОДНИКОВЫХ ПОДЛОЖЕК</vt:lpstr>
      <vt:lpstr>Высокотемпературная диффузия</vt:lpstr>
      <vt:lpstr>Презентация PowerPoint</vt:lpstr>
      <vt:lpstr>Презентация PowerPoint</vt:lpstr>
      <vt:lpstr>Презентация PowerPoint</vt:lpstr>
      <vt:lpstr>Ионная имплантация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Печатные платы</vt:lpstr>
      <vt:lpstr>Классификация слоев</vt:lpstr>
      <vt:lpstr>Прочие конструктивные элементы</vt:lpstr>
      <vt:lpstr>Технологии изготовление двухсторонних печатных плат</vt:lpstr>
      <vt:lpstr>Презентация PowerPoint</vt:lpstr>
      <vt:lpstr>Комбинированный позитивный метод</vt:lpstr>
      <vt:lpstr>Комбинированный негативный метод</vt:lpstr>
      <vt:lpstr>Производство многослойных печатных плат</vt:lpstr>
      <vt:lpstr>Производство многослойных печатных плат Метод металлизации сквозных отверстий</vt:lpstr>
      <vt:lpstr>Презентация PowerPoint</vt:lpstr>
      <vt:lpstr>Метод открытых контактных площадок</vt:lpstr>
      <vt:lpstr>Метод послойного наращивания</vt:lpstr>
      <vt:lpstr>Презентация PowerPoint</vt:lpstr>
      <vt:lpstr>Презентация PowerPoint</vt:lpstr>
      <vt:lpstr>Метод попарного прессования</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ghost_000</dc:creator>
  <cp:lastModifiedBy>Home</cp:lastModifiedBy>
  <cp:revision>173</cp:revision>
  <dcterms:created xsi:type="dcterms:W3CDTF">2015-01-27T23:44:38Z</dcterms:created>
  <dcterms:modified xsi:type="dcterms:W3CDTF">2016-02-04T07:47:42Z</dcterms:modified>
</cp:coreProperties>
</file>