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s/slide76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s/slide7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s/slide7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slides/slide70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68.xml" ContentType="application/vnd.openxmlformats-officedocument.presentationml.slide+xml"/>
  <Override PartName="/ppt/slides/slide7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s/slide7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slides/slide7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s/slide7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Layouts/slideLayout8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344" r:id="rId9"/>
    <p:sldId id="358" r:id="rId10"/>
    <p:sldId id="264" r:id="rId11"/>
    <p:sldId id="268" r:id="rId12"/>
    <p:sldId id="267" r:id="rId13"/>
    <p:sldId id="269" r:id="rId14"/>
    <p:sldId id="270" r:id="rId15"/>
    <p:sldId id="272" r:id="rId16"/>
    <p:sldId id="273" r:id="rId17"/>
    <p:sldId id="274" r:id="rId18"/>
    <p:sldId id="275" r:id="rId19"/>
    <p:sldId id="278" r:id="rId20"/>
    <p:sldId id="357" r:id="rId21"/>
    <p:sldId id="277" r:id="rId22"/>
    <p:sldId id="279" r:id="rId23"/>
    <p:sldId id="280" r:id="rId24"/>
    <p:sldId id="282" r:id="rId25"/>
    <p:sldId id="284" r:id="rId26"/>
    <p:sldId id="338" r:id="rId27"/>
    <p:sldId id="339" r:id="rId28"/>
    <p:sldId id="340" r:id="rId29"/>
    <p:sldId id="343" r:id="rId30"/>
    <p:sldId id="342" r:id="rId31"/>
    <p:sldId id="341" r:id="rId32"/>
    <p:sldId id="291" r:id="rId33"/>
    <p:sldId id="306" r:id="rId34"/>
    <p:sldId id="304" r:id="rId35"/>
    <p:sldId id="305" r:id="rId36"/>
    <p:sldId id="307" r:id="rId37"/>
    <p:sldId id="308" r:id="rId38"/>
    <p:sldId id="312" r:id="rId39"/>
    <p:sldId id="311" r:id="rId40"/>
    <p:sldId id="310" r:id="rId41"/>
    <p:sldId id="309" r:id="rId42"/>
    <p:sldId id="313" r:id="rId43"/>
    <p:sldId id="314" r:id="rId44"/>
    <p:sldId id="315" r:id="rId45"/>
    <p:sldId id="316" r:id="rId46"/>
    <p:sldId id="317" r:id="rId47"/>
    <p:sldId id="318" r:id="rId48"/>
    <p:sldId id="320" r:id="rId49"/>
    <p:sldId id="323" r:id="rId50"/>
    <p:sldId id="319" r:id="rId51"/>
    <p:sldId id="322" r:id="rId52"/>
    <p:sldId id="321" r:id="rId53"/>
    <p:sldId id="324" r:id="rId54"/>
    <p:sldId id="325" r:id="rId55"/>
    <p:sldId id="326" r:id="rId56"/>
    <p:sldId id="327" r:id="rId57"/>
    <p:sldId id="328" r:id="rId58"/>
    <p:sldId id="330" r:id="rId59"/>
    <p:sldId id="329" r:id="rId60"/>
    <p:sldId id="331" r:id="rId61"/>
    <p:sldId id="332" r:id="rId62"/>
    <p:sldId id="333" r:id="rId63"/>
    <p:sldId id="336" r:id="rId64"/>
    <p:sldId id="334" r:id="rId65"/>
    <p:sldId id="345" r:id="rId66"/>
    <p:sldId id="346" r:id="rId67"/>
    <p:sldId id="347" r:id="rId68"/>
    <p:sldId id="348" r:id="rId69"/>
    <p:sldId id="349" r:id="rId70"/>
    <p:sldId id="350" r:id="rId71"/>
    <p:sldId id="351" r:id="rId72"/>
    <p:sldId id="352" r:id="rId73"/>
    <p:sldId id="353" r:id="rId74"/>
    <p:sldId id="354" r:id="rId75"/>
    <p:sldId id="355" r:id="rId76"/>
    <p:sldId id="356" r:id="rId77"/>
    <p:sldId id="337" r:id="rId7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54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presProps" Target="pres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CA9749FC-CAF9-4001-BE03-5E002638E392}" type="datetimeFigureOut">
              <a:rPr lang="ru-RU" smtClean="0"/>
              <a:pPr/>
              <a:t>22.09.2015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C42A4D5A-A60C-4CA6-84D3-3F3C709DA3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9749FC-CAF9-4001-BE03-5E002638E392}" type="datetimeFigureOut">
              <a:rPr lang="ru-RU" smtClean="0"/>
              <a:pPr/>
              <a:t>22.09.2015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2A4D5A-A60C-4CA6-84D3-3F3C709DA3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CA9749FC-CAF9-4001-BE03-5E002638E392}" type="datetimeFigureOut">
              <a:rPr lang="ru-RU" smtClean="0"/>
              <a:pPr/>
              <a:t>22.09.2015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C42A4D5A-A60C-4CA6-84D3-3F3C709DA3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9749FC-CAF9-4001-BE03-5E002638E392}" type="datetimeFigureOut">
              <a:rPr lang="ru-RU" smtClean="0"/>
              <a:pPr/>
              <a:t>22.09.2015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2A4D5A-A60C-4CA6-84D3-3F3C709DA3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CA9749FC-CAF9-4001-BE03-5E002638E392}" type="datetimeFigureOut">
              <a:rPr lang="ru-RU" smtClean="0"/>
              <a:pPr/>
              <a:t>22.09.2015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C42A4D5A-A60C-4CA6-84D3-3F3C709DA3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9749FC-CAF9-4001-BE03-5E002638E392}" type="datetimeFigureOut">
              <a:rPr lang="ru-RU" smtClean="0"/>
              <a:pPr/>
              <a:t>22.09.2015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2A4D5A-A60C-4CA6-84D3-3F3C709DA3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9749FC-CAF9-4001-BE03-5E002638E392}" type="datetimeFigureOut">
              <a:rPr lang="ru-RU" smtClean="0"/>
              <a:pPr/>
              <a:t>22.09.2015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2A4D5A-A60C-4CA6-84D3-3F3C709DA3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9749FC-CAF9-4001-BE03-5E002638E392}" type="datetimeFigureOut">
              <a:rPr lang="ru-RU" smtClean="0"/>
              <a:pPr/>
              <a:t>22.09.2015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2A4D5A-A60C-4CA6-84D3-3F3C709DA3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CA9749FC-CAF9-4001-BE03-5E002638E392}" type="datetimeFigureOut">
              <a:rPr lang="ru-RU" smtClean="0"/>
              <a:pPr/>
              <a:t>22.09.2015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2A4D5A-A60C-4CA6-84D3-3F3C709DA3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9749FC-CAF9-4001-BE03-5E002638E392}" type="datetimeFigureOut">
              <a:rPr lang="ru-RU" smtClean="0"/>
              <a:pPr/>
              <a:t>22.09.2015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2A4D5A-A60C-4CA6-84D3-3F3C709DA3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9749FC-CAF9-4001-BE03-5E002638E392}" type="datetimeFigureOut">
              <a:rPr lang="ru-RU" smtClean="0"/>
              <a:pPr/>
              <a:t>22.09.2015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2A4D5A-A60C-4CA6-84D3-3F3C709DA33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CA9749FC-CAF9-4001-BE03-5E002638E392}" type="datetimeFigureOut">
              <a:rPr lang="ru-RU" smtClean="0"/>
              <a:pPr/>
              <a:t>22.09.2015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C42A4D5A-A60C-4CA6-84D3-3F3C709DA33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7.pn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6.png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0.png"/><Relationship Id="rId4" Type="http://schemas.openxmlformats.org/officeDocument/2006/relationships/image" Target="../media/image39.png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png"/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4.png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5.png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6.png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7.png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8.png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9.png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1.png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3.png"/><Relationship Id="rId2" Type="http://schemas.openxmlformats.org/officeDocument/2006/relationships/image" Target="../media/image5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6.png"/><Relationship Id="rId5" Type="http://schemas.openxmlformats.org/officeDocument/2006/relationships/image" Target="../media/image55.png"/><Relationship Id="rId4" Type="http://schemas.openxmlformats.org/officeDocument/2006/relationships/image" Target="../media/image54.png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8.png"/><Relationship Id="rId2" Type="http://schemas.openxmlformats.org/officeDocument/2006/relationships/image" Target="../media/image57.png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9.png"/><Relationship Id="rId2" Type="http://schemas.openxmlformats.org/officeDocument/2006/relationships/image" Target="../media/image57.png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1.png"/><Relationship Id="rId2" Type="http://schemas.openxmlformats.org/officeDocument/2006/relationships/image" Target="../media/image6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2.png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3.png"/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5.png"/><Relationship Id="rId2" Type="http://schemas.openxmlformats.org/officeDocument/2006/relationships/image" Target="../media/image64.png"/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6.png"/><Relationship Id="rId2" Type="http://schemas.openxmlformats.org/officeDocument/2006/relationships/image" Target="../media/image64.png"/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7.png"/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8.png"/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0"/>
            <a:ext cx="8143932" cy="4467236"/>
          </a:xfrm>
        </p:spPr>
        <p:txBody>
          <a:bodyPr>
            <a:normAutofit/>
          </a:bodyPr>
          <a:lstStyle/>
          <a:p>
            <a:r>
              <a:rPr lang="ru-RU" dirty="0" smtClean="0"/>
              <a:t>Шаблонные типы, Рефлексия </a:t>
            </a:r>
            <a:r>
              <a:rPr lang="ru-RU" dirty="0"/>
              <a:t>типов</a:t>
            </a:r>
            <a:r>
              <a:rPr lang="ru-RU" dirty="0" smtClean="0"/>
              <a:t>,</a:t>
            </a:r>
            <a:br>
              <a:rPr lang="ru-RU" dirty="0" smtClean="0"/>
            </a:br>
            <a:r>
              <a:rPr lang="ru-RU" dirty="0" smtClean="0"/>
              <a:t> программирование </a:t>
            </a:r>
            <a:r>
              <a:rPr lang="ru-RU" dirty="0"/>
              <a:t>с использованием атрибутов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00430" y="4786322"/>
            <a:ext cx="5114778" cy="1101248"/>
          </a:xfrm>
        </p:spPr>
        <p:txBody>
          <a:bodyPr/>
          <a:lstStyle/>
          <a:p>
            <a:r>
              <a:rPr lang="ru-RU" dirty="0" smtClean="0"/>
              <a:t>Лекция 2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Шаблонные типы (</a:t>
            </a:r>
            <a:r>
              <a:rPr lang="en-US" dirty="0" smtClean="0"/>
              <a:t>generics)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043114"/>
          </a:xfrm>
        </p:spPr>
        <p:txBody>
          <a:bodyPr/>
          <a:lstStyle/>
          <a:p>
            <a:r>
              <a:rPr lang="ru-RU" dirty="0" smtClean="0"/>
              <a:t>Отличия </a:t>
            </a:r>
            <a:r>
              <a:rPr lang="ru-RU" dirty="0"/>
              <a:t>от </a:t>
            </a:r>
            <a:r>
              <a:rPr lang="en-US" dirty="0"/>
              <a:t>C++</a:t>
            </a:r>
          </a:p>
          <a:p>
            <a:r>
              <a:rPr lang="ru-RU" dirty="0" smtClean="0"/>
              <a:t>Спецификация </a:t>
            </a:r>
            <a:r>
              <a:rPr lang="ru-RU" dirty="0"/>
              <a:t>шаблонов конкретным типом не поддерживается (но есть </a:t>
            </a:r>
            <a:r>
              <a:rPr lang="ru-RU" dirty="0" err="1"/>
              <a:t>where</a:t>
            </a:r>
            <a:r>
              <a:rPr lang="ru-RU" dirty="0"/>
              <a:t>)</a:t>
            </a:r>
          </a:p>
          <a:p>
            <a:endParaRPr lang="ru-RU" dirty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0100" y="4143380"/>
            <a:ext cx="7067550" cy="1133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Шаблонные типы (</a:t>
            </a:r>
            <a:r>
              <a:rPr lang="en-US" dirty="0" smtClean="0"/>
              <a:t>generics)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828800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Отличия </a:t>
            </a:r>
            <a:r>
              <a:rPr lang="ru-RU" dirty="0"/>
              <a:t>от </a:t>
            </a:r>
            <a:r>
              <a:rPr lang="en-US" dirty="0"/>
              <a:t>C++</a:t>
            </a:r>
          </a:p>
          <a:p>
            <a:r>
              <a:rPr lang="ru-RU" dirty="0" err="1" smtClean="0"/>
              <a:t>Параметризовать</a:t>
            </a:r>
            <a:r>
              <a:rPr lang="ru-RU" dirty="0" smtClean="0"/>
              <a:t> </a:t>
            </a:r>
            <a:r>
              <a:rPr lang="ru-RU" dirty="0"/>
              <a:t>шаблоны можно только типами</a:t>
            </a:r>
          </a:p>
          <a:p>
            <a:endParaRPr lang="ru-RU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6034" y="3357562"/>
            <a:ext cx="6449112" cy="24479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Шаблонные типы (</a:t>
            </a:r>
            <a:r>
              <a:rPr lang="en-US" dirty="0" smtClean="0"/>
              <a:t>generics)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900238"/>
          </a:xfrm>
        </p:spPr>
        <p:txBody>
          <a:bodyPr/>
          <a:lstStyle/>
          <a:p>
            <a:r>
              <a:rPr lang="ru-RU" dirty="0" smtClean="0"/>
              <a:t>Отличия </a:t>
            </a:r>
            <a:r>
              <a:rPr lang="ru-RU" dirty="0"/>
              <a:t>от </a:t>
            </a:r>
            <a:r>
              <a:rPr lang="en-US" dirty="0"/>
              <a:t>C++</a:t>
            </a:r>
          </a:p>
          <a:p>
            <a:r>
              <a:rPr lang="ru-RU" dirty="0" smtClean="0"/>
              <a:t>Проверка </a:t>
            </a:r>
            <a:r>
              <a:rPr lang="ru-RU" dirty="0"/>
              <a:t>на наличие перегруженных операторов и методов не выполняется</a:t>
            </a:r>
          </a:p>
          <a:p>
            <a:endParaRPr lang="ru-RU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9918" y="3786190"/>
            <a:ext cx="8110154" cy="2357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Шаблонные типы (</a:t>
            </a:r>
            <a:r>
              <a:rPr lang="en-US" dirty="0" smtClean="0"/>
              <a:t>generics)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900238"/>
          </a:xfrm>
        </p:spPr>
        <p:txBody>
          <a:bodyPr/>
          <a:lstStyle/>
          <a:p>
            <a:r>
              <a:rPr lang="ru-RU" dirty="0" smtClean="0"/>
              <a:t>Отличия </a:t>
            </a:r>
            <a:r>
              <a:rPr lang="ru-RU" dirty="0"/>
              <a:t>от </a:t>
            </a:r>
            <a:r>
              <a:rPr lang="en-US" dirty="0"/>
              <a:t>C++</a:t>
            </a:r>
          </a:p>
          <a:p>
            <a:r>
              <a:rPr lang="ru-RU" dirty="0" smtClean="0"/>
              <a:t>Проверка </a:t>
            </a:r>
            <a:r>
              <a:rPr lang="ru-RU" dirty="0"/>
              <a:t>на наличие перегруженных операторов и методов не выполняется</a:t>
            </a:r>
          </a:p>
          <a:p>
            <a:endParaRPr lang="ru-RU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57290" y="3929066"/>
            <a:ext cx="6248400" cy="2466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Шаблонные типы (</a:t>
            </a:r>
            <a:r>
              <a:rPr lang="en-US" dirty="0" smtClean="0"/>
              <a:t>generics)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257295"/>
          </a:xfrm>
        </p:spPr>
        <p:txBody>
          <a:bodyPr>
            <a:normAutofit/>
          </a:bodyPr>
          <a:lstStyle/>
          <a:p>
            <a:r>
              <a:rPr lang="ru-RU" dirty="0" smtClean="0"/>
              <a:t>Указание </a:t>
            </a:r>
            <a:r>
              <a:rPr lang="ru-RU" dirty="0"/>
              <a:t>требований на параметр шаблона с помощью ключевого слова </a:t>
            </a:r>
            <a:r>
              <a:rPr lang="ru-RU" dirty="0" err="1"/>
              <a:t>where</a:t>
            </a:r>
            <a:endParaRPr lang="ru-RU" dirty="0"/>
          </a:p>
          <a:p>
            <a:endParaRPr lang="ru-RU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" y="3071810"/>
            <a:ext cx="9124950" cy="2228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596" y="5500702"/>
            <a:ext cx="3343275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28992" y="6124575"/>
            <a:ext cx="4819650" cy="73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Шаблонные типы (</a:t>
            </a:r>
            <a:r>
              <a:rPr lang="en-US" dirty="0" smtClean="0"/>
              <a:t>generics)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042981"/>
          </a:xfrm>
        </p:spPr>
        <p:txBody>
          <a:bodyPr>
            <a:normAutofit/>
          </a:bodyPr>
          <a:lstStyle/>
          <a:p>
            <a:r>
              <a:rPr lang="ru-RU" dirty="0" smtClean="0"/>
              <a:t>Что </a:t>
            </a:r>
            <a:r>
              <a:rPr lang="ru-RU" dirty="0"/>
              <a:t>можно специфицировать с помощью </a:t>
            </a:r>
            <a:r>
              <a:rPr lang="ru-RU" dirty="0" err="1"/>
              <a:t>where</a:t>
            </a:r>
            <a:r>
              <a:rPr lang="ru-RU" dirty="0"/>
              <a:t>?</a:t>
            </a:r>
          </a:p>
          <a:p>
            <a:endParaRPr lang="ru-RU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1538" y="2786058"/>
            <a:ext cx="4171950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1538" y="3214686"/>
            <a:ext cx="4695825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85852" y="3786190"/>
            <a:ext cx="6115050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45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357290" y="4429132"/>
            <a:ext cx="73152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46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304925" y="5000636"/>
            <a:ext cx="7839075" cy="78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Шаблонные типы (</a:t>
            </a:r>
            <a:r>
              <a:rPr lang="en-US" dirty="0" smtClean="0"/>
              <a:t>generics)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042981"/>
          </a:xfrm>
        </p:spPr>
        <p:txBody>
          <a:bodyPr>
            <a:normAutofit/>
          </a:bodyPr>
          <a:lstStyle/>
          <a:p>
            <a:r>
              <a:rPr lang="en-US" dirty="0" smtClean="0"/>
              <a:t>where-</a:t>
            </a:r>
            <a:r>
              <a:rPr lang="ru-RU" dirty="0"/>
              <a:t>спецификаций может быть несколько</a:t>
            </a:r>
          </a:p>
          <a:p>
            <a:endParaRPr lang="ru-RU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728" y="3357562"/>
            <a:ext cx="5715000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Шаблонные типы (</a:t>
            </a:r>
            <a:r>
              <a:rPr lang="en-US" dirty="0" smtClean="0"/>
              <a:t>generics)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757229"/>
          </a:xfrm>
        </p:spPr>
        <p:txBody>
          <a:bodyPr/>
          <a:lstStyle/>
          <a:p>
            <a:r>
              <a:rPr lang="ru-RU" dirty="0" smtClean="0"/>
              <a:t>Немножко </a:t>
            </a:r>
            <a:r>
              <a:rPr lang="ru-RU" dirty="0"/>
              <a:t>по поводу </a:t>
            </a:r>
            <a:r>
              <a:rPr lang="en-US" dirty="0"/>
              <a:t>new()</a:t>
            </a:r>
          </a:p>
          <a:p>
            <a:endParaRPr lang="ru-RU" dirty="0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2781300"/>
            <a:ext cx="76200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500570"/>
            <a:ext cx="9144000" cy="168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Шаблонные типы (</a:t>
            </a:r>
            <a:r>
              <a:rPr lang="en-US" dirty="0" smtClean="0"/>
              <a:t>generics)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757229"/>
          </a:xfrm>
        </p:spPr>
        <p:txBody>
          <a:bodyPr/>
          <a:lstStyle/>
          <a:p>
            <a:r>
              <a:rPr lang="ru-RU" dirty="0" smtClean="0"/>
              <a:t>Ключевое </a:t>
            </a:r>
            <a:r>
              <a:rPr lang="ru-RU" dirty="0"/>
              <a:t>слово </a:t>
            </a:r>
            <a:r>
              <a:rPr lang="en-US" dirty="0"/>
              <a:t>default</a:t>
            </a:r>
          </a:p>
          <a:p>
            <a:endParaRPr lang="ru-RU" dirty="0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2214554"/>
            <a:ext cx="8286750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85918" y="3643314"/>
            <a:ext cx="6486525" cy="120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571472" y="4929198"/>
            <a:ext cx="807249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Если </a:t>
            </a:r>
            <a:r>
              <a:rPr lang="ru-RU" sz="2800" dirty="0"/>
              <a:t>вместо </a:t>
            </a:r>
            <a:r>
              <a:rPr lang="ru-RU" sz="2800" dirty="0" err="1"/>
              <a:t>default</a:t>
            </a:r>
            <a:r>
              <a:rPr lang="ru-RU" sz="2800" dirty="0"/>
              <a:t> вы </a:t>
            </a:r>
            <a:r>
              <a:rPr lang="ru-RU" sz="2800" dirty="0" smtClean="0"/>
              <a:t>используете </a:t>
            </a:r>
            <a:r>
              <a:rPr lang="ru-RU" sz="2800" dirty="0" err="1" smtClean="0"/>
              <a:t>new</a:t>
            </a:r>
            <a:r>
              <a:rPr lang="ru-RU" sz="2800" dirty="0" smtClean="0"/>
              <a:t> </a:t>
            </a:r>
            <a:r>
              <a:rPr lang="ru-RU" sz="2800" dirty="0"/>
              <a:t>на </a:t>
            </a:r>
            <a:r>
              <a:rPr lang="ru-RU" sz="2800" dirty="0" err="1"/>
              <a:t>тип-параметре</a:t>
            </a:r>
            <a:r>
              <a:rPr lang="ru-RU" sz="2800" dirty="0"/>
              <a:t>, то компилятор </a:t>
            </a:r>
            <a:r>
              <a:rPr lang="ru-RU" sz="2800" dirty="0" smtClean="0"/>
              <a:t>выдаст ошибку потребует </a:t>
            </a:r>
            <a:r>
              <a:rPr lang="ru-RU" sz="2800" dirty="0"/>
              <a:t>добавить в </a:t>
            </a:r>
            <a:r>
              <a:rPr lang="ru-RU" sz="2800" dirty="0" err="1"/>
              <a:t>where</a:t>
            </a:r>
            <a:r>
              <a:rPr lang="ru-RU" sz="2800" dirty="0"/>
              <a:t> </a:t>
            </a:r>
            <a:r>
              <a:rPr lang="ru-RU" sz="2800" dirty="0" err="1"/>
              <a:t>new</a:t>
            </a:r>
            <a:r>
              <a:rPr lang="ru-RU" sz="2800" dirty="0"/>
              <a:t>()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Шаблонные типы (</a:t>
            </a:r>
            <a:r>
              <a:rPr lang="en-US" dirty="0" smtClean="0"/>
              <a:t>generics)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900369"/>
          </a:xfrm>
        </p:spPr>
        <p:txBody>
          <a:bodyPr>
            <a:normAutofit/>
          </a:bodyPr>
          <a:lstStyle/>
          <a:p>
            <a:endParaRPr lang="ru-RU" dirty="0"/>
          </a:p>
          <a:p>
            <a:pPr>
              <a:buNone/>
            </a:pPr>
            <a:r>
              <a:rPr lang="ru-RU" dirty="0"/>
              <a:t>Полезные шаблонные типы</a:t>
            </a:r>
          </a:p>
          <a:p>
            <a:r>
              <a:rPr lang="ru-RU" dirty="0" smtClean="0"/>
              <a:t>Контейнеры</a:t>
            </a:r>
            <a:r>
              <a:rPr lang="ru-RU" dirty="0"/>
              <a:t>: </a:t>
            </a:r>
            <a:r>
              <a:rPr lang="en-US" b="1" i="1" dirty="0"/>
              <a:t>List&lt;T&gt;, Dictionary&lt;K, V&gt;, …</a:t>
            </a:r>
          </a:p>
          <a:p>
            <a:r>
              <a:rPr lang="ru-RU" dirty="0" smtClean="0"/>
              <a:t>Обертка </a:t>
            </a:r>
            <a:r>
              <a:rPr lang="ru-RU" dirty="0"/>
              <a:t>для </a:t>
            </a:r>
            <a:r>
              <a:rPr lang="ru-RU" dirty="0" err="1"/>
              <a:t>value</a:t>
            </a:r>
            <a:r>
              <a:rPr lang="ru-RU" dirty="0"/>
              <a:t> </a:t>
            </a:r>
            <a:r>
              <a:rPr lang="ru-RU" dirty="0" err="1"/>
              <a:t>types</a:t>
            </a:r>
            <a:r>
              <a:rPr lang="ru-RU" dirty="0" smtClean="0"/>
              <a:t>, позволяющая </a:t>
            </a:r>
            <a:r>
              <a:rPr lang="ru-RU" dirty="0"/>
              <a:t>присваивать им </a:t>
            </a:r>
            <a:r>
              <a:rPr lang="ru-RU" dirty="0" err="1"/>
              <a:t>null</a:t>
            </a:r>
            <a:r>
              <a:rPr lang="ru-RU" dirty="0"/>
              <a:t>: </a:t>
            </a:r>
            <a:r>
              <a:rPr lang="ru-RU" b="1" i="1" dirty="0" err="1"/>
              <a:t>Nullable</a:t>
            </a:r>
            <a:r>
              <a:rPr lang="ru-RU" b="1" i="1" dirty="0"/>
              <a:t>&lt;T&gt;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Программа на сегодня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Шаблонные </a:t>
            </a:r>
            <a:r>
              <a:rPr lang="ru-RU" dirty="0"/>
              <a:t>типы (</a:t>
            </a:r>
            <a:r>
              <a:rPr lang="en-US" dirty="0"/>
              <a:t>generics)</a:t>
            </a:r>
          </a:p>
          <a:p>
            <a:r>
              <a:rPr lang="en-US" dirty="0" smtClean="0"/>
              <a:t>Reflection</a:t>
            </a:r>
            <a:endParaRPr lang="en-US" dirty="0"/>
          </a:p>
          <a:p>
            <a:r>
              <a:rPr lang="ru-RU" dirty="0" smtClean="0"/>
              <a:t>Сборщик </a:t>
            </a:r>
            <a:r>
              <a:rPr lang="ru-RU" dirty="0"/>
              <a:t>мусора (</a:t>
            </a:r>
            <a:r>
              <a:rPr lang="en-US" dirty="0"/>
              <a:t>garbage collector</a:t>
            </a:r>
            <a:r>
              <a:rPr lang="en-US" dirty="0" smtClean="0"/>
              <a:t>)</a:t>
            </a:r>
            <a:endParaRPr lang="ru-RU" dirty="0" smtClean="0"/>
          </a:p>
          <a:p>
            <a:r>
              <a:rPr lang="ru-RU" dirty="0" smtClean="0"/>
              <a:t>Атрибуты (</a:t>
            </a:r>
            <a:r>
              <a:rPr lang="en-US" dirty="0" smtClean="0"/>
              <a:t>attributes)</a:t>
            </a:r>
            <a:endParaRPr lang="en-US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Шаблонные типы (</a:t>
            </a:r>
            <a:r>
              <a:rPr lang="en-US" dirty="0" smtClean="0"/>
              <a:t>generics)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900369"/>
          </a:xfrm>
        </p:spPr>
        <p:txBody>
          <a:bodyPr>
            <a:normAutofit/>
          </a:bodyPr>
          <a:lstStyle/>
          <a:p>
            <a:endParaRPr lang="ru-RU" dirty="0"/>
          </a:p>
          <a:p>
            <a:r>
              <a:rPr lang="ru-RU" dirty="0"/>
              <a:t>Полезные шаблонные типы</a:t>
            </a:r>
          </a:p>
          <a:p>
            <a:r>
              <a:rPr lang="ru-RU" dirty="0" smtClean="0"/>
              <a:t>Контейнеры</a:t>
            </a:r>
            <a:r>
              <a:rPr lang="ru-RU" dirty="0"/>
              <a:t>: </a:t>
            </a:r>
            <a:r>
              <a:rPr lang="en-US" b="1" i="1" dirty="0"/>
              <a:t>List&lt;T&gt;, Dictionary&lt;K, V&gt;, …</a:t>
            </a:r>
          </a:p>
          <a:p>
            <a:r>
              <a:rPr lang="ru-RU" dirty="0" smtClean="0"/>
              <a:t>Обертка </a:t>
            </a:r>
            <a:r>
              <a:rPr lang="ru-RU" dirty="0"/>
              <a:t>для </a:t>
            </a:r>
            <a:r>
              <a:rPr lang="ru-RU" dirty="0" err="1"/>
              <a:t>value</a:t>
            </a:r>
            <a:r>
              <a:rPr lang="ru-RU" dirty="0"/>
              <a:t> </a:t>
            </a:r>
            <a:r>
              <a:rPr lang="ru-RU" dirty="0" err="1"/>
              <a:t>types</a:t>
            </a:r>
            <a:r>
              <a:rPr lang="ru-RU" dirty="0" smtClean="0"/>
              <a:t>, позволяющая </a:t>
            </a:r>
            <a:r>
              <a:rPr lang="ru-RU" dirty="0"/>
              <a:t>присваивать им </a:t>
            </a:r>
            <a:r>
              <a:rPr lang="ru-RU" dirty="0" err="1"/>
              <a:t>null</a:t>
            </a:r>
            <a:r>
              <a:rPr lang="ru-RU" dirty="0"/>
              <a:t>: </a:t>
            </a:r>
            <a:r>
              <a:rPr lang="ru-RU" b="1" i="1" dirty="0" err="1"/>
              <a:t>Nullable</a:t>
            </a:r>
            <a:r>
              <a:rPr lang="ru-RU" b="1" i="1" dirty="0"/>
              <a:t>&lt;T&gt;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Шаблонные типы (</a:t>
            </a:r>
            <a:r>
              <a:rPr lang="en-US" dirty="0" smtClean="0"/>
              <a:t>generics)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685791"/>
          </a:xfrm>
        </p:spPr>
        <p:txBody>
          <a:bodyPr>
            <a:normAutofit/>
          </a:bodyPr>
          <a:lstStyle/>
          <a:p>
            <a:r>
              <a:rPr lang="en-US" dirty="0" err="1" smtClean="0"/>
              <a:t>Nullable</a:t>
            </a:r>
            <a:r>
              <a:rPr lang="en-US" dirty="0" smtClean="0"/>
              <a:t>&lt;T&gt;</a:t>
            </a:r>
            <a:endParaRPr lang="ru-RU" dirty="0"/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85918" y="2643182"/>
            <a:ext cx="3219450" cy="139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57356" y="4071942"/>
            <a:ext cx="1409700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Содержимое 3"/>
          <p:cNvSpPr txBox="1">
            <a:spLocks/>
          </p:cNvSpPr>
          <p:nvPr/>
        </p:nvSpPr>
        <p:spPr>
          <a:xfrm>
            <a:off x="0" y="4714884"/>
            <a:ext cx="8229600" cy="68579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>
              <a:buFont typeface="Arial" pitchFamily="34" charset="0"/>
              <a:buChar char="•"/>
            </a:pPr>
            <a:r>
              <a:rPr lang="ru-RU" sz="3200" dirty="0" smtClean="0"/>
              <a:t> Свойства </a:t>
            </a:r>
            <a:r>
              <a:rPr lang="en-US" sz="3200" dirty="0" err="1" smtClean="0"/>
              <a:t>HasValue</a:t>
            </a:r>
            <a:r>
              <a:rPr lang="ru-RU" sz="3200" dirty="0" smtClean="0"/>
              <a:t> и </a:t>
            </a:r>
            <a:r>
              <a:rPr lang="en-US" sz="3200" dirty="0"/>
              <a:t>Value</a:t>
            </a:r>
          </a:p>
        </p:txBody>
      </p:sp>
      <p:pic>
        <p:nvPicPr>
          <p:cNvPr id="14340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57224" y="5500702"/>
            <a:ext cx="700087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Шаблонные типы (</a:t>
            </a:r>
            <a:r>
              <a:rPr lang="en-US" dirty="0" smtClean="0"/>
              <a:t>generics)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685791"/>
          </a:xfrm>
        </p:spPr>
        <p:txBody>
          <a:bodyPr>
            <a:normAutofit/>
          </a:bodyPr>
          <a:lstStyle/>
          <a:p>
            <a:r>
              <a:rPr lang="ru-RU" dirty="0" smtClean="0"/>
              <a:t>Сокращение </a:t>
            </a:r>
            <a:r>
              <a:rPr lang="ru-RU" dirty="0"/>
              <a:t>для </a:t>
            </a:r>
            <a:r>
              <a:rPr lang="en-US" dirty="0" err="1"/>
              <a:t>Nullable</a:t>
            </a:r>
            <a:r>
              <a:rPr lang="en-US" dirty="0"/>
              <a:t>&lt;T&gt;: T</a:t>
            </a:r>
            <a:r>
              <a:rPr lang="en-US" dirty="0" smtClean="0"/>
              <a:t>?</a:t>
            </a:r>
            <a:endParaRPr lang="ru-RU" dirty="0"/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1538" y="2428868"/>
            <a:ext cx="6943725" cy="2466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Шаблонные типы (</a:t>
            </a:r>
            <a:r>
              <a:rPr lang="en-US" dirty="0" smtClean="0"/>
              <a:t>generics)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685791"/>
          </a:xfrm>
        </p:spPr>
        <p:txBody>
          <a:bodyPr>
            <a:normAutofit/>
          </a:bodyPr>
          <a:lstStyle/>
          <a:p>
            <a:r>
              <a:rPr lang="ru-RU" dirty="0" smtClean="0"/>
              <a:t>Оператор</a:t>
            </a:r>
            <a:r>
              <a:rPr lang="en-US" dirty="0" smtClean="0"/>
              <a:t>: ??</a:t>
            </a:r>
            <a:endParaRPr lang="ru-RU" dirty="0"/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7224" y="2714620"/>
            <a:ext cx="62769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638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00100" y="4286256"/>
            <a:ext cx="3810000" cy="56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71462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REFLECTION</a:t>
            </a:r>
            <a:endParaRPr lang="ru-RU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Рефлексия (</a:t>
            </a:r>
            <a:r>
              <a:rPr lang="en-US" dirty="0"/>
              <a:t>reflection)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5257799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Рефлексия — это средство, позволяющее получать сведения о типе данных. Термин </a:t>
            </a:r>
            <a:r>
              <a:rPr lang="ru-RU" i="1" dirty="0" smtClean="0"/>
              <a:t>рефлексия,</a:t>
            </a:r>
            <a:r>
              <a:rPr lang="ru-RU" dirty="0" smtClean="0"/>
              <a:t> или отражение, происходит от принципа действия этого средства: объект класса </a:t>
            </a:r>
            <a:r>
              <a:rPr lang="en-US" b="1" dirty="0" err="1" smtClean="0"/>
              <a:t>Туре</a:t>
            </a:r>
            <a:r>
              <a:rPr lang="en-US" b="1" dirty="0" smtClean="0"/>
              <a:t> </a:t>
            </a:r>
            <a:r>
              <a:rPr lang="ru-RU" dirty="0" smtClean="0"/>
              <a:t>отражает базовый тип, который он представляет.</a:t>
            </a:r>
          </a:p>
          <a:p>
            <a:r>
              <a:rPr lang="ru-RU" dirty="0" smtClean="0"/>
              <a:t> Для получения информации о типе данных объекту класса </a:t>
            </a:r>
            <a:r>
              <a:rPr lang="en-US" b="1" dirty="0" err="1" smtClean="0"/>
              <a:t>Туре</a:t>
            </a:r>
            <a:r>
              <a:rPr lang="en-US" b="1" dirty="0" smtClean="0"/>
              <a:t> </a:t>
            </a:r>
            <a:r>
              <a:rPr lang="ru-RU" dirty="0" smtClean="0"/>
              <a:t>делаются запросы, а он возвращает (отражает) обратно информацию, связанную с определяемым типом. Рефлексия является эффективным механизмом, поскольку она позволяет выявлять и использовать возможности типов данных, известные только во время выполнения.</a:t>
            </a:r>
          </a:p>
          <a:p>
            <a:r>
              <a:rPr lang="ru-RU" dirty="0" smtClean="0"/>
              <a:t>Многие классы, поддерживающие рефлексию, входят в состав прикладного интерфейса .</a:t>
            </a:r>
            <a:r>
              <a:rPr lang="en-US" dirty="0" smtClean="0"/>
              <a:t>NET Reflection API</a:t>
            </a:r>
            <a:r>
              <a:rPr lang="ru-RU" dirty="0" smtClean="0"/>
              <a:t>, относящегося к пространству имен </a:t>
            </a:r>
            <a:r>
              <a:rPr lang="en-US" b="1" dirty="0" smtClean="0"/>
              <a:t>System. Reflection</a:t>
            </a:r>
            <a:r>
              <a:rPr lang="ru-RU" b="1" dirty="0" smtClean="0"/>
              <a:t>. </a:t>
            </a:r>
            <a:r>
              <a:rPr lang="ru-RU" dirty="0" smtClean="0"/>
              <a:t>Поэтому для применения рефлексии в код программы обычно вводится следующая строка.</a:t>
            </a:r>
          </a:p>
          <a:p>
            <a:r>
              <a:rPr lang="en-US" b="1" dirty="0" smtClean="0"/>
              <a:t>using </a:t>
            </a:r>
            <a:r>
              <a:rPr lang="en-US" b="1" dirty="0" err="1" smtClean="0"/>
              <a:t>System.Reflection</a:t>
            </a:r>
            <a:r>
              <a:rPr lang="en-US" b="1" dirty="0" smtClean="0"/>
              <a:t>;</a:t>
            </a:r>
            <a:endParaRPr lang="ru-RU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Рефлексия (</a:t>
            </a:r>
            <a:r>
              <a:rPr lang="en-US" dirty="0"/>
              <a:t>reflection)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5257799"/>
          </a:xfrm>
        </p:spPr>
        <p:txBody>
          <a:bodyPr>
            <a:normAutofit/>
          </a:bodyPr>
          <a:lstStyle/>
          <a:p>
            <a:r>
              <a:rPr lang="ru-RU" dirty="0" smtClean="0"/>
              <a:t>Класс </a:t>
            </a:r>
            <a:r>
              <a:rPr lang="en-US" b="1" dirty="0" smtClean="0"/>
              <a:t>System</a:t>
            </a:r>
            <a:r>
              <a:rPr lang="ru-RU" b="1" dirty="0" smtClean="0"/>
              <a:t>.</a:t>
            </a:r>
            <a:r>
              <a:rPr lang="en-US" b="1" dirty="0" err="1" smtClean="0"/>
              <a:t>Туре</a:t>
            </a:r>
            <a:r>
              <a:rPr lang="en-US" b="1" dirty="0" smtClean="0"/>
              <a:t> </a:t>
            </a:r>
            <a:r>
              <a:rPr lang="ru-RU" dirty="0" smtClean="0"/>
              <a:t>составляет ядро подсистемы рефлексии, поскольку он инкапсулирует тип данных. Он содержит многие свойства и методы, которыми можно пользоваться для получения информации о типе данных во время выполнения.</a:t>
            </a:r>
          </a:p>
          <a:p>
            <a:r>
              <a:rPr lang="ru-RU" dirty="0" smtClean="0"/>
              <a:t> Класс Туре является производным от абстрактного класса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en-US" b="1" dirty="0" smtClean="0"/>
              <a:t>System</a:t>
            </a:r>
            <a:r>
              <a:rPr lang="ru-RU" b="1" dirty="0" smtClean="0"/>
              <a:t>.</a:t>
            </a:r>
            <a:r>
              <a:rPr lang="en-US" b="1" dirty="0" smtClean="0"/>
              <a:t>Reflection</a:t>
            </a:r>
            <a:r>
              <a:rPr lang="ru-RU" b="1" dirty="0" smtClean="0"/>
              <a:t>.</a:t>
            </a:r>
            <a:r>
              <a:rPr lang="en-US" b="1" dirty="0" err="1" smtClean="0"/>
              <a:t>MemberInfо</a:t>
            </a:r>
            <a:endParaRPr lang="ru-RU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Рефлексия (</a:t>
            </a:r>
            <a:r>
              <a:rPr lang="en-US" dirty="0"/>
              <a:t>reflection)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5257799"/>
          </a:xfrm>
        </p:spPr>
        <p:txBody>
          <a:bodyPr>
            <a:normAutofit/>
          </a:bodyPr>
          <a:lstStyle/>
          <a:p>
            <a:r>
              <a:rPr lang="ru-RU" dirty="0" smtClean="0"/>
              <a:t>С помощью методов и свойств класса </a:t>
            </a:r>
            <a:r>
              <a:rPr lang="en-US" b="1" dirty="0" err="1" smtClean="0"/>
              <a:t>Туре</a:t>
            </a:r>
            <a:r>
              <a:rPr lang="en-US" b="1" dirty="0" smtClean="0"/>
              <a:t> </a:t>
            </a:r>
            <a:r>
              <a:rPr lang="ru-RU" dirty="0" smtClean="0"/>
              <a:t>можно получить подробные сведения о типе данных во время выполнения программы. </a:t>
            </a:r>
          </a:p>
          <a:p>
            <a:endParaRPr lang="ru-RU" dirty="0" smtClean="0"/>
          </a:p>
          <a:p>
            <a:r>
              <a:rPr lang="ru-RU" dirty="0" smtClean="0"/>
              <a:t>Рассмотрим четыре основных способа применения рефлексии: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получение сведений о методах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вызов методов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конструирование объектов 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загрузка типов данных из сборок.</a:t>
            </a:r>
            <a:endParaRPr lang="ru-RU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Рефлексия (</a:t>
            </a:r>
            <a:r>
              <a:rPr lang="en-US" dirty="0"/>
              <a:t>reflection)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5257799"/>
          </a:xfrm>
        </p:spPr>
        <p:txBody>
          <a:bodyPr>
            <a:normAutofit/>
          </a:bodyPr>
          <a:lstStyle/>
          <a:p>
            <a:r>
              <a:rPr lang="ru-RU" dirty="0" smtClean="0"/>
              <a:t>Получение сведений о методах</a:t>
            </a:r>
          </a:p>
          <a:p>
            <a:r>
              <a:rPr lang="ru-RU" dirty="0" smtClean="0"/>
              <a:t>Имея в своем распоряжении объект класса </a:t>
            </a:r>
            <a:r>
              <a:rPr lang="en-US" b="1" dirty="0" err="1" smtClean="0"/>
              <a:t>Туре</a:t>
            </a:r>
            <a:r>
              <a:rPr lang="en-US" b="1" dirty="0" smtClean="0"/>
              <a:t>, </a:t>
            </a:r>
            <a:r>
              <a:rPr lang="ru-RU" dirty="0" smtClean="0"/>
              <a:t>можно получить список методов, поддерживаемых отдельным типом данных, используя метод </a:t>
            </a:r>
            <a:r>
              <a:rPr lang="en-US" b="1" dirty="0" err="1" smtClean="0"/>
              <a:t>GetMethods</a:t>
            </a:r>
            <a:r>
              <a:rPr lang="en-US" b="1" dirty="0" smtClean="0"/>
              <a:t> ()</a:t>
            </a:r>
            <a:r>
              <a:rPr lang="ru-RU" dirty="0" smtClean="0"/>
              <a:t>. </a:t>
            </a:r>
          </a:p>
          <a:p>
            <a:pPr>
              <a:buNone/>
            </a:pPr>
            <a:endParaRPr lang="ru-RU" dirty="0" smtClean="0"/>
          </a:p>
          <a:p>
            <a:r>
              <a:rPr lang="en-US" b="1" dirty="0" err="1" smtClean="0"/>
              <a:t>MethodInfo</a:t>
            </a:r>
            <a:r>
              <a:rPr lang="ru-RU" b="1" dirty="0" smtClean="0"/>
              <a:t>[] </a:t>
            </a:r>
            <a:r>
              <a:rPr lang="en-US" b="1" dirty="0" err="1" smtClean="0"/>
              <a:t>GetMethods</a:t>
            </a:r>
            <a:r>
              <a:rPr lang="ru-RU" b="1" dirty="0" smtClean="0"/>
              <a:t>()</a:t>
            </a:r>
          </a:p>
          <a:p>
            <a:endParaRPr lang="ru-RU" b="1" dirty="0" smtClean="0"/>
          </a:p>
          <a:p>
            <a:r>
              <a:rPr lang="ru-RU" dirty="0" smtClean="0"/>
              <a:t>Этот метод возвращает массив объектов класса </a:t>
            </a:r>
            <a:r>
              <a:rPr lang="en-US" b="1" dirty="0" err="1" smtClean="0"/>
              <a:t>Methodlnfо</a:t>
            </a:r>
            <a:r>
              <a:rPr lang="en-US" b="1" dirty="0" smtClean="0"/>
              <a:t>, </a:t>
            </a:r>
            <a:r>
              <a:rPr lang="ru-RU" dirty="0" smtClean="0"/>
              <a:t>которые описывают методы, поддерживаемые вызывающим типом.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0"/>
            <a:ext cx="7239000" cy="1143000"/>
          </a:xfrm>
        </p:spPr>
        <p:txBody>
          <a:bodyPr>
            <a:normAutofit/>
          </a:bodyPr>
          <a:lstStyle/>
          <a:p>
            <a:r>
              <a:rPr lang="ru-RU" dirty="0"/>
              <a:t>Рефлексия (</a:t>
            </a:r>
            <a:r>
              <a:rPr lang="en-US" dirty="0"/>
              <a:t>reflection)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643579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Вызов методов с помощью рефлексии</a:t>
            </a:r>
          </a:p>
          <a:p>
            <a:r>
              <a:rPr lang="ru-RU" dirty="0" smtClean="0"/>
              <a:t>Как только методы, поддерживаемые определенным типом данных, становятся из­вестны, их можно вызывать. Для этой цели служит метод </a:t>
            </a:r>
            <a:r>
              <a:rPr lang="en-US" b="1" dirty="0" smtClean="0"/>
              <a:t>Invoke ()</a:t>
            </a:r>
            <a:r>
              <a:rPr lang="ru-RU" dirty="0" smtClean="0"/>
              <a:t>, входящий в состав класса </a:t>
            </a:r>
            <a:r>
              <a:rPr lang="en-US" b="1" dirty="0" err="1" smtClean="0"/>
              <a:t>Methodlnfо</a:t>
            </a:r>
            <a:r>
              <a:rPr lang="en-US" b="1" dirty="0" smtClean="0"/>
              <a:t>.</a:t>
            </a:r>
            <a:endParaRPr lang="ru-RU" b="1" dirty="0" smtClean="0"/>
          </a:p>
          <a:p>
            <a:endParaRPr lang="ru-RU" dirty="0" smtClean="0"/>
          </a:p>
          <a:p>
            <a:pPr>
              <a:buNone/>
            </a:pPr>
            <a:r>
              <a:rPr lang="en-US" b="1" dirty="0" smtClean="0"/>
              <a:t>object Invoke(object </a:t>
            </a:r>
            <a:r>
              <a:rPr lang="ru-RU" i="1" dirty="0" err="1" smtClean="0"/>
              <a:t>obj</a:t>
            </a:r>
            <a:r>
              <a:rPr lang="ru-RU" i="1" dirty="0" smtClean="0"/>
              <a:t>,</a:t>
            </a:r>
            <a:r>
              <a:rPr lang="en-US" b="1" dirty="0" smtClean="0"/>
              <a:t> object[] </a:t>
            </a:r>
            <a:r>
              <a:rPr lang="ru-RU" i="1" dirty="0" err="1" smtClean="0"/>
              <a:t>parameters</a:t>
            </a:r>
            <a:r>
              <a:rPr lang="ru-RU" i="1" dirty="0" smtClean="0"/>
              <a:t>)</a:t>
            </a:r>
          </a:p>
          <a:p>
            <a:pPr>
              <a:buNone/>
            </a:pPr>
            <a:endParaRPr lang="ru-RU" b="1" dirty="0" smtClean="0"/>
          </a:p>
          <a:p>
            <a:r>
              <a:rPr lang="ru-RU" i="1" dirty="0" err="1" smtClean="0"/>
              <a:t>obj</a:t>
            </a:r>
            <a:r>
              <a:rPr lang="ru-RU" dirty="0" smtClean="0"/>
              <a:t> обозначает ссылку на объект, для которого вызывается метод. Для вызова статических методов </a:t>
            </a:r>
            <a:r>
              <a:rPr lang="en-US" b="1" dirty="0" smtClean="0"/>
              <a:t>(static) </a:t>
            </a:r>
            <a:r>
              <a:rPr lang="ru-RU" dirty="0" smtClean="0"/>
              <a:t>в качестве параметра </a:t>
            </a:r>
            <a:r>
              <a:rPr lang="ru-RU" i="1" dirty="0" err="1" smtClean="0"/>
              <a:t>obj</a:t>
            </a:r>
            <a:r>
              <a:rPr lang="ru-RU" dirty="0" smtClean="0"/>
              <a:t> передается пустое значение </a:t>
            </a:r>
            <a:r>
              <a:rPr lang="en-US" b="1" dirty="0" smtClean="0"/>
              <a:t>(null).</a:t>
            </a:r>
            <a:endParaRPr lang="ru-RU" b="1" dirty="0" smtClean="0"/>
          </a:p>
          <a:p>
            <a:r>
              <a:rPr lang="en-US" b="1" dirty="0" smtClean="0"/>
              <a:t> </a:t>
            </a:r>
            <a:r>
              <a:rPr lang="ru-RU" dirty="0" smtClean="0"/>
              <a:t>Любые аргументы, которые должны быть переданы методу, указываются в массиве </a:t>
            </a:r>
            <a:r>
              <a:rPr lang="ru-RU" i="1" dirty="0" err="1" smtClean="0"/>
              <a:t>parameters</a:t>
            </a:r>
            <a:r>
              <a:rPr lang="ru-RU" i="1" dirty="0" smtClean="0"/>
              <a:t>.</a:t>
            </a:r>
            <a:r>
              <a:rPr lang="ru-RU" dirty="0" smtClean="0"/>
              <a:t> Если же аргументы не нужны, то вместо массива </a:t>
            </a:r>
            <a:r>
              <a:rPr lang="ru-RU" i="1" dirty="0" err="1" smtClean="0"/>
              <a:t>parameters</a:t>
            </a:r>
            <a:r>
              <a:rPr lang="ru-RU" dirty="0" smtClean="0"/>
              <a:t> указывается пустое значение </a:t>
            </a:r>
            <a:r>
              <a:rPr lang="en-US" b="1" dirty="0" smtClean="0"/>
              <a:t>(null).</a:t>
            </a:r>
            <a:endParaRPr lang="ru-RU" b="1" dirty="0" smtClean="0"/>
          </a:p>
          <a:p>
            <a:r>
              <a:rPr lang="en-US" b="1" dirty="0" smtClean="0"/>
              <a:t> </a:t>
            </a:r>
            <a:r>
              <a:rPr lang="ru-RU" dirty="0" smtClean="0"/>
              <a:t>Кроме того, количество элементов массива </a:t>
            </a:r>
            <a:r>
              <a:rPr lang="ru-RU" i="1" dirty="0" err="1" smtClean="0"/>
              <a:t>parameters</a:t>
            </a:r>
            <a:r>
              <a:rPr lang="ru-RU" i="1" dirty="0" smtClean="0"/>
              <a:t> </a:t>
            </a:r>
            <a:r>
              <a:rPr lang="ru-RU" dirty="0" smtClean="0"/>
              <a:t>должно точно соответствовать количеству передаваемых аргументов. </a:t>
            </a:r>
          </a:p>
          <a:p>
            <a:r>
              <a:rPr lang="ru-RU" dirty="0" smtClean="0"/>
              <a:t> Значение, возвращаемое вызываемым методом, передается методу </a:t>
            </a:r>
            <a:r>
              <a:rPr lang="en-US" b="1" dirty="0" smtClean="0"/>
              <a:t>Invoke ()</a:t>
            </a:r>
            <a:r>
              <a:rPr lang="ru-RU" dirty="0" smtClean="0"/>
              <a:t>, который и возвращает его.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Шаблонные типы (</a:t>
            </a:r>
            <a:r>
              <a:rPr lang="en-US" dirty="0" smtClean="0"/>
              <a:t>generics)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Типы</a:t>
            </a:r>
            <a:r>
              <a:rPr lang="ru-RU" dirty="0"/>
              <a:t>, принимающие параметром другие типы</a:t>
            </a:r>
          </a:p>
          <a:p>
            <a:r>
              <a:rPr lang="ru-RU" dirty="0" smtClean="0"/>
              <a:t>В </a:t>
            </a:r>
            <a:r>
              <a:rPr lang="ru-RU" dirty="0"/>
              <a:t>двух словах: на этапе написания типа –мы указываем что «там-то и там-то будут методы </a:t>
            </a:r>
            <a:r>
              <a:rPr lang="ru-RU" dirty="0" smtClean="0"/>
              <a:t>(свойства, </a:t>
            </a:r>
            <a:r>
              <a:rPr lang="ru-RU" dirty="0"/>
              <a:t>аргументы) типа, который нам укажут позже»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Рефлексия (</a:t>
            </a:r>
            <a:r>
              <a:rPr lang="en-US" dirty="0"/>
              <a:t>reflection)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457200" y="1500175"/>
            <a:ext cx="8229600" cy="5357826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Получение конструкторов конкретного типа</a:t>
            </a:r>
          </a:p>
          <a:p>
            <a:r>
              <a:rPr lang="ru-RU" dirty="0" smtClean="0"/>
              <a:t>Способности рефлексии проявляются наиболее заметно лишь в том случае, если объект создается динамически во время выполнения. И для этого необходимо получить сначала список конструкторов, а затем экземпляр объекта заданного типа, вызвав один из этих конструкторов. Такой механизм позволяет получать во время выполнения экземпляр объекта любого типа, даже не указывая его имя в операторе объявления.</a:t>
            </a:r>
          </a:p>
          <a:p>
            <a:r>
              <a:rPr lang="ru-RU" dirty="0" smtClean="0"/>
              <a:t>Конструкторы конкретного типа получаются при вызове метода </a:t>
            </a:r>
            <a:r>
              <a:rPr lang="en-US" b="1" dirty="0" err="1" smtClean="0"/>
              <a:t>GetConstructors</a:t>
            </a:r>
            <a:r>
              <a:rPr lang="en-US" b="1" dirty="0" smtClean="0"/>
              <a:t> </a:t>
            </a:r>
            <a:r>
              <a:rPr lang="ru-RU" dirty="0" smtClean="0"/>
              <a:t>() для объекта класса </a:t>
            </a:r>
            <a:r>
              <a:rPr lang="en-US" b="1" dirty="0" err="1" smtClean="0"/>
              <a:t>Туре</a:t>
            </a:r>
            <a:r>
              <a:rPr lang="en-US" b="1" dirty="0" smtClean="0"/>
              <a:t>. </a:t>
            </a:r>
            <a:endParaRPr lang="ru-RU" b="1" dirty="0" smtClean="0"/>
          </a:p>
          <a:p>
            <a:endParaRPr lang="ru-RU" dirty="0" smtClean="0"/>
          </a:p>
          <a:p>
            <a:pPr>
              <a:buNone/>
            </a:pPr>
            <a:r>
              <a:rPr lang="en-US" b="1" dirty="0" err="1" smtClean="0"/>
              <a:t>Constructorlnfo</a:t>
            </a:r>
            <a:r>
              <a:rPr lang="ru-RU" b="1" dirty="0" smtClean="0"/>
              <a:t>[] </a:t>
            </a:r>
            <a:r>
              <a:rPr lang="en-US" b="1" dirty="0" err="1" smtClean="0"/>
              <a:t>GetConstructors</a:t>
            </a:r>
            <a:r>
              <a:rPr lang="ru-RU" b="1" dirty="0" smtClean="0"/>
              <a:t>()</a:t>
            </a:r>
          </a:p>
          <a:p>
            <a:pPr>
              <a:buNone/>
            </a:pPr>
            <a:endParaRPr lang="ru-RU" b="1" dirty="0" smtClean="0"/>
          </a:p>
          <a:p>
            <a:r>
              <a:rPr lang="ru-RU" dirty="0" smtClean="0"/>
              <a:t>Метод </a:t>
            </a:r>
            <a:r>
              <a:rPr lang="en-US" b="1" dirty="0" err="1" smtClean="0"/>
              <a:t>GetConstructors</a:t>
            </a:r>
            <a:r>
              <a:rPr lang="en-US" b="1" dirty="0" smtClean="0"/>
              <a:t> </a:t>
            </a:r>
            <a:r>
              <a:rPr lang="ru-RU" dirty="0" smtClean="0"/>
              <a:t>() возвращает массив объектов класса </a:t>
            </a:r>
            <a:r>
              <a:rPr lang="en-US" b="1" dirty="0" err="1" smtClean="0"/>
              <a:t>Constructorlnfo</a:t>
            </a:r>
            <a:r>
              <a:rPr lang="en-US" b="1" dirty="0" smtClean="0"/>
              <a:t>, </a:t>
            </a:r>
            <a:r>
              <a:rPr lang="ru-RU" dirty="0" smtClean="0"/>
              <a:t>описывающих конструкторы.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Рефлексия (</a:t>
            </a:r>
            <a:r>
              <a:rPr lang="en-US" dirty="0"/>
              <a:t>reflection)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5257799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Получение типов данных из сборок</a:t>
            </a:r>
          </a:p>
          <a:p>
            <a:r>
              <a:rPr lang="ru-RU" dirty="0" smtClean="0"/>
              <a:t>Истинные преимущества рефлексии проявляются лишь тогда, когда доступные в про­грамме типы данных определяются динамически в результате анализа содержимого других сборок.</a:t>
            </a:r>
          </a:p>
          <a:p>
            <a:r>
              <a:rPr lang="ru-RU" dirty="0" smtClean="0"/>
              <a:t>Сборка несет в себе сведения о типах классов, структур и прочих элементов данных, которые в ней содержатся. Прикладной интерфейс </a:t>
            </a:r>
            <a:r>
              <a:rPr lang="en-US" dirty="0" smtClean="0"/>
              <a:t>Reflection API </a:t>
            </a:r>
            <a:r>
              <a:rPr lang="ru-RU" dirty="0" smtClean="0"/>
              <a:t>позволяет загрузить сборку, извлечь сведения о ней и получить экземпляры объектов любых открыто доступных в ней типов. Используя этот механизм, программа может выявлять свою среду и использовать те функциональные возможности, которые могут оказаться доступными без явного их определения во время компиляции.  Это очень эффективный и привлекательный принцип.</a:t>
            </a:r>
          </a:p>
          <a:p>
            <a:r>
              <a:rPr lang="ru-RU" dirty="0" smtClean="0"/>
              <a:t> А поскольку все сведения о типах могут быть извлечены и проверены, то ограничений на применение рефлексии практически не существует.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System.Reflection.Emit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0" y="1600201"/>
            <a:ext cx="9144000" cy="1614485"/>
          </a:xfrm>
        </p:spPr>
        <p:txBody>
          <a:bodyPr>
            <a:normAutofit/>
          </a:bodyPr>
          <a:lstStyle/>
          <a:p>
            <a:r>
              <a:rPr lang="ru-RU" smtClean="0"/>
              <a:t>Это </a:t>
            </a:r>
            <a:r>
              <a:rPr lang="ru-RU" dirty="0"/>
              <a:t>пространство имен позволяет </a:t>
            </a:r>
            <a:r>
              <a:rPr lang="ru-RU" dirty="0" smtClean="0"/>
              <a:t>создать </a:t>
            </a:r>
            <a:r>
              <a:rPr lang="ru-RU" b="1" dirty="0" smtClean="0"/>
              <a:t>в </a:t>
            </a:r>
            <a:r>
              <a:rPr lang="ru-RU" dirty="0" err="1" smtClean="0"/>
              <a:t>runtime</a:t>
            </a:r>
            <a:r>
              <a:rPr lang="ru-RU" dirty="0" smtClean="0"/>
              <a:t> с </a:t>
            </a:r>
            <a:r>
              <a:rPr lang="ru-RU" dirty="0"/>
              <a:t>нуля сборку, класс, методы и написать им реализацию на чистом MSIL и </a:t>
            </a:r>
            <a:r>
              <a:rPr lang="ru-RU" dirty="0" smtClean="0"/>
              <a:t>записать </a:t>
            </a:r>
            <a:r>
              <a:rPr lang="ru-RU" dirty="0"/>
              <a:t>все на диск в .</a:t>
            </a:r>
            <a:r>
              <a:rPr lang="ru-RU" dirty="0" err="1"/>
              <a:t>exe</a:t>
            </a:r>
            <a:endParaRPr lang="ru-RU" dirty="0"/>
          </a:p>
          <a:p>
            <a:endParaRPr lang="ru-RU" dirty="0"/>
          </a:p>
        </p:txBody>
      </p:sp>
      <p:pic>
        <p:nvPicPr>
          <p:cNvPr id="2253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000372"/>
            <a:ext cx="9144000" cy="36671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dirty="0" err="1" smtClean="0"/>
              <a:t>garbage</a:t>
            </a:r>
            <a:r>
              <a:rPr lang="ru-RU" dirty="0" smtClean="0"/>
              <a:t> </a:t>
            </a:r>
            <a:r>
              <a:rPr lang="ru-RU" dirty="0" err="1" smtClean="0"/>
              <a:t>collector</a:t>
            </a:r>
            <a:endParaRPr lang="ru-RU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Сборщик мусора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114815"/>
          </a:xfrm>
        </p:spPr>
        <p:txBody>
          <a:bodyPr>
            <a:normAutofit/>
          </a:bodyPr>
          <a:lstStyle/>
          <a:p>
            <a:endParaRPr lang="ru-RU" dirty="0"/>
          </a:p>
          <a:p>
            <a:pPr>
              <a:buNone/>
            </a:pPr>
            <a:r>
              <a:rPr lang="ru-RU" dirty="0" smtClean="0"/>
              <a:t>Два </a:t>
            </a:r>
            <a:r>
              <a:rPr lang="ru-RU" dirty="0"/>
              <a:t>факта о работе с динамической памятью C#</a:t>
            </a:r>
          </a:p>
          <a:p>
            <a:r>
              <a:rPr lang="ru-RU" dirty="0" smtClean="0"/>
              <a:t>Выделенную </a:t>
            </a:r>
            <a:r>
              <a:rPr lang="ru-RU" dirty="0"/>
              <a:t>динамическую память освобождать не нужно (есть </a:t>
            </a:r>
            <a:r>
              <a:rPr lang="ru-RU" b="1" i="1" dirty="0" err="1"/>
              <a:t>new</a:t>
            </a:r>
            <a:r>
              <a:rPr lang="ru-RU" b="1" i="1" dirty="0"/>
              <a:t>, но нет </a:t>
            </a:r>
            <a:r>
              <a:rPr lang="ru-RU" b="1" i="1" dirty="0" err="1"/>
              <a:t>delete</a:t>
            </a:r>
            <a:r>
              <a:rPr lang="ru-RU" b="1" i="1" dirty="0"/>
              <a:t>)</a:t>
            </a:r>
          </a:p>
          <a:p>
            <a:r>
              <a:rPr lang="ru-RU" dirty="0" smtClean="0"/>
              <a:t>За </a:t>
            </a:r>
            <a:r>
              <a:rPr lang="ru-RU" dirty="0"/>
              <a:t>её освобождение отвечает механизм под названием «сборщик мусора» (</a:t>
            </a:r>
            <a:r>
              <a:rPr lang="ru-RU" dirty="0" err="1"/>
              <a:t>garbage</a:t>
            </a:r>
            <a:r>
              <a:rPr lang="ru-RU" dirty="0"/>
              <a:t> </a:t>
            </a:r>
            <a:r>
              <a:rPr lang="ru-RU" dirty="0" err="1"/>
              <a:t>collector</a:t>
            </a:r>
            <a:r>
              <a:rPr lang="ru-RU" dirty="0"/>
              <a:t>)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Сборщик мусора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75762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i="1" dirty="0"/>
              <a:t>—What does your dad do?</a:t>
            </a:r>
          </a:p>
          <a:p>
            <a:pPr>
              <a:buNone/>
            </a:pPr>
            <a:r>
              <a:rPr lang="en-US" i="1" dirty="0"/>
              <a:t>—He does garbage collection at Microsoft.</a:t>
            </a:r>
          </a:p>
          <a:p>
            <a:pPr>
              <a:buNone/>
            </a:pPr>
            <a:r>
              <a:rPr lang="en-US" i="1" dirty="0"/>
              <a:t>—Cool! Is he a software architect?</a:t>
            </a:r>
          </a:p>
          <a:p>
            <a:pPr>
              <a:buNone/>
            </a:pPr>
            <a:r>
              <a:rPr lang="en-US" i="1" dirty="0"/>
              <a:t>—Nope, he is a janitor.</a:t>
            </a:r>
            <a:endParaRPr lang="ru-RU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Сборщик мусора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214422"/>
            <a:ext cx="8229600" cy="3757625"/>
          </a:xfrm>
        </p:spPr>
        <p:txBody>
          <a:bodyPr>
            <a:normAutofit lnSpcReduction="10000"/>
          </a:bodyPr>
          <a:lstStyle/>
          <a:p>
            <a:endParaRPr lang="ru-RU" dirty="0" smtClean="0"/>
          </a:p>
          <a:p>
            <a:r>
              <a:rPr lang="ru-RU" dirty="0" smtClean="0"/>
              <a:t>Как работает оператор </a:t>
            </a:r>
            <a:r>
              <a:rPr lang="en-US" dirty="0" smtClean="0"/>
              <a:t>new?</a:t>
            </a:r>
          </a:p>
          <a:p>
            <a:r>
              <a:rPr lang="ru-RU" dirty="0" smtClean="0"/>
              <a:t>Пул динамической памяти в .NET называется </a:t>
            </a:r>
            <a:r>
              <a:rPr lang="ru-RU" dirty="0" err="1" smtClean="0"/>
              <a:t>managed</a:t>
            </a:r>
            <a:r>
              <a:rPr lang="ru-RU" dirty="0" smtClean="0"/>
              <a:t> </a:t>
            </a:r>
            <a:r>
              <a:rPr lang="ru-RU" dirty="0" err="1" smtClean="0"/>
              <a:t>heap</a:t>
            </a:r>
            <a:endParaRPr lang="ru-RU" dirty="0" smtClean="0"/>
          </a:p>
          <a:p>
            <a:r>
              <a:rPr lang="ru-RU" dirty="0" smtClean="0"/>
              <a:t>При запуске программы .NET выделяет некоторое количество памяти для </a:t>
            </a:r>
            <a:r>
              <a:rPr lang="ru-RU" dirty="0" err="1" smtClean="0"/>
              <a:t>managed</a:t>
            </a:r>
            <a:r>
              <a:rPr lang="ru-RU" dirty="0" smtClean="0"/>
              <a:t> </a:t>
            </a:r>
            <a:r>
              <a:rPr lang="ru-RU" dirty="0" err="1" smtClean="0"/>
              <a:t>heap</a:t>
            </a:r>
            <a:endParaRPr lang="ru-RU" dirty="0" smtClean="0"/>
          </a:p>
          <a:p>
            <a:r>
              <a:rPr lang="ru-RU" dirty="0" smtClean="0"/>
              <a:t>В </a:t>
            </a:r>
            <a:r>
              <a:rPr lang="ru-RU" dirty="0" err="1" smtClean="0"/>
              <a:t>managed</a:t>
            </a:r>
            <a:r>
              <a:rPr lang="ru-RU" dirty="0" smtClean="0"/>
              <a:t> </a:t>
            </a:r>
            <a:r>
              <a:rPr lang="ru-RU" dirty="0" err="1" smtClean="0"/>
              <a:t>heapе</a:t>
            </a:r>
            <a:r>
              <a:rPr lang="en-US" dirty="0" smtClean="0"/>
              <a:t> </a:t>
            </a:r>
            <a:r>
              <a:rPr lang="ru-RU" dirty="0" err="1" smtClean="0"/>
              <a:t>сть</a:t>
            </a:r>
            <a:r>
              <a:rPr lang="ru-RU" dirty="0" smtClean="0"/>
              <a:t> указатель </a:t>
            </a:r>
            <a:r>
              <a:rPr lang="ru-RU" dirty="0" err="1" smtClean="0"/>
              <a:t>NextObjPtr</a:t>
            </a:r>
            <a:r>
              <a:rPr lang="ru-RU" dirty="0" smtClean="0"/>
              <a:t>,</a:t>
            </a:r>
            <a:r>
              <a:rPr lang="en-US" dirty="0" smtClean="0"/>
              <a:t> </a:t>
            </a:r>
            <a:r>
              <a:rPr lang="ru-RU" dirty="0" smtClean="0"/>
              <a:t>указывающий на начало свободной области памяти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86182" y="4786322"/>
            <a:ext cx="2214578" cy="17421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Сборщик мусора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257428"/>
          </a:xfrm>
        </p:spPr>
        <p:txBody>
          <a:bodyPr>
            <a:normAutofit/>
          </a:bodyPr>
          <a:lstStyle/>
          <a:p>
            <a:r>
              <a:rPr lang="ru-RU" dirty="0" smtClean="0"/>
              <a:t>При выделении новой памяти </a:t>
            </a:r>
            <a:r>
              <a:rPr lang="ru-RU" dirty="0" err="1" smtClean="0"/>
              <a:t>new</a:t>
            </a:r>
            <a:r>
              <a:rPr lang="en-US" dirty="0" smtClean="0"/>
              <a:t> </a:t>
            </a:r>
            <a:r>
              <a:rPr lang="ru-RU" dirty="0" smtClean="0"/>
              <a:t>занимает нужный кусок по адресу </a:t>
            </a:r>
            <a:r>
              <a:rPr lang="ru-RU" dirty="0" err="1" smtClean="0"/>
              <a:t>NextObjPtr</a:t>
            </a:r>
            <a:r>
              <a:rPr lang="en-US" dirty="0" smtClean="0"/>
              <a:t> </a:t>
            </a:r>
            <a:r>
              <a:rPr lang="ru-RU" dirty="0" smtClean="0"/>
              <a:t>и передвигает указатель в конец нового блока</a:t>
            </a:r>
            <a:r>
              <a:rPr lang="en-US" dirty="0" smtClean="0"/>
              <a:t>.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2976" y="4048106"/>
            <a:ext cx="3571901" cy="28098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57884" y="3621309"/>
            <a:ext cx="2214578" cy="32366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Сборщик мусора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757625"/>
          </a:xfrm>
        </p:spPr>
        <p:txBody>
          <a:bodyPr>
            <a:normAutofit/>
          </a:bodyPr>
          <a:lstStyle/>
          <a:p>
            <a:endParaRPr lang="ru-RU" dirty="0" smtClean="0"/>
          </a:p>
          <a:p>
            <a:r>
              <a:rPr lang="ru-RU" dirty="0" smtClean="0"/>
              <a:t>Итого,</a:t>
            </a:r>
            <a:r>
              <a:rPr lang="en-US" dirty="0" smtClean="0"/>
              <a:t> </a:t>
            </a:r>
            <a:r>
              <a:rPr lang="ru-RU" dirty="0" smtClean="0"/>
              <a:t>временные затраты</a:t>
            </a:r>
            <a:r>
              <a:rPr lang="en-US" dirty="0" smtClean="0"/>
              <a:t> </a:t>
            </a:r>
            <a:r>
              <a:rPr lang="ru-RU" dirty="0" smtClean="0"/>
              <a:t>на</a:t>
            </a:r>
            <a:r>
              <a:rPr lang="en-US" dirty="0" smtClean="0"/>
              <a:t> </a:t>
            </a:r>
            <a:r>
              <a:rPr lang="ru-RU" b="1" i="1" dirty="0" err="1" smtClean="0"/>
              <a:t>new</a:t>
            </a:r>
            <a:endParaRPr lang="en-US" b="1" i="1" dirty="0" smtClean="0"/>
          </a:p>
          <a:p>
            <a:pPr>
              <a:buNone/>
            </a:pPr>
            <a:r>
              <a:rPr lang="ru-RU" b="1" i="1" dirty="0" smtClean="0"/>
              <a:t> равны времени по перемещению указателя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Сборщик мусора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543956" cy="3757625"/>
          </a:xfrm>
        </p:spPr>
        <p:txBody>
          <a:bodyPr>
            <a:normAutofit/>
          </a:bodyPr>
          <a:lstStyle/>
          <a:p>
            <a:endParaRPr lang="ru-RU" dirty="0" smtClean="0"/>
          </a:p>
          <a:p>
            <a:r>
              <a:rPr lang="ru-RU" dirty="0" smtClean="0"/>
              <a:t>Нет оператора </a:t>
            </a:r>
            <a:r>
              <a:rPr lang="en-US" b="1" i="1" dirty="0" smtClean="0"/>
              <a:t>delete.</a:t>
            </a:r>
          </a:p>
          <a:p>
            <a:r>
              <a:rPr lang="ru-RU" dirty="0" smtClean="0"/>
              <a:t>Оператор </a:t>
            </a:r>
            <a:r>
              <a:rPr lang="ru-RU" dirty="0" err="1" smtClean="0"/>
              <a:t>new</a:t>
            </a:r>
            <a:r>
              <a:rPr lang="ru-RU" dirty="0" smtClean="0"/>
              <a:t>, выполняющийся за константное время</a:t>
            </a:r>
          </a:p>
          <a:p>
            <a:r>
              <a:rPr lang="ru-RU" dirty="0" smtClean="0"/>
              <a:t>Слишком хорошо, чтобы быть правдой!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Шаблонные типы (</a:t>
            </a:r>
            <a:r>
              <a:rPr lang="en-US" dirty="0" smtClean="0"/>
              <a:t>generics)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828800"/>
          </a:xfrm>
        </p:spPr>
        <p:txBody>
          <a:bodyPr/>
          <a:lstStyle/>
          <a:p>
            <a:r>
              <a:rPr lang="ru-RU" dirty="0" smtClean="0"/>
              <a:t>Типы</a:t>
            </a:r>
            <a:r>
              <a:rPr lang="ru-RU" dirty="0"/>
              <a:t>, принимающие параметром другие типы</a:t>
            </a:r>
          </a:p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3786190"/>
            <a:ext cx="7651425" cy="24145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Сборщик мусора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757625"/>
          </a:xfrm>
        </p:spPr>
        <p:txBody>
          <a:bodyPr>
            <a:normAutofit/>
          </a:bodyPr>
          <a:lstStyle/>
          <a:p>
            <a:r>
              <a:rPr lang="ru-RU" dirty="0" smtClean="0"/>
              <a:t>Что произойдет, когда </a:t>
            </a:r>
            <a:r>
              <a:rPr lang="ru-RU" dirty="0" err="1" smtClean="0"/>
              <a:t>managed</a:t>
            </a:r>
            <a:r>
              <a:rPr lang="ru-RU" dirty="0" smtClean="0"/>
              <a:t> </a:t>
            </a:r>
            <a:r>
              <a:rPr lang="ru-RU" dirty="0" err="1" smtClean="0"/>
              <a:t>heap</a:t>
            </a:r>
            <a:r>
              <a:rPr lang="ru-RU" dirty="0" smtClean="0"/>
              <a:t> заполнится?</a:t>
            </a:r>
          </a:p>
          <a:p>
            <a:r>
              <a:rPr lang="ru-RU" dirty="0" smtClean="0"/>
              <a:t>Вот тут-то и придет время выяснять, какие объекты уже можно удалять из кучи</a:t>
            </a:r>
          </a:p>
          <a:p>
            <a:r>
              <a:rPr lang="ru-RU" dirty="0" smtClean="0"/>
              <a:t>.NET не использует принцип подсчета ссылок (</a:t>
            </a:r>
            <a:r>
              <a:rPr lang="ru-RU" dirty="0" err="1" smtClean="0"/>
              <a:t>reference</a:t>
            </a:r>
            <a:r>
              <a:rPr lang="ru-RU" dirty="0" smtClean="0"/>
              <a:t> </a:t>
            </a:r>
            <a:r>
              <a:rPr lang="ru-RU" dirty="0" err="1" smtClean="0"/>
              <a:t>counting</a:t>
            </a:r>
            <a:r>
              <a:rPr lang="ru-RU" dirty="0" smtClean="0"/>
              <a:t>)</a:t>
            </a:r>
          </a:p>
          <a:p>
            <a:r>
              <a:rPr lang="ru-RU" dirty="0" smtClean="0"/>
              <a:t>Вместо этого —поиск объектов, на которые никто не ссылается (</a:t>
            </a:r>
            <a:r>
              <a:rPr lang="ru-RU" dirty="0" err="1" smtClean="0"/>
              <a:t>garbage</a:t>
            </a:r>
            <a:r>
              <a:rPr lang="ru-RU" dirty="0" smtClean="0"/>
              <a:t> </a:t>
            </a:r>
            <a:r>
              <a:rPr lang="ru-RU" dirty="0" err="1" smtClean="0"/>
              <a:t>collection</a:t>
            </a:r>
            <a:r>
              <a:rPr lang="ru-RU" dirty="0" smtClean="0"/>
              <a:t>)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Сборщик мусора</a:t>
            </a:r>
            <a:endParaRPr lang="ru-R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2976" y="1357298"/>
            <a:ext cx="5562600" cy="187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57290" y="3714752"/>
            <a:ext cx="4981575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85852" y="4500570"/>
            <a:ext cx="4695825" cy="67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14414" y="5357826"/>
            <a:ext cx="4695825" cy="67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Сборщик мусора</a:t>
            </a:r>
            <a:endParaRPr lang="ru-RU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48" y="1142984"/>
            <a:ext cx="5905500" cy="168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85918" y="3357562"/>
            <a:ext cx="5562600" cy="78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85918" y="4071942"/>
            <a:ext cx="5610225" cy="74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714480" y="4714884"/>
            <a:ext cx="5781675" cy="78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Сборщик мусора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971808"/>
          </a:xfrm>
        </p:spPr>
        <p:txBody>
          <a:bodyPr>
            <a:normAutofit/>
          </a:bodyPr>
          <a:lstStyle/>
          <a:p>
            <a:r>
              <a:rPr lang="ru-RU" dirty="0" smtClean="0"/>
              <a:t>Как узнать, на какие объекты есть ссылки, а на какие —нет?</a:t>
            </a:r>
          </a:p>
          <a:p>
            <a:r>
              <a:rPr lang="ru-RU" dirty="0" smtClean="0"/>
              <a:t>Нужно построить дерево зависимостей (</a:t>
            </a:r>
            <a:r>
              <a:rPr lang="ru-RU" dirty="0" err="1" smtClean="0"/>
              <a:t>rooted</a:t>
            </a:r>
            <a:r>
              <a:rPr lang="ru-RU" dirty="0" smtClean="0"/>
              <a:t> </a:t>
            </a:r>
            <a:r>
              <a:rPr lang="ru-RU" dirty="0" err="1" smtClean="0"/>
              <a:t>tree</a:t>
            </a:r>
            <a:r>
              <a:rPr lang="ru-RU" dirty="0" smtClean="0"/>
              <a:t>)</a:t>
            </a:r>
          </a:p>
          <a:p>
            <a:r>
              <a:rPr lang="ru-RU" dirty="0" smtClean="0"/>
              <a:t>Его построение начинается с </a:t>
            </a:r>
            <a:r>
              <a:rPr lang="ru-RU" dirty="0" err="1" smtClean="0"/>
              <a:t>rooted</a:t>
            </a:r>
            <a:r>
              <a:rPr lang="ru-RU" dirty="0" smtClean="0"/>
              <a:t> </a:t>
            </a:r>
            <a:r>
              <a:rPr lang="ru-RU" dirty="0" err="1" smtClean="0"/>
              <a:t>objects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Сборщик мусора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928802"/>
            <a:ext cx="8229600" cy="375762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Rooted objects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Все локальные переменные для всех методов на стеке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Аргументы всех методов, которые сейчас присутствуют на стеке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Статические поля классов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(Глобальных переменных в языке, нет)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Сборщик мусора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757625"/>
          </a:xfrm>
        </p:spPr>
        <p:txBody>
          <a:bodyPr>
            <a:normAutofit/>
          </a:bodyPr>
          <a:lstStyle/>
          <a:p>
            <a:r>
              <a:rPr lang="ru-RU" dirty="0" smtClean="0"/>
              <a:t>После этого начинается поиск всех объектов, на которые ссылаются </a:t>
            </a:r>
            <a:r>
              <a:rPr lang="ru-RU" dirty="0" err="1" smtClean="0"/>
              <a:t>rooted</a:t>
            </a:r>
            <a:r>
              <a:rPr lang="ru-RU" dirty="0" smtClean="0"/>
              <a:t> </a:t>
            </a:r>
            <a:r>
              <a:rPr lang="ru-RU" dirty="0" err="1" smtClean="0"/>
              <a:t>objects</a:t>
            </a:r>
            <a:endParaRPr lang="ru-RU" dirty="0" smtClean="0"/>
          </a:p>
          <a:p>
            <a:r>
              <a:rPr lang="ru-RU" dirty="0" smtClean="0"/>
              <a:t>Выстраивается </a:t>
            </a:r>
            <a:r>
              <a:rPr lang="ru-RU" dirty="0" err="1" smtClean="0"/>
              <a:t>rooted</a:t>
            </a:r>
            <a:r>
              <a:rPr lang="ru-RU" dirty="0" smtClean="0"/>
              <a:t> </a:t>
            </a:r>
            <a:r>
              <a:rPr lang="ru-RU" dirty="0" err="1" smtClean="0"/>
              <a:t>tree</a:t>
            </a:r>
            <a:r>
              <a:rPr lang="ru-RU" dirty="0" smtClean="0"/>
              <a:t>, т.е. дерево объектов, на которые кто-то ссылается</a:t>
            </a:r>
          </a:p>
          <a:p>
            <a:r>
              <a:rPr lang="ru-RU" dirty="0" smtClean="0"/>
              <a:t>Затем каждый объект из </a:t>
            </a:r>
            <a:r>
              <a:rPr lang="ru-RU" dirty="0" err="1" smtClean="0"/>
              <a:t>rooted</a:t>
            </a:r>
            <a:r>
              <a:rPr lang="ru-RU" dirty="0" smtClean="0"/>
              <a:t> </a:t>
            </a:r>
            <a:r>
              <a:rPr lang="ru-RU" dirty="0" err="1" smtClean="0"/>
              <a:t>tree</a:t>
            </a:r>
            <a:r>
              <a:rPr lang="en-US" dirty="0" smtClean="0"/>
              <a:t> </a:t>
            </a:r>
            <a:r>
              <a:rPr lang="ru-RU" dirty="0" smtClean="0"/>
              <a:t>ищется в </a:t>
            </a:r>
            <a:r>
              <a:rPr lang="ru-RU" dirty="0" err="1" smtClean="0"/>
              <a:t>managed</a:t>
            </a:r>
            <a:r>
              <a:rPr lang="ru-RU" dirty="0" smtClean="0"/>
              <a:t> </a:t>
            </a:r>
            <a:r>
              <a:rPr lang="ru-RU" dirty="0" err="1" smtClean="0"/>
              <a:t>heap</a:t>
            </a:r>
            <a:r>
              <a:rPr lang="ru-RU" dirty="0" smtClean="0"/>
              <a:t> и помечается флажком «непригоден к удалению»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Сборщик мусора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686800" cy="11144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Непомеченные объекты удаляются из</a:t>
            </a:r>
            <a:r>
              <a:rPr lang="en-US" dirty="0" smtClean="0"/>
              <a:t> </a:t>
            </a:r>
            <a:r>
              <a:rPr lang="ru-RU" dirty="0" err="1" smtClean="0"/>
              <a:t>managed</a:t>
            </a:r>
            <a:r>
              <a:rPr lang="ru-RU" dirty="0" smtClean="0"/>
              <a:t> </a:t>
            </a:r>
            <a:r>
              <a:rPr lang="ru-RU" dirty="0" err="1" smtClean="0"/>
              <a:t>heap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0100" y="3071810"/>
            <a:ext cx="2928958" cy="35068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Прямоугольник 4"/>
          <p:cNvSpPr/>
          <p:nvPr/>
        </p:nvSpPr>
        <p:spPr>
          <a:xfrm>
            <a:off x="3428992" y="3071810"/>
            <a:ext cx="550072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/>
              <a:t>Куча сжимается, чтобы в ней не оставалось дырок</a:t>
            </a:r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43306" y="4500569"/>
            <a:ext cx="2143140" cy="21717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Прямоугольник 6"/>
          <p:cNvSpPr/>
          <p:nvPr/>
        </p:nvSpPr>
        <p:spPr>
          <a:xfrm>
            <a:off x="5429224" y="5643578"/>
            <a:ext cx="371477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/>
              <a:t>Можно снова вызывать </a:t>
            </a:r>
            <a:r>
              <a:rPr lang="ru-RU" sz="3200" b="1" i="1" dirty="0" err="1" smtClean="0"/>
              <a:t>new</a:t>
            </a:r>
            <a:endParaRPr lang="ru-RU" sz="3200" b="1" i="1" dirty="0" smtClean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Сборщик мусора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757625"/>
          </a:xfrm>
        </p:spPr>
        <p:txBody>
          <a:bodyPr>
            <a:normAutofit/>
          </a:bodyPr>
          <a:lstStyle/>
          <a:p>
            <a:endParaRPr lang="ru-RU" dirty="0" smtClean="0"/>
          </a:p>
          <a:p>
            <a:r>
              <a:rPr lang="ru-RU" dirty="0" smtClean="0"/>
              <a:t>Дополнительный факт: сборка мусора выполняется в отдельной нити и блокирует все нити вашего процесса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Сборщик мусора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757626"/>
          </a:xfrm>
        </p:spPr>
        <p:txBody>
          <a:bodyPr>
            <a:normAutofit/>
          </a:bodyPr>
          <a:lstStyle/>
          <a:p>
            <a:r>
              <a:rPr lang="ru-RU" dirty="0" smtClean="0"/>
              <a:t>Сборщик мусора запускается </a:t>
            </a:r>
            <a:r>
              <a:rPr lang="ru-RU" dirty="0" err="1" smtClean="0"/>
              <a:t>толькопри</a:t>
            </a:r>
            <a:r>
              <a:rPr lang="ru-RU" dirty="0" smtClean="0"/>
              <a:t> вызове </a:t>
            </a:r>
            <a:r>
              <a:rPr lang="ru-RU" dirty="0" err="1" smtClean="0"/>
              <a:t>new</a:t>
            </a:r>
            <a:r>
              <a:rPr lang="ru-RU" dirty="0" smtClean="0"/>
              <a:t> и </a:t>
            </a:r>
            <a:r>
              <a:rPr lang="ru-RU" dirty="0" err="1" smtClean="0"/>
              <a:t>толькоесли</a:t>
            </a:r>
            <a:r>
              <a:rPr lang="ru-RU" dirty="0" smtClean="0"/>
              <a:t> в </a:t>
            </a:r>
            <a:r>
              <a:rPr lang="ru-RU" dirty="0" err="1" smtClean="0"/>
              <a:t>managed</a:t>
            </a:r>
            <a:r>
              <a:rPr lang="ru-RU" dirty="0" smtClean="0"/>
              <a:t> </a:t>
            </a:r>
            <a:r>
              <a:rPr lang="ru-RU" dirty="0" err="1" smtClean="0"/>
              <a:t>heap</a:t>
            </a:r>
            <a:r>
              <a:rPr lang="ru-RU" dirty="0" smtClean="0"/>
              <a:t> не оказалось достаточно памяти</a:t>
            </a:r>
          </a:p>
          <a:p>
            <a:r>
              <a:rPr lang="ru-RU" dirty="0" smtClean="0"/>
              <a:t>Сборка мусора состоит из двух частей:</a:t>
            </a:r>
          </a:p>
          <a:p>
            <a:r>
              <a:rPr lang="ru-RU" dirty="0" smtClean="0"/>
              <a:t>Построение </a:t>
            </a:r>
            <a:r>
              <a:rPr lang="ru-RU" dirty="0" err="1" smtClean="0"/>
              <a:t>rooted</a:t>
            </a:r>
            <a:r>
              <a:rPr lang="ru-RU" dirty="0" smtClean="0"/>
              <a:t> </a:t>
            </a:r>
            <a:r>
              <a:rPr lang="ru-RU" dirty="0" err="1" smtClean="0"/>
              <a:t>tree</a:t>
            </a:r>
            <a:r>
              <a:rPr lang="ru-RU" dirty="0" smtClean="0"/>
              <a:t> (оно никогда не кэшируется)</a:t>
            </a:r>
          </a:p>
          <a:p>
            <a:r>
              <a:rPr lang="ru-RU" dirty="0" smtClean="0"/>
              <a:t>Уплотнение </a:t>
            </a:r>
            <a:r>
              <a:rPr lang="en-US" dirty="0" smtClean="0"/>
              <a:t>managed heap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Сборщик мусора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514353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Сборка мусора выглядит очень дорогой!</a:t>
            </a:r>
          </a:p>
          <a:p>
            <a:r>
              <a:rPr lang="ru-RU" dirty="0" smtClean="0"/>
              <a:t>Зато </a:t>
            </a:r>
            <a:r>
              <a:rPr lang="en-US" b="1" i="1" dirty="0" smtClean="0"/>
              <a:t>new</a:t>
            </a:r>
            <a:r>
              <a:rPr lang="ru-RU" b="1" i="1" dirty="0" smtClean="0"/>
              <a:t> </a:t>
            </a:r>
            <a:r>
              <a:rPr lang="ru-RU" dirty="0" smtClean="0"/>
              <a:t>дешевый</a:t>
            </a:r>
            <a:r>
              <a:rPr lang="ru-RU" b="1" i="1" dirty="0" smtClean="0"/>
              <a:t>.</a:t>
            </a:r>
          </a:p>
          <a:p>
            <a:endParaRPr lang="ru-RU" b="1" i="1" dirty="0" smtClean="0"/>
          </a:p>
          <a:p>
            <a:pPr>
              <a:buNone/>
            </a:pPr>
            <a:r>
              <a:rPr lang="ru-RU" dirty="0" smtClean="0"/>
              <a:t>Небольшая оптимизация:</a:t>
            </a:r>
          </a:p>
          <a:p>
            <a:pPr>
              <a:buNone/>
            </a:pPr>
            <a:r>
              <a:rPr lang="ru-RU" i="1" dirty="0" smtClean="0"/>
              <a:t>«Если объект пережил одну сборку мусора, то он скорее всего переживет и следующую»</a:t>
            </a:r>
          </a:p>
          <a:p>
            <a:pPr>
              <a:buNone/>
            </a:pPr>
            <a:r>
              <a:rPr lang="ru-RU" i="1" dirty="0" smtClean="0"/>
              <a:t>«Если объект пережил две сборки мусора, то скорее всего он проживет еще дольше»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Шаблонные типы (</a:t>
            </a:r>
            <a:r>
              <a:rPr lang="en-US" dirty="0" smtClean="0"/>
              <a:t>generics)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900238"/>
          </a:xfrm>
        </p:spPr>
        <p:txBody>
          <a:bodyPr/>
          <a:lstStyle/>
          <a:p>
            <a:r>
              <a:rPr lang="ru-RU" dirty="0" smtClean="0"/>
              <a:t>Типы</a:t>
            </a:r>
            <a:r>
              <a:rPr lang="ru-RU" dirty="0"/>
              <a:t>, принимающие параметром другие типы</a:t>
            </a:r>
          </a:p>
          <a:p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0100" y="4429132"/>
            <a:ext cx="7391400" cy="139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Сборщик мусора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214422"/>
            <a:ext cx="5972188" cy="2900370"/>
          </a:xfrm>
        </p:spPr>
        <p:txBody>
          <a:bodyPr>
            <a:normAutofit/>
          </a:bodyPr>
          <a:lstStyle/>
          <a:p>
            <a:r>
              <a:rPr lang="ru-RU" dirty="0" smtClean="0"/>
              <a:t>На самом деле .NET использует  3 </a:t>
            </a:r>
            <a:r>
              <a:rPr lang="ru-RU" dirty="0" err="1" smtClean="0"/>
              <a:t>managed</a:t>
            </a:r>
            <a:r>
              <a:rPr lang="ru-RU" dirty="0" smtClean="0"/>
              <a:t> </a:t>
            </a:r>
            <a:r>
              <a:rPr lang="ru-RU" dirty="0" err="1" smtClean="0"/>
              <a:t>heap</a:t>
            </a:r>
            <a:r>
              <a:rPr lang="ru-RU" dirty="0" smtClean="0"/>
              <a:t>.</a:t>
            </a:r>
          </a:p>
          <a:p>
            <a:r>
              <a:rPr lang="en-US" dirty="0" smtClean="0"/>
              <a:t>Generation 0</a:t>
            </a:r>
          </a:p>
          <a:p>
            <a:r>
              <a:rPr lang="en-US" dirty="0" smtClean="0"/>
              <a:t>Generation 1</a:t>
            </a:r>
          </a:p>
          <a:p>
            <a:r>
              <a:rPr lang="en-US" dirty="0" smtClean="0"/>
              <a:t>Generation 2</a:t>
            </a:r>
            <a:endParaRPr lang="ru-RU" dirty="0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33850" y="2381250"/>
            <a:ext cx="5010150" cy="447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Сборщик мусора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571612"/>
            <a:ext cx="4043362" cy="5114947"/>
          </a:xfrm>
        </p:spPr>
        <p:txBody>
          <a:bodyPr>
            <a:normAutofit/>
          </a:bodyPr>
          <a:lstStyle/>
          <a:p>
            <a:r>
              <a:rPr lang="ru-RU" b="1" dirty="0" err="1" smtClean="0"/>
              <a:t>new</a:t>
            </a:r>
            <a:r>
              <a:rPr lang="ru-RU" dirty="0" smtClean="0"/>
              <a:t> всегда работает с </a:t>
            </a:r>
            <a:r>
              <a:rPr lang="ru-RU" dirty="0" err="1" smtClean="0"/>
              <a:t>Generation</a:t>
            </a:r>
            <a:r>
              <a:rPr lang="ru-RU" dirty="0" smtClean="0"/>
              <a:t> 0</a:t>
            </a:r>
          </a:p>
          <a:p>
            <a:r>
              <a:rPr lang="ru-RU" dirty="0" smtClean="0"/>
              <a:t>Когда в </a:t>
            </a:r>
            <a:r>
              <a:rPr lang="ru-RU" dirty="0" err="1" smtClean="0"/>
              <a:t>Generation</a:t>
            </a:r>
            <a:r>
              <a:rPr lang="ru-RU" dirty="0" smtClean="0"/>
              <a:t> 0 не хватает места, начинается процесс сборки мусора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43372" y="2095500"/>
            <a:ext cx="5200650" cy="476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Сборщик мусора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3186106" cy="4972072"/>
          </a:xfrm>
        </p:spPr>
        <p:txBody>
          <a:bodyPr>
            <a:normAutofit/>
          </a:bodyPr>
          <a:lstStyle/>
          <a:p>
            <a:r>
              <a:rPr lang="ru-RU" dirty="0" smtClean="0"/>
              <a:t>После сборки мусора все объекты оставшиеся в живых в </a:t>
            </a:r>
            <a:r>
              <a:rPr lang="ru-RU" dirty="0" err="1" smtClean="0"/>
              <a:t>Gen</a:t>
            </a:r>
            <a:r>
              <a:rPr lang="ru-RU" dirty="0" smtClean="0"/>
              <a:t> 0 переносятся в </a:t>
            </a:r>
            <a:r>
              <a:rPr lang="ru-RU" dirty="0" err="1" smtClean="0"/>
              <a:t>Gen</a:t>
            </a:r>
            <a:r>
              <a:rPr lang="ru-RU" dirty="0" smtClean="0"/>
              <a:t> 1</a:t>
            </a:r>
          </a:p>
          <a:p>
            <a:r>
              <a:rPr lang="en-US" dirty="0" smtClean="0"/>
              <a:t>Gen 0 </a:t>
            </a:r>
            <a:r>
              <a:rPr lang="ru-RU" dirty="0" smtClean="0"/>
              <a:t>остается пустым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43306" y="1571612"/>
            <a:ext cx="5172075" cy="4905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Сборщик мусора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3186106" cy="4972072"/>
          </a:xfrm>
        </p:spPr>
        <p:txBody>
          <a:bodyPr>
            <a:normAutofit/>
          </a:bodyPr>
          <a:lstStyle/>
          <a:p>
            <a:r>
              <a:rPr lang="ru-RU" dirty="0" smtClean="0"/>
              <a:t>Последующие </a:t>
            </a:r>
            <a:r>
              <a:rPr lang="ru-RU" b="1" dirty="0" err="1" smtClean="0"/>
              <a:t>new</a:t>
            </a:r>
            <a:r>
              <a:rPr lang="ru-RU" dirty="0" smtClean="0"/>
              <a:t> снова работают с </a:t>
            </a:r>
            <a:r>
              <a:rPr lang="ru-RU" dirty="0" err="1" smtClean="0"/>
              <a:t>Gen</a:t>
            </a:r>
            <a:r>
              <a:rPr lang="ru-RU" dirty="0" smtClean="0"/>
              <a:t> 0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57620" y="2000240"/>
            <a:ext cx="4876800" cy="4619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Сборщик мусора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3186106" cy="4972072"/>
          </a:xfrm>
        </p:spPr>
        <p:txBody>
          <a:bodyPr>
            <a:normAutofit/>
          </a:bodyPr>
          <a:lstStyle/>
          <a:p>
            <a:r>
              <a:rPr lang="ru-RU" dirty="0" smtClean="0"/>
              <a:t>Когда в </a:t>
            </a:r>
            <a:r>
              <a:rPr lang="ru-RU" dirty="0" err="1" smtClean="0"/>
              <a:t>Gen</a:t>
            </a:r>
            <a:r>
              <a:rPr lang="ru-RU" dirty="0" smtClean="0"/>
              <a:t> 0 закончится место, сборщик мусора снова вызовется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00496" y="1714488"/>
            <a:ext cx="4962525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Сборщик мусора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285860"/>
            <a:ext cx="4071934" cy="5286412"/>
          </a:xfrm>
        </p:spPr>
        <p:txBody>
          <a:bodyPr>
            <a:normAutofit/>
          </a:bodyPr>
          <a:lstStyle/>
          <a:p>
            <a:r>
              <a:rPr lang="ru-RU" dirty="0" smtClean="0"/>
              <a:t>Когда в </a:t>
            </a:r>
            <a:r>
              <a:rPr lang="ru-RU" dirty="0" err="1" smtClean="0"/>
              <a:t>Gen</a:t>
            </a:r>
            <a:r>
              <a:rPr lang="ru-RU" dirty="0" smtClean="0"/>
              <a:t> 0 закончится место, сборщик мусора снова вызовется</a:t>
            </a:r>
          </a:p>
          <a:p>
            <a:r>
              <a:rPr lang="ru-RU" dirty="0" smtClean="0"/>
              <a:t>Выжившие объекты из </a:t>
            </a:r>
            <a:r>
              <a:rPr lang="ru-RU" dirty="0" err="1" smtClean="0"/>
              <a:t>Gen</a:t>
            </a:r>
            <a:r>
              <a:rPr lang="ru-RU" dirty="0" smtClean="0"/>
              <a:t> 0 перенесутся в </a:t>
            </a:r>
            <a:r>
              <a:rPr lang="ru-RU" dirty="0" err="1" smtClean="0"/>
              <a:t>Gen</a:t>
            </a:r>
            <a:r>
              <a:rPr lang="ru-RU" dirty="0" smtClean="0"/>
              <a:t> 1</a:t>
            </a:r>
          </a:p>
          <a:p>
            <a:r>
              <a:rPr lang="ru-RU" dirty="0" smtClean="0"/>
              <a:t>Старые объекты в </a:t>
            </a:r>
            <a:r>
              <a:rPr lang="ru-RU" dirty="0" err="1" smtClean="0"/>
              <a:t>Gen</a:t>
            </a:r>
            <a:r>
              <a:rPr lang="ru-RU" dirty="0" smtClean="0"/>
              <a:t> 1 никто не тронул (и даже не проверил, используются они или нет)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43372" y="2000240"/>
            <a:ext cx="4829175" cy="465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Сборщик мусора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3186106" cy="4972072"/>
          </a:xfrm>
        </p:spPr>
        <p:txBody>
          <a:bodyPr>
            <a:normAutofit/>
          </a:bodyPr>
          <a:lstStyle/>
          <a:p>
            <a:r>
              <a:rPr lang="ru-RU" dirty="0" smtClean="0"/>
              <a:t>И так далее: </a:t>
            </a:r>
            <a:r>
              <a:rPr lang="ru-RU" i="1" dirty="0" err="1" smtClean="0"/>
              <a:t>new</a:t>
            </a:r>
            <a:r>
              <a:rPr lang="ru-RU" i="1" dirty="0" smtClean="0"/>
              <a:t> </a:t>
            </a:r>
            <a:r>
              <a:rPr lang="ru-RU" dirty="0" smtClean="0"/>
              <a:t>оперирует с </a:t>
            </a:r>
            <a:r>
              <a:rPr lang="ru-RU" dirty="0" err="1" smtClean="0"/>
              <a:t>Gen</a:t>
            </a:r>
            <a:r>
              <a:rPr lang="ru-RU" dirty="0" smtClean="0"/>
              <a:t> 0 и после сборки мусора переносит выжившие объекты оттуда в </a:t>
            </a:r>
            <a:r>
              <a:rPr lang="ru-RU" dirty="0" err="1" smtClean="0"/>
              <a:t>Gen</a:t>
            </a:r>
            <a:r>
              <a:rPr lang="ru-RU" dirty="0" smtClean="0"/>
              <a:t> 1</a:t>
            </a:r>
          </a:p>
          <a:p>
            <a:r>
              <a:rPr lang="ru-RU" dirty="0" smtClean="0"/>
              <a:t>А что будет, когда место закончится в Gen1?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6250" y="2552700"/>
            <a:ext cx="4857750" cy="430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Сборщик мусора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3186106" cy="4972072"/>
          </a:xfrm>
        </p:spPr>
        <p:txBody>
          <a:bodyPr>
            <a:normAutofit/>
          </a:bodyPr>
          <a:lstStyle/>
          <a:p>
            <a:r>
              <a:rPr lang="ru-RU" dirty="0" smtClean="0"/>
              <a:t>Сборщик мусора построит </a:t>
            </a:r>
            <a:r>
              <a:rPr lang="ru-RU" dirty="0" err="1" smtClean="0"/>
              <a:t>rooted</a:t>
            </a:r>
            <a:r>
              <a:rPr lang="ru-RU" dirty="0" smtClean="0"/>
              <a:t> </a:t>
            </a:r>
            <a:r>
              <a:rPr lang="ru-RU" dirty="0" err="1" smtClean="0"/>
              <a:t>tree</a:t>
            </a:r>
            <a:r>
              <a:rPr lang="ru-RU" dirty="0" smtClean="0"/>
              <a:t> для объектов в Gen0 и Gen1</a:t>
            </a:r>
          </a:p>
          <a:p>
            <a:r>
              <a:rPr lang="ru-RU" dirty="0" smtClean="0"/>
              <a:t>Выжившие объекты перенесутся в Gen2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00550" y="2214554"/>
            <a:ext cx="4743450" cy="448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Сборщик мусора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3186106" cy="4972072"/>
          </a:xfrm>
        </p:spPr>
        <p:txBody>
          <a:bodyPr>
            <a:normAutofit/>
          </a:bodyPr>
          <a:lstStyle/>
          <a:p>
            <a:r>
              <a:rPr lang="ru-RU" dirty="0" smtClean="0"/>
              <a:t>Сборщик мусора построит </a:t>
            </a:r>
            <a:r>
              <a:rPr lang="ru-RU" dirty="0" err="1" smtClean="0"/>
              <a:t>rooted</a:t>
            </a:r>
            <a:r>
              <a:rPr lang="ru-RU" dirty="0" smtClean="0"/>
              <a:t> </a:t>
            </a:r>
            <a:r>
              <a:rPr lang="ru-RU" dirty="0" err="1" smtClean="0"/>
              <a:t>tree</a:t>
            </a:r>
            <a:r>
              <a:rPr lang="ru-RU" dirty="0" smtClean="0"/>
              <a:t> для объектов в Gen0 и Gen1</a:t>
            </a:r>
          </a:p>
          <a:p>
            <a:r>
              <a:rPr lang="ru-RU" dirty="0" smtClean="0"/>
              <a:t>Выжившие объекты перенесутся в Gen2</a:t>
            </a:r>
          </a:p>
          <a:p>
            <a:r>
              <a:rPr lang="en-US" dirty="0" smtClean="0"/>
              <a:t>Gen0 </a:t>
            </a:r>
            <a:r>
              <a:rPr lang="ru-RU" dirty="0" smtClean="0"/>
              <a:t>и </a:t>
            </a:r>
            <a:r>
              <a:rPr lang="en-US" dirty="0" smtClean="0"/>
              <a:t>Gen1 </a:t>
            </a:r>
            <a:r>
              <a:rPr lang="ru-RU" dirty="0" smtClean="0"/>
              <a:t>очистятся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29058" y="1857364"/>
            <a:ext cx="4905375" cy="465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Сборщик мусора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285860"/>
            <a:ext cx="8258204" cy="1828800"/>
          </a:xfrm>
        </p:spPr>
        <p:txBody>
          <a:bodyPr>
            <a:normAutofit/>
          </a:bodyPr>
          <a:lstStyle/>
          <a:p>
            <a:endParaRPr lang="ru-RU" dirty="0" smtClean="0"/>
          </a:p>
          <a:p>
            <a:r>
              <a:rPr lang="ru-RU" dirty="0" smtClean="0"/>
              <a:t>Дальнейшие вызовы </a:t>
            </a:r>
            <a:r>
              <a:rPr lang="ru-RU" b="1" i="1" dirty="0" err="1" smtClean="0"/>
              <a:t>new</a:t>
            </a:r>
            <a:r>
              <a:rPr lang="ru-RU" b="1" i="1" dirty="0" smtClean="0"/>
              <a:t> </a:t>
            </a:r>
          </a:p>
          <a:p>
            <a:pPr>
              <a:buNone/>
            </a:pPr>
            <a:r>
              <a:rPr lang="ru-RU" b="1" dirty="0" smtClean="0"/>
              <a:t>будут опять создавать объекты в Gen0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28596" y="3143248"/>
            <a:ext cx="8286808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Итого: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dirty="0" err="1" smtClean="0"/>
              <a:t>new</a:t>
            </a:r>
            <a:r>
              <a:rPr lang="ru-RU" sz="2800" dirty="0" smtClean="0"/>
              <a:t> всегда создает объекты в Gen0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dirty="0" smtClean="0"/>
              <a:t>Если в Gen0не хватило места —собираем мусор в Gen0 и перемещаем выжившие объекты в Gen1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dirty="0" smtClean="0"/>
              <a:t>Если при этом в Gen1 не хватило места —собираем мусор в Gen1 и перемещаем выжившие объекты в Gen2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dirty="0" smtClean="0"/>
              <a:t>После сборки мусора Gen0 всегда пуст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Шаблонные типы (</a:t>
            </a:r>
            <a:r>
              <a:rPr lang="en-US" dirty="0" smtClean="0"/>
              <a:t>generics)</a:t>
            </a:r>
            <a:br>
              <a:rPr lang="en-US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400172"/>
          </a:xfrm>
        </p:spPr>
        <p:txBody>
          <a:bodyPr/>
          <a:lstStyle/>
          <a:p>
            <a:r>
              <a:rPr lang="ru-RU" dirty="0" smtClean="0"/>
              <a:t>В </a:t>
            </a:r>
            <a:r>
              <a:rPr lang="ru-RU" dirty="0"/>
              <a:t>нешаблонном типе могут быть шаблонные методы</a:t>
            </a:r>
          </a:p>
          <a:p>
            <a:endParaRPr lang="ru-R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2976" y="3214686"/>
            <a:ext cx="6553200" cy="242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Сборщик мусора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58204" cy="4972072"/>
          </a:xfrm>
        </p:spPr>
        <p:txBody>
          <a:bodyPr>
            <a:normAutofit/>
          </a:bodyPr>
          <a:lstStyle/>
          <a:p>
            <a:endParaRPr lang="ru-RU" dirty="0" smtClean="0"/>
          </a:p>
          <a:p>
            <a:pPr algn="ctr">
              <a:buNone/>
            </a:pPr>
            <a:r>
              <a:rPr lang="ru-RU" dirty="0" smtClean="0"/>
              <a:t>Помогла ли оптимизация?</a:t>
            </a:r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 smtClean="0"/>
              <a:t>Сборка мусора, которая затрагивает только Gen0,выполняется за 1 миллисекунду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Сборщик мусора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115328" cy="4972072"/>
          </a:xfrm>
        </p:spPr>
        <p:txBody>
          <a:bodyPr>
            <a:normAutofit/>
          </a:bodyPr>
          <a:lstStyle/>
          <a:p>
            <a:endParaRPr lang="ru-RU" dirty="0" smtClean="0"/>
          </a:p>
          <a:p>
            <a:pPr>
              <a:buNone/>
            </a:pPr>
            <a:r>
              <a:rPr lang="ru-RU" dirty="0" smtClean="0"/>
              <a:t>Размеры </a:t>
            </a:r>
            <a:r>
              <a:rPr lang="en-US" dirty="0" smtClean="0"/>
              <a:t>Generation #</a:t>
            </a:r>
            <a:r>
              <a:rPr lang="ru-RU" dirty="0" smtClean="0"/>
              <a:t>?</a:t>
            </a:r>
          </a:p>
          <a:p>
            <a:r>
              <a:rPr lang="en-US" dirty="0" smtClean="0"/>
              <a:t>Generation 0 —256 KB</a:t>
            </a:r>
          </a:p>
          <a:p>
            <a:r>
              <a:rPr lang="en-US" dirty="0" smtClean="0"/>
              <a:t>Generation 1 —2 MB</a:t>
            </a:r>
          </a:p>
          <a:p>
            <a:r>
              <a:rPr lang="en-US" dirty="0" smtClean="0"/>
              <a:t>Generation 2 —10 MB</a:t>
            </a:r>
          </a:p>
          <a:p>
            <a:pPr>
              <a:buNone/>
            </a:pPr>
            <a:r>
              <a:rPr lang="ru-RU" dirty="0" smtClean="0"/>
              <a:t>А что происходит, если кончается место в Gen2?</a:t>
            </a:r>
          </a:p>
          <a:p>
            <a:r>
              <a:rPr lang="ru-RU" dirty="0" smtClean="0"/>
              <a:t>Он расширяется</a:t>
            </a:r>
          </a:p>
          <a:p>
            <a:r>
              <a:rPr lang="ru-RU" dirty="0" smtClean="0"/>
              <a:t>Если расширить не получается, то бросается </a:t>
            </a:r>
            <a:r>
              <a:rPr lang="ru-RU" dirty="0" err="1" smtClean="0"/>
              <a:t>OutOfMemoryException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Сборщик мусора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043890" cy="375762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Последняя деталь</a:t>
            </a:r>
          </a:p>
          <a:p>
            <a:r>
              <a:rPr lang="ru-RU" dirty="0" smtClean="0"/>
              <a:t>Объекты, большие 85 КB, автоматически кладутся в Gen2</a:t>
            </a:r>
          </a:p>
          <a:p>
            <a:r>
              <a:rPr lang="ru-RU" dirty="0" smtClean="0"/>
              <a:t>Иначе они очень быстро приведут к вызову сборщика мусора, который скорее всего затронет и Gen0, и Gen1,и Gen2.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Сборщик мусора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043890" cy="154304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dirty="0" smtClean="0"/>
              <a:t>Доступ к сборщику мусора в </a:t>
            </a:r>
            <a:r>
              <a:rPr lang="ru-RU" dirty="0" err="1" smtClean="0"/>
              <a:t>runtime</a:t>
            </a:r>
            <a:endParaRPr lang="en-US" dirty="0" smtClean="0"/>
          </a:p>
          <a:p>
            <a:pPr algn="ctr">
              <a:buNone/>
            </a:pPr>
            <a:r>
              <a:rPr lang="ru-RU" dirty="0" smtClean="0"/>
              <a:t>Класс </a:t>
            </a:r>
            <a:r>
              <a:rPr lang="en-US" dirty="0" err="1" smtClean="0"/>
              <a:t>System.GC</a:t>
            </a:r>
            <a:endParaRPr lang="en-US" dirty="0" smtClean="0"/>
          </a:p>
          <a:p>
            <a:pPr>
              <a:buNone/>
            </a:pPr>
            <a:endParaRPr lang="ru-RU" dirty="0"/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4414" y="2857496"/>
            <a:ext cx="6829425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2976" y="3357562"/>
            <a:ext cx="7077075" cy="77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5364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28662" y="4071942"/>
            <a:ext cx="7400925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5365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28662" y="4500570"/>
            <a:ext cx="6772275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5366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214414" y="5715016"/>
            <a:ext cx="5762625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Сборщик мусора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043890" cy="5043510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Прямой вызов </a:t>
            </a:r>
            <a:r>
              <a:rPr lang="ru-RU" dirty="0" err="1" smtClean="0"/>
              <a:t>GC.Collect</a:t>
            </a:r>
            <a:r>
              <a:rPr lang="ru-RU" dirty="0" smtClean="0"/>
              <a:t>(), как правило, не нужен</a:t>
            </a:r>
          </a:p>
          <a:p>
            <a:r>
              <a:rPr lang="ru-RU" dirty="0" smtClean="0"/>
              <a:t>Вызывать </a:t>
            </a:r>
            <a:r>
              <a:rPr lang="ru-RU" dirty="0" err="1" smtClean="0"/>
              <a:t>GC.Collect</a:t>
            </a:r>
            <a:r>
              <a:rPr lang="ru-RU" dirty="0" smtClean="0"/>
              <a:t>() для освобождения памяти вообще бессмысленно —он все равно вызовется при </a:t>
            </a:r>
            <a:r>
              <a:rPr lang="ru-RU" b="1" i="1" dirty="0" err="1" smtClean="0"/>
              <a:t>new</a:t>
            </a:r>
            <a:endParaRPr lang="ru-RU" b="1" i="1" dirty="0" smtClean="0"/>
          </a:p>
          <a:p>
            <a:endParaRPr lang="ru-RU" dirty="0" smtClean="0"/>
          </a:p>
          <a:p>
            <a:r>
              <a:rPr lang="ru-RU" dirty="0" smtClean="0"/>
              <a:t>Единственная причина —если у вас есть критический участок кода (</a:t>
            </a:r>
            <a:r>
              <a:rPr lang="ru-RU" dirty="0" err="1" smtClean="0"/>
              <a:t>real-time</a:t>
            </a:r>
            <a:r>
              <a:rPr lang="ru-RU" dirty="0" smtClean="0"/>
              <a:t> сетевая операция, работа с внешним устройством), и вы не хотите, чтобы он прерывался вызовом сборщика</a:t>
            </a:r>
          </a:p>
          <a:p>
            <a:r>
              <a:rPr lang="ru-RU" dirty="0" smtClean="0"/>
              <a:t>В таком случае имеет смысл заранее вызвать </a:t>
            </a:r>
            <a:r>
              <a:rPr lang="ru-RU" dirty="0" err="1" smtClean="0"/>
              <a:t>GC.Collect</a:t>
            </a:r>
            <a:r>
              <a:rPr lang="ru-RU" dirty="0" smtClean="0"/>
              <a:t>()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857496"/>
            <a:ext cx="8229600" cy="1143000"/>
          </a:xfrm>
        </p:spPr>
        <p:txBody>
          <a:bodyPr/>
          <a:lstStyle/>
          <a:p>
            <a:pPr algn="ctr"/>
            <a:r>
              <a:rPr lang="ru-RU" dirty="0"/>
              <a:t>АТРИБУТЫ</a:t>
            </a:r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Атрибуты (</a:t>
            </a:r>
            <a:r>
              <a:rPr lang="en-US" dirty="0"/>
              <a:t>attributes)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828667"/>
          </a:xfrm>
        </p:spPr>
        <p:txBody>
          <a:bodyPr>
            <a:normAutofit/>
          </a:bodyPr>
          <a:lstStyle/>
          <a:p>
            <a:r>
              <a:rPr lang="ru-RU" dirty="0" smtClean="0"/>
              <a:t>Способ </a:t>
            </a:r>
            <a:r>
              <a:rPr lang="ru-RU" dirty="0"/>
              <a:t>пометить класс, поле или метод</a:t>
            </a:r>
          </a:p>
          <a:p>
            <a:endParaRPr lang="ru-RU" dirty="0"/>
          </a:p>
        </p:txBody>
      </p:sp>
      <p:sp>
        <p:nvSpPr>
          <p:cNvPr id="5" name="Содержимое 3"/>
          <p:cNvSpPr txBox="1">
            <a:spLocks/>
          </p:cNvSpPr>
          <p:nvPr/>
        </p:nvSpPr>
        <p:spPr>
          <a:xfrm>
            <a:off x="500034" y="4000504"/>
            <a:ext cx="8229600" cy="8286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ru-RU" sz="3200" dirty="0" smtClean="0"/>
              <a:t>И </a:t>
            </a:r>
            <a:r>
              <a:rPr lang="ru-RU" sz="3200" dirty="0"/>
              <a:t>даже, </a:t>
            </a:r>
            <a:r>
              <a:rPr lang="ru-RU" sz="3200" dirty="0" smtClean="0"/>
              <a:t>аргумент </a:t>
            </a:r>
            <a:r>
              <a:rPr lang="ru-RU" sz="3200" dirty="0"/>
              <a:t>метода!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28794" y="2357430"/>
            <a:ext cx="4457700" cy="133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355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14612" y="4857760"/>
            <a:ext cx="3181350" cy="177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Атрибуты (</a:t>
            </a:r>
            <a:r>
              <a:rPr lang="en-US" dirty="0"/>
              <a:t>attributes)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828667"/>
          </a:xfrm>
        </p:spPr>
        <p:txBody>
          <a:bodyPr>
            <a:normAutofit/>
          </a:bodyPr>
          <a:lstStyle/>
          <a:p>
            <a:r>
              <a:rPr lang="ru-RU" dirty="0" smtClean="0"/>
              <a:t>Способ </a:t>
            </a:r>
            <a:r>
              <a:rPr lang="ru-RU" dirty="0"/>
              <a:t>пометить класс, поле или метод</a:t>
            </a:r>
          </a:p>
          <a:p>
            <a:endParaRPr lang="ru-RU" dirty="0"/>
          </a:p>
        </p:txBody>
      </p:sp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28794" y="2357430"/>
            <a:ext cx="4457700" cy="133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844" y="4643446"/>
            <a:ext cx="8801100" cy="74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Атрибуты (</a:t>
            </a:r>
            <a:r>
              <a:rPr lang="en-US" dirty="0"/>
              <a:t>attributes)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328865"/>
          </a:xfrm>
        </p:spPr>
        <p:txBody>
          <a:bodyPr>
            <a:normAutofit/>
          </a:bodyPr>
          <a:lstStyle/>
          <a:p>
            <a:endParaRPr lang="ru-RU" dirty="0"/>
          </a:p>
          <a:p>
            <a:r>
              <a:rPr lang="ru-RU" dirty="0"/>
              <a:t>Атрибут —свойство </a:t>
            </a:r>
            <a:r>
              <a:rPr lang="ru-RU" dirty="0" err="1"/>
              <a:t>type</a:t>
            </a:r>
            <a:r>
              <a:rPr lang="ru-RU" dirty="0"/>
              <a:t> </a:t>
            </a:r>
            <a:r>
              <a:rPr lang="ru-RU" dirty="0" err="1"/>
              <a:t>object</a:t>
            </a:r>
            <a:r>
              <a:rPr lang="ru-RU" dirty="0"/>
              <a:t>, а не экземпляра класса</a:t>
            </a:r>
          </a:p>
          <a:p>
            <a:r>
              <a:rPr lang="ru-RU" dirty="0" smtClean="0"/>
              <a:t>Каждый </a:t>
            </a:r>
            <a:r>
              <a:rPr lang="ru-RU" dirty="0" err="1"/>
              <a:t>type</a:t>
            </a:r>
            <a:r>
              <a:rPr lang="ru-RU" dirty="0"/>
              <a:t> </a:t>
            </a:r>
            <a:r>
              <a:rPr lang="ru-RU" dirty="0" err="1"/>
              <a:t>object</a:t>
            </a:r>
            <a:r>
              <a:rPr lang="ru-RU" dirty="0"/>
              <a:t> в куче создается с набором ассоциированных с ним атрибутов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Атрибуты (</a:t>
            </a:r>
            <a:r>
              <a:rPr lang="en-US" dirty="0"/>
              <a:t>attributes)</a:t>
            </a:r>
            <a:endParaRPr lang="ru-RU" dirty="0"/>
          </a:p>
        </p:txBody>
      </p:sp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76300" y="2852738"/>
            <a:ext cx="7391400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Шаблонные типы (</a:t>
            </a:r>
            <a:r>
              <a:rPr lang="en-US" dirty="0" smtClean="0"/>
              <a:t>generics)</a:t>
            </a:r>
            <a:br>
              <a:rPr lang="en-US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328733"/>
          </a:xfrm>
        </p:spPr>
        <p:txBody>
          <a:bodyPr/>
          <a:lstStyle/>
          <a:p>
            <a:r>
              <a:rPr lang="ru-RU" dirty="0" smtClean="0"/>
              <a:t>Для </a:t>
            </a:r>
            <a:r>
              <a:rPr lang="ru-RU" dirty="0"/>
              <a:t>шаблонных методов работает </a:t>
            </a:r>
            <a:r>
              <a:rPr lang="ru-RU" dirty="0" err="1"/>
              <a:t>type</a:t>
            </a:r>
            <a:r>
              <a:rPr lang="ru-RU" dirty="0"/>
              <a:t> </a:t>
            </a:r>
            <a:r>
              <a:rPr lang="ru-RU" dirty="0" err="1"/>
              <a:t>inference</a:t>
            </a:r>
            <a:endParaRPr lang="ru-RU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48" y="2857496"/>
            <a:ext cx="7677150" cy="168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57224" y="5000636"/>
            <a:ext cx="6486525" cy="77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Атрибуты (</a:t>
            </a:r>
            <a:r>
              <a:rPr lang="en-US" dirty="0"/>
              <a:t>attributes)</a:t>
            </a:r>
            <a:endParaRPr lang="ru-RU" dirty="0"/>
          </a:p>
        </p:txBody>
      </p:sp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8662" y="1571612"/>
            <a:ext cx="7391400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66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500438"/>
            <a:ext cx="4591050" cy="1352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662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314825" y="5214950"/>
            <a:ext cx="4829175" cy="1343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Атрибуты (</a:t>
            </a:r>
            <a:r>
              <a:rPr lang="en-US" dirty="0"/>
              <a:t>attributes)</a:t>
            </a:r>
            <a:endParaRPr lang="ru-RU" dirty="0"/>
          </a:p>
        </p:txBody>
      </p:sp>
      <p:pic>
        <p:nvPicPr>
          <p:cNvPr id="276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658616"/>
            <a:ext cx="8229600" cy="7118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Атрибуты (</a:t>
            </a:r>
            <a:r>
              <a:rPr lang="en-US" dirty="0"/>
              <a:t>attributes)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757361"/>
          </a:xfrm>
        </p:spPr>
        <p:txBody>
          <a:bodyPr>
            <a:normAutofit/>
          </a:bodyPr>
          <a:lstStyle/>
          <a:p>
            <a:r>
              <a:rPr lang="ru-RU" dirty="0" smtClean="0"/>
              <a:t>А </a:t>
            </a:r>
            <a:r>
              <a:rPr lang="ru-RU" dirty="0"/>
              <a:t>как сделать атрибут специально только для поля или метода?</a:t>
            </a:r>
          </a:p>
          <a:p>
            <a:r>
              <a:rPr lang="ru-RU" dirty="0" smtClean="0"/>
              <a:t>Назначить </a:t>
            </a:r>
            <a:r>
              <a:rPr lang="ru-RU" dirty="0"/>
              <a:t>вашему атрибуту атрибут </a:t>
            </a:r>
            <a:r>
              <a:rPr lang="ru-RU" dirty="0" err="1"/>
              <a:t>AttributeUsage</a:t>
            </a:r>
            <a:endParaRPr lang="ru-RU" dirty="0"/>
          </a:p>
          <a:p>
            <a:endParaRPr lang="ru-RU" dirty="0"/>
          </a:p>
        </p:txBody>
      </p:sp>
      <p:pic>
        <p:nvPicPr>
          <p:cNvPr id="2867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286124"/>
            <a:ext cx="8705850" cy="1381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867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71604" y="5000636"/>
            <a:ext cx="5934075" cy="136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Атрибуты (</a:t>
            </a:r>
            <a:r>
              <a:rPr lang="en-US" dirty="0"/>
              <a:t>attributes)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828667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То </a:t>
            </a:r>
            <a:r>
              <a:rPr lang="ru-RU" dirty="0"/>
              <a:t>есть атрибуту можно передавать параметры в конструктор</a:t>
            </a:r>
          </a:p>
          <a:p>
            <a:endParaRPr lang="ru-RU" dirty="0"/>
          </a:p>
        </p:txBody>
      </p:sp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2500306"/>
            <a:ext cx="8705850" cy="1381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96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71604" y="4357694"/>
            <a:ext cx="6143625" cy="183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Атрибуты (</a:t>
            </a:r>
            <a:r>
              <a:rPr lang="en-US" dirty="0"/>
              <a:t>attributes)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828667"/>
          </a:xfrm>
        </p:spPr>
        <p:txBody>
          <a:bodyPr>
            <a:normAutofit/>
          </a:bodyPr>
          <a:lstStyle/>
          <a:p>
            <a:r>
              <a:rPr lang="ru-RU" dirty="0" smtClean="0"/>
              <a:t>Как </a:t>
            </a:r>
            <a:r>
              <a:rPr lang="ru-RU" dirty="0"/>
              <a:t>теперь </a:t>
            </a:r>
            <a:r>
              <a:rPr lang="ru-RU" dirty="0" smtClean="0"/>
              <a:t>достучаться до </a:t>
            </a:r>
            <a:r>
              <a:rPr lang="ru-RU" dirty="0"/>
              <a:t>атрибутов полей?</a:t>
            </a:r>
          </a:p>
          <a:p>
            <a:endParaRPr lang="ru-RU" dirty="0"/>
          </a:p>
        </p:txBody>
      </p:sp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9" y="2643182"/>
            <a:ext cx="9144029" cy="2928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Атрибуты (</a:t>
            </a:r>
            <a:r>
              <a:rPr lang="en-US" dirty="0"/>
              <a:t>attributes)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0" y="1600201"/>
            <a:ext cx="8686800" cy="4972071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dirty="0" smtClean="0"/>
              <a:t>Зачем </a:t>
            </a:r>
            <a:r>
              <a:rPr lang="ru-RU" dirty="0"/>
              <a:t>они нужны</a:t>
            </a:r>
            <a:r>
              <a:rPr lang="ru-RU" dirty="0" smtClean="0"/>
              <a:t>?</a:t>
            </a:r>
          </a:p>
          <a:p>
            <a:pPr>
              <a:buNone/>
            </a:pPr>
            <a:endParaRPr lang="ru-RU" dirty="0"/>
          </a:p>
          <a:p>
            <a:pPr>
              <a:buNone/>
            </a:pPr>
            <a:r>
              <a:rPr lang="ru-RU" dirty="0" smtClean="0"/>
              <a:t>Добавить </a:t>
            </a:r>
            <a:r>
              <a:rPr lang="ru-RU" dirty="0"/>
              <a:t>какую-то информацию о классе, методе или поле</a:t>
            </a:r>
          </a:p>
          <a:p>
            <a:r>
              <a:rPr lang="ru-RU" dirty="0" smtClean="0"/>
              <a:t>Класс </a:t>
            </a:r>
            <a:r>
              <a:rPr lang="ru-RU" dirty="0"/>
              <a:t>доступен для </a:t>
            </a:r>
            <a:r>
              <a:rPr lang="ru-RU" dirty="0" err="1"/>
              <a:t>сериализации</a:t>
            </a:r>
            <a:endParaRPr lang="ru-RU" dirty="0"/>
          </a:p>
          <a:p>
            <a:r>
              <a:rPr lang="ru-RU" dirty="0" smtClean="0"/>
              <a:t>Метод </a:t>
            </a:r>
            <a:r>
              <a:rPr lang="ru-RU" dirty="0"/>
              <a:t>является входной точкой для набора тестов</a:t>
            </a:r>
          </a:p>
          <a:p>
            <a:r>
              <a:rPr lang="ru-RU" dirty="0" smtClean="0"/>
              <a:t>Поле </a:t>
            </a:r>
            <a:r>
              <a:rPr lang="ru-RU" dirty="0"/>
              <a:t>объекта должно </a:t>
            </a:r>
            <a:r>
              <a:rPr lang="ru-RU" dirty="0" err="1"/>
              <a:t>мапитьсяна</a:t>
            </a:r>
            <a:r>
              <a:rPr lang="ru-RU" dirty="0"/>
              <a:t> колонку в базе данных</a:t>
            </a:r>
          </a:p>
          <a:p>
            <a:r>
              <a:rPr lang="en-US" dirty="0" err="1" smtClean="0"/>
              <a:t>ActionFilters</a:t>
            </a:r>
            <a:r>
              <a:rPr lang="ru-RU" dirty="0"/>
              <a:t>в </a:t>
            </a:r>
            <a:r>
              <a:rPr lang="en-US" dirty="0"/>
              <a:t>MVC</a:t>
            </a:r>
          </a:p>
          <a:p>
            <a:r>
              <a:rPr lang="en-US" dirty="0" err="1" smtClean="0"/>
              <a:t>ThreadStaticAttribute</a:t>
            </a:r>
            <a:endParaRPr lang="en-US" dirty="0"/>
          </a:p>
          <a:p>
            <a:r>
              <a:rPr lang="ru-RU" dirty="0" smtClean="0"/>
              <a:t>…</a:t>
            </a:r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pPr>
              <a:buNone/>
            </a:pPr>
            <a:r>
              <a:rPr lang="ru-RU" dirty="0" smtClean="0"/>
              <a:t>Атрибут </a:t>
            </a:r>
            <a:r>
              <a:rPr lang="ru-RU" dirty="0"/>
              <a:t>—свойство типа, а не объекта!</a:t>
            </a:r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До смешного доходит</a:t>
            </a:r>
          </a:p>
        </p:txBody>
      </p:sp>
      <p:pic>
        <p:nvPicPr>
          <p:cNvPr id="317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00166" y="1643050"/>
            <a:ext cx="5823749" cy="2143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928934"/>
            <a:ext cx="8229600" cy="1143000"/>
          </a:xfrm>
        </p:spPr>
        <p:txBody>
          <a:bodyPr/>
          <a:lstStyle/>
          <a:p>
            <a:pPr algn="ctr"/>
            <a:r>
              <a:rPr lang="ru-RU" dirty="0" smtClean="0"/>
              <a:t>ВСЕ!!!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Шаблонные типы (</a:t>
            </a:r>
            <a:r>
              <a:rPr lang="en-US" dirty="0" smtClean="0"/>
              <a:t>generics)</a:t>
            </a:r>
            <a:br>
              <a:rPr lang="en-US" dirty="0" smtClean="0"/>
            </a:b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l="15625" t="33677" r="36198" b="10801"/>
          <a:stretch>
            <a:fillRect/>
          </a:stretch>
        </p:blipFill>
        <p:spPr bwMode="auto">
          <a:xfrm>
            <a:off x="500034" y="1142983"/>
            <a:ext cx="6429420" cy="52999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7239000" cy="6027132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//</a:t>
            </a:r>
            <a:r>
              <a:rPr lang="ru-RU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С++</a:t>
            </a:r>
            <a:endParaRPr lang="en-US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template </a:t>
            </a:r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class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Comparer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{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public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int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Compare(</a:t>
            </a:r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const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T&amp;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lhs, </a:t>
            </a:r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const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T&amp;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rhs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{ </a:t>
            </a:r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return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rhs.CompareTo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(lhs);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} };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//</a:t>
            </a:r>
            <a:r>
              <a:rPr lang="ru-RU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#</a:t>
            </a:r>
            <a:endParaRPr lang="en-US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public </a:t>
            </a:r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class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Comparer 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{ </a:t>
            </a:r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public </a:t>
            </a:r>
            <a:r>
              <a:rPr lang="en-US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int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Compare(T lhs, T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rhs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{ </a:t>
            </a:r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return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lhs.CompareTo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rhs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); } }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345</TotalTime>
  <Words>2114</Words>
  <Application>Microsoft Office PowerPoint</Application>
  <PresentationFormat>Экран (4:3)</PresentationFormat>
  <Paragraphs>290</Paragraphs>
  <Slides>77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77</vt:i4>
      </vt:variant>
    </vt:vector>
  </HeadingPairs>
  <TitlesOfParts>
    <vt:vector size="78" baseType="lpstr">
      <vt:lpstr>Изящная</vt:lpstr>
      <vt:lpstr>Шаблонные типы, Рефлексия типов,  программирование с использованием атрибутов</vt:lpstr>
      <vt:lpstr>Программа на сегодня </vt:lpstr>
      <vt:lpstr>Шаблонные типы (generics)</vt:lpstr>
      <vt:lpstr>Шаблонные типы (generics)</vt:lpstr>
      <vt:lpstr>Шаблонные типы (generics)</vt:lpstr>
      <vt:lpstr>Шаблонные типы (generics) </vt:lpstr>
      <vt:lpstr>Шаблонные типы (generics) </vt:lpstr>
      <vt:lpstr>Шаблонные типы (generics) </vt:lpstr>
      <vt:lpstr>Слайд 9</vt:lpstr>
      <vt:lpstr>Шаблонные типы (generics)</vt:lpstr>
      <vt:lpstr>Шаблонные типы (generics)</vt:lpstr>
      <vt:lpstr>Шаблонные типы (generics)</vt:lpstr>
      <vt:lpstr>Шаблонные типы (generics)</vt:lpstr>
      <vt:lpstr>Шаблонные типы (generics)</vt:lpstr>
      <vt:lpstr>Шаблонные типы (generics)</vt:lpstr>
      <vt:lpstr>Шаблонные типы (generics)</vt:lpstr>
      <vt:lpstr>Шаблонные типы (generics)</vt:lpstr>
      <vt:lpstr>Шаблонные типы (generics)</vt:lpstr>
      <vt:lpstr>Шаблонные типы (generics)</vt:lpstr>
      <vt:lpstr>Шаблонные типы (generics)</vt:lpstr>
      <vt:lpstr>Шаблонные типы (generics)</vt:lpstr>
      <vt:lpstr>Шаблонные типы (generics)</vt:lpstr>
      <vt:lpstr>Шаблонные типы (generics)</vt:lpstr>
      <vt:lpstr>REFLECTION</vt:lpstr>
      <vt:lpstr>Рефлексия (reflection)</vt:lpstr>
      <vt:lpstr>Рефлексия (reflection)</vt:lpstr>
      <vt:lpstr>Рефлексия (reflection)</vt:lpstr>
      <vt:lpstr>Рефлексия (reflection)</vt:lpstr>
      <vt:lpstr>Рефлексия (reflection)</vt:lpstr>
      <vt:lpstr>Рефлексия (reflection)</vt:lpstr>
      <vt:lpstr>Рефлексия (reflection)</vt:lpstr>
      <vt:lpstr>System.Reflection.Emit</vt:lpstr>
      <vt:lpstr>garbage collector</vt:lpstr>
      <vt:lpstr>Сборщик мусора</vt:lpstr>
      <vt:lpstr>Сборщик мусора</vt:lpstr>
      <vt:lpstr>Сборщик мусора</vt:lpstr>
      <vt:lpstr>Сборщик мусора</vt:lpstr>
      <vt:lpstr>Сборщик мусора</vt:lpstr>
      <vt:lpstr>Сборщик мусора</vt:lpstr>
      <vt:lpstr>Сборщик мусора</vt:lpstr>
      <vt:lpstr>Сборщик мусора</vt:lpstr>
      <vt:lpstr>Сборщик мусора</vt:lpstr>
      <vt:lpstr>Сборщик мусора</vt:lpstr>
      <vt:lpstr>Сборщик мусора</vt:lpstr>
      <vt:lpstr>Сборщик мусора</vt:lpstr>
      <vt:lpstr>Сборщик мусора</vt:lpstr>
      <vt:lpstr>Сборщик мусора</vt:lpstr>
      <vt:lpstr>Сборщик мусора</vt:lpstr>
      <vt:lpstr>Сборщик мусора</vt:lpstr>
      <vt:lpstr>Сборщик мусора</vt:lpstr>
      <vt:lpstr>Сборщик мусора</vt:lpstr>
      <vt:lpstr>Сборщик мусора</vt:lpstr>
      <vt:lpstr>Сборщик мусора</vt:lpstr>
      <vt:lpstr>Сборщик мусора</vt:lpstr>
      <vt:lpstr>Сборщик мусора</vt:lpstr>
      <vt:lpstr>Сборщик мусора</vt:lpstr>
      <vt:lpstr>Сборщик мусора</vt:lpstr>
      <vt:lpstr>Сборщик мусора</vt:lpstr>
      <vt:lpstr>Сборщик мусора</vt:lpstr>
      <vt:lpstr>Сборщик мусора</vt:lpstr>
      <vt:lpstr>Сборщик мусора</vt:lpstr>
      <vt:lpstr>Сборщик мусора</vt:lpstr>
      <vt:lpstr>Сборщик мусора</vt:lpstr>
      <vt:lpstr>Сборщик мусора</vt:lpstr>
      <vt:lpstr>АТРИБУТЫ</vt:lpstr>
      <vt:lpstr>Атрибуты (attributes)</vt:lpstr>
      <vt:lpstr>Атрибуты (attributes)</vt:lpstr>
      <vt:lpstr>Атрибуты (attributes)</vt:lpstr>
      <vt:lpstr>Атрибуты (attributes)</vt:lpstr>
      <vt:lpstr>Атрибуты (attributes)</vt:lpstr>
      <vt:lpstr>Атрибуты (attributes)</vt:lpstr>
      <vt:lpstr>Атрибуты (attributes)</vt:lpstr>
      <vt:lpstr>Атрибуты (attributes)</vt:lpstr>
      <vt:lpstr>Атрибуты (attributes)</vt:lpstr>
      <vt:lpstr>Атрибуты (attributes)</vt:lpstr>
      <vt:lpstr>До смешного доходит</vt:lpstr>
      <vt:lpstr>ВСЕ!!!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Рефлексия типов, позднее связывание и программирование с использованием атрибутов</dc:title>
  <dc:creator>Alexander</dc:creator>
  <cp:lastModifiedBy>1</cp:lastModifiedBy>
  <cp:revision>68</cp:revision>
  <dcterms:created xsi:type="dcterms:W3CDTF">2014-09-21T16:43:45Z</dcterms:created>
  <dcterms:modified xsi:type="dcterms:W3CDTF">2015-09-22T11:20:53Z</dcterms:modified>
</cp:coreProperties>
</file>