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D90D12B-801D-43EE-A4EF-EECF88EF74C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40E088C-806B-454A-8DA7-CF86FD81C0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0D12B-801D-43EE-A4EF-EECF88EF74C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0E088C-806B-454A-8DA7-CF86FD81C0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D90D12B-801D-43EE-A4EF-EECF88EF74C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40E088C-806B-454A-8DA7-CF86FD81C0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0D12B-801D-43EE-A4EF-EECF88EF74C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0E088C-806B-454A-8DA7-CF86FD81C0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90D12B-801D-43EE-A4EF-EECF88EF74C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40E088C-806B-454A-8DA7-CF86FD81C0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0D12B-801D-43EE-A4EF-EECF88EF74C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0E088C-806B-454A-8DA7-CF86FD81C0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0D12B-801D-43EE-A4EF-EECF88EF74C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0E088C-806B-454A-8DA7-CF86FD81C0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0D12B-801D-43EE-A4EF-EECF88EF74C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0E088C-806B-454A-8DA7-CF86FD81C0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90D12B-801D-43EE-A4EF-EECF88EF74C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0E088C-806B-454A-8DA7-CF86FD81C0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0D12B-801D-43EE-A4EF-EECF88EF74C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0E088C-806B-454A-8DA7-CF86FD81C0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0D12B-801D-43EE-A4EF-EECF88EF74C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0E088C-806B-454A-8DA7-CF86FD81C0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D90D12B-801D-43EE-A4EF-EECF88EF74C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40E088C-806B-454A-8DA7-CF86FD81C0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&#1055;&#1077;&#1088;&#1077;&#1093;&#1074;&#1072;&#1090;%20&#1074;%20Ring0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533400"/>
            <a:ext cx="6257722" cy="2868168"/>
          </a:xfrm>
        </p:spPr>
        <p:txBody>
          <a:bodyPr>
            <a:normAutofit/>
          </a:bodyPr>
          <a:lstStyle/>
          <a:p>
            <a:r>
              <a:rPr lang="ru-RU" b="1" dirty="0" smtClean="0"/>
              <a:t>Перехват API функций в </a:t>
            </a:r>
            <a:r>
              <a:rPr lang="ru-RU" b="1" dirty="0" err="1" smtClean="0"/>
              <a:t>Windows</a:t>
            </a:r>
            <a:r>
              <a:rPr lang="en-US" b="1" dirty="0" smtClean="0"/>
              <a:t>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b="1" dirty="0" smtClean="0"/>
              <a:t>Ring 0.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&amp;Icy;&amp;iecy;&amp;rcy;&amp;acy;&amp;rcy;&amp;khcy;&amp;icy;&amp;yacy; &amp;vcy;&amp;ycy;&amp;zcy;&amp;ocy;&amp;vcy;&amp;ocy;&amp;vcy; API &amp;vcy; Windows 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952494"/>
            <a:ext cx="7131177" cy="590550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214290"/>
            <a:ext cx="7500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Иерархия вызова API в системе</a:t>
            </a:r>
            <a:endParaRPr lang="ru-RU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&amp;Ucy;&amp;scy;&amp;tcy;&amp;rcy;&amp;ocy;&amp;jcy;&amp;scy;&amp;tcy;&amp;vcy;&amp;ocy; &amp;icy;&amp;ncy;&amp;tcy;&amp;iecy;&amp;rcy;&amp;fcy;&amp;iecy;&amp;jcy;&amp;scy;&amp;acy; &amp;scy;&amp;icy;&amp;scy;&amp;tcy;&amp;iecy;&amp;mcy;&amp;ncy;&amp;ycy;&amp;khcy; &amp;vcy;&amp;ycy;&amp;zcy;&amp;ocy;&amp;vcy;&amp;ocy;&amp;v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207397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43636" y="0"/>
            <a:ext cx="300036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Работа интерфейса системных вызовов:</a:t>
            </a:r>
          </a:p>
          <a:p>
            <a:r>
              <a:rPr lang="ru-RU" dirty="0" smtClean="0"/>
              <a:t>Из схемы следует, что вызов функции ядра, прежде  чем будет передан соответствующей </a:t>
            </a:r>
            <a:r>
              <a:rPr lang="ru-RU" dirty="0" err="1" smtClean="0"/>
              <a:t>NativeAPI</a:t>
            </a:r>
            <a:r>
              <a:rPr lang="ru-RU" dirty="0" smtClean="0"/>
              <a:t> ядра проходит предварительно довольно сложную обработку. Сначала, в третьем кольце вызывается соответствующая функция в </a:t>
            </a:r>
            <a:r>
              <a:rPr lang="ru-RU" dirty="0" err="1" smtClean="0"/>
              <a:t>Ntdll</a:t>
            </a:r>
            <a:r>
              <a:rPr lang="ru-RU" dirty="0" smtClean="0"/>
              <a:t>, где а регистр EAX помещается номер вызываемого системного сервиса, а в регистр EDX - указатель на передаваемые параметры.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интерфейса системных вызовов: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Затем вызывается прерывание 2Eh (в </a:t>
            </a:r>
            <a:r>
              <a:rPr lang="ru-RU" dirty="0" err="1" smtClean="0"/>
              <a:t>Windows</a:t>
            </a:r>
            <a:r>
              <a:rPr lang="ru-RU" dirty="0" smtClean="0"/>
              <a:t> XP - команда </a:t>
            </a:r>
            <a:r>
              <a:rPr lang="ru-RU" dirty="0" err="1" smtClean="0"/>
              <a:t>sysenter</a:t>
            </a:r>
            <a:r>
              <a:rPr lang="ru-RU" dirty="0" smtClean="0"/>
              <a:t>) и происходит переход процесса в нулевое кольцо, где управление передается согласно записанному в IDT шлюзу прерывания, в этом месте происходит переключение окружения третьего кольца на нулевое, выполняется смена стека на стек ядра, и происходит перезагрузка сегментного регистра FS, который в нулевом кольце указывает на совершенно другие структуры, чем в третьем кольце.</a:t>
            </a:r>
          </a:p>
          <a:p>
            <a:r>
              <a:rPr lang="ru-RU" dirty="0" smtClean="0"/>
              <a:t> Затем управление передается обработчику прерывания 2Eh - функции ядра </a:t>
            </a:r>
            <a:r>
              <a:rPr lang="ru-RU" dirty="0" err="1" smtClean="0"/>
              <a:t>KiSystemService</a:t>
            </a:r>
            <a:r>
              <a:rPr lang="ru-RU" dirty="0" smtClean="0"/>
              <a:t>. Эта функция копирует передаваемые системному сервису параметры в стек ядра, и производит вызов </a:t>
            </a:r>
            <a:r>
              <a:rPr lang="ru-RU" dirty="0" err="1" smtClean="0"/>
              <a:t>NativeAPI</a:t>
            </a:r>
            <a:r>
              <a:rPr lang="ru-RU" dirty="0" smtClean="0"/>
              <a:t> функции ядра согласно содержимому </a:t>
            </a:r>
            <a:r>
              <a:rPr lang="ru-RU" dirty="0" err="1" smtClean="0"/>
              <a:t>ServiceDescriptorTable</a:t>
            </a:r>
            <a:r>
              <a:rPr lang="ru-RU" dirty="0" smtClean="0"/>
              <a:t>.</a:t>
            </a:r>
          </a:p>
          <a:p>
            <a:r>
              <a:rPr lang="ru-RU" dirty="0" smtClean="0"/>
              <a:t> Эта таблица находится в памяти ядра, и представляет собой структуру содержащую 4 таблицы системных сервисов (SST).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Первая из этих таблиц описывает сервисы экспортируемые ядром (</a:t>
            </a:r>
            <a:r>
              <a:rPr lang="ru-RU" dirty="0" err="1" smtClean="0"/>
              <a:t>ntoskrnl.exe</a:t>
            </a:r>
            <a:r>
              <a:rPr lang="ru-RU" dirty="0" smtClean="0"/>
              <a:t>), вторая - графической подсистемой (win32k.sys), а остальные две зарезервированы на будущее и сейчас не используются.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Сервисы экспортируемые ядром (</a:t>
            </a:r>
            <a:r>
              <a:rPr lang="ru-RU" dirty="0" err="1" smtClean="0"/>
              <a:t>ntoskrnl.exe</a:t>
            </a:r>
            <a:r>
              <a:rPr lang="ru-RU" dirty="0" smtClean="0"/>
              <a:t>),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typedef</a:t>
            </a:r>
            <a:r>
              <a:rPr lang="en-US" dirty="0" smtClean="0"/>
              <a:t> </a:t>
            </a:r>
            <a:r>
              <a:rPr lang="en-US" dirty="0" err="1" smtClean="0"/>
              <a:t>struct</a:t>
            </a:r>
            <a:r>
              <a:rPr lang="en-US" dirty="0" smtClean="0"/>
              <a:t> _SYSTEM_SERVICE_TABLE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{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PNTPROC </a:t>
            </a:r>
            <a:r>
              <a:rPr lang="en-US" dirty="0" err="1" smtClean="0"/>
              <a:t>ServiceTable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PDWORD  </a:t>
            </a:r>
            <a:r>
              <a:rPr lang="en-US" dirty="0" err="1" smtClean="0"/>
              <a:t>CounterTable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ULONG   </a:t>
            </a:r>
            <a:r>
              <a:rPr lang="en-US" dirty="0" err="1" smtClean="0"/>
              <a:t>ServiceLimit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PBYTE   </a:t>
            </a:r>
            <a:r>
              <a:rPr lang="en-US" dirty="0" err="1" smtClean="0"/>
              <a:t>ArgumentTable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}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SYSTEM_SERVICE_TABLE,</a:t>
            </a:r>
            <a:r>
              <a:rPr lang="ru-RU" dirty="0" smtClean="0"/>
              <a:t> </a:t>
            </a:r>
            <a:r>
              <a:rPr lang="en-US" dirty="0" smtClean="0"/>
              <a:t>*PSYSTEM_SERVICE_TABLE ,**PPSYSTEM_SERVICE_TABLE ;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92971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Сервисы экспортируемые графической подсистемой (win32k.sys),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typedef</a:t>
            </a:r>
            <a:r>
              <a:rPr lang="en-US" dirty="0" smtClean="0"/>
              <a:t> </a:t>
            </a:r>
            <a:r>
              <a:rPr lang="en-US" dirty="0" err="1" smtClean="0"/>
              <a:t>struct</a:t>
            </a:r>
            <a:r>
              <a:rPr lang="en-US" dirty="0" smtClean="0"/>
              <a:t> _SERVICE_DESCRIPTOR_TABLE {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SYSTEM_SERVICE_TABLE </a:t>
            </a:r>
            <a:r>
              <a:rPr lang="en-US" dirty="0" err="1" smtClean="0"/>
              <a:t>ntoskrnl</a:t>
            </a:r>
            <a:r>
              <a:rPr lang="en-US" dirty="0" smtClean="0"/>
              <a:t>;  </a:t>
            </a:r>
            <a:r>
              <a:rPr lang="en-US" dirty="0" smtClean="0">
                <a:solidFill>
                  <a:srgbClr val="00B0F0"/>
                </a:solidFill>
              </a:rPr>
              <a:t>//SST </a:t>
            </a:r>
            <a:r>
              <a:rPr lang="ru-RU" dirty="0" smtClean="0">
                <a:solidFill>
                  <a:srgbClr val="00B0F0"/>
                </a:solidFill>
              </a:rPr>
              <a:t>для</a:t>
            </a:r>
            <a:r>
              <a:rPr lang="en-US" dirty="0" smtClean="0">
                <a:solidFill>
                  <a:srgbClr val="00B0F0"/>
                </a:solidFill>
              </a:rPr>
              <a:t> ntoskrnl.exe</a:t>
            </a:r>
            <a:endParaRPr lang="ru-RU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dirty="0" smtClean="0"/>
              <a:t>SYSTEM_SERVICE_TABLE win32k;    </a:t>
            </a:r>
            <a:r>
              <a:rPr lang="en-US" dirty="0" smtClean="0">
                <a:solidFill>
                  <a:srgbClr val="00B0F0"/>
                </a:solidFill>
              </a:rPr>
              <a:t>//SST </a:t>
            </a:r>
            <a:r>
              <a:rPr lang="ru-RU" dirty="0" smtClean="0">
                <a:solidFill>
                  <a:srgbClr val="00B0F0"/>
                </a:solidFill>
              </a:rPr>
              <a:t>для</a:t>
            </a:r>
            <a:r>
              <a:rPr lang="en-US" dirty="0" smtClean="0">
                <a:solidFill>
                  <a:srgbClr val="00B0F0"/>
                </a:solidFill>
              </a:rPr>
              <a:t> win32k.sys</a:t>
            </a:r>
            <a:endParaRPr lang="ru-RU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dirty="0" smtClean="0"/>
              <a:t>SYSTEM_SERVICE_TABLE unused1;   </a:t>
            </a:r>
            <a:r>
              <a:rPr lang="en-US" dirty="0" smtClean="0">
                <a:solidFill>
                  <a:srgbClr val="00B0F0"/>
                </a:solidFill>
              </a:rPr>
              <a:t>//</a:t>
            </a:r>
            <a:r>
              <a:rPr lang="ru-RU" dirty="0" smtClean="0">
                <a:solidFill>
                  <a:srgbClr val="00B0F0"/>
                </a:solidFill>
              </a:rPr>
              <a:t>не используется</a:t>
            </a:r>
          </a:p>
          <a:p>
            <a:pPr>
              <a:buNone/>
            </a:pPr>
            <a:r>
              <a:rPr lang="en-US" dirty="0" smtClean="0"/>
              <a:t>SYSTEM_SERVICE_TABLE unused2;   </a:t>
            </a:r>
            <a:r>
              <a:rPr lang="en-US" dirty="0" smtClean="0">
                <a:solidFill>
                  <a:srgbClr val="00B0F0"/>
                </a:solidFill>
              </a:rPr>
              <a:t>//</a:t>
            </a:r>
            <a:r>
              <a:rPr lang="ru-RU" dirty="0" smtClean="0">
                <a:solidFill>
                  <a:srgbClr val="00B0F0"/>
                </a:solidFill>
              </a:rPr>
              <a:t>не используется</a:t>
            </a:r>
            <a:r>
              <a:rPr lang="en-US" dirty="0" smtClean="0"/>
              <a:t>}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SERVICE_DESCRIPTOR_TABLE ,</a:t>
            </a:r>
            <a:r>
              <a:rPr lang="ru-RU" dirty="0" smtClean="0"/>
              <a:t> </a:t>
            </a:r>
            <a:r>
              <a:rPr lang="en-US" dirty="0" smtClean="0"/>
              <a:t>*PSERVICE_DESCRIPTOR_TABLE,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**PPSERVICE_DESCRIPTOR_TABLE;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Число системных сервисов описываемых каждой SST находится в поле </a:t>
            </a:r>
            <a:r>
              <a:rPr lang="ru-RU" dirty="0" err="1" smtClean="0"/>
              <a:t>ServiceLimit</a:t>
            </a:r>
            <a:r>
              <a:rPr lang="ru-RU" dirty="0" smtClean="0"/>
              <a:t>, </a:t>
            </a:r>
            <a:r>
              <a:rPr lang="ru-RU" dirty="0" err="1" smtClean="0"/>
              <a:t>поле</a:t>
            </a:r>
            <a:r>
              <a:rPr lang="ru-RU" dirty="0" smtClean="0"/>
              <a:t> </a:t>
            </a:r>
            <a:r>
              <a:rPr lang="ru-RU" dirty="0" err="1" smtClean="0"/>
              <a:t>ServiceTable</a:t>
            </a:r>
            <a:r>
              <a:rPr lang="ru-RU" dirty="0" smtClean="0"/>
              <a:t> - указатель на массив содержащий адреса ядерных функций соответствующих экспортируемым сервисам. </a:t>
            </a:r>
            <a:r>
              <a:rPr lang="ru-RU" dirty="0" err="1" smtClean="0"/>
              <a:t>ArgumentTable</a:t>
            </a:r>
            <a:r>
              <a:rPr lang="ru-RU" dirty="0" smtClean="0"/>
              <a:t> - указатель на массив содержащий число аргументов принимаемых каждой экспортируемой функцией (используется </a:t>
            </a:r>
            <a:r>
              <a:rPr lang="ru-RU" dirty="0" err="1" smtClean="0"/>
              <a:t>KiSystemService</a:t>
            </a:r>
            <a:r>
              <a:rPr lang="ru-RU" dirty="0" smtClean="0"/>
              <a:t> при копировании параметров), </a:t>
            </a:r>
            <a:r>
              <a:rPr lang="ru-RU" dirty="0" err="1" smtClean="0"/>
              <a:t>CounterTable</a:t>
            </a:r>
            <a:r>
              <a:rPr lang="ru-RU" dirty="0" smtClean="0"/>
              <a:t> - указатель на массив счетчиков использования каждой функции (этот массив присутствует только в отладочном </a:t>
            </a:r>
            <a:r>
              <a:rPr lang="ru-RU" dirty="0" err="1" smtClean="0"/>
              <a:t>билде</a:t>
            </a:r>
            <a:r>
              <a:rPr lang="ru-RU" dirty="0" smtClean="0"/>
              <a:t> </a:t>
            </a:r>
            <a:r>
              <a:rPr lang="ru-RU" dirty="0" err="1" smtClean="0"/>
              <a:t>Windows</a:t>
            </a:r>
            <a:r>
              <a:rPr lang="ru-RU" dirty="0" smtClean="0"/>
              <a:t>). Из этого следует, что для того, чтобы перехватить какую-либо функцию экспортируемую через этот механизм в третье кольцо мы должны заменить её адрес в соответствующей SST на адрес своего обработчика, но перед этим мы должны сохранить оригинальный адрес функции для её последующего вызова.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400948" cy="510573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Сделать это очень легко, так как указатель на SDT экспортируется ядром по имени </a:t>
            </a:r>
            <a:r>
              <a:rPr lang="ru-RU" dirty="0" err="1" smtClean="0"/>
              <a:t>KeServiceDescriptorTable</a:t>
            </a:r>
            <a:r>
              <a:rPr lang="ru-RU" dirty="0" smtClean="0"/>
              <a:t>, поэтому чтобы его получить, мы должны просто объявить внешнюю переменную: </a:t>
            </a:r>
            <a:r>
              <a:rPr lang="ru-RU" dirty="0" err="1" smtClean="0"/>
              <a:t>extern</a:t>
            </a:r>
            <a:r>
              <a:rPr lang="ru-RU" dirty="0" smtClean="0"/>
              <a:t> PSERVICE_DESCRIPTOR_TABLE </a:t>
            </a:r>
            <a:r>
              <a:rPr lang="ru-RU" dirty="0" err="1" smtClean="0"/>
              <a:t>KeServiceDescriptorTable</a:t>
            </a:r>
            <a:r>
              <a:rPr lang="ru-RU" dirty="0" smtClean="0"/>
              <a:t>; </a:t>
            </a:r>
          </a:p>
          <a:p>
            <a:r>
              <a:rPr lang="ru-RU" dirty="0" smtClean="0"/>
              <a:t>Сейчас нас интересует SST для </a:t>
            </a:r>
            <a:r>
              <a:rPr lang="ru-RU" dirty="0" err="1" smtClean="0"/>
              <a:t>ntoskrnl</a:t>
            </a:r>
            <a:r>
              <a:rPr lang="ru-RU" dirty="0" smtClean="0"/>
              <a:t>, </a:t>
            </a:r>
            <a:r>
              <a:rPr lang="ru-RU" dirty="0" err="1" smtClean="0"/>
              <a:t>для</a:t>
            </a:r>
            <a:r>
              <a:rPr lang="ru-RU" dirty="0" smtClean="0"/>
              <a:t> простого доступа к массиву с адресами функций будем использовать следующий макрос:</a:t>
            </a:r>
          </a:p>
          <a:p>
            <a:r>
              <a:rPr lang="ru-RU" dirty="0" smtClean="0"/>
              <a:t>#</a:t>
            </a:r>
            <a:r>
              <a:rPr lang="ru-RU" dirty="0" err="1" smtClean="0"/>
              <a:t>define</a:t>
            </a:r>
            <a:r>
              <a:rPr lang="ru-RU" dirty="0" smtClean="0"/>
              <a:t> NTCALL(</a:t>
            </a:r>
            <a:r>
              <a:rPr lang="ru-RU" dirty="0" err="1" smtClean="0"/>
              <a:t>_function</a:t>
            </a:r>
            <a:r>
              <a:rPr lang="ru-RU" dirty="0" smtClean="0"/>
              <a:t>)</a:t>
            </a:r>
            <a:r>
              <a:rPr lang="ru-RU" dirty="0" err="1" smtClean="0"/>
              <a:t>KeServiceDescriptorTable</a:t>
            </a:r>
            <a:r>
              <a:rPr lang="ru-RU" dirty="0" smtClean="0"/>
              <a:t>-&gt;</a:t>
            </a:r>
            <a:r>
              <a:rPr lang="ru-RU" dirty="0" err="1" smtClean="0"/>
              <a:t>ntoskrnl.ServiceTable</a:t>
            </a:r>
            <a:r>
              <a:rPr lang="ru-RU" dirty="0" smtClean="0"/>
              <a:t>[</a:t>
            </a:r>
            <a:r>
              <a:rPr lang="ru-RU" dirty="0" err="1" smtClean="0"/>
              <a:t>_function</a:t>
            </a:r>
            <a:r>
              <a:rPr lang="ru-RU" dirty="0" smtClean="0"/>
              <a:t>];</a:t>
            </a:r>
          </a:p>
          <a:p>
            <a:r>
              <a:rPr lang="ru-RU" dirty="0" smtClean="0"/>
              <a:t> </a:t>
            </a:r>
            <a:r>
              <a:rPr lang="ru-RU" dirty="0" smtClean="0"/>
              <a:t>Теперь для перехвата какой-либо ядерной функции нам нужно просто создать для нее свой обработчик и заменить адрес в SST следующим образом: NTCALL(</a:t>
            </a:r>
            <a:r>
              <a:rPr lang="ru-RU" dirty="0" err="1" smtClean="0"/>
              <a:t>fNum</a:t>
            </a:r>
            <a:r>
              <a:rPr lang="ru-RU" dirty="0" smtClean="0"/>
              <a:t>) = </a:t>
            </a:r>
            <a:r>
              <a:rPr lang="ru-RU" dirty="0" err="1" smtClean="0"/>
              <a:t>NewFunction</a:t>
            </a:r>
            <a:r>
              <a:rPr lang="ru-RU" dirty="0" smtClean="0"/>
              <a:t>; где </a:t>
            </a:r>
            <a:r>
              <a:rPr lang="ru-RU" dirty="0" err="1" smtClean="0"/>
              <a:t>fNum</a:t>
            </a:r>
            <a:r>
              <a:rPr lang="ru-RU" dirty="0" smtClean="0"/>
              <a:t> - номер перехватываемого системного вызова, а </a:t>
            </a:r>
            <a:r>
              <a:rPr lang="ru-RU" dirty="0" err="1" smtClean="0"/>
              <a:t>NewFunction</a:t>
            </a:r>
            <a:r>
              <a:rPr lang="ru-RU" dirty="0" smtClean="0"/>
              <a:t> - его новый обработчик.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Для проверки работоспособности этого способа мы сейчас напишем драйвер перехватывающий функцию </a:t>
            </a:r>
            <a:r>
              <a:rPr lang="ru-RU" dirty="0" err="1" smtClean="0"/>
              <a:t>NtOpenProcess</a:t>
            </a:r>
            <a:r>
              <a:rPr lang="ru-RU" dirty="0" smtClean="0"/>
              <a:t> и запрещающий открытие какого-нибудь процесса с флагом PROCESS_TERMINATE, после чего убить этот процесс диспетчером задач будет уже невозможно. Подобным способом защиты пользуются также некоторые антивирусы. </a:t>
            </a:r>
          </a:p>
          <a:p>
            <a:r>
              <a:rPr lang="ru-RU" dirty="0" smtClean="0">
                <a:hlinkClick r:id="rId2" action="ppaction://hlinkfile"/>
              </a:rPr>
              <a:t>Вот полный текст драйвера осуществляющего защиту процесса с </a:t>
            </a:r>
            <a:r>
              <a:rPr lang="ru-RU" dirty="0" err="1" smtClean="0">
                <a:hlinkClick r:id="rId2" action="ppaction://hlinkfile"/>
              </a:rPr>
              <a:t>ProcessID</a:t>
            </a:r>
            <a:r>
              <a:rPr lang="ru-RU" dirty="0" smtClean="0">
                <a:hlinkClick r:id="rId2" action="ppaction://hlinkfile"/>
              </a:rPr>
              <a:t> 2800: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8186766" cy="535785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Как известно, в процессорах серии X86 и совместимых с ними присутствует аппаратная поддержка многозадачности и защиты. Код может исполняться на одном из четырех уровней (колец) защиты. Наиболее привилегированным является нулевое кольцо, наименее привилегированным - третье.</a:t>
            </a:r>
            <a:endParaRPr lang="en-US" dirty="0" smtClean="0"/>
          </a:p>
          <a:p>
            <a:pPr algn="just"/>
            <a:r>
              <a:rPr lang="ru-RU" dirty="0" smtClean="0"/>
              <a:t> В нулевом кольце можно все: доступны привилегированные команды, порты ввода-вывода, и вся память. В других кольцах могут быть установлены другие правила: запрет некоторых команд, запрет ввода-вывода и.т.д. Между уровнями защиты можно переключаться только через специальные шлюзы, определенные в системных таблицах процессора (GDT, LDT, IDT).</a:t>
            </a:r>
            <a:endParaRPr lang="en-US" dirty="0" smtClean="0"/>
          </a:p>
          <a:p>
            <a:pPr algn="just"/>
            <a:r>
              <a:rPr lang="ru-RU" dirty="0" smtClean="0"/>
              <a:t> Доступ к памяти в защищенном режиме происходит только через селекторы находящиеся в этих таблицах, а у каждого селектора есть уровень привилегий необходимый для его использования. Подобная система позволяет изолировать код, выполняющийся на непривилегированных уровнях защиты, и полностью контролировать его исполнение с помощью кода нулевого кольца.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В </a:t>
            </a:r>
            <a:r>
              <a:rPr lang="ru-RU" dirty="0" err="1" smtClean="0"/>
              <a:t>Windows</a:t>
            </a:r>
            <a:r>
              <a:rPr lang="ru-RU" dirty="0" smtClean="0"/>
              <a:t> </a:t>
            </a:r>
            <a:r>
              <a:rPr lang="en-US" dirty="0" smtClean="0"/>
              <a:t>XP</a:t>
            </a:r>
            <a:r>
              <a:rPr lang="ru-RU" dirty="0" smtClean="0"/>
              <a:t> используются только два уровня привилегий: нулевое и третье кольцо. В нулевом кольце работает ядро системы и системные драйвера, а в третьем - все запущенные приложения. Привилегированные команды и ввод-ввод для третьего кольца запрещены, для взаимодействия с аппаратной частью компьютера вызываются системные сервисы ядра ОС, которые оформлены как шлюзы.</a:t>
            </a:r>
            <a:endParaRPr lang="en-US" dirty="0" smtClean="0"/>
          </a:p>
          <a:p>
            <a:pPr algn="just"/>
            <a:r>
              <a:rPr lang="ru-RU" dirty="0" smtClean="0"/>
              <a:t> При вызове такого шлюза процесс переходит в нулевое кольцо, и там ядро ОС и драйвера обрабатывают запрос и возвращают результаты приложению. После перехода в нулевое кольцо приложение не может как-либо контролировать свое исполнение, пока управление не будет возвращено коду третьего кольца. Это есть необходимое условие защиты, оно обеспечивает безопасность всей системы.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Память в </a:t>
            </a:r>
            <a:r>
              <a:rPr lang="en-US" b="1" dirty="0" smtClean="0"/>
              <a:t>Windows NT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1934" y="1743052"/>
            <a:ext cx="4186238" cy="511494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Адреса от 0x00000000 до 0x0000FFFF не используются, любое обращение к этим адресам вызывает ошибку. Это нужно для выявления нулевых указателей, так как обращение по нулевому указателю это частая ошибка в программах.</a:t>
            </a:r>
            <a:endParaRPr lang="en-US" dirty="0" smtClean="0"/>
          </a:p>
          <a:p>
            <a:r>
              <a:rPr lang="ru-RU" dirty="0" smtClean="0"/>
              <a:t> Адреса от 0x00010000 до 0x7FFFFFFF представляют пользовательское адресное пространство (</a:t>
            </a:r>
            <a:r>
              <a:rPr lang="ru-RU" dirty="0" err="1" smtClean="0"/>
              <a:t>User</a:t>
            </a:r>
            <a:r>
              <a:rPr lang="ru-RU" dirty="0" smtClean="0"/>
              <a:t> </a:t>
            </a:r>
            <a:r>
              <a:rPr lang="ru-RU" dirty="0" err="1" smtClean="0"/>
              <a:t>Space</a:t>
            </a:r>
            <a:r>
              <a:rPr lang="ru-RU" dirty="0" smtClean="0"/>
              <a:t>), эта область памяти различна у каждого процесса в системе. В ней находятся код третьего кольца и связанные с ним данные процесса.</a:t>
            </a:r>
            <a:endParaRPr lang="en-US" dirty="0" smtClean="0"/>
          </a:p>
          <a:p>
            <a:r>
              <a:rPr lang="ru-RU" dirty="0" smtClean="0"/>
              <a:t> Адреса от 0x800000000 до 0xFFFFFFFF представляют собой область памяти ядра системы (</a:t>
            </a:r>
            <a:r>
              <a:rPr lang="ru-RU" dirty="0" err="1" smtClean="0"/>
              <a:t>Kernel</a:t>
            </a:r>
            <a:r>
              <a:rPr lang="ru-RU" dirty="0" smtClean="0"/>
              <a:t> </a:t>
            </a:r>
            <a:r>
              <a:rPr lang="ru-RU" dirty="0" err="1" smtClean="0"/>
              <a:t>Space</a:t>
            </a:r>
            <a:r>
              <a:rPr lang="ru-RU" dirty="0" smtClean="0"/>
              <a:t>), эта область одна на всю систему, и у всех процессов одинакова.</a:t>
            </a:r>
            <a:endParaRPr lang="ru-RU" dirty="0"/>
          </a:p>
        </p:txBody>
      </p:sp>
      <p:pic>
        <p:nvPicPr>
          <p:cNvPr id="14338" name="Picture 2" descr="&amp;Kcy;&amp;acy;&amp;rcy;&amp;tcy;&amp;acy; &amp;pcy;&amp;acy;&amp;mcy;&amp;yacy;&amp;tcy;&amp;icy; Windows 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22949"/>
            <a:ext cx="3571900" cy="5335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b="1" dirty="0" smtClean="0"/>
              <a:t>Методы входа в </a:t>
            </a:r>
            <a:r>
              <a:rPr lang="en-US" b="1" dirty="0" smtClean="0"/>
              <a:t>Ring0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По документации </a:t>
            </a:r>
            <a:r>
              <a:rPr lang="ru-RU" dirty="0" err="1" smtClean="0"/>
              <a:t>Microsoft</a:t>
            </a:r>
            <a:r>
              <a:rPr lang="ru-RU" dirty="0" smtClean="0"/>
              <a:t> для выполнения своего кода в нулевом кольце защиты требуется написать драйвер режима ядра.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en-US" dirty="0" smtClean="0"/>
              <a:t>C</a:t>
            </a:r>
            <a:r>
              <a:rPr lang="ru-RU" dirty="0" err="1" smtClean="0"/>
              <a:t>уществует</a:t>
            </a:r>
            <a:r>
              <a:rPr lang="ru-RU" dirty="0" smtClean="0"/>
              <a:t> еще один способ: через физическую память. В системе есть объект "секция" с именем \</a:t>
            </a:r>
            <a:r>
              <a:rPr lang="ru-RU" dirty="0" err="1" smtClean="0"/>
              <a:t>Device\PhysicalMemory</a:t>
            </a:r>
            <a:r>
              <a:rPr lang="ru-RU" dirty="0" smtClean="0"/>
              <a:t> который представляет из себя отображение физической памяти компьютера. Его можно открыть с помощью </a:t>
            </a:r>
            <a:r>
              <a:rPr lang="ru-RU" dirty="0" err="1" smtClean="0"/>
              <a:t>ZwOpenSection</a:t>
            </a:r>
            <a:r>
              <a:rPr lang="ru-RU" dirty="0" smtClean="0"/>
              <a:t>, после чего можно изменить содержимое системных таблиц (GDT, LDT, IDT) и создать в них свой шлюз, через который можно будет выполнить свой код в нулевом кольце.</a:t>
            </a:r>
            <a:endParaRPr lang="en-US" dirty="0" smtClean="0"/>
          </a:p>
          <a:p>
            <a:r>
              <a:rPr lang="ru-RU" dirty="0" smtClean="0"/>
              <a:t> Существуют также методы перехода в нулевое кольцо путем использования какой-либо уязвимости системы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b="1" dirty="0" smtClean="0"/>
              <a:t>Пишем драйвер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r>
              <a:rPr lang="ru-RU" dirty="0" smtClean="0"/>
              <a:t>Начнем с вполне документированного способа: написания драйвера.</a:t>
            </a:r>
            <a:endParaRPr lang="en-US" dirty="0" smtClean="0"/>
          </a:p>
          <a:p>
            <a:r>
              <a:rPr lang="ru-RU" dirty="0" smtClean="0"/>
              <a:t> Для этого нам понадобиться </a:t>
            </a:r>
            <a:r>
              <a:rPr lang="ru-RU" dirty="0" err="1" smtClean="0"/>
              <a:t>Visual</a:t>
            </a:r>
            <a:r>
              <a:rPr lang="ru-RU" dirty="0" smtClean="0"/>
              <a:t> </a:t>
            </a:r>
            <a:r>
              <a:rPr lang="en-US" dirty="0" smtClean="0"/>
              <a:t>Studio</a:t>
            </a:r>
            <a:r>
              <a:rPr lang="ru-RU" dirty="0" smtClean="0"/>
              <a:t> (и комплект DDK (</a:t>
            </a:r>
            <a:r>
              <a:rPr lang="ru-RU" dirty="0" err="1" smtClean="0"/>
              <a:t>Driver</a:t>
            </a:r>
            <a:r>
              <a:rPr lang="ru-RU" dirty="0" smtClean="0"/>
              <a:t> </a:t>
            </a:r>
            <a:r>
              <a:rPr lang="ru-RU" dirty="0" err="1" smtClean="0"/>
              <a:t>Development</a:t>
            </a:r>
            <a:r>
              <a:rPr lang="ru-RU" dirty="0" smtClean="0"/>
              <a:t> </a:t>
            </a:r>
            <a:r>
              <a:rPr lang="ru-RU" dirty="0" err="1" smtClean="0"/>
              <a:t>Kit</a:t>
            </a:r>
            <a:r>
              <a:rPr lang="ru-RU" dirty="0" smtClean="0"/>
              <a:t>).</a:t>
            </a:r>
            <a:endParaRPr lang="en-US" dirty="0" smtClean="0"/>
          </a:p>
          <a:p>
            <a:r>
              <a:rPr lang="ru-RU" dirty="0" smtClean="0"/>
              <a:t> DDK идет под конкретную версию </a:t>
            </a:r>
            <a:r>
              <a:rPr lang="ru-RU" dirty="0" err="1" smtClean="0"/>
              <a:t>Windows</a:t>
            </a:r>
            <a:r>
              <a:rPr lang="ru-RU" dirty="0" smtClean="0"/>
              <a:t> </a:t>
            </a:r>
            <a:r>
              <a:rPr lang="en-US" dirty="0" smtClean="0"/>
              <a:t>2000/XP</a:t>
            </a:r>
            <a:r>
              <a:rPr lang="ru-RU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Файл </a:t>
            </a:r>
            <a:r>
              <a:rPr lang="en-US" dirty="0" err="1" smtClean="0"/>
              <a:t>driver.c</a:t>
            </a:r>
            <a:r>
              <a:rPr lang="en-US" dirty="0" smtClean="0"/>
              <a:t>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401080" cy="491174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>
                <a:solidFill>
                  <a:srgbClr val="00B050"/>
                </a:solidFill>
              </a:rPr>
              <a:t>#include &lt;</a:t>
            </a:r>
            <a:r>
              <a:rPr lang="en-US" sz="1800" dirty="0" err="1">
                <a:solidFill>
                  <a:srgbClr val="00B050"/>
                </a:solidFill>
              </a:rPr>
              <a:t>ntddk.h</a:t>
            </a:r>
            <a:r>
              <a:rPr lang="en-US" sz="1800" dirty="0">
                <a:solidFill>
                  <a:srgbClr val="00B050"/>
                </a:solidFill>
              </a:rPr>
              <a:t>&gt; </a:t>
            </a:r>
            <a:endParaRPr lang="ru-RU" sz="1800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1800" dirty="0"/>
              <a:t> </a:t>
            </a:r>
            <a:endParaRPr lang="ru-RU" sz="1800" dirty="0"/>
          </a:p>
          <a:p>
            <a:pPr>
              <a:buNone/>
            </a:pPr>
            <a:r>
              <a:rPr lang="en-US" sz="1800" dirty="0"/>
              <a:t>VOID </a:t>
            </a:r>
            <a:r>
              <a:rPr lang="en-US" sz="1800" dirty="0" err="1"/>
              <a:t>DriverUnload</a:t>
            </a:r>
            <a:r>
              <a:rPr lang="en-US" sz="1800" dirty="0"/>
              <a:t>(IN PDRIVER_OBJECT </a:t>
            </a:r>
            <a:r>
              <a:rPr lang="en-US" sz="1800" dirty="0" err="1"/>
              <a:t>DriverObject</a:t>
            </a:r>
            <a:r>
              <a:rPr lang="en-US" sz="1800" dirty="0"/>
              <a:t>)</a:t>
            </a:r>
            <a:endParaRPr lang="ru-RU" sz="1800" dirty="0"/>
          </a:p>
          <a:p>
            <a:pPr>
              <a:buNone/>
            </a:pPr>
            <a:r>
              <a:rPr lang="en-US" sz="1800" dirty="0"/>
              <a:t>{</a:t>
            </a:r>
            <a:endParaRPr lang="ru-RU" sz="1800" dirty="0"/>
          </a:p>
          <a:p>
            <a:pPr>
              <a:buNone/>
            </a:pPr>
            <a:r>
              <a:rPr lang="en-US" sz="1800" dirty="0"/>
              <a:t>    DPRINT("Driver unloaded");</a:t>
            </a:r>
            <a:endParaRPr lang="ru-RU" sz="1800" dirty="0"/>
          </a:p>
          <a:p>
            <a:pPr>
              <a:buNone/>
            </a:pPr>
            <a:r>
              <a:rPr lang="en-US" sz="1800" dirty="0"/>
              <a:t>    return;</a:t>
            </a:r>
            <a:endParaRPr lang="ru-RU" sz="1800" dirty="0"/>
          </a:p>
          <a:p>
            <a:pPr>
              <a:buNone/>
            </a:pPr>
            <a:r>
              <a:rPr lang="en-US" sz="1800" dirty="0"/>
              <a:t>}</a:t>
            </a:r>
            <a:endParaRPr lang="ru-RU" sz="1800" dirty="0"/>
          </a:p>
          <a:p>
            <a:pPr>
              <a:buNone/>
            </a:pPr>
            <a:r>
              <a:rPr lang="en-US" sz="1800" dirty="0"/>
              <a:t> </a:t>
            </a:r>
            <a:endParaRPr lang="ru-RU" sz="1800" dirty="0"/>
          </a:p>
          <a:p>
            <a:pPr>
              <a:buNone/>
            </a:pPr>
            <a:r>
              <a:rPr lang="en-US" sz="1800" dirty="0"/>
              <a:t>NTSTATUS </a:t>
            </a:r>
            <a:r>
              <a:rPr lang="en-US" sz="1800" dirty="0" err="1"/>
              <a:t>DriverEntry</a:t>
            </a:r>
            <a:r>
              <a:rPr lang="en-US" sz="1800" dirty="0"/>
              <a:t>(IN PDRIVER_OBJECT </a:t>
            </a:r>
            <a:r>
              <a:rPr lang="en-US" sz="1800" dirty="0" err="1"/>
              <a:t>DriverObject</a:t>
            </a:r>
            <a:r>
              <a:rPr lang="en-US" sz="1800" dirty="0" smtClean="0"/>
              <a:t>,  IN </a:t>
            </a:r>
            <a:r>
              <a:rPr lang="en-US" sz="1800" dirty="0"/>
              <a:t>PUNICODE_STRING </a:t>
            </a:r>
            <a:r>
              <a:rPr lang="en-US" sz="1800" dirty="0" err="1"/>
              <a:t>RegistryPath</a:t>
            </a:r>
            <a:r>
              <a:rPr lang="en-US" sz="1800" dirty="0"/>
              <a:t>)</a:t>
            </a:r>
            <a:endParaRPr lang="ru-RU" sz="1800" dirty="0"/>
          </a:p>
          <a:p>
            <a:pPr>
              <a:buNone/>
            </a:pPr>
            <a:r>
              <a:rPr lang="en-US" sz="1800" dirty="0"/>
              <a:t>{</a:t>
            </a:r>
            <a:endParaRPr lang="ru-RU" sz="1800" dirty="0"/>
          </a:p>
          <a:p>
            <a:pPr>
              <a:buNone/>
            </a:pPr>
            <a:r>
              <a:rPr lang="en-US" sz="1800" dirty="0"/>
              <a:t>    DPRINT("Driver loaded");</a:t>
            </a:r>
            <a:endParaRPr lang="ru-RU" sz="1800" dirty="0"/>
          </a:p>
          <a:p>
            <a:pPr>
              <a:buNone/>
            </a:pPr>
            <a:r>
              <a:rPr lang="en-US" sz="1800" dirty="0"/>
              <a:t> </a:t>
            </a:r>
            <a:r>
              <a:rPr lang="en-US" sz="1800" dirty="0" smtClean="0"/>
              <a:t>    </a:t>
            </a:r>
            <a:r>
              <a:rPr lang="ru-RU" sz="1800" dirty="0" err="1"/>
              <a:t>return</a:t>
            </a:r>
            <a:r>
              <a:rPr lang="ru-RU" sz="1800" dirty="0"/>
              <a:t> STATUS_SUCCESS;</a:t>
            </a:r>
          </a:p>
          <a:p>
            <a:pPr>
              <a:buNone/>
            </a:pPr>
            <a:r>
              <a:rPr lang="ru-RU" sz="1800" dirty="0"/>
              <a:t>}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785794"/>
            <a:ext cx="8015286" cy="5929354"/>
          </a:xfrm>
        </p:spPr>
        <p:txBody>
          <a:bodyPr>
            <a:normAutofit/>
          </a:bodyPr>
          <a:lstStyle/>
          <a:p>
            <a:r>
              <a:rPr lang="ru-RU" dirty="0" smtClean="0"/>
              <a:t>Итак, код в драйвере выполняется в нулевом кольце защиты и может делать все что угодно, но что конкретно мы можем сделать?</a:t>
            </a:r>
            <a:endParaRPr lang="en-US" dirty="0" smtClean="0"/>
          </a:p>
          <a:p>
            <a:r>
              <a:rPr lang="ru-RU" dirty="0" smtClean="0"/>
              <a:t> Самое простое – </a:t>
            </a:r>
            <a:r>
              <a:rPr lang="en-US" dirty="0" smtClean="0"/>
              <a:t>“</a:t>
            </a:r>
            <a:r>
              <a:rPr lang="ru-RU" dirty="0" smtClean="0"/>
              <a:t>убить</a:t>
            </a:r>
            <a:r>
              <a:rPr lang="en-US" dirty="0" smtClean="0"/>
              <a:t>”</a:t>
            </a:r>
            <a:r>
              <a:rPr lang="ru-RU" dirty="0" smtClean="0"/>
              <a:t> систему, для этого нужно просто создать необработанное исключение, что немедленно приведет к синему экрану.</a:t>
            </a:r>
          </a:p>
          <a:p>
            <a:r>
              <a:rPr lang="ru-RU" dirty="0" smtClean="0"/>
              <a:t> Например следующий код исполненный в драйвере немедленно </a:t>
            </a:r>
            <a:r>
              <a:rPr lang="en-US" dirty="0" smtClean="0"/>
              <a:t>“</a:t>
            </a:r>
            <a:r>
              <a:rPr lang="ru-RU" dirty="0" smtClean="0"/>
              <a:t>валит</a:t>
            </a:r>
            <a:r>
              <a:rPr lang="en-US" dirty="0" smtClean="0"/>
              <a:t>”</a:t>
            </a:r>
            <a:r>
              <a:rPr lang="ru-RU" dirty="0" smtClean="0"/>
              <a:t> систему:</a:t>
            </a:r>
          </a:p>
          <a:p>
            <a:pPr>
              <a:buNone/>
            </a:pPr>
            <a:r>
              <a:rPr lang="ru-RU" dirty="0" err="1" smtClean="0"/>
              <a:t>__asm</a:t>
            </a:r>
            <a:r>
              <a:rPr lang="ru-RU" dirty="0" smtClean="0"/>
              <a:t> {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</a:t>
            </a:r>
            <a:r>
              <a:rPr lang="ru-RU" dirty="0" err="1" smtClean="0"/>
              <a:t>xor</a:t>
            </a:r>
            <a:r>
              <a:rPr lang="ru-RU" dirty="0" smtClean="0"/>
              <a:t> </a:t>
            </a:r>
            <a:r>
              <a:rPr lang="ru-RU" dirty="0" err="1" smtClean="0"/>
              <a:t>eax</a:t>
            </a:r>
            <a:r>
              <a:rPr lang="ru-RU" dirty="0" smtClean="0"/>
              <a:t>, </a:t>
            </a:r>
            <a:r>
              <a:rPr lang="ru-RU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			</a:t>
            </a:r>
            <a:r>
              <a:rPr lang="ru-RU" dirty="0" err="1" smtClean="0"/>
              <a:t>mov</a:t>
            </a:r>
            <a:r>
              <a:rPr lang="ru-RU" dirty="0" smtClean="0"/>
              <a:t> </a:t>
            </a:r>
            <a:r>
              <a:rPr lang="ru-RU" dirty="0" err="1" smtClean="0"/>
              <a:t>eax</a:t>
            </a:r>
            <a:r>
              <a:rPr lang="ru-RU" dirty="0" smtClean="0"/>
              <a:t>, [</a:t>
            </a:r>
            <a:r>
              <a:rPr lang="ru-RU" dirty="0" err="1" smtClean="0"/>
              <a:t>eax</a:t>
            </a:r>
            <a:r>
              <a:rPr lang="ru-RU" dirty="0" smtClean="0"/>
              <a:t>] }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 обработкой </a:t>
            </a:r>
            <a:r>
              <a:rPr lang="ru-RU" dirty="0" err="1" smtClean="0"/>
              <a:t>исключния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__try	{</a:t>
            </a:r>
          </a:p>
          <a:p>
            <a:pPr>
              <a:buNone/>
            </a:pPr>
            <a:r>
              <a:rPr lang="en-US" dirty="0" smtClean="0"/>
              <a:t>	__</a:t>
            </a:r>
            <a:r>
              <a:rPr lang="en-US" dirty="0" err="1" smtClean="0"/>
              <a:t>asm</a:t>
            </a: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xor</a:t>
            </a:r>
            <a:r>
              <a:rPr lang="en-US" dirty="0" smtClean="0"/>
              <a:t> </a:t>
            </a:r>
            <a:r>
              <a:rPr lang="en-US" dirty="0" err="1" smtClean="0"/>
              <a:t>eax</a:t>
            </a:r>
            <a:r>
              <a:rPr lang="en-US" dirty="0" smtClean="0"/>
              <a:t>, </a:t>
            </a:r>
            <a:r>
              <a:rPr lang="en-US" dirty="0" err="1" smtClean="0"/>
              <a:t>eax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mov</a:t>
            </a:r>
            <a:r>
              <a:rPr lang="en-US" dirty="0" smtClean="0"/>
              <a:t> </a:t>
            </a:r>
            <a:r>
              <a:rPr lang="en-US" dirty="0" err="1" smtClean="0"/>
              <a:t>eax</a:t>
            </a:r>
            <a:r>
              <a:rPr lang="en-US" dirty="0" smtClean="0"/>
              <a:t>, [</a:t>
            </a:r>
            <a:r>
              <a:rPr lang="en-US" dirty="0" err="1" smtClean="0"/>
              <a:t>eax</a:t>
            </a:r>
            <a:r>
              <a:rPr lang="en-US" dirty="0" smtClean="0"/>
              <a:t>]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ru-RU" dirty="0" smtClean="0"/>
              <a:t>}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}</a:t>
            </a:r>
            <a:endParaRPr lang="en-US" dirty="0" smtClean="0"/>
          </a:p>
          <a:p>
            <a:pPr>
              <a:buNone/>
            </a:pPr>
            <a:r>
              <a:rPr lang="ru-RU" dirty="0" err="1" smtClean="0"/>
              <a:t>__except</a:t>
            </a:r>
            <a:r>
              <a:rPr lang="ru-RU" dirty="0" smtClean="0"/>
              <a:t>(EXCEPTION_EXECUTE_HANDLER){}</a:t>
            </a:r>
          </a:p>
          <a:p>
            <a:pPr>
              <a:buNone/>
            </a:pPr>
            <a:endParaRPr lang="ru-RU" dirty="0" smtClean="0"/>
          </a:p>
          <a:p>
            <a:r>
              <a:rPr lang="en-US" dirty="0" smtClean="0"/>
              <a:t>C</a:t>
            </a:r>
            <a:r>
              <a:rPr lang="ru-RU" dirty="0" err="1" smtClean="0"/>
              <a:t>уществует</a:t>
            </a:r>
            <a:r>
              <a:rPr lang="ru-RU" dirty="0" smtClean="0"/>
              <a:t> класс исключений не обрабатываемых в нулевом кольце - это например деление на ноль</a:t>
            </a:r>
            <a:r>
              <a:rPr lang="en-US" dirty="0" smtClean="0"/>
              <a:t> </a:t>
            </a:r>
            <a:r>
              <a:rPr lang="ru-RU" dirty="0" smtClean="0"/>
              <a:t>или обращение к отсутствующему участку ядерной памяти. </a:t>
            </a:r>
            <a:endParaRPr lang="en-US" dirty="0" smtClean="0"/>
          </a:p>
          <a:p>
            <a:r>
              <a:rPr lang="ru-RU" dirty="0" smtClean="0"/>
              <a:t>Также невозможна вложенная обработка исключений, при возникновении исключения внутри обработчика исключения в любом случае получается синий экран.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125</TotalTime>
  <Words>1162</Words>
  <Application>Microsoft Office PowerPoint</Application>
  <PresentationFormat>Экран (4:3)</PresentationFormat>
  <Paragraphs>83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Перехват API функций в Windows. Ring 0.</vt:lpstr>
      <vt:lpstr>Введение</vt:lpstr>
      <vt:lpstr>Слайд 3</vt:lpstr>
      <vt:lpstr>Память в Windows NT</vt:lpstr>
      <vt:lpstr>Методы входа в Ring0</vt:lpstr>
      <vt:lpstr>Пишем драйвер</vt:lpstr>
      <vt:lpstr>Файл driver.c :</vt:lpstr>
      <vt:lpstr>Слайд 8</vt:lpstr>
      <vt:lpstr>С обработкой исключния</vt:lpstr>
      <vt:lpstr>Слайд 10</vt:lpstr>
      <vt:lpstr>Слайд 11</vt:lpstr>
      <vt:lpstr>Работа интерфейса системных вызовов:</vt:lpstr>
      <vt:lpstr>Слайд 13</vt:lpstr>
      <vt:lpstr>Сервисы экспортируемые ядром (ntoskrnl.exe),</vt:lpstr>
      <vt:lpstr>Сервисы экспортируемые графической подсистемой (win32k.sys),</vt:lpstr>
      <vt:lpstr>Слайд 16</vt:lpstr>
      <vt:lpstr>Слайд 17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Alexander</dc:creator>
  <cp:lastModifiedBy>Alexander</cp:lastModifiedBy>
  <cp:revision>24</cp:revision>
  <dcterms:created xsi:type="dcterms:W3CDTF">2014-03-27T18:53:59Z</dcterms:created>
  <dcterms:modified xsi:type="dcterms:W3CDTF">2014-11-17T20:19:14Z</dcterms:modified>
</cp:coreProperties>
</file>