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7"/>
  </p:notesMasterIdLst>
  <p:sldIdLst>
    <p:sldId id="257" r:id="rId2"/>
    <p:sldId id="262" r:id="rId3"/>
    <p:sldId id="264" r:id="rId4"/>
    <p:sldId id="296" r:id="rId5"/>
    <p:sldId id="299" r:id="rId6"/>
    <p:sldId id="297" r:id="rId7"/>
    <p:sldId id="300" r:id="rId8"/>
    <p:sldId id="274" r:id="rId9"/>
    <p:sldId id="308" r:id="rId10"/>
    <p:sldId id="266" r:id="rId11"/>
    <p:sldId id="272" r:id="rId12"/>
    <p:sldId id="307" r:id="rId13"/>
    <p:sldId id="301" r:id="rId14"/>
    <p:sldId id="302" r:id="rId15"/>
    <p:sldId id="303" r:id="rId16"/>
    <p:sldId id="304" r:id="rId17"/>
    <p:sldId id="305" r:id="rId18"/>
    <p:sldId id="306" r:id="rId19"/>
    <p:sldId id="282" r:id="rId20"/>
    <p:sldId id="309" r:id="rId21"/>
    <p:sldId id="276" r:id="rId22"/>
    <p:sldId id="280" r:id="rId23"/>
    <p:sldId id="295" r:id="rId24"/>
    <p:sldId id="291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671" autoAdjust="0"/>
  </p:normalViewPr>
  <p:slideViewPr>
    <p:cSldViewPr>
      <p:cViewPr varScale="1">
        <p:scale>
          <a:sx n="70" d="100"/>
          <a:sy n="70" d="100"/>
        </p:scale>
        <p:origin x="8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</c:v>
                </c:pt>
                <c:pt idx="1">
                  <c:v>8.5</c:v>
                </c:pt>
                <c:pt idx="2">
                  <c:v>9.5</c:v>
                </c:pt>
                <c:pt idx="3">
                  <c:v>9.1999999999999993</c:v>
                </c:pt>
                <c:pt idx="4">
                  <c:v>8.5</c:v>
                </c:pt>
                <c:pt idx="5">
                  <c:v>7.9</c:v>
                </c:pt>
                <c:pt idx="6">
                  <c:v>7</c:v>
                </c:pt>
                <c:pt idx="7">
                  <c:v>7.6</c:v>
                </c:pt>
                <c:pt idx="8">
                  <c:v>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3110416"/>
        <c:axId val="1173104976"/>
        <c:axId val="1177216320"/>
      </c:line3DChart>
      <c:catAx>
        <c:axId val="117311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3104976"/>
        <c:crosses val="autoZero"/>
        <c:auto val="1"/>
        <c:lblAlgn val="ctr"/>
        <c:lblOffset val="100"/>
        <c:noMultiLvlLbl val="0"/>
      </c:catAx>
      <c:valAx>
        <c:axId val="117310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3110416"/>
        <c:crosses val="autoZero"/>
        <c:crossBetween val="between"/>
      </c:valAx>
      <c:serAx>
        <c:axId val="11772163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310497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трлн $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0.3</c:v>
                </c:pt>
                <c:pt idx="1">
                  <c:v>0.34</c:v>
                </c:pt>
                <c:pt idx="2">
                  <c:v>0.43</c:v>
                </c:pt>
                <c:pt idx="3">
                  <c:v>0.5</c:v>
                </c:pt>
                <c:pt idx="4">
                  <c:v>0.76</c:v>
                </c:pt>
                <c:pt idx="5">
                  <c:v>0.98</c:v>
                </c:pt>
                <c:pt idx="6">
                  <c:v>1.29</c:v>
                </c:pt>
                <c:pt idx="7">
                  <c:v>1.66</c:v>
                </c:pt>
                <c:pt idx="8">
                  <c:v>1.22</c:v>
                </c:pt>
                <c:pt idx="9">
                  <c:v>1.4798</c:v>
                </c:pt>
              </c:numCache>
            </c:numRef>
          </c:val>
        </c:ser>
        <c:ser>
          <c:idx val="3"/>
          <c:order val="1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Лист1!$E$2:$E$12</c:f>
              <c:numCache>
                <c:formatCode>General</c:formatCode>
                <c:ptCount val="11"/>
              </c:numCache>
            </c:numRef>
          </c:val>
        </c:ser>
        <c:ser>
          <c:idx val="4"/>
          <c:order val="2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Лист1!$F$2:$F$12</c:f>
              <c:numCache>
                <c:formatCode>General</c:formatCode>
                <c:ptCount val="11"/>
              </c:numCache>
            </c:numRef>
          </c:val>
        </c:ser>
        <c:ser>
          <c:idx val="5"/>
          <c:order val="3"/>
          <c:tx>
            <c:strRef>
              <c:f>Лист1!$G$1</c:f>
              <c:strCache>
                <c:ptCount val="1"/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Лист1!$G$2:$G$12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4"/>
          <c:tx>
            <c:strRef>
              <c:f>Лист1!$H$1</c:f>
              <c:strCache>
                <c:ptCount val="1"/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Лист1!$H$2:$H$12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5"/>
          <c:tx>
            <c:strRef>
              <c:f>Лист1!$I$1</c:f>
              <c:strCache>
                <c:ptCount val="1"/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Лист1!$I$2:$I$12</c:f>
              <c:numCache>
                <c:formatCode>General</c:formatCode>
                <c:ptCount val="11"/>
              </c:numCache>
            </c:numRef>
          </c:val>
        </c:ser>
        <c:ser>
          <c:idx val="8"/>
          <c:order val="6"/>
          <c:tx>
            <c:strRef>
              <c:f>Лист1!$J$1</c:f>
              <c:strCache>
                <c:ptCount val="1"/>
              </c:strCache>
            </c:strRef>
          </c:tx>
          <c:spPr>
            <a:solidFill>
              <a:schemeClr val="tx2"/>
            </a:solidFill>
            <a:ln>
              <a:solidFill>
                <a:schemeClr val="accent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Лист1!$J$2:$J$12</c:f>
              <c:numCache>
                <c:formatCode>General</c:formatCode>
                <c:ptCount val="11"/>
              </c:numCache>
            </c:numRef>
          </c:val>
        </c:ser>
        <c:ser>
          <c:idx val="9"/>
          <c:order val="7"/>
          <c:tx>
            <c:strRef>
              <c:f>Лист1!$K$1</c:f>
              <c:strCache>
                <c:ptCount val="1"/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Лист1!$K$2:$K$12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3107152"/>
        <c:axId val="1173112592"/>
        <c:axId val="0"/>
      </c:bar3DChart>
      <c:catAx>
        <c:axId val="117310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3112592"/>
        <c:crosses val="autoZero"/>
        <c:auto val="1"/>
        <c:lblAlgn val="ctr"/>
        <c:lblOffset val="100"/>
        <c:noMultiLvlLbl val="0"/>
      </c:catAx>
      <c:valAx>
        <c:axId val="117311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3107152"/>
        <c:crosses val="autoZero"/>
        <c:crossBetween val="between"/>
      </c:valAx>
    </c:plotArea>
    <c:plotVisOnly val="1"/>
    <c:dispBlanksAs val="gap"/>
    <c:showDLblsOverMax val="0"/>
  </c:chart>
  <c:spPr>
    <a:effectLst>
      <a:glow rad="609600">
        <a:schemeClr val="bg2">
          <a:alpha val="66000"/>
        </a:schemeClr>
      </a:glow>
      <a:softEdge rad="355600"/>
    </a:effectLst>
    <a:scene3d>
      <a:camera prst="orthographicFront"/>
      <a:lightRig rig="threePt" dir="t"/>
    </a:scene3d>
    <a:sp3d>
      <a:bevelT w="317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Гос. Долг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936718128570396E-3"/>
                  <c:y val="0.20383891268792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7.8987578666572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810154385711519E-3"/>
                  <c:y val="0.15033119810734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317733567141515E-2"/>
                  <c:y val="-7.6439592257973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143046315713356E-2"/>
                  <c:y val="0.1273993204299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9.1727510709568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5873436257140134E-3"/>
                  <c:y val="1.273993204299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7936718128570396E-3"/>
                  <c:y val="-5.6055700989180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5873436257140793E-3"/>
                  <c:y val="1.7835904860193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936718128570396E-3"/>
                  <c:y val="-4.3315768946185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7936718128570396E-3"/>
                  <c:y val="3.8219796128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3153441344608116E-16"/>
                  <c:y val="-2.293187767739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143.69999999999999</c:v>
                </c:pt>
                <c:pt idx="1">
                  <c:v>133.5</c:v>
                </c:pt>
                <c:pt idx="2">
                  <c:v>125.7</c:v>
                </c:pt>
                <c:pt idx="3">
                  <c:v>121.7</c:v>
                </c:pt>
                <c:pt idx="4">
                  <c:v>114.1</c:v>
                </c:pt>
                <c:pt idx="5">
                  <c:v>76.5</c:v>
                </c:pt>
                <c:pt idx="6">
                  <c:v>52</c:v>
                </c:pt>
                <c:pt idx="7">
                  <c:v>44.9</c:v>
                </c:pt>
                <c:pt idx="8">
                  <c:v>40.6</c:v>
                </c:pt>
                <c:pt idx="9">
                  <c:v>37.799999999999997</c:v>
                </c:pt>
                <c:pt idx="10">
                  <c:v>36</c:v>
                </c:pt>
                <c:pt idx="11">
                  <c:v>33.5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73113136"/>
        <c:axId val="1173116944"/>
        <c:axId val="0"/>
      </c:bar3DChart>
      <c:catAx>
        <c:axId val="117311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3116944"/>
        <c:crosses val="autoZero"/>
        <c:auto val="1"/>
        <c:lblAlgn val="ctr"/>
        <c:lblOffset val="100"/>
        <c:noMultiLvlLbl val="0"/>
      </c:catAx>
      <c:valAx>
        <c:axId val="117311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311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 </a:t>
            </a:r>
            <a:r>
              <a:rPr lang="en-US"/>
              <a:t>%</a:t>
            </a:r>
            <a:endParaRPr lang="ru-RU"/>
          </a:p>
        </c:rich>
      </c:tx>
      <c:layout>
        <c:manualLayout>
          <c:xMode val="edge"/>
          <c:yMode val="edge"/>
          <c:x val="0.92104735276327321"/>
          <c:y val="0.785197862986890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Лист1!$A$2:$A$12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5.8</c:v>
                </c:pt>
                <c:pt idx="1">
                  <c:v>5.7</c:v>
                </c:pt>
                <c:pt idx="2">
                  <c:v>6.3</c:v>
                </c:pt>
                <c:pt idx="3">
                  <c:v>5.6</c:v>
                </c:pt>
                <c:pt idx="4">
                  <c:v>5.5</c:v>
                </c:pt>
                <c:pt idx="5">
                  <c:v>4.5999999999999996</c:v>
                </c:pt>
                <c:pt idx="6">
                  <c:v>4.7</c:v>
                </c:pt>
                <c:pt idx="7">
                  <c:v>5.5</c:v>
                </c:pt>
                <c:pt idx="8">
                  <c:v>9.3000000000000007</c:v>
                </c:pt>
                <c:pt idx="9">
                  <c:v>10.1</c:v>
                </c:pt>
                <c:pt idx="10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007696"/>
        <c:axId val="1178004976"/>
        <c:axId val="1177210704"/>
      </c:line3DChart>
      <c:catAx>
        <c:axId val="117800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004976"/>
        <c:crosses val="autoZero"/>
        <c:auto val="1"/>
        <c:lblAlgn val="ctr"/>
        <c:lblOffset val="100"/>
        <c:noMultiLvlLbl val="0"/>
      </c:catAx>
      <c:valAx>
        <c:axId val="117800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007696"/>
        <c:crosses val="autoZero"/>
        <c:crossBetween val="between"/>
      </c:valAx>
      <c:serAx>
        <c:axId val="1177210704"/>
        <c:scaling>
          <c:orientation val="minMax"/>
        </c:scaling>
        <c:delete val="1"/>
        <c:axPos val="b"/>
        <c:majorTickMark val="out"/>
        <c:minorTickMark val="none"/>
        <c:tickLblPos val="nextTo"/>
        <c:crossAx val="117800497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трлн $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064749631685454E-2"/>
                  <c:y val="0.13953490927209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720624693071149E-2"/>
                  <c:y val="0.15813956384170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720624693071209E-3"/>
                  <c:y val="0.20697678208694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3603123465356057E-3"/>
                  <c:y val="0.22558143665655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3603123465356057E-3"/>
                  <c:y val="0.20000003662333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10.23</c:v>
                </c:pt>
                <c:pt idx="1">
                  <c:v>10.59</c:v>
                </c:pt>
                <c:pt idx="2">
                  <c:v>11.08</c:v>
                </c:pt>
                <c:pt idx="3">
                  <c:v>11.81</c:v>
                </c:pt>
                <c:pt idx="4">
                  <c:v>12.57</c:v>
                </c:pt>
                <c:pt idx="5">
                  <c:v>13.33</c:v>
                </c:pt>
                <c:pt idx="6">
                  <c:v>13.99</c:v>
                </c:pt>
                <c:pt idx="7">
                  <c:v>14.29</c:v>
                </c:pt>
                <c:pt idx="8">
                  <c:v>14.04</c:v>
                </c:pt>
                <c:pt idx="9">
                  <c:v>14.58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73115312"/>
        <c:axId val="978200272"/>
        <c:axId val="0"/>
      </c:bar3DChart>
      <c:catAx>
        <c:axId val="117311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8200272"/>
        <c:crosses val="autoZero"/>
        <c:auto val="1"/>
        <c:lblAlgn val="ctr"/>
        <c:lblOffset val="100"/>
        <c:noMultiLvlLbl val="0"/>
      </c:catAx>
      <c:valAx>
        <c:axId val="97820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3115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9335256424603802"/>
          <c:y val="4.1787226110094654E-3"/>
          <c:w val="6.6474357539619278E-3"/>
          <c:h val="1.7805167149820028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 $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2006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5.6740000000000004</c:v>
                </c:pt>
                <c:pt idx="1">
                  <c:v>7.9329999999999998</c:v>
                </c:pt>
                <c:pt idx="2">
                  <c:v>8.5069999999999997</c:v>
                </c:pt>
                <c:pt idx="3">
                  <c:v>9.4149999999999991</c:v>
                </c:pt>
                <c:pt idx="4">
                  <c:v>10.465999999999999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8205712"/>
        <c:axId val="978406112"/>
        <c:axId val="0"/>
      </c:bar3DChart>
      <c:catAx>
        <c:axId val="97820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8406112"/>
        <c:crosses val="autoZero"/>
        <c:auto val="1"/>
        <c:lblAlgn val="ctr"/>
        <c:lblOffset val="100"/>
        <c:noMultiLvlLbl val="0"/>
      </c:catAx>
      <c:valAx>
        <c:axId val="97840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820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6067A-C7D1-4590-9D8B-90D9B93312FB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9E30-5D5D-4748-84AD-C8027C240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2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A9E30-5D5D-4748-84AD-C8027C24064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3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8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9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7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52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3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1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1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6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5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3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2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4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8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77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8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6E012-90E9-46C4-887B-248226B3F0D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F7A11-17FA-4FF5-B4B6-DF0067CDD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49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734" y="548680"/>
            <a:ext cx="70064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Санкт-Петербургский национальный исследовательский </a:t>
            </a:r>
            <a:endParaRPr lang="en-US" sz="2000" dirty="0" smtClean="0"/>
          </a:p>
          <a:p>
            <a:pPr algn="ctr"/>
            <a:r>
              <a:rPr lang="ru-RU" sz="2000" dirty="0" smtClean="0"/>
              <a:t>университет </a:t>
            </a:r>
            <a:r>
              <a:rPr lang="ru-RU" sz="2000" dirty="0"/>
              <a:t>информационных технологий</a:t>
            </a:r>
            <a:r>
              <a:rPr lang="ru-RU" sz="2000" dirty="0" smtClean="0"/>
              <a:t>,</a:t>
            </a:r>
            <a:endParaRPr lang="en-US" sz="2000" dirty="0" smtClean="0"/>
          </a:p>
          <a:p>
            <a:pPr algn="ctr"/>
            <a:r>
              <a:rPr lang="ru-RU" sz="2000" dirty="0" smtClean="0"/>
              <a:t>механики </a:t>
            </a:r>
            <a:r>
              <a:rPr lang="ru-RU" sz="2000" dirty="0"/>
              <a:t>и </a:t>
            </a:r>
            <a:r>
              <a:rPr lang="ru-RU" sz="2000" dirty="0" smtClean="0"/>
              <a:t>оптики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Экономика</a:t>
            </a:r>
            <a:endParaRPr lang="ru-RU" sz="2400" dirty="0"/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581777" y="2708920"/>
            <a:ext cx="7955989" cy="924475"/>
          </a:xfrm>
        </p:spPr>
        <p:txBody>
          <a:bodyPr>
            <a:normAutofit/>
          </a:bodyPr>
          <a:lstStyle/>
          <a:p>
            <a:r>
              <a:rPr lang="ru-RU" sz="2000" b="1" dirty="0"/>
              <a:t> </a:t>
            </a:r>
            <a:r>
              <a:rPr lang="ru-RU" sz="2000" b="1" dirty="0"/>
              <a:t>Основные показатели оценки экономики России </a:t>
            </a:r>
            <a:r>
              <a:rPr lang="ru-RU" sz="2000" b="1" dirty="0" smtClean="0"/>
              <a:t>и США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4215594"/>
            <a:ext cx="2601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 </a:t>
            </a:r>
            <a:r>
              <a:rPr lang="ru-RU" sz="2000" dirty="0" smtClean="0"/>
              <a:t>                                                            </a:t>
            </a:r>
            <a:r>
              <a:rPr lang="ru-RU" sz="2000" dirty="0"/>
              <a:t>Работу выполнил:</a:t>
            </a:r>
          </a:p>
          <a:p>
            <a:r>
              <a:rPr lang="ru-RU" sz="2000" dirty="0"/>
              <a:t>Студент </a:t>
            </a:r>
            <a:r>
              <a:rPr lang="en-US" sz="2000" dirty="0"/>
              <a:t>II</a:t>
            </a:r>
            <a:r>
              <a:rPr lang="ru-RU" sz="2000" dirty="0"/>
              <a:t> курса</a:t>
            </a:r>
          </a:p>
          <a:p>
            <a:r>
              <a:rPr lang="ru-RU" sz="2000" dirty="0"/>
              <a:t>Группы № 2120</a:t>
            </a:r>
          </a:p>
          <a:p>
            <a:r>
              <a:rPr lang="ru-RU" sz="2000" dirty="0"/>
              <a:t>Журавлев Виталий</a:t>
            </a:r>
          </a:p>
          <a:p>
            <a:r>
              <a:rPr lang="ru-RU" sz="2000" dirty="0" smtClean="0"/>
              <a:t>       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66423" y="6086026"/>
            <a:ext cx="1986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62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4231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ВВП России</a:t>
            </a:r>
            <a:endParaRPr lang="ru-RU" sz="36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02288227"/>
              </p:ext>
            </p:extLst>
          </p:nvPr>
        </p:nvGraphicFramePr>
        <p:xfrm>
          <a:off x="1259632" y="1397000"/>
          <a:ext cx="7128792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57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Graphic spid="2" grpId="0">
        <p:bldAsOne/>
      </p:bldGraphic>
      <p:bldGraphic spid="2" grpId="1">
        <p:bldAsOne/>
      </p:bldGraphic>
      <p:bldGraphic spid="2" grpId="2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3672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Государственный  внешний долг в России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66476460"/>
              </p:ext>
            </p:extLst>
          </p:nvPr>
        </p:nvGraphicFramePr>
        <p:xfrm>
          <a:off x="1187624" y="1124744"/>
          <a:ext cx="7080448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3" grpId="0">
        <p:bldAsOne/>
      </p:bldGraphic>
      <p:bldGraphic spid="3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2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8267" y="2636912"/>
            <a:ext cx="2351926" cy="132343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rtlCol="0">
            <a:spAutoFit/>
          </a:bodyPr>
          <a:lstStyle/>
          <a:p>
            <a:r>
              <a:rPr lang="ru-RU" sz="8000" dirty="0" smtClean="0">
                <a:effectLst>
                  <a:reflection blurRad="38100" stA="30000" endPos="41000" dist="12700" dir="5400000" sy="-100000" algn="bl" rotWithShape="0"/>
                </a:effectLst>
              </a:rPr>
              <a:t>США</a:t>
            </a:r>
            <a:endParaRPr lang="ru-RU" sz="8000" dirty="0">
              <a:effectLst>
                <a:reflection blurRad="38100" stA="30000" endPos="41000" dist="127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35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548680"/>
            <a:ext cx="4684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Численность населения</a:t>
            </a:r>
            <a:endParaRPr lang="ru-RU" sz="32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387403" y="5373216"/>
            <a:ext cx="60129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Население </a:t>
            </a:r>
            <a:r>
              <a:rPr lang="ru-RU" sz="2800" dirty="0" smtClean="0"/>
              <a:t>на</a:t>
            </a:r>
            <a:r>
              <a:rPr lang="ru-RU" sz="2800" dirty="0"/>
              <a:t> 2013 </a:t>
            </a:r>
            <a:r>
              <a:rPr lang="ru-RU" sz="2800" dirty="0" smtClean="0"/>
              <a:t>год</a:t>
            </a:r>
            <a:r>
              <a:rPr lang="ru-RU" sz="2800" dirty="0"/>
              <a:t> </a:t>
            </a:r>
            <a:r>
              <a:rPr lang="ru-RU" sz="2800" dirty="0" smtClean="0"/>
              <a:t>составляет</a:t>
            </a:r>
          </a:p>
          <a:p>
            <a:pPr algn="ctr"/>
            <a:r>
              <a:rPr lang="ru-RU" sz="2800" b="1" dirty="0" smtClean="0"/>
              <a:t>314</a:t>
            </a:r>
            <a:r>
              <a:rPr lang="ru-RU" sz="2800" b="1" dirty="0"/>
              <a:t> млн человек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12042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9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4346" y="527011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Площадь</a:t>
            </a:r>
            <a:endParaRPr lang="ru-RU" sz="32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861342" y="5373216"/>
            <a:ext cx="7065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Площадь Соединенных Штатов Америки</a:t>
            </a:r>
            <a:r>
              <a:rPr lang="ru-RU" sz="2800" dirty="0"/>
              <a:t> </a:t>
            </a:r>
            <a:endParaRPr lang="ru-RU" sz="2800" dirty="0" smtClean="0"/>
          </a:p>
          <a:p>
            <a:pPr algn="ctr"/>
            <a:r>
              <a:rPr lang="ru-RU" sz="2800" dirty="0" smtClean="0"/>
              <a:t>составляет </a:t>
            </a:r>
            <a:r>
              <a:rPr lang="ru-RU" sz="2800" b="1" dirty="0" smtClean="0"/>
              <a:t>9,5 </a:t>
            </a:r>
            <a:r>
              <a:rPr lang="ru-RU" sz="2800" b="1" dirty="0"/>
              <a:t>млн км²  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10" y="1189767"/>
            <a:ext cx="6807002" cy="420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0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5266" y="476672"/>
            <a:ext cx="4247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Уровень образования</a:t>
            </a:r>
            <a:endParaRPr lang="ru-RU" sz="3200" u="sng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530892"/>
              </p:ext>
            </p:extLst>
          </p:nvPr>
        </p:nvGraphicFramePr>
        <p:xfrm>
          <a:off x="2356724" y="1412776"/>
          <a:ext cx="3960033" cy="17692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624"/>
                <a:gridCol w="1871409"/>
              </a:tblGrid>
              <a:tr h="9202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 в мире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Индекс образования</a:t>
                      </a:r>
                      <a:endParaRPr lang="ru-RU" dirty="0"/>
                    </a:p>
                  </a:txBody>
                  <a:tcPr anchor="ctr"/>
                </a:tc>
              </a:tr>
              <a:tr h="8490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0,968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65" y="3501008"/>
            <a:ext cx="568863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9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520384"/>
            <a:ext cx="7012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Средняя продолжительность жизни</a:t>
            </a:r>
            <a:endParaRPr lang="ru-RU" sz="32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608293" y="1554257"/>
            <a:ext cx="3681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Мужчины – </a:t>
            </a:r>
            <a:r>
              <a:rPr lang="ru-RU" sz="2800" dirty="0"/>
              <a:t>75.2</a:t>
            </a:r>
            <a:r>
              <a:rPr lang="ru-RU" sz="2800" dirty="0" smtClean="0"/>
              <a:t> лет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23598" y="2490361"/>
            <a:ext cx="3287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Женщины– </a:t>
            </a:r>
            <a:r>
              <a:rPr lang="ru-RU" sz="2800" dirty="0"/>
              <a:t>81</a:t>
            </a:r>
            <a:r>
              <a:rPr lang="ru-RU" sz="2800" dirty="0" smtClean="0"/>
              <a:t> год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91" y="3284984"/>
            <a:ext cx="4722914" cy="314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6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470653"/>
            <a:ext cx="5204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Средняя заработная плата</a:t>
            </a:r>
            <a:endParaRPr lang="ru-RU" sz="32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919456" y="1685774"/>
            <a:ext cx="3325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129 649 рублей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1043192"/>
            <a:ext cx="2719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3 906 </a:t>
            </a:r>
            <a:r>
              <a:rPr lang="en-US" sz="3200" dirty="0" smtClean="0"/>
              <a:t>$ USD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6" y="2270549"/>
            <a:ext cx="7717861" cy="44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7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213625"/>
              </p:ext>
            </p:extLst>
          </p:nvPr>
        </p:nvGraphicFramePr>
        <p:xfrm>
          <a:off x="1403648" y="1556792"/>
          <a:ext cx="6480720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980" y="5877272"/>
            <a:ext cx="8976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Среднее пособие по безработице составляет 1082</a:t>
            </a:r>
            <a:r>
              <a:rPr lang="en-US" sz="2000" dirty="0" smtClean="0"/>
              <a:t>$</a:t>
            </a:r>
            <a:r>
              <a:rPr lang="ru-RU" sz="2000" dirty="0"/>
              <a:t> (</a:t>
            </a:r>
            <a:r>
              <a:rPr lang="ru-RU" sz="2000" dirty="0" smtClean="0"/>
              <a:t>35 913 руб.)</a:t>
            </a:r>
            <a:r>
              <a:rPr lang="en-US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/>
              <a:t>месяц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25266" y="476672"/>
            <a:ext cx="432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Уровень безработицы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9244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3" grpId="2">
        <p:bldAsOne/>
      </p:bldGraphic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8267" y="2636912"/>
            <a:ext cx="3794629" cy="132343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rtlCol="0">
            <a:spAutoFit/>
          </a:bodyPr>
          <a:lstStyle/>
          <a:p>
            <a:r>
              <a:rPr lang="ru-RU" sz="8000" dirty="0" smtClean="0">
                <a:effectLst>
                  <a:reflection blurRad="38100" stA="30000" endPos="41000" dist="12700" dir="5400000" sy="-100000" algn="bl" rotWithShape="0"/>
                </a:effectLst>
              </a:rPr>
              <a:t>Россия</a:t>
            </a:r>
            <a:endParaRPr lang="ru-RU" sz="8000" dirty="0">
              <a:effectLst>
                <a:reflection blurRad="38100" stA="30000" endPos="41000" dist="127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99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26909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mbria" panose="02040503050406030204" pitchFamily="18" charset="0"/>
              </a:rPr>
              <a:t>Потребительская корзина США: </a:t>
            </a:r>
            <a:endParaRPr lang="ru-RU" sz="2800" b="1" dirty="0" smtClean="0">
              <a:latin typeface="Cambria" panose="02040503050406030204" pitchFamily="18" charset="0"/>
            </a:endParaRPr>
          </a:p>
          <a:p>
            <a:endParaRPr lang="ru-RU" sz="2800" dirty="0">
              <a:latin typeface="Cambria" panose="02040503050406030204" pitchFamily="18" charset="0"/>
            </a:endParaRPr>
          </a:p>
          <a:p>
            <a:r>
              <a:rPr lang="ru-RU" sz="2000" dirty="0">
                <a:latin typeface="Arial" panose="020B0604020202020204" pitchFamily="34" charset="0"/>
              </a:rPr>
              <a:t>	</a:t>
            </a:r>
            <a:r>
              <a:rPr lang="ru-RU" sz="2000" dirty="0" smtClean="0">
                <a:latin typeface="Arial" panose="020B0604020202020204" pitchFamily="34" charset="0"/>
              </a:rPr>
              <a:t>Она </a:t>
            </a:r>
            <a:r>
              <a:rPr lang="ru-RU" sz="2000" dirty="0">
                <a:latin typeface="Arial" panose="020B0604020202020204" pitchFamily="34" charset="0"/>
              </a:rPr>
              <a:t>состоит из 350 продуктов и </a:t>
            </a:r>
            <a:r>
              <a:rPr lang="ru-RU" sz="2000" dirty="0" smtClean="0">
                <a:latin typeface="Arial" panose="020B0604020202020204" pitchFamily="34" charset="0"/>
              </a:rPr>
              <a:t>услуг-представителей. Продукты </a:t>
            </a:r>
            <a:r>
              <a:rPr lang="ru-RU" sz="2000" dirty="0">
                <a:latin typeface="Arial" panose="020B0604020202020204" pitchFamily="34" charset="0"/>
              </a:rPr>
              <a:t>питания не должны превышать 30%, непродовольственные товары - 47% (из них ткани, одежда, обувь 20%; мебель, предметы культуры и быта - 18%; прочие товары - 9%) и все услуги - 23%. Фактическая структура потребления населения далека от рациональной.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83112"/>
            <a:ext cx="6701434" cy="38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9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ВВП США</a:t>
            </a:r>
            <a:endParaRPr lang="ru-RU" sz="3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53099139"/>
              </p:ext>
            </p:extLst>
          </p:nvPr>
        </p:nvGraphicFramePr>
        <p:xfrm>
          <a:off x="576990" y="1052736"/>
          <a:ext cx="7595410" cy="546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90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3" grpId="0">
        <p:bldAsOne/>
      </p:bldGraphic>
      <p:bldGraphic spid="3" grpId="1">
        <p:bldAsOne/>
      </p:bldGraphic>
      <p:bldGraphic spid="3" grpId="2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3514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Внешний</a:t>
            </a:r>
            <a:r>
              <a:rPr lang="ru-RU" dirty="0"/>
              <a:t> </a:t>
            </a:r>
            <a:r>
              <a:rPr lang="ru-RU" sz="3600" dirty="0"/>
              <a:t>долг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64459962"/>
              </p:ext>
            </p:extLst>
          </p:nvPr>
        </p:nvGraphicFramePr>
        <p:xfrm>
          <a:off x="1524000" y="1397000"/>
          <a:ext cx="679241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78765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3" grpId="0">
        <p:bldAsOne/>
      </p:bldGraphic>
      <p:bldGraphic spid="3" grpId="1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2" y="1628800"/>
            <a:ext cx="9144000" cy="27567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231" y="260648"/>
            <a:ext cx="898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Основные макроэкономические параметры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259798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548680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/>
              <a:t>Заключение</a:t>
            </a:r>
            <a:endParaRPr lang="ru-RU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708920"/>
            <a:ext cx="85392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Каждая </a:t>
            </a:r>
            <a:r>
              <a:rPr lang="ru-RU" sz="2400" dirty="0"/>
              <a:t>страна имеет свой путь экономического </a:t>
            </a:r>
            <a:r>
              <a:rPr lang="ru-RU" sz="2400" dirty="0" smtClean="0"/>
              <a:t>развития,</a:t>
            </a:r>
          </a:p>
          <a:p>
            <a:endParaRPr lang="ru-RU" sz="2400" dirty="0" smtClean="0"/>
          </a:p>
          <a:p>
            <a:r>
              <a:rPr lang="ru-RU" sz="2400" dirty="0" smtClean="0"/>
              <a:t>исходя </a:t>
            </a:r>
            <a:r>
              <a:rPr lang="ru-RU" sz="2400" dirty="0"/>
              <a:t>из индивидуальных  </a:t>
            </a:r>
            <a:r>
              <a:rPr lang="ru-RU" sz="2400" dirty="0" smtClean="0"/>
              <a:t>особенностей</a:t>
            </a:r>
            <a:r>
              <a:rPr lang="ru-RU" sz="2400" dirty="0"/>
              <a:t>, </a:t>
            </a:r>
            <a:r>
              <a:rPr lang="ru-RU" sz="2400" dirty="0" smtClean="0"/>
              <a:t>исторических</a:t>
            </a:r>
          </a:p>
          <a:p>
            <a:endParaRPr lang="ru-RU" sz="2400" dirty="0" smtClean="0"/>
          </a:p>
          <a:p>
            <a:r>
              <a:rPr lang="ru-RU" sz="2400" dirty="0" smtClean="0"/>
              <a:t>условий и </a:t>
            </a:r>
            <a:r>
              <a:rPr lang="ru-RU" sz="2400" dirty="0" smtClean="0"/>
              <a:t>обстоятельств (географического </a:t>
            </a:r>
            <a:r>
              <a:rPr lang="ru-RU" sz="2400" dirty="0"/>
              <a:t>положения,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ресурсах </a:t>
            </a:r>
            <a:r>
              <a:rPr lang="ru-RU" sz="2400" dirty="0"/>
              <a:t>на территории, размера страны и прочее)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68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068960"/>
            <a:ext cx="447430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пасибо</a:t>
            </a:r>
            <a:r>
              <a:rPr lang="ru-RU" sz="3200" b="1" dirty="0" smtClean="0">
                <a:ln w="50800"/>
              </a:rPr>
              <a:t> 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</a:t>
            </a:r>
            <a:r>
              <a:rPr lang="ru-RU" sz="3200" b="1" dirty="0" smtClean="0">
                <a:ln w="50800"/>
              </a:rPr>
              <a:t> 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</a:t>
            </a:r>
            <a:endParaRPr lang="ru-RU" sz="3200" b="1" dirty="0">
              <a:ln w="50800"/>
            </a:endParaRPr>
          </a:p>
        </p:txBody>
      </p:sp>
    </p:spTree>
    <p:extLst>
      <p:ext uri="{BB962C8B-B14F-4D97-AF65-F5344CB8AC3E}">
        <p14:creationId xmlns:p14="http://schemas.microsoft.com/office/powerpoint/2010/main" val="6386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548680"/>
            <a:ext cx="4684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Численность населения</a:t>
            </a:r>
            <a:endParaRPr lang="ru-RU" sz="32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75093" y="5373216"/>
            <a:ext cx="7437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Население на начало 2013 года </a:t>
            </a:r>
            <a:r>
              <a:rPr lang="ru-RU" sz="2800" dirty="0" smtClean="0"/>
              <a:t>составляет</a:t>
            </a:r>
          </a:p>
          <a:p>
            <a:pPr algn="ctr"/>
            <a:r>
              <a:rPr lang="ru-RU" sz="2800" b="1" dirty="0" smtClean="0"/>
              <a:t>143</a:t>
            </a:r>
            <a:r>
              <a:rPr lang="ru-RU" sz="2800" b="1" dirty="0"/>
              <a:t> млн человек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8843502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4346" y="527011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Площадь</a:t>
            </a:r>
            <a:endParaRPr lang="ru-RU" sz="32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49130" y="5373216"/>
            <a:ext cx="7489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Площадь Российской федерации</a:t>
            </a:r>
            <a:r>
              <a:rPr lang="ru-RU" sz="2800" dirty="0"/>
              <a:t> </a:t>
            </a:r>
            <a:r>
              <a:rPr lang="ru-RU" sz="2800" dirty="0" smtClean="0"/>
              <a:t>составляет</a:t>
            </a:r>
          </a:p>
          <a:p>
            <a:pPr algn="ctr"/>
            <a:r>
              <a:rPr lang="ru-RU" sz="2800" dirty="0"/>
              <a:t>17 098 </a:t>
            </a:r>
            <a:r>
              <a:rPr lang="ru-RU" sz="2800" dirty="0" smtClean="0"/>
              <a:t>246</a:t>
            </a:r>
            <a:r>
              <a:rPr lang="ru-RU" sz="2800" dirty="0"/>
              <a:t> км²</a:t>
            </a:r>
            <a:r>
              <a:rPr lang="ru-RU" sz="2800" b="1" dirty="0"/>
              <a:t> </a:t>
            </a:r>
            <a:endParaRPr lang="ru-RU" sz="2800" b="1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05485"/>
            <a:ext cx="6922402" cy="3695700"/>
          </a:xfrm>
        </p:spPr>
      </p:pic>
    </p:spTree>
    <p:extLst>
      <p:ext uri="{BB962C8B-B14F-4D97-AF65-F5344CB8AC3E}">
        <p14:creationId xmlns:p14="http://schemas.microsoft.com/office/powerpoint/2010/main" val="93192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5266" y="476672"/>
            <a:ext cx="4247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Уровень образования</a:t>
            </a:r>
            <a:endParaRPr lang="ru-RU" sz="3200" u="sng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086250"/>
              </p:ext>
            </p:extLst>
          </p:nvPr>
        </p:nvGraphicFramePr>
        <p:xfrm>
          <a:off x="2356724" y="1412776"/>
          <a:ext cx="3960033" cy="17692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624"/>
                <a:gridCol w="1871409"/>
              </a:tblGrid>
              <a:tr h="9202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 в мире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Индекс образования</a:t>
                      </a:r>
                      <a:endParaRPr lang="ru-RU" dirty="0"/>
                    </a:p>
                  </a:txBody>
                  <a:tcPr anchor="ctr"/>
                </a:tc>
              </a:tr>
              <a:tr h="849076"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0,933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65" y="3501008"/>
            <a:ext cx="568863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7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520384"/>
            <a:ext cx="7012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Средняя продолжительность жизни</a:t>
            </a:r>
            <a:endParaRPr lang="ru-RU" sz="32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699792" y="1554257"/>
            <a:ext cx="3498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Мужчины – 64 года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44735" y="2490361"/>
            <a:ext cx="3645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Женщины– 75.6 лет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91" y="3284984"/>
            <a:ext cx="4722914" cy="314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470653"/>
            <a:ext cx="5204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Средняя заработная плата</a:t>
            </a:r>
            <a:endParaRPr lang="ru-RU" sz="32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916453" y="1182546"/>
            <a:ext cx="3065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27 339 рублей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49359" y="1767321"/>
            <a:ext cx="219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824</a:t>
            </a:r>
            <a:r>
              <a:rPr lang="en-US" sz="3200" dirty="0" smtClean="0"/>
              <a:t>$ USD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7416824" cy="42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2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77360830"/>
              </p:ext>
            </p:extLst>
          </p:nvPr>
        </p:nvGraphicFramePr>
        <p:xfrm>
          <a:off x="539552" y="1268760"/>
          <a:ext cx="7920880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5266" y="476672"/>
            <a:ext cx="432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Уровень безработицы</a:t>
            </a:r>
            <a:endParaRPr lang="ru-RU" sz="32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0230" y="5949280"/>
            <a:ext cx="8853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Максимальное пособие по безработице составляет </a:t>
            </a:r>
            <a:r>
              <a:rPr lang="ru-RU" sz="2000" b="1" dirty="0"/>
              <a:t>4900</a:t>
            </a:r>
            <a:r>
              <a:rPr lang="ru-RU" sz="2000" dirty="0"/>
              <a:t> рублей в месяц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4209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Cambria" panose="02040503050406030204" pitchFamily="18" charset="0"/>
              </a:rPr>
              <a:t>Потребительская корзина </a:t>
            </a:r>
            <a:r>
              <a:rPr lang="ru-RU" sz="2800" b="1" u="sng" dirty="0" smtClean="0">
                <a:latin typeface="Cambria" panose="02040503050406030204" pitchFamily="18" charset="0"/>
              </a:rPr>
              <a:t>России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980728"/>
            <a:ext cx="9142571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5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2791</TotalTime>
  <Words>222</Words>
  <Application>Microsoft Office PowerPoint</Application>
  <PresentationFormat>Экран (4:3)</PresentationFormat>
  <Paragraphs>93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Bookman Old Style</vt:lpstr>
      <vt:lpstr>Calibri</vt:lpstr>
      <vt:lpstr>Cambria</vt:lpstr>
      <vt:lpstr>Rockwell</vt:lpstr>
      <vt:lpstr>Damask</vt:lpstr>
      <vt:lpstr> Основные показатели оценки экономики России и США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EIJ</dc:creator>
  <cp:lastModifiedBy>Виталий</cp:lastModifiedBy>
  <cp:revision>131</cp:revision>
  <cp:lastPrinted>2013-12-02T21:51:49Z</cp:lastPrinted>
  <dcterms:created xsi:type="dcterms:W3CDTF">2012-02-18T10:01:51Z</dcterms:created>
  <dcterms:modified xsi:type="dcterms:W3CDTF">2013-12-02T22:00:58Z</dcterms:modified>
</cp:coreProperties>
</file>