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5C3-F7C2-4591-8F64-48B5798FDE8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9C7-8D80-49CA-BF32-70F08E302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5C3-F7C2-4591-8F64-48B5798FDE8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9C7-8D80-49CA-BF32-70F08E302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5C3-F7C2-4591-8F64-48B5798FDE8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9C7-8D80-49CA-BF32-70F08E302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5C3-F7C2-4591-8F64-48B5798FDE8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9C7-8D80-49CA-BF32-70F08E302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5C3-F7C2-4591-8F64-48B5798FDE8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9C7-8D80-49CA-BF32-70F08E302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5C3-F7C2-4591-8F64-48B5798FDE8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9C7-8D80-49CA-BF32-70F08E302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5C3-F7C2-4591-8F64-48B5798FDE8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9C7-8D80-49CA-BF32-70F08E302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5C3-F7C2-4591-8F64-48B5798FDE8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9C7-8D80-49CA-BF32-70F08E302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5C3-F7C2-4591-8F64-48B5798FDE8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9C7-8D80-49CA-BF32-70F08E302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5C3-F7C2-4591-8F64-48B5798FDE8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9C7-8D80-49CA-BF32-70F08E302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5C3-F7C2-4591-8F64-48B5798FDE8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79C7-8D80-49CA-BF32-70F08E302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D45C3-F7C2-4591-8F64-48B5798FDE8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179C7-8D80-49CA-BF32-70F08E3023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0.png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gi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ЗАКОНЫ РАСПРЕДЕЛЕНИЯ СЛУЧАЙНЫХ ВЕЛИЧИН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4419600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dirty="0"/>
              <a:t> </a:t>
            </a:r>
            <a:endParaRPr lang="ru-RU" dirty="0"/>
          </a:p>
          <a:p>
            <a:pPr algn="r"/>
            <a:r>
              <a:rPr lang="ru-RU" dirty="0"/>
              <a:t>Выполнил</a:t>
            </a:r>
            <a:br>
              <a:rPr lang="ru-RU" dirty="0"/>
            </a:br>
            <a:r>
              <a:rPr lang="ru-RU" dirty="0"/>
              <a:t>студент 2 курса,</a:t>
            </a:r>
            <a:br>
              <a:rPr lang="ru-RU" dirty="0"/>
            </a:br>
            <a:r>
              <a:rPr lang="ru-RU" dirty="0"/>
              <a:t>группы 2125</a:t>
            </a:r>
            <a:br>
              <a:rPr lang="ru-RU" dirty="0"/>
            </a:br>
            <a:r>
              <a:rPr lang="ru-RU" dirty="0"/>
              <a:t>Назарьев Сергей</a:t>
            </a:r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1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2819400"/>
            <a:ext cx="2047875" cy="628650"/>
          </a:xfrm>
          <a:prstGeom prst="rect">
            <a:avLst/>
          </a:prstGeom>
          <a:noFill/>
        </p:spPr>
      </p:pic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Droid Sans" charset="0"/>
                <a:cs typeface="Arabic Typesetting" pitchFamily="66" charset="-78"/>
              </a:rPr>
              <a:t>.</a:t>
            </a: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304800" y="1524000"/>
            <a:ext cx="5486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zh-CN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Droid Sans" charset="0"/>
                <a:cs typeface="Arabic Typesetting" pitchFamily="66" charset="-78"/>
              </a:rPr>
              <a:t>Непрерывная случайная величина </a:t>
            </a:r>
            <a:r>
              <a:rPr kumimoji="0" lang="en-US" altLang="zh-CN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Droid Sans" charset="0"/>
                <a:cs typeface="Arabic Typesetting" pitchFamily="66" charset="-78"/>
              </a:rPr>
              <a:t>X</a:t>
            </a:r>
            <a:r>
              <a:rPr kumimoji="0" lang="ru-RU" altLang="zh-CN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Droid Sans" charset="0"/>
                <a:cs typeface="Arabic Typesetting" pitchFamily="66" charset="-78"/>
              </a:rPr>
              <a:t> имеет </a:t>
            </a:r>
            <a:r>
              <a:rPr kumimoji="0" lang="ru-RU" altLang="zh-CN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Droid Sans" charset="0"/>
                <a:cs typeface="Arabic Typesetting" pitchFamily="66" charset="-78"/>
              </a:rPr>
              <a:t>нормальный закон распределения (закон Гаусса)</a:t>
            </a:r>
            <a:r>
              <a:rPr kumimoji="0" lang="ru-RU" altLang="zh-CN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Droid Sans" charset="0"/>
                <a:cs typeface="Arabic Typesetting" pitchFamily="66" charset="-78"/>
              </a:rPr>
              <a:t> с параметрами </a:t>
            </a:r>
            <a:r>
              <a:rPr lang="en-US" altLang="zh-CN" sz="2400" i="1" dirty="0" smtClean="0">
                <a:solidFill>
                  <a:srgbClr val="000000"/>
                </a:solidFill>
                <a:latin typeface="Cambria" pitchFamily="18" charset="0"/>
                <a:ea typeface="Droid Sans" charset="0"/>
                <a:cs typeface="Arabic Typesetting" pitchFamily="66" charset="-78"/>
              </a:rPr>
              <a:t>a </a:t>
            </a:r>
            <a:r>
              <a:rPr lang="ru-RU" altLang="zh-CN" sz="2400" i="1" dirty="0" smtClean="0">
                <a:solidFill>
                  <a:srgbClr val="000000"/>
                </a:solidFill>
                <a:latin typeface="Cambria" pitchFamily="18" charset="0"/>
                <a:ea typeface="Droid Sans" charset="0"/>
                <a:cs typeface="Arabic Typesetting" pitchFamily="66" charset="-78"/>
              </a:rPr>
              <a:t>и </a:t>
            </a:r>
            <a:r>
              <a:rPr lang="ru-RU" altLang="zh-CN" sz="2400" b="1" dirty="0" smtClean="0"/>
              <a:t> </a:t>
            </a:r>
            <a:r>
              <a:rPr kumimoji="0" lang="ru-RU" altLang="zh-CN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Droid Sans" charset="0"/>
                <a:cs typeface="Arabic Typesetting" pitchFamily="66" charset="-78"/>
              </a:rPr>
              <a:t> </a:t>
            </a:r>
            <a:r>
              <a:rPr lang="ru-RU" altLang="zh-CN" sz="2400" i="1" dirty="0" smtClean="0">
                <a:solidFill>
                  <a:srgbClr val="000000"/>
                </a:solidFill>
                <a:latin typeface="Cambria" pitchFamily="18" charset="0"/>
                <a:ea typeface="Droid Sans" charset="0"/>
                <a:cs typeface="Arabic Typesetting" pitchFamily="66" charset="-78"/>
              </a:rPr>
              <a:t>, если ее плотность вероятности имеет вид:</a:t>
            </a:r>
            <a:endParaRPr lang="ru-RU" altLang="zh-CN" sz="24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0" y="712886"/>
            <a:ext cx="2247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Droid Sans" charset="0"/>
                <a:cs typeface="Arabic Typesetting" pitchFamily="66" charset="-78"/>
              </a:rPr>
              <a:t> </a:t>
            </a: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Нормальный закон распределения</a:t>
            </a:r>
            <a:endParaRPr lang="ru-RU" dirty="0"/>
          </a:p>
        </p:txBody>
      </p:sp>
      <p:pic>
        <p:nvPicPr>
          <p:cNvPr id="24602" name="Picture 26" descr="http://trv-science.ru/uploads/94N-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657600"/>
            <a:ext cx="1905000" cy="2743201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228600" y="6324600"/>
            <a:ext cx="3415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 smtClean="0"/>
              <a:t>Иог</a:t>
            </a:r>
            <a:r>
              <a:rPr lang="ru-RU" b="1" dirty="0" smtClean="0"/>
              <a:t>а</a:t>
            </a:r>
            <a:r>
              <a:rPr lang="vi-VN" b="1" dirty="0" smtClean="0"/>
              <a:t>нн </a:t>
            </a:r>
            <a:r>
              <a:rPr lang="vi-VN" b="1" dirty="0" smtClean="0"/>
              <a:t>Карл </a:t>
            </a:r>
            <a:r>
              <a:rPr lang="vi-VN" b="1" dirty="0" smtClean="0"/>
              <a:t>Фр</a:t>
            </a:r>
            <a:r>
              <a:rPr lang="ru-RU" b="1" dirty="0" smtClean="0"/>
              <a:t>и</a:t>
            </a:r>
            <a:r>
              <a:rPr lang="vi-VN" b="1" dirty="0" smtClean="0"/>
              <a:t>дрих Г</a:t>
            </a:r>
            <a:r>
              <a:rPr lang="ru-RU" b="1" dirty="0" smtClean="0"/>
              <a:t>а</a:t>
            </a:r>
            <a:r>
              <a:rPr lang="vi-VN" b="1" dirty="0" smtClean="0"/>
              <a:t>усс</a:t>
            </a:r>
            <a:endParaRPr lang="ru-RU" dirty="0"/>
          </a:p>
        </p:txBody>
      </p:sp>
      <p:pic>
        <p:nvPicPr>
          <p:cNvPr id="24603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4114800"/>
            <a:ext cx="219456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4" name="Picture 2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1087" y="2805027"/>
            <a:ext cx="1809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605" name="Object 29"/>
          <p:cNvGraphicFramePr>
            <a:graphicFrameLocks noChangeAspect="1"/>
          </p:cNvGraphicFramePr>
          <p:nvPr/>
        </p:nvGraphicFramePr>
        <p:xfrm>
          <a:off x="4038600" y="5029200"/>
          <a:ext cx="2779776" cy="1219200"/>
        </p:xfrm>
        <a:graphic>
          <a:graphicData uri="http://schemas.openxmlformats.org/presentationml/2006/ole">
            <p:oleObj spid="_x0000_s4098" r:id="rId7" imgW="1079500" imgH="4699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Нормальный закон распределения</a:t>
            </a:r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850582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Droid Sans" charset="0"/>
                <a:cs typeface="Arabic Typesetting" pitchFamily="66" charset="-78"/>
              </a:rPr>
              <a:t>.</a:t>
            </a: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Нормальный закон распределения</a:t>
            </a:r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6477000" y="1600200"/>
          <a:ext cx="2533650" cy="438150"/>
        </p:xfrm>
        <a:graphic>
          <a:graphicData uri="http://schemas.openxmlformats.org/presentationml/2006/ole">
            <p:oleObj spid="_x0000_s5122" r:id="rId3" imgW="2540000" imgH="431800" progId="Equation.3">
              <p:embed/>
            </p:oleObj>
          </a:graphicData>
        </a:graphic>
      </p:graphicFrame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1000" y="1321713"/>
            <a:ext cx="5791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Droid Sans" charset="0"/>
                <a:cs typeface="Times New Roman" pitchFamily="18" charset="0"/>
              </a:rPr>
              <a:t>Вероятность попадания в интервал (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Droid Sans" charset="0"/>
                <a:cs typeface="Times New Roman" pitchFamily="18" charset="0"/>
              </a:rPr>
              <a:t>a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Droid Sans" charset="0"/>
                <a:cs typeface="Times New Roman" pitchFamily="18" charset="0"/>
              </a:rPr>
              <a:t>,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Droid Sans" charset="0"/>
                <a:cs typeface="Times New Roman" pitchFamily="18" charset="0"/>
              </a:rPr>
              <a:t>b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Droid Sans" charset="0"/>
                <a:cs typeface="Times New Roman" pitchFamily="18" charset="0"/>
              </a:rPr>
              <a:t>) случайной величины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Droid Sans" charset="0"/>
                <a:cs typeface="Times New Roman" pitchFamily="18" charset="0"/>
              </a:rPr>
              <a:t>X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Droid Sans" charset="0"/>
                <a:cs typeface="Times New Roman" pitchFamily="18" charset="0"/>
              </a:rPr>
              <a:t>, подчиненной нормальному закону, определяется формулой  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762000" y="3352800"/>
          <a:ext cx="2567354" cy="914400"/>
        </p:xfrm>
        <a:graphic>
          <a:graphicData uri="http://schemas.openxmlformats.org/presentationml/2006/ole">
            <p:oleObj spid="_x0000_s5123" r:id="rId4" imgW="1396394" imgH="495085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581400" y="3276600"/>
            <a:ext cx="571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называется </a:t>
            </a:r>
            <a:r>
              <a:rPr lang="ru-RU" sz="2400" b="1" dirty="0" smtClean="0"/>
              <a:t>функцией Лапласа </a:t>
            </a:r>
            <a:r>
              <a:rPr lang="ru-RU" sz="2400" dirty="0" smtClean="0"/>
              <a:t>(или </a:t>
            </a:r>
            <a:r>
              <a:rPr lang="ru-RU" sz="2400" b="1" dirty="0" smtClean="0"/>
              <a:t>интегралом вероятности</a:t>
            </a:r>
            <a:r>
              <a:rPr lang="ru-RU" sz="2400" dirty="0" smtClean="0"/>
              <a:t>). Эту функцию называют также </a:t>
            </a:r>
            <a:r>
              <a:rPr lang="ru-RU" sz="2400" b="1" dirty="0" smtClean="0"/>
              <a:t>функцией ошибок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0" y="457200"/>
          <a:ext cx="123825" cy="238125"/>
        </p:xfrm>
        <a:graphic>
          <a:graphicData uri="http://schemas.openxmlformats.org/presentationml/2006/ole">
            <p:oleObj spid="_x0000_s5124" r:id="rId5" imgW="126890" imgH="241091" progId="Equation.3">
              <p:embed/>
            </p:oleObj>
          </a:graphicData>
        </a:graphic>
      </p:graphicFrame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2860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06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381000" y="1600200"/>
          <a:ext cx="2743200" cy="667265"/>
        </p:xfrm>
        <a:graphic>
          <a:graphicData uri="http://schemas.openxmlformats.org/presentationml/2006/ole">
            <p:oleObj spid="_x0000_s6146" r:id="rId3" imgW="1054100" imgH="254000" progId="Equation.3">
              <p:embed/>
            </p:oleObj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1143000" y="3124200"/>
          <a:ext cx="6462346" cy="1066800"/>
        </p:xfrm>
        <a:graphic>
          <a:graphicData uri="http://schemas.openxmlformats.org/presentationml/2006/ole">
            <p:oleObj spid="_x0000_s6147" r:id="rId4" imgW="2997200" imgH="495300" progId="Equation.3">
              <p:embed/>
            </p:oleObj>
          </a:graphicData>
        </a:graphic>
      </p:graphicFrame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81000" y="228600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практических целей очень важны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свойства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случайной величины, имеющей нормальный закон распределения.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6600" y="1676400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220663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для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нахождения вероятности попадания этой величины в заданный интервал (</a:t>
            </a: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i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;х</a:t>
            </a:r>
            <a:r>
              <a:rPr lang="ru-RU" i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используется формула: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indent="2206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40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648200"/>
            <a:ext cx="879763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en-US" i="1" dirty="0" smtClean="0"/>
              <a:t> </a:t>
            </a:r>
            <a:r>
              <a:rPr lang="ru-RU" i="1" dirty="0" smtClean="0"/>
              <a:t>Дискретной </a:t>
            </a:r>
            <a:r>
              <a:rPr lang="ru-RU" i="1" dirty="0"/>
              <a:t>случайной величиной</a:t>
            </a:r>
            <a:r>
              <a:rPr lang="ru-RU" dirty="0"/>
              <a:t> </a:t>
            </a:r>
            <a:r>
              <a:rPr lang="ru-RU" dirty="0" smtClean="0"/>
              <a:t>называют такую </a:t>
            </a:r>
            <a:r>
              <a:rPr lang="ru-RU" dirty="0"/>
              <a:t>случайную величину, множество возможных значений которой либо конечное, либо бесконечное, но счетное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i="1" dirty="0" smtClean="0"/>
              <a:t>    </a:t>
            </a:r>
          </a:p>
          <a:p>
            <a:pPr>
              <a:buNone/>
            </a:pPr>
            <a:r>
              <a:rPr lang="en-US" i="1" dirty="0" smtClean="0"/>
              <a:t> </a:t>
            </a:r>
            <a:r>
              <a:rPr lang="en-US" i="1" dirty="0" smtClean="0"/>
              <a:t>    </a:t>
            </a:r>
            <a:r>
              <a:rPr lang="ru-RU" i="1" dirty="0" smtClean="0"/>
              <a:t>Непрерывной </a:t>
            </a:r>
            <a:r>
              <a:rPr lang="ru-RU" i="1" dirty="0" smtClean="0"/>
              <a:t>случайной величиной</a:t>
            </a:r>
            <a:r>
              <a:rPr lang="ru-RU" dirty="0" smtClean="0"/>
              <a:t> называют такую случайную величину, которая может принять любое значение из некоторого конечного или бесконечного интервала</a:t>
            </a:r>
            <a:r>
              <a:rPr lang="ru-RU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1905000" y="4964668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Табличный способ </a:t>
            </a:r>
            <a:r>
              <a:rPr lang="ru-RU" dirty="0"/>
              <a:t>задания закона распределения </a:t>
            </a:r>
          </a:p>
        </p:txBody>
      </p:sp>
      <p:sp>
        <p:nvSpPr>
          <p:cNvPr id="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47" name="Содержимое 2"/>
          <p:cNvSpPr txBox="1">
            <a:spLocks/>
          </p:cNvSpPr>
          <p:nvPr/>
        </p:nvSpPr>
        <p:spPr>
          <a:xfrm>
            <a:off x="762000" y="1600200"/>
            <a:ext cx="784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ru-RU" sz="3200" i="1" dirty="0" smtClean="0"/>
              <a:t>Законом распределения</a:t>
            </a:r>
            <a:r>
              <a:rPr lang="ru-RU" sz="3200" dirty="0" smtClean="0"/>
              <a:t> дискретной случайной величины называется всякое соотношение, устанавливающее связь между возможными значениями случайной величины и соответствующими вероятностями. 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</a:t>
            </a:r>
          </a:p>
          <a:p>
            <a:pPr>
              <a:buNone/>
            </a:pPr>
            <a:endParaRPr lang="ru-RU" sz="3200" dirty="0" smtClean="0"/>
          </a:p>
        </p:txBody>
      </p:sp>
      <p:pic>
        <p:nvPicPr>
          <p:cNvPr id="48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5486400"/>
            <a:ext cx="40005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Биноминальный закон распределения</a:t>
            </a:r>
            <a:endParaRPr lang="ru-RU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Droid Sans" charset="0"/>
                <a:cs typeface="Arabic Typesetting" pitchFamily="66" charset="-78"/>
              </a:rPr>
              <a:t> </a:t>
            </a: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51836" y="2590800"/>
            <a:ext cx="447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Droid Sans" charset="0"/>
                <a:cs typeface="Arabic Typesetting" pitchFamily="66" charset="-78"/>
              </a:rPr>
              <a:t>— число сочетаний из </a:t>
            </a:r>
            <a:r>
              <a:rPr kumimoji="0" lang="en-US" altLang="zh-CN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Droid Sans" charset="0"/>
                <a:cs typeface="Arabic Typesetting" pitchFamily="66" charset="-78"/>
              </a:rPr>
              <a:t>n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Droid Sans" charset="0"/>
                <a:cs typeface="Arabic Typesetting" pitchFamily="66" charset="-78"/>
              </a:rPr>
              <a:t> элементов по </a:t>
            </a:r>
            <a:r>
              <a:rPr kumimoji="0" lang="en-US" altLang="zh-CN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Droid Sans" charset="0"/>
                <a:cs typeface="Arabic Typesetting" pitchFamily="66" charset="-78"/>
              </a:rPr>
              <a:t>m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Droid Sans" charset="0"/>
                <a:cs typeface="Arabic Typesetting" pitchFamily="66" charset="-78"/>
              </a:rPr>
              <a:t>.</a:t>
            </a:r>
            <a:r>
              <a:rPr kumimoji="0" lang="ru-RU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152775"/>
            <a:ext cx="2743200" cy="323850"/>
          </a:xfrm>
          <a:prstGeom prst="rect">
            <a:avLst/>
          </a:prstGeom>
          <a:noFill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1905000"/>
            <a:ext cx="3619500" cy="400050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2362200" y="2514600"/>
          <a:ext cx="1219200" cy="485775"/>
        </p:xfrm>
        <a:graphic>
          <a:graphicData uri="http://schemas.openxmlformats.org/presentationml/2006/ole">
            <p:oleObj spid="_x0000_s2050" r:id="rId5" imgW="1218671" imgH="482391" progId="Equation.3">
              <p:embed/>
            </p:oleObj>
          </a:graphicData>
        </a:graphic>
      </p:graphicFrame>
      <p:pic>
        <p:nvPicPr>
          <p:cNvPr id="2067" name="Picture 19" descr="http://1matematiki.ru/wp-content/uploads/clip_image0028_thumb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1524000"/>
            <a:ext cx="1609725" cy="2266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Биноминальный закон распределения</a:t>
            </a:r>
            <a:endParaRPr lang="ru-RU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95600"/>
            <a:ext cx="67056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200" y="6019800"/>
          <a:ext cx="5334000" cy="548640"/>
        </p:xfrm>
        <a:graphic>
          <a:graphicData uri="http://schemas.openxmlformats.org/drawingml/2006/table">
            <a:tbl>
              <a:tblPr/>
              <a:tblGrid>
                <a:gridCol w="760671"/>
                <a:gridCol w="760671"/>
                <a:gridCol w="760671"/>
                <a:gridCol w="760671"/>
                <a:gridCol w="761387"/>
                <a:gridCol w="761387"/>
                <a:gridCol w="768542"/>
              </a:tblGrid>
              <a:tr h="152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/>
                          <a:ea typeface="Droid Sans"/>
                          <a:cs typeface="Arabic Typesetting"/>
                        </a:rPr>
                        <a:t>X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mbria"/>
                          <a:ea typeface="Droid Sans"/>
                          <a:cs typeface="Arabic Typesetting"/>
                        </a:rPr>
                        <a:t/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Cambria"/>
                          <a:ea typeface="Droid Sans"/>
                          <a:cs typeface="Arabic Typesetting"/>
                        </a:rPr>
                      </a:br>
                      <a:endParaRPr lang="ru-RU" sz="1200" kern="150" dirty="0">
                        <a:latin typeface="Times New Roman"/>
                        <a:ea typeface="Droid Sans"/>
                        <a:cs typeface="DejaVu Sans Condense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50" dirty="0">
                          <a:solidFill>
                            <a:srgbClr val="000000"/>
                          </a:solidFill>
                          <a:latin typeface="Cambria"/>
                          <a:ea typeface="Droid Sans"/>
                          <a:cs typeface="Arabic Typesetting"/>
                        </a:rPr>
                        <a:t>0</a:t>
                      </a:r>
                      <a:endParaRPr lang="ru-RU" sz="1200" kern="150" dirty="0">
                        <a:latin typeface="Times New Roman"/>
                        <a:ea typeface="Droid Sans"/>
                        <a:cs typeface="DejaVu Sans Condense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50">
                          <a:solidFill>
                            <a:srgbClr val="000000"/>
                          </a:solidFill>
                          <a:latin typeface="Cambria"/>
                          <a:ea typeface="Droid Sans"/>
                          <a:cs typeface="Arabic Typesetting"/>
                        </a:rPr>
                        <a:t>1</a:t>
                      </a:r>
                      <a:endParaRPr lang="ru-RU" sz="1200" kern="150">
                        <a:latin typeface="Times New Roman"/>
                        <a:ea typeface="Droid Sans"/>
                        <a:cs typeface="DejaVu Sans Condense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50">
                          <a:solidFill>
                            <a:srgbClr val="000000"/>
                          </a:solidFill>
                          <a:latin typeface="Cambria"/>
                          <a:ea typeface="Droid Sans"/>
                          <a:cs typeface="Arabic Typesetting"/>
                        </a:rPr>
                        <a:t>2</a:t>
                      </a:r>
                      <a:endParaRPr lang="ru-RU" sz="1200" kern="150">
                        <a:latin typeface="Times New Roman"/>
                        <a:ea typeface="Droid Sans"/>
                        <a:cs typeface="DejaVu Sans Condense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50" dirty="0">
                          <a:solidFill>
                            <a:srgbClr val="000000"/>
                          </a:solidFill>
                          <a:latin typeface="Cambria"/>
                          <a:ea typeface="Droid Sans"/>
                          <a:cs typeface="Arabic Typesetting"/>
                        </a:rPr>
                        <a:t>3</a:t>
                      </a:r>
                      <a:endParaRPr lang="ru-RU" sz="1200" kern="150" dirty="0">
                        <a:latin typeface="Times New Roman"/>
                        <a:ea typeface="Droid Sans"/>
                        <a:cs typeface="DejaVu Sans Condense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50">
                          <a:solidFill>
                            <a:srgbClr val="000000"/>
                          </a:solidFill>
                          <a:latin typeface="Cambria"/>
                          <a:ea typeface="Droid Sans"/>
                          <a:cs typeface="Arabic Typesetting"/>
                        </a:rPr>
                        <a:t>4</a:t>
                      </a:r>
                      <a:endParaRPr lang="ru-RU" sz="1200" kern="150">
                        <a:latin typeface="Times New Roman"/>
                        <a:ea typeface="Droid Sans"/>
                        <a:cs typeface="DejaVu Sans Condense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50" dirty="0">
                          <a:solidFill>
                            <a:srgbClr val="000000"/>
                          </a:solidFill>
                          <a:latin typeface="Cambria"/>
                          <a:ea typeface="Droid Sans"/>
                          <a:cs typeface="Arabic Typesetting"/>
                        </a:rPr>
                        <a:t>5</a:t>
                      </a:r>
                      <a:endParaRPr lang="ru-RU" sz="1200" kern="150" dirty="0">
                        <a:latin typeface="Times New Roman"/>
                        <a:ea typeface="Droid Sans"/>
                        <a:cs typeface="DejaVu Sans Condense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50" dirty="0" smtClean="0">
                          <a:latin typeface="Times New Roman"/>
                          <a:ea typeface="Droid Sans"/>
                          <a:cs typeface="DejaVu Sans Condensed"/>
                        </a:rPr>
                        <a:t>P</a:t>
                      </a:r>
                      <a:endParaRPr lang="ru-RU" sz="1200" kern="150" dirty="0">
                        <a:latin typeface="Times New Roman"/>
                        <a:ea typeface="Droid Sans"/>
                        <a:cs typeface="DejaVu Sans Condense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50">
                          <a:solidFill>
                            <a:srgbClr val="000000"/>
                          </a:solidFill>
                          <a:latin typeface="Cambria"/>
                          <a:ea typeface="Droid Sans"/>
                          <a:cs typeface="Arabic Typesetting"/>
                        </a:rPr>
                        <a:t>0,01024</a:t>
                      </a:r>
                      <a:endParaRPr lang="ru-RU" sz="1200" kern="150">
                        <a:latin typeface="Times New Roman"/>
                        <a:ea typeface="Droid Sans"/>
                        <a:cs typeface="DejaVu Sans Condense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50">
                          <a:solidFill>
                            <a:srgbClr val="000000"/>
                          </a:solidFill>
                          <a:latin typeface="Cambria"/>
                          <a:ea typeface="Droid Sans"/>
                          <a:cs typeface="Arabic Typesetting"/>
                        </a:rPr>
                        <a:t>0,0768</a:t>
                      </a:r>
                      <a:endParaRPr lang="ru-RU" sz="1200" kern="150">
                        <a:latin typeface="Times New Roman"/>
                        <a:ea typeface="Droid Sans"/>
                        <a:cs typeface="DejaVu Sans Condense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50">
                          <a:solidFill>
                            <a:srgbClr val="000000"/>
                          </a:solidFill>
                          <a:latin typeface="Cambria"/>
                          <a:ea typeface="Droid Sans"/>
                          <a:cs typeface="Arabic Typesetting"/>
                        </a:rPr>
                        <a:t>0,2304</a:t>
                      </a:r>
                      <a:endParaRPr lang="ru-RU" sz="1200" kern="150">
                        <a:latin typeface="Times New Roman"/>
                        <a:ea typeface="Droid Sans"/>
                        <a:cs typeface="DejaVu Sans Condense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50">
                          <a:solidFill>
                            <a:srgbClr val="000000"/>
                          </a:solidFill>
                          <a:latin typeface="Cambria"/>
                          <a:ea typeface="Droid Sans"/>
                          <a:cs typeface="Arabic Typesetting"/>
                        </a:rPr>
                        <a:t>0,3456</a:t>
                      </a:r>
                      <a:endParaRPr lang="ru-RU" sz="1200" kern="150">
                        <a:latin typeface="Times New Roman"/>
                        <a:ea typeface="Droid Sans"/>
                        <a:cs typeface="DejaVu Sans Condense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50">
                          <a:solidFill>
                            <a:srgbClr val="000000"/>
                          </a:solidFill>
                          <a:latin typeface="Cambria"/>
                          <a:ea typeface="Droid Sans"/>
                          <a:cs typeface="Arabic Typesetting"/>
                        </a:rPr>
                        <a:t>0,2592</a:t>
                      </a:r>
                      <a:endParaRPr lang="ru-RU" sz="1200" kern="150">
                        <a:latin typeface="Times New Roman"/>
                        <a:ea typeface="Droid Sans"/>
                        <a:cs typeface="DejaVu Sans Condense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50" dirty="0">
                          <a:solidFill>
                            <a:srgbClr val="000000"/>
                          </a:solidFill>
                          <a:latin typeface="Cambria"/>
                          <a:ea typeface="Droid Sans"/>
                          <a:cs typeface="Arabic Typesetting"/>
                        </a:rPr>
                        <a:t>0,07776</a:t>
                      </a:r>
                      <a:endParaRPr lang="ru-RU" sz="1200" kern="150" dirty="0">
                        <a:latin typeface="Times New Roman"/>
                        <a:ea typeface="Droid Sans"/>
                        <a:cs typeface="DejaVu Sans Condense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1524000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Droid Sans" charset="0"/>
                <a:cs typeface="Arabic Typesetting" pitchFamily="66" charset="-78"/>
              </a:rPr>
              <a:t>На некотором участке дороги 60% водителей соблюдают предусмотренный правилами скоростной режим. Составить закон распределения числа водителей, соблюдающих установленные ограничения по скорости, из пяти проехавших.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распределения Пуассона</a:t>
            </a: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1905000"/>
            <a:ext cx="3076575" cy="628650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67075" y="2743200"/>
            <a:ext cx="2905125" cy="4191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Droid Sans" charset="0"/>
                <a:cs typeface="Arabic Typesetting" pitchFamily="66" charset="-78"/>
              </a:rPr>
              <a:t>.</a:t>
            </a: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1524000"/>
            <a:ext cx="771525" cy="323850"/>
          </a:xfrm>
          <a:prstGeom prst="rect">
            <a:avLst/>
          </a:prstGeom>
          <a:noFill/>
        </p:spPr>
      </p:pic>
      <p:pic>
        <p:nvPicPr>
          <p:cNvPr id="19466" name="Picture 10" descr="Simeon Poiss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371600"/>
            <a:ext cx="2381250" cy="2790825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28600" y="4343400"/>
            <a:ext cx="2719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 smtClean="0"/>
              <a:t>Симе</a:t>
            </a:r>
            <a:r>
              <a:rPr lang="ru-RU" b="1" dirty="0" smtClean="0"/>
              <a:t>о</a:t>
            </a:r>
            <a:r>
              <a:rPr lang="vi-VN" b="1" dirty="0" smtClean="0"/>
              <a:t>н Ден</a:t>
            </a:r>
            <a:r>
              <a:rPr lang="ru-RU" b="1" dirty="0" smtClean="0"/>
              <a:t>и</a:t>
            </a:r>
            <a:r>
              <a:rPr lang="vi-VN" b="1" dirty="0" smtClean="0"/>
              <a:t> Пуасс</a:t>
            </a:r>
            <a:r>
              <a:rPr lang="ru-RU" b="1" dirty="0" smtClean="0"/>
              <a:t>о</a:t>
            </a:r>
            <a:r>
              <a:rPr lang="vi-VN" b="1" dirty="0" smtClean="0"/>
              <a:t>н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8600" y="4724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Работа </a:t>
            </a:r>
            <a:r>
              <a:rPr lang="ru-RU" dirty="0" smtClean="0"/>
              <a:t>«</a:t>
            </a:r>
            <a:r>
              <a:rPr lang="ru-RU" dirty="0" smtClean="0"/>
              <a:t>Исследования о вероятности приговоров в уголовных и гражданских </a:t>
            </a:r>
            <a:r>
              <a:rPr lang="ru-RU" dirty="0" smtClean="0"/>
              <a:t>делах»</a:t>
            </a:r>
            <a:r>
              <a:rPr lang="en-US" dirty="0" smtClean="0"/>
              <a:t>, 1837 </a:t>
            </a:r>
            <a:r>
              <a:rPr lang="ru-RU" dirty="0" smtClean="0"/>
              <a:t>год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Закон распределения </a:t>
            </a:r>
            <a:r>
              <a:rPr lang="ru-RU" dirty="0" smtClean="0"/>
              <a:t>Пуассона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295400"/>
            <a:ext cx="76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Вероятность попадания в цель при одном выстреле равна 0,015. Сделано 600 выстрелов. Какова вероятность того, что число попаданий в цель не меньше 7 и не большее 10?</a:t>
            </a:r>
            <a:endParaRPr lang="ru-RU" dirty="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838200" y="2286000"/>
          <a:ext cx="1990725" cy="323850"/>
        </p:xfrm>
        <a:graphic>
          <a:graphicData uri="http://schemas.openxmlformats.org/presentationml/2006/ole">
            <p:oleObj spid="_x0000_s3074" r:id="rId3" imgW="1155700" imgH="190500" progId="Equation.3">
              <p:embed/>
            </p:oleObj>
          </a:graphicData>
        </a:graphic>
      </p:graphicFrame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75" y="2986088"/>
            <a:ext cx="54292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371600" y="4114800"/>
          <a:ext cx="6400800" cy="914400"/>
        </p:xfrm>
        <a:graphic>
          <a:graphicData uri="http://schemas.openxmlformats.org/presentationml/2006/ole">
            <p:oleObj spid="_x0000_s3075" r:id="rId5" imgW="1459866" imgH="203112" progId="Equation.3">
              <p:embed/>
            </p:oleObj>
          </a:graphicData>
        </a:graphic>
      </p:graphicFrame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" charset="0"/>
                <a:cs typeface="Times New Roman" pitchFamily="18" charset="0"/>
              </a:rPr>
              <a:t>.</a:t>
            </a:r>
            <a:r>
              <a:rPr kumimoji="0" lang="ru-RU" altLang="zh-CN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Равномерный закон распределения</a:t>
            </a:r>
            <a:endParaRPr lang="ru-RU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80200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0575" y="3581400"/>
            <a:ext cx="2105025" cy="685800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638800"/>
            <a:ext cx="1524000" cy="548640"/>
          </a:xfrm>
          <a:prstGeom prst="rect">
            <a:avLst/>
          </a:prstGeom>
          <a:noFill/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876800"/>
            <a:ext cx="1710813" cy="609600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Droid Sans" charset="0"/>
                <a:cs typeface="Arabic Typesetting" pitchFamily="66" charset="-78"/>
              </a:rPr>
              <a:t>; </a:t>
            </a: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Droid Sans" charset="0"/>
                <a:cs typeface="Arabic Typesetting" pitchFamily="66" charset="-78"/>
              </a:rPr>
              <a:t>.</a:t>
            </a: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Равномерный закон распределения</a:t>
            </a:r>
            <a:endParaRPr lang="ru-RU" dirty="0"/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0"/>
            <a:ext cx="76581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762000" y="16764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Время ожидания ответа на телефонный звонок – случайная величина, подчиняющаяся равномерному закону распределения в интервале от 0 до 2 минут. Найти интегральную и дифференциальную функции распределения этой случайной величины.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Microsoft Equation 3.0</vt:lpstr>
      <vt:lpstr>  ЗАКОНЫ РАСПРЕДЕЛЕНИЯ СЛУЧАЙНЫХ ВЕЛИЧИН </vt:lpstr>
      <vt:lpstr>Введение</vt:lpstr>
      <vt:lpstr>Введение</vt:lpstr>
      <vt:lpstr>Биноминальный закон распределения</vt:lpstr>
      <vt:lpstr>Биноминальный закон распределения</vt:lpstr>
      <vt:lpstr>Закон распределения Пуассона</vt:lpstr>
      <vt:lpstr>Закон распределения Пуассона</vt:lpstr>
      <vt:lpstr>Равномерный закон распределения</vt:lpstr>
      <vt:lpstr>Равномерный закон распределения</vt:lpstr>
      <vt:lpstr>Нормальный закон распределения</vt:lpstr>
      <vt:lpstr>Нормальный закон распределения</vt:lpstr>
      <vt:lpstr>Нормальный закон распределения</vt:lpstr>
      <vt:lpstr>Слайд 13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Демонстрационная версия</dc:creator>
  <cp:lastModifiedBy>Демонстрационная версия</cp:lastModifiedBy>
  <cp:revision>2</cp:revision>
  <dcterms:created xsi:type="dcterms:W3CDTF">2015-05-14T04:39:19Z</dcterms:created>
  <dcterms:modified xsi:type="dcterms:W3CDTF">2015-05-14T04:40:15Z</dcterms:modified>
</cp:coreProperties>
</file>