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9D166-88D5-490D-9099-8B05F2BC2BDA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2A5A-F20F-4F87-8968-D4776CB2D5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2A5A-F20F-4F87-8968-D4776CB2D58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FB2A79-8456-4164-9789-ED98EFC5F4AF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647791-792B-4FDA-BD84-9CC06A8E8A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Технология обработки табличной информации. Электронный таблицы. Стандартные формулы.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Выполнил:</a:t>
            </a:r>
          </a:p>
          <a:p>
            <a:r>
              <a:rPr lang="ru-RU" sz="2000" dirty="0" smtClean="0"/>
              <a:t>Кудряшов А.А. </a:t>
            </a:r>
          </a:p>
          <a:p>
            <a:r>
              <a:rPr lang="ru-RU" sz="2000" dirty="0" smtClean="0"/>
              <a:t>Группа 1121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587727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СПбНИУ ИТМО </a:t>
            </a:r>
          </a:p>
          <a:p>
            <a:pPr algn="ctr"/>
            <a:r>
              <a:rPr lang="ru-RU" dirty="0" smtClean="0"/>
              <a:t>Г.Санкт-Петербург</a:t>
            </a:r>
          </a:p>
          <a:p>
            <a:pPr algn="ctr"/>
            <a:r>
              <a:rPr lang="ru-RU" dirty="0" smtClean="0"/>
              <a:t>2011 г.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468052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dirty="0" smtClean="0"/>
              <a:t>   Общепризнанным</a:t>
            </a:r>
            <a:r>
              <a:rPr lang="en-US" sz="1700" dirty="0" smtClean="0"/>
              <a:t> </a:t>
            </a:r>
            <a:r>
              <a:rPr lang="ru-RU" sz="1700" dirty="0" smtClean="0"/>
              <a:t>родоначальником</a:t>
            </a:r>
          </a:p>
          <a:p>
            <a:pPr>
              <a:buNone/>
            </a:pPr>
            <a:r>
              <a:rPr lang="ru-RU" sz="1700" dirty="0" smtClean="0"/>
              <a:t>   электронных </a:t>
            </a:r>
            <a:r>
              <a:rPr lang="ru-RU" sz="1700" dirty="0" smtClean="0"/>
              <a:t>таблиц </a:t>
            </a:r>
            <a:r>
              <a:rPr lang="ru-RU" sz="1700" dirty="0" smtClean="0"/>
              <a:t>как отдельного класса Программного </a:t>
            </a:r>
            <a:r>
              <a:rPr lang="ru-RU" sz="1700" dirty="0" smtClean="0"/>
              <a:t>Обеспечения является Дэн </a:t>
            </a:r>
            <a:r>
              <a:rPr lang="ru-RU" sz="1700" dirty="0" err="1" smtClean="0"/>
              <a:t>Бриклин</a:t>
            </a:r>
            <a:r>
              <a:rPr lang="ru-RU" sz="1700" dirty="0" smtClean="0"/>
              <a:t>, который совместно с Бобом </a:t>
            </a:r>
            <a:r>
              <a:rPr lang="ru-RU" sz="1700" dirty="0" err="1" smtClean="0"/>
              <a:t>Фрэнкстоном</a:t>
            </a:r>
            <a:r>
              <a:rPr lang="ru-RU" sz="1700" dirty="0" smtClean="0"/>
              <a:t> разработал программу </a:t>
            </a:r>
            <a:r>
              <a:rPr lang="en-US" sz="1700" dirty="0" smtClean="0"/>
              <a:t>VisiCalc</a:t>
            </a:r>
            <a:r>
              <a:rPr lang="ru-RU" sz="1700" dirty="0" smtClean="0"/>
              <a:t> в 1979г. Эта </a:t>
            </a:r>
            <a:r>
              <a:rPr lang="ru-RU" sz="1700" dirty="0" smtClean="0"/>
              <a:t>электронная </a:t>
            </a:r>
            <a:r>
              <a:rPr lang="ru-RU" sz="1700" dirty="0" smtClean="0"/>
              <a:t>таблица для компьютера </a:t>
            </a:r>
            <a:r>
              <a:rPr lang="en-US" sz="1700" dirty="0" smtClean="0"/>
              <a:t>Apple</a:t>
            </a:r>
            <a:r>
              <a:rPr lang="ru-RU" sz="1700" dirty="0" smtClean="0"/>
              <a:t> 2 стала очень популярной, превратив персональный компьютер из игрушки для профессионалов в массовый инструмент для бизнеса</a:t>
            </a:r>
            <a:r>
              <a:rPr lang="ru-RU" sz="1700" dirty="0" smtClean="0"/>
              <a:t>.</a:t>
            </a:r>
            <a:r>
              <a:rPr lang="ru-RU" sz="1700" dirty="0" smtClean="0"/>
              <a:t> Впоследствии на рынке появились и другие многочисленные продукты этого класса, в том числе электронные таблицы для телефонов и карманных персональных компьютеров.</a:t>
            </a:r>
          </a:p>
          <a:p>
            <a:pPr>
              <a:buNone/>
            </a:pPr>
            <a:endParaRPr lang="ru-RU" sz="1700" dirty="0" smtClean="0"/>
          </a:p>
          <a:p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Электронные таблицы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196752"/>
            <a:ext cx="4039164" cy="1165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 prstMaterial="dkEdge"/>
        </p:spPr>
      </p:pic>
      <p:pic>
        <p:nvPicPr>
          <p:cNvPr id="1028" name="Picture 4" descr="Картинка 5 из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08920"/>
            <a:ext cx="2571621" cy="336919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84168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Дэн </a:t>
            </a:r>
            <a:r>
              <a:rPr lang="ru-RU" b="1" dirty="0" err="1" smtClean="0"/>
              <a:t>Бриклин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300" dirty="0" smtClean="0"/>
              <a:t>Столбцы, </a:t>
            </a:r>
            <a:r>
              <a:rPr lang="ru-RU" sz="3300" dirty="0" smtClean="0"/>
              <a:t>строки, </a:t>
            </a:r>
            <a:r>
              <a:rPr lang="ru-RU" sz="3300" dirty="0" smtClean="0"/>
              <a:t>перемещение внутри </a:t>
            </a:r>
            <a:r>
              <a:rPr lang="ru-RU" sz="3300" dirty="0" smtClean="0"/>
              <a:t>таблицы, книги и листы </a:t>
            </a:r>
            <a:r>
              <a:rPr lang="en-US" sz="3300" dirty="0" smtClean="0"/>
              <a:t>Excel</a:t>
            </a:r>
            <a:r>
              <a:rPr lang="ru-RU" sz="3300" dirty="0" smtClean="0"/>
              <a:t>.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4784"/>
            <a:ext cx="5040560" cy="3168352"/>
          </a:xfrm>
        </p:spPr>
        <p:txBody>
          <a:bodyPr>
            <a:normAutofit fontScale="62500" lnSpcReduction="20000"/>
            <a:scene3d>
              <a:camera prst="orthographicFront"/>
              <a:lightRig rig="threePt" dir="t"/>
            </a:scene3d>
          </a:bodyPr>
          <a:lstStyle/>
          <a:p>
            <a:pPr>
              <a:buNone/>
            </a:pPr>
            <a:r>
              <a:rPr lang="ru-RU" dirty="0" smtClean="0"/>
              <a:t>   Столбцы </a:t>
            </a:r>
            <a:r>
              <a:rPr lang="ru-RU" dirty="0" smtClean="0"/>
              <a:t>и строки таблицы по умолчанию имеют одинаковую ширину (столбцы), и высоту (строки). Эту ситуацию легко изменить, перетаскивая разделительную линию между заголовками столбцов и номерами </a:t>
            </a:r>
            <a:r>
              <a:rPr lang="ru-RU" dirty="0" smtClean="0"/>
              <a:t>строк.</a:t>
            </a:r>
            <a:r>
              <a:rPr lang="ru-RU" dirty="0" smtClean="0"/>
              <a:t> Перемещение по таблицы производится с помощью клавиш со стрелками. При этом нажатие любой из этих клавиш совместно с клавишей </a:t>
            </a:r>
            <a:r>
              <a:rPr lang="en-US" dirty="0" smtClean="0"/>
              <a:t>Ctrl</a:t>
            </a:r>
            <a:r>
              <a:rPr lang="ru-RU" dirty="0" smtClean="0"/>
              <a:t> перемещает фокус ввода к следующей заполненной </a:t>
            </a:r>
            <a:r>
              <a:rPr lang="ru-RU" dirty="0" smtClean="0"/>
              <a:t>ячейке</a:t>
            </a:r>
            <a:endParaRPr lang="ru-RU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370052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3430949" cy="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355976" y="4221088"/>
            <a:ext cx="439248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По умолчанию новая книга в </a:t>
            </a:r>
            <a:r>
              <a:rPr lang="en-US" sz="1700" dirty="0" smtClean="0"/>
              <a:t>Excel</a:t>
            </a:r>
            <a:r>
              <a:rPr lang="ru-RU" sz="1700" dirty="0" smtClean="0"/>
              <a:t> создается с названием Книга&lt;номер книги&gt; и с тремя листами с названием Лист 1, Лист2, Лист3. Переключение между листами производится выбором соответствующего ярлычка.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15816" y="1412776"/>
            <a:ext cx="5472608" cy="49685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Параметры  режимов просмотра книг и масштабирования задаются во вкладке Вид.</a:t>
            </a:r>
          </a:p>
          <a:p>
            <a:pPr>
              <a:buNone/>
            </a:pPr>
            <a:r>
              <a:rPr lang="ru-RU" dirty="0" smtClean="0"/>
              <a:t>Назначение </a:t>
            </a:r>
            <a:r>
              <a:rPr lang="ru-RU" dirty="0" smtClean="0"/>
              <a:t>инструментов:</a:t>
            </a:r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Обычный – переключение таблицы в режим обычного просмотра. В этом режиме удобнее всего осуществлять редактирование таблицы и ввод значений или формул в </a:t>
            </a:r>
            <a:r>
              <a:rPr lang="ru-RU" dirty="0" smtClean="0"/>
              <a:t>ячейки.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Разметка </a:t>
            </a:r>
            <a:r>
              <a:rPr lang="ru-RU" dirty="0" smtClean="0"/>
              <a:t>страницы – переключение таблицы в режим разметки, в котором таблица отображается в точности так, как она будет выведена на печать(в уменьшенном масштабе). В этом режиме обычно осуществляют вставку и позиционирование графических </a:t>
            </a:r>
            <a:r>
              <a:rPr lang="ru-RU" dirty="0" smtClean="0"/>
              <a:t>объектов.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Представления  </a:t>
            </a:r>
            <a:r>
              <a:rPr lang="ru-RU" dirty="0" smtClean="0"/>
              <a:t>- выводит на экран диалоговое окно выбора или настройки представления текущей </a:t>
            </a:r>
            <a:r>
              <a:rPr lang="ru-RU" dirty="0" smtClean="0"/>
              <a:t>таблицы.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Масштаб </a:t>
            </a:r>
            <a:r>
              <a:rPr lang="ru-RU" dirty="0" smtClean="0"/>
              <a:t>– выводит на экран диалоговое окно, в котором можно задать масштаб в виде числа (проценты к реальному виду таблицы). Инструмент масштабирования в правом нижнем углу окна позволяет быстро менять масштаб либо щелчками на кнопках +(плюс) и -(минус), либо перетаскиванием ползунка.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Режим просмотра </a:t>
            </a:r>
            <a:r>
              <a:rPr lang="ru-RU" sz="3600" dirty="0" smtClean="0"/>
              <a:t>книги. Масштабирование.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48542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616624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Параметры страницы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92696"/>
            <a:ext cx="4464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окно настройки можно вывести на экран, щелкнув на специальной кнопке настройки, которая расположена на вкладке </a:t>
            </a:r>
            <a:r>
              <a:rPr lang="ru-RU" dirty="0" smtClean="0"/>
              <a:t>Файл.</a:t>
            </a:r>
          </a:p>
          <a:p>
            <a:r>
              <a:rPr lang="ru-RU" dirty="0" smtClean="0"/>
              <a:t>Вкладка Страница предназначена для изменения ориентации страницы, масштаба, параметров вывода на печать. </a:t>
            </a:r>
          </a:p>
          <a:p>
            <a:r>
              <a:rPr lang="ru-RU" dirty="0" smtClean="0"/>
              <a:t>Вкладка Поля предназначена </a:t>
            </a:r>
            <a:r>
              <a:rPr lang="ru-RU" dirty="0"/>
              <a:t>для того, чтобы обозначить границы печатной зоны листа, отвести необходимое </a:t>
            </a:r>
            <a:r>
              <a:rPr lang="ru-RU" dirty="0" smtClean="0"/>
              <a:t>место </a:t>
            </a:r>
            <a:r>
              <a:rPr lang="ru-RU" dirty="0"/>
              <a:t>под колонтитулы и задать параметры выравнивания выводимого на печать изображения относительно </a:t>
            </a:r>
            <a:r>
              <a:rPr lang="ru-RU" dirty="0" smtClean="0"/>
              <a:t>полей.</a:t>
            </a:r>
          </a:p>
          <a:p>
            <a:r>
              <a:rPr lang="ru-RU" dirty="0"/>
              <a:t>Колонтитулы – это надписи, которые присутствуют в верхней и нижней частях каждой страницы многостраничного документа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6968" y="5517232"/>
            <a:ext cx="453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Вкладка Лист позволяет определить, какая именно информация из текущей книги и в каком порядке будет выведена на печать.</a:t>
            </a:r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405998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Стандартные </a:t>
            </a:r>
            <a:r>
              <a:rPr lang="ru-RU" dirty="0" smtClean="0"/>
              <a:t>формулы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Простейший способ вставить в ячейку </a:t>
            </a:r>
            <a:r>
              <a:rPr lang="en-US" dirty="0" smtClean="0"/>
              <a:t>Excel</a:t>
            </a:r>
            <a:r>
              <a:rPr lang="ru-RU" dirty="0" smtClean="0"/>
              <a:t> формулу – набрать её в строке </a:t>
            </a:r>
            <a:r>
              <a:rPr lang="ru-RU" dirty="0" smtClean="0"/>
              <a:t>формул. Если </a:t>
            </a:r>
            <a:r>
              <a:rPr lang="ru-RU" dirty="0" smtClean="0"/>
              <a:t>формула набрана и интерпретирована правильно, её значение вычисляется. В строке формул тогда выводится текст формулы, а в ячейке – вычисленное </a:t>
            </a:r>
            <a:r>
              <a:rPr lang="ru-RU" dirty="0" smtClean="0"/>
              <a:t>значение.</a:t>
            </a:r>
            <a:r>
              <a:rPr lang="ru-RU" dirty="0" smtClean="0"/>
              <a:t> При наборе формулы важно знать, что формула обязательно должна начинаться со знака равенства (=). Если вы не введете этот символ, то вся остальная последовательность символов будет воспринята </a:t>
            </a:r>
            <a:r>
              <a:rPr lang="en-US" dirty="0" smtClean="0"/>
              <a:t>Excel</a:t>
            </a:r>
            <a:r>
              <a:rPr lang="ru-RU" dirty="0" smtClean="0"/>
              <a:t> как текст и соответственно, отображена в </a:t>
            </a:r>
            <a:r>
              <a:rPr lang="ru-RU" dirty="0" smtClean="0"/>
              <a:t>ячейке.</a:t>
            </a:r>
          </a:p>
          <a:p>
            <a:pPr>
              <a:buNone/>
            </a:pPr>
            <a:r>
              <a:rPr lang="ru-RU" dirty="0" smtClean="0"/>
              <a:t>В формулах </a:t>
            </a:r>
            <a:r>
              <a:rPr lang="en-US" dirty="0" smtClean="0"/>
              <a:t>Ex</a:t>
            </a:r>
            <a:r>
              <a:rPr lang="ru-RU" dirty="0" smtClean="0"/>
              <a:t>с</a:t>
            </a:r>
            <a:r>
              <a:rPr lang="en-US" dirty="0" smtClean="0"/>
              <a:t>el</a:t>
            </a:r>
            <a:r>
              <a:rPr lang="ru-RU" dirty="0" smtClean="0"/>
              <a:t> применяется ограниченный </a:t>
            </a:r>
            <a:r>
              <a:rPr lang="ru-RU" dirty="0" smtClean="0"/>
              <a:t>и малочисленный </a:t>
            </a:r>
            <a:r>
              <a:rPr lang="ru-RU" dirty="0" smtClean="0"/>
              <a:t>набор операторов, которые можно объединить в четыре основные группы:</a:t>
            </a:r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арифметические операторы;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операторы сравнения;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текстовый оператор;</a:t>
            </a:r>
            <a:endParaRPr lang="en-US" dirty="0" smtClean="0"/>
          </a:p>
          <a:p>
            <a:pPr lvl="0">
              <a:buFont typeface="Lucida Sans Unicode" pitchFamily="34" charset="0"/>
              <a:buChar char="₋"/>
            </a:pPr>
            <a:r>
              <a:rPr lang="ru-RU" dirty="0" smtClean="0"/>
              <a:t>операторы </a:t>
            </a:r>
            <a:r>
              <a:rPr lang="ru-RU" dirty="0" smtClean="0"/>
              <a:t>ссылок</a:t>
            </a:r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81128"/>
            <a:ext cx="40504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984" y="1484784"/>
            <a:ext cx="425881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Арифметические операторы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Сложение (+)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Вычитание (-)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Умножение (*)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Деление (/)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Процент (%)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Возведение </a:t>
            </a:r>
            <a:r>
              <a:rPr lang="ru-RU" dirty="0" smtClean="0"/>
              <a:t>в степень </a:t>
            </a:r>
            <a:r>
              <a:rPr lang="ru-RU" dirty="0" smtClean="0"/>
              <a:t>(^)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b="1" dirty="0" smtClean="0"/>
              <a:t>Операторы </a:t>
            </a:r>
            <a:r>
              <a:rPr lang="ru-RU" b="1" dirty="0" smtClean="0"/>
              <a:t>сравнения</a:t>
            </a:r>
            <a:r>
              <a:rPr lang="en-US" b="1" dirty="0" smtClean="0"/>
              <a:t>:</a:t>
            </a:r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Равно (=)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Больше (</a:t>
            </a:r>
            <a:r>
              <a:rPr lang="en-US" dirty="0" smtClean="0"/>
              <a:t>&gt;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Меньше(</a:t>
            </a:r>
            <a:r>
              <a:rPr lang="en-US" dirty="0" smtClean="0"/>
              <a:t>&lt;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Больше равно (</a:t>
            </a:r>
            <a:r>
              <a:rPr lang="en-US" dirty="0" smtClean="0"/>
              <a:t>&gt;=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Меньше равно(</a:t>
            </a:r>
            <a:r>
              <a:rPr lang="en-US" dirty="0" smtClean="0"/>
              <a:t>&lt;=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Lucida Sans Unicode" pitchFamily="34" charset="0"/>
              <a:buChar char="₋"/>
            </a:pPr>
            <a:r>
              <a:rPr lang="ru-RU" dirty="0" smtClean="0"/>
              <a:t>Не равно (</a:t>
            </a:r>
            <a:r>
              <a:rPr lang="en-US" dirty="0" smtClean="0"/>
              <a:t>&lt;&gt;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операторов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4032449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3588879" cy="83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7032"/>
            <a:ext cx="353708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941168"/>
            <a:ext cx="3528392" cy="74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435280" cy="10835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Текстовый оператор в </a:t>
            </a:r>
            <a:r>
              <a:rPr lang="en-US" dirty="0" smtClean="0"/>
              <a:t>Excel</a:t>
            </a:r>
            <a:r>
              <a:rPr lang="ru-RU" dirty="0" smtClean="0"/>
              <a:t> всего один </a:t>
            </a:r>
            <a:r>
              <a:rPr lang="ru-RU" dirty="0" smtClean="0"/>
              <a:t>это &amp;(</a:t>
            </a:r>
            <a:r>
              <a:rPr lang="ru-RU" dirty="0" smtClean="0"/>
              <a:t>амперсанд). Он служит для объединения (конкатенации) нескольких текстовых значений в одно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Текстовый оператор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81128"/>
            <a:ext cx="932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="Спасибо "&amp;" за"&amp;" внимание!"</a:t>
            </a:r>
            <a:endParaRPr lang="ru-RU" sz="4400" dirty="0">
              <a:solidFill>
                <a:srgbClr val="92D050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398924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617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Технология обработки табличной информации. Электронный таблицы. Стандартные формулы.</vt:lpstr>
      <vt:lpstr>Электронные таблицы </vt:lpstr>
      <vt:lpstr>Столбцы, строки, перемещение внутри таблицы, книги и листы Excel. </vt:lpstr>
      <vt:lpstr>Режим просмотра книги. Масштабирование. </vt:lpstr>
      <vt:lpstr>Параметры страницы  </vt:lpstr>
      <vt:lpstr>Стандартные формулы </vt:lpstr>
      <vt:lpstr>Виды операторов</vt:lpstr>
      <vt:lpstr>Текстовый оператор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обработки табличной информации. Электронный таблицы. Стандартные функции и формулы.</dc:title>
  <dc:creator>Артем</dc:creator>
  <cp:lastModifiedBy>Артем</cp:lastModifiedBy>
  <cp:revision>25</cp:revision>
  <dcterms:created xsi:type="dcterms:W3CDTF">2011-11-08T16:23:10Z</dcterms:created>
  <dcterms:modified xsi:type="dcterms:W3CDTF">2011-11-08T20:25:00Z</dcterms:modified>
</cp:coreProperties>
</file>