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9D166-88D5-490D-9099-8B05F2BC2BDA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2A5A-F20F-4F87-8968-D4776CB2D5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2A5A-F20F-4F87-8968-D4776CB2D58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2A5A-F20F-4F87-8968-D4776CB2D58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FB2A79-8456-4164-9789-ED98EFC5F4AF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FB2A79-8456-4164-9789-ED98EFC5F4AF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BFB2A79-8456-4164-9789-ED98EFC5F4AF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Технология обработки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табличной информации. Электронный </a:t>
            </a:r>
            <a:r>
              <a:rPr lang="ru-RU" sz="3200" dirty="0" smtClean="0"/>
              <a:t>таблицы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 smtClean="0"/>
              <a:t>Стандартные </a:t>
            </a:r>
            <a:r>
              <a:rPr lang="ru-RU" sz="3200" dirty="0" smtClean="0"/>
              <a:t>формулы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Выполнил:</a:t>
            </a:r>
          </a:p>
          <a:p>
            <a:r>
              <a:rPr lang="ru-RU" sz="2000" dirty="0" smtClean="0"/>
              <a:t>Кудряшов А.А. </a:t>
            </a:r>
          </a:p>
          <a:p>
            <a:r>
              <a:rPr lang="ru-RU" sz="2000" dirty="0" smtClean="0"/>
              <a:t>Группа 1121</a:t>
            </a:r>
          </a:p>
          <a:p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699792" y="5877272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СПбНИУ ИТМО </a:t>
            </a:r>
          </a:p>
          <a:p>
            <a:pPr algn="ctr"/>
            <a:r>
              <a:rPr lang="ru-RU" dirty="0" smtClean="0"/>
              <a:t>Г.Санкт-Петербург</a:t>
            </a:r>
          </a:p>
          <a:p>
            <a:pPr algn="ctr"/>
            <a:r>
              <a:rPr lang="ru-RU" dirty="0" smtClean="0"/>
              <a:t>2011 г.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844824"/>
            <a:ext cx="4680520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700" dirty="0" smtClean="0"/>
              <a:t>   </a:t>
            </a:r>
            <a:r>
              <a:rPr lang="ru-RU" sz="2400" dirty="0" smtClean="0"/>
              <a:t>Общепризнанным</a:t>
            </a:r>
            <a:r>
              <a:rPr lang="en-US" sz="2400" dirty="0" smtClean="0"/>
              <a:t> </a:t>
            </a:r>
            <a:r>
              <a:rPr lang="ru-RU" sz="2400" dirty="0" smtClean="0"/>
              <a:t>родоначальником</a:t>
            </a:r>
          </a:p>
          <a:p>
            <a:pPr>
              <a:buNone/>
            </a:pPr>
            <a:r>
              <a:rPr lang="ru-RU" sz="2400" dirty="0" smtClean="0"/>
              <a:t>   электронных таблиц как отдельного класса Программного Обеспечения является Дэн </a:t>
            </a:r>
            <a:r>
              <a:rPr lang="ru-RU" sz="2400" dirty="0" err="1" smtClean="0"/>
              <a:t>Бриклин</a:t>
            </a:r>
            <a:r>
              <a:rPr lang="ru-RU" sz="2400" dirty="0" smtClean="0"/>
              <a:t>, разработавший </a:t>
            </a:r>
            <a:r>
              <a:rPr lang="ru-RU" sz="2400" dirty="0" smtClean="0"/>
              <a:t>программу </a:t>
            </a:r>
            <a:r>
              <a:rPr lang="en-US" sz="2400" dirty="0" smtClean="0"/>
              <a:t>VisiCalc</a:t>
            </a:r>
            <a:r>
              <a:rPr lang="ru-RU" sz="2400" dirty="0" smtClean="0"/>
              <a:t> </a:t>
            </a:r>
            <a:r>
              <a:rPr lang="ru-RU" sz="2400" dirty="0" smtClean="0"/>
              <a:t>для компьютера</a:t>
            </a:r>
            <a:r>
              <a:rPr lang="en-US" sz="2400" dirty="0" smtClean="0"/>
              <a:t> </a:t>
            </a:r>
            <a:r>
              <a:rPr lang="en-US" sz="2400" dirty="0" smtClean="0"/>
              <a:t>Apple</a:t>
            </a:r>
            <a:r>
              <a:rPr lang="ru-RU" sz="2400" dirty="0" smtClean="0"/>
              <a:t> 2</a:t>
            </a:r>
            <a:r>
              <a:rPr lang="ru-RU" sz="2400" dirty="0" smtClean="0"/>
              <a:t> 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endParaRPr lang="ru-RU" sz="17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Электронные таблицы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Содержимое 3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1196752"/>
            <a:ext cx="4039164" cy="11652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 prstMaterial="dkEdge"/>
        </p:spPr>
      </p:pic>
      <p:pic>
        <p:nvPicPr>
          <p:cNvPr id="1028" name="Picture 4" descr="Картинка 5 из 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708920"/>
            <a:ext cx="2571621" cy="3369197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084168" y="623731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Дэн </a:t>
            </a:r>
            <a:r>
              <a:rPr lang="ru-RU" b="1" dirty="0" err="1" smtClean="0"/>
              <a:t>Бриклин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300" dirty="0" smtClean="0"/>
              <a:t>Столбцы, строки, перемещение внутри таблицы, книги и листы </a:t>
            </a:r>
            <a:r>
              <a:rPr lang="en-US" sz="3300" dirty="0" smtClean="0"/>
              <a:t>Excel</a:t>
            </a:r>
            <a:r>
              <a:rPr lang="ru-RU" sz="3300" dirty="0" smtClean="0"/>
              <a:t/>
            </a:r>
            <a:br>
              <a:rPr lang="ru-RU" sz="3300" dirty="0" smtClean="0"/>
            </a:br>
            <a:endParaRPr lang="ru-RU" sz="33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484784"/>
            <a:ext cx="5040560" cy="3168352"/>
          </a:xfrm>
        </p:spPr>
        <p:txBody>
          <a:bodyPr>
            <a:normAutofit/>
            <a:scene3d>
              <a:camera prst="orthographicFront"/>
              <a:lightRig rig="threePt" dir="t"/>
            </a:scene3d>
          </a:bodyPr>
          <a:lstStyle/>
          <a:p>
            <a:pPr>
              <a:buNone/>
            </a:pPr>
            <a:r>
              <a:rPr lang="ru-RU" dirty="0" smtClean="0"/>
              <a:t>   Столбцы и строки таблицы по умолчанию имеют одинаковую ширину (столбцы), и высоту (строки). </a:t>
            </a:r>
            <a:endParaRPr lang="ru-RU" dirty="0" smtClean="0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844824"/>
            <a:ext cx="370052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797152"/>
            <a:ext cx="3430949" cy="368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355976" y="4221088"/>
            <a:ext cx="44644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 умолчанию новая книга в </a:t>
            </a:r>
            <a:r>
              <a:rPr lang="en-US" sz="2400" dirty="0" smtClean="0"/>
              <a:t>Excel</a:t>
            </a:r>
            <a:r>
              <a:rPr lang="ru-RU" sz="2400" dirty="0" smtClean="0"/>
              <a:t> создается с названием Книга&lt;номер книги&gt; и с тремя листами с названием Лист 1, Лист2, Лист3.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915816" y="1412776"/>
            <a:ext cx="5472608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Параметры  режимов просмотра книг и масштабирования задаются во вкладке Вид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Для этих целей используются следующие инструменты вкладки:</a:t>
            </a:r>
            <a:endParaRPr lang="ru-RU" dirty="0" smtClean="0"/>
          </a:p>
          <a:p>
            <a:pPr lvl="0">
              <a:buFont typeface="Lucida Sans Unicode" pitchFamily="34" charset="0"/>
              <a:buChar char="₋"/>
            </a:pPr>
            <a:r>
              <a:rPr lang="ru-RU" dirty="0" smtClean="0"/>
              <a:t>Обычный</a:t>
            </a:r>
            <a:endParaRPr lang="en-US" dirty="0" smtClean="0"/>
          </a:p>
          <a:p>
            <a:pPr lvl="0">
              <a:buFont typeface="Lucida Sans Unicode" pitchFamily="34" charset="0"/>
              <a:buChar char="₋"/>
            </a:pPr>
            <a:r>
              <a:rPr lang="ru-RU" dirty="0" smtClean="0"/>
              <a:t>Разметка </a:t>
            </a:r>
            <a:r>
              <a:rPr lang="ru-RU" dirty="0" smtClean="0"/>
              <a:t>страницы</a:t>
            </a:r>
            <a:endParaRPr lang="en-US" dirty="0" smtClean="0"/>
          </a:p>
          <a:p>
            <a:pPr lvl="0">
              <a:buFont typeface="Lucida Sans Unicode" pitchFamily="34" charset="0"/>
              <a:buChar char="₋"/>
            </a:pPr>
            <a:r>
              <a:rPr lang="ru-RU" dirty="0" smtClean="0"/>
              <a:t>Масштаб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Режим просмотра книги. </a:t>
            </a:r>
            <a:r>
              <a:rPr lang="ru-RU" sz="3600" dirty="0" smtClean="0"/>
              <a:t>Масштабирование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12776"/>
            <a:ext cx="2485429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688" y="404664"/>
            <a:ext cx="5616624" cy="1080120"/>
          </a:xfrm>
        </p:spPr>
        <p:txBody>
          <a:bodyPr>
            <a:noAutofit/>
          </a:bodyPr>
          <a:lstStyle/>
          <a:p>
            <a:r>
              <a:rPr lang="ru-RU" sz="3600" dirty="0" smtClean="0">
                <a:effectLst/>
              </a:rPr>
              <a:t>Параметры страницы</a:t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/>
            </a:r>
            <a:br>
              <a:rPr lang="ru-RU" sz="3600" dirty="0" smtClean="0">
                <a:effectLst/>
              </a:rPr>
            </a:br>
            <a:endParaRPr lang="ru-RU" sz="3600" dirty="0"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052736"/>
            <a:ext cx="4499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Это окно настройки можно вывести на экран, щелкнув на специальной кнопке настройки, которая расположена на вкладке </a:t>
            </a:r>
            <a:r>
              <a:rPr lang="ru-RU" sz="2000" dirty="0" smtClean="0"/>
              <a:t>Файл.</a:t>
            </a:r>
          </a:p>
          <a:p>
            <a:r>
              <a:rPr lang="ru-RU" sz="2000" dirty="0" smtClean="0"/>
              <a:t>Колонтитулы </a:t>
            </a:r>
            <a:r>
              <a:rPr lang="ru-RU" sz="2000" dirty="0"/>
              <a:t>– это надписи, которые присутствуют в верхней и нижней частях каждой страницы многостраничного документа</a:t>
            </a:r>
            <a:r>
              <a:rPr lang="ru-RU" sz="2000" dirty="0" smtClean="0"/>
              <a:t>.</a:t>
            </a:r>
            <a:r>
              <a:rPr lang="ru-RU" sz="2000" dirty="0"/>
              <a:t> </a:t>
            </a:r>
            <a:endParaRPr lang="en-US" sz="2000" dirty="0" smtClean="0"/>
          </a:p>
          <a:p>
            <a:r>
              <a:rPr lang="ru-RU" sz="2000" dirty="0" smtClean="0"/>
              <a:t>Вкладка Лист позволяет определить, какая именно информация из текущей книги и в каком порядке будет выведена на печать.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052736"/>
            <a:ext cx="4059981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Стандартные формулы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124744"/>
            <a:ext cx="864096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/>
              <a:t>формулах </a:t>
            </a:r>
            <a:r>
              <a:rPr lang="en-US" dirty="0" smtClean="0"/>
              <a:t>Ex</a:t>
            </a:r>
            <a:r>
              <a:rPr lang="ru-RU" dirty="0" smtClean="0"/>
              <a:t>с</a:t>
            </a:r>
            <a:r>
              <a:rPr lang="en-US" dirty="0" smtClean="0"/>
              <a:t>el</a:t>
            </a:r>
            <a:r>
              <a:rPr lang="ru-RU" dirty="0" smtClean="0"/>
              <a:t> применяется ограниченный и малочисленный набор операторов, которые можно объединить в четыре основные группы:</a:t>
            </a:r>
          </a:p>
          <a:p>
            <a:pPr lvl="0">
              <a:buFont typeface="Lucida Sans Unicode" pitchFamily="34" charset="0"/>
              <a:buChar char="₋"/>
            </a:pPr>
            <a:r>
              <a:rPr lang="ru-RU" dirty="0" smtClean="0"/>
              <a:t>арифметические операторы;</a:t>
            </a:r>
            <a:endParaRPr lang="en-US" dirty="0" smtClean="0"/>
          </a:p>
          <a:p>
            <a:pPr lvl="0">
              <a:buFont typeface="Lucida Sans Unicode" pitchFamily="34" charset="0"/>
              <a:buChar char="₋"/>
            </a:pPr>
            <a:r>
              <a:rPr lang="ru-RU" dirty="0" smtClean="0"/>
              <a:t>операторы сравнения;</a:t>
            </a:r>
            <a:endParaRPr lang="en-US" dirty="0" smtClean="0"/>
          </a:p>
          <a:p>
            <a:pPr lvl="0">
              <a:buFont typeface="Lucida Sans Unicode" pitchFamily="34" charset="0"/>
              <a:buChar char="₋"/>
            </a:pPr>
            <a:r>
              <a:rPr lang="ru-RU" dirty="0" smtClean="0"/>
              <a:t>текстовый оператор;</a:t>
            </a:r>
            <a:endParaRPr lang="en-US" dirty="0" smtClean="0"/>
          </a:p>
          <a:p>
            <a:pPr lvl="0">
              <a:buFont typeface="Lucida Sans Unicode" pitchFamily="34" charset="0"/>
              <a:buChar char="₋"/>
            </a:pPr>
            <a:r>
              <a:rPr lang="ru-RU" dirty="0" smtClean="0"/>
              <a:t>операторы ссылок</a:t>
            </a:r>
            <a:endParaRPr lang="en-US" dirty="0" smtClean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437112"/>
            <a:ext cx="54006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427984" y="1484784"/>
            <a:ext cx="4258816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Арифметические операторы</a:t>
            </a:r>
            <a:r>
              <a:rPr lang="en-US" b="1" dirty="0" smtClean="0"/>
              <a:t>:</a:t>
            </a:r>
          </a:p>
          <a:p>
            <a:pPr>
              <a:buFontTx/>
              <a:buChar char="-"/>
            </a:pPr>
            <a:r>
              <a:rPr lang="ru-RU" dirty="0" smtClean="0"/>
              <a:t>Сложение (+)</a:t>
            </a:r>
            <a:r>
              <a:rPr lang="en-US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Вычитание (-)</a:t>
            </a:r>
            <a:r>
              <a:rPr lang="en-US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Умножение (*)</a:t>
            </a:r>
            <a:r>
              <a:rPr lang="en-US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Деление (/)</a:t>
            </a:r>
            <a:r>
              <a:rPr lang="en-US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Процент (%)</a:t>
            </a:r>
            <a:r>
              <a:rPr lang="en-US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Возведение в степень (^)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b="1" dirty="0" smtClean="0"/>
              <a:t>Операторы сравнения</a:t>
            </a:r>
            <a:r>
              <a:rPr lang="en-US" b="1" dirty="0" smtClean="0"/>
              <a:t>:</a:t>
            </a:r>
          </a:p>
          <a:p>
            <a:pPr>
              <a:buFont typeface="Lucida Sans Unicode" pitchFamily="34" charset="0"/>
              <a:buChar char="₋"/>
            </a:pPr>
            <a:r>
              <a:rPr lang="ru-RU" dirty="0" smtClean="0"/>
              <a:t>Равно (=)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Lucida Sans Unicode" pitchFamily="34" charset="0"/>
              <a:buChar char="₋"/>
            </a:pPr>
            <a:r>
              <a:rPr lang="ru-RU" dirty="0" smtClean="0"/>
              <a:t>Больше (</a:t>
            </a:r>
            <a:r>
              <a:rPr lang="en-US" dirty="0" smtClean="0"/>
              <a:t>&gt;</a:t>
            </a:r>
            <a:r>
              <a:rPr lang="ru-RU" dirty="0" smtClean="0"/>
              <a:t>)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Lucida Sans Unicode" pitchFamily="34" charset="0"/>
              <a:buChar char="₋"/>
            </a:pPr>
            <a:r>
              <a:rPr lang="ru-RU" dirty="0" smtClean="0"/>
              <a:t>Меньше(</a:t>
            </a:r>
            <a:r>
              <a:rPr lang="en-US" dirty="0" smtClean="0"/>
              <a:t>&lt;</a:t>
            </a:r>
            <a:r>
              <a:rPr lang="ru-RU" dirty="0" smtClean="0"/>
              <a:t>)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Lucida Sans Unicode" pitchFamily="34" charset="0"/>
              <a:buChar char="₋"/>
            </a:pPr>
            <a:r>
              <a:rPr lang="ru-RU" dirty="0" smtClean="0"/>
              <a:t>Больше равно (</a:t>
            </a:r>
            <a:r>
              <a:rPr lang="en-US" dirty="0" smtClean="0"/>
              <a:t>&gt;=</a:t>
            </a:r>
            <a:r>
              <a:rPr lang="ru-RU" dirty="0" smtClean="0"/>
              <a:t>)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Lucida Sans Unicode" pitchFamily="34" charset="0"/>
              <a:buChar char="₋"/>
            </a:pPr>
            <a:r>
              <a:rPr lang="ru-RU" dirty="0" smtClean="0"/>
              <a:t>Меньше равно(</a:t>
            </a:r>
            <a:r>
              <a:rPr lang="en-US" dirty="0" smtClean="0"/>
              <a:t>&lt;=</a:t>
            </a:r>
            <a:r>
              <a:rPr lang="ru-RU" dirty="0" smtClean="0"/>
              <a:t>)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Lucida Sans Unicode" pitchFamily="34" charset="0"/>
              <a:buChar char="₋"/>
            </a:pPr>
            <a:r>
              <a:rPr lang="ru-RU" dirty="0" smtClean="0"/>
              <a:t>Не равно (</a:t>
            </a:r>
            <a:r>
              <a:rPr lang="en-US" dirty="0" smtClean="0"/>
              <a:t>&lt;&gt;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операторов</a:t>
            </a:r>
            <a:endParaRPr lang="ru-RU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4032449" cy="756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420888"/>
            <a:ext cx="3588879" cy="83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717032"/>
            <a:ext cx="353708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941168"/>
            <a:ext cx="3528392" cy="74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435280" cy="108357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Текстовый оператор в </a:t>
            </a:r>
            <a:r>
              <a:rPr lang="en-US" dirty="0" smtClean="0"/>
              <a:t>Excel</a:t>
            </a:r>
            <a:r>
              <a:rPr lang="ru-RU" dirty="0" smtClean="0"/>
              <a:t> всего один это &amp;(амперсанд). Он служит для объединения (конкатенации) нескольких текстовых значений в одно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Текстовый оператор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581128"/>
            <a:ext cx="9324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92D050"/>
                </a:solidFill>
              </a:rPr>
              <a:t>="Спасибо "&amp;" за"&amp;" внимание!"</a:t>
            </a:r>
            <a:endParaRPr lang="ru-RU" sz="4400" dirty="0">
              <a:solidFill>
                <a:srgbClr val="92D050"/>
              </a:solidFill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564904"/>
            <a:ext cx="3989243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272</TotalTime>
  <Words>307</Words>
  <Application>Microsoft Office PowerPoint</Application>
  <PresentationFormat>Экран (4:3)</PresentationFormat>
  <Paragraphs>50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Технология обработки  табличной информации. Электронный таблицы.  Стандартные формулы</vt:lpstr>
      <vt:lpstr>Электронные таблицы </vt:lpstr>
      <vt:lpstr>Столбцы, строки, перемещение внутри таблицы, книги и листы Excel </vt:lpstr>
      <vt:lpstr>Режим просмотра книги. Масштабирование </vt:lpstr>
      <vt:lpstr>Параметры страницы  </vt:lpstr>
      <vt:lpstr>Стандартные формулы </vt:lpstr>
      <vt:lpstr>Виды операторов</vt:lpstr>
      <vt:lpstr>Текстовый оператор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обработки табличной информации. Электронный таблицы. Стандартные функции и формулы.</dc:title>
  <dc:creator>Артем</dc:creator>
  <cp:lastModifiedBy>Артем</cp:lastModifiedBy>
  <cp:revision>28</cp:revision>
  <dcterms:created xsi:type="dcterms:W3CDTF">2011-11-08T16:23:10Z</dcterms:created>
  <dcterms:modified xsi:type="dcterms:W3CDTF">2011-11-22T11:45:48Z</dcterms:modified>
</cp:coreProperties>
</file>