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56" r:id="rId3"/>
    <p:sldId id="272" r:id="rId4"/>
    <p:sldId id="258" r:id="rId5"/>
    <p:sldId id="268" r:id="rId6"/>
    <p:sldId id="277" r:id="rId7"/>
    <p:sldId id="262" r:id="rId8"/>
    <p:sldId id="278" r:id="rId9"/>
    <p:sldId id="265" r:id="rId10"/>
    <p:sldId id="263" r:id="rId11"/>
    <p:sldId id="279" r:id="rId12"/>
    <p:sldId id="273" r:id="rId13"/>
    <p:sldId id="264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120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783EF-1ABA-442B-A223-093D2B3E7421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49BB4-3106-42D7-A0E0-C4A3F13B82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2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49BB4-3106-42D7-A0E0-C4A3F13B821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092E-E239-4144-8928-F319ECF43F9F}" type="datetimeFigureOut">
              <a:rPr lang="ru-RU" smtClean="0"/>
              <a:pPr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72BCA-35A4-4512-8E7F-C3E557BE6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2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5626968" cy="1143000"/>
          </a:xfrm>
        </p:spPr>
        <p:txBody>
          <a:bodyPr/>
          <a:lstStyle/>
          <a:p>
            <a:r>
              <a:rPr lang="ru-RU" dirty="0" smtClean="0"/>
              <a:t>П. А. Столыпин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1700808"/>
            <a:ext cx="2880320" cy="38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635896" y="6093296"/>
            <a:ext cx="1996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2013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21412" y="4352795"/>
            <a:ext cx="2922588" cy="157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Работу выполнил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Студент 1 курса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Группы № 1125</a:t>
            </a: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Журавлев Виталий</a:t>
            </a:r>
          </a:p>
        </p:txBody>
      </p:sp>
    </p:spTree>
    <p:extLst>
      <p:ext uri="{BB962C8B-B14F-4D97-AF65-F5344CB8AC3E}">
        <p14:creationId xmlns:p14="http://schemas.microsoft.com/office/powerpoint/2010/main" val="1515946701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142852"/>
            <a:ext cx="3429024" cy="71438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Меры по разрушению общины: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290"/>
            <a:ext cx="5072098" cy="142876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Земля была предана крестьянам землю в частную собственность, которую они могли передавать по наследству.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43248"/>
            <a:ext cx="3500430" cy="1428760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 мог потребовать свести все участки в единый — отруб.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4714884"/>
            <a:ext cx="5072098" cy="1928826"/>
          </a:xfrm>
          <a:prstGeom prst="rect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 мог выселиться за пределы деревни на отведенную ему землю и основать хутор, который Столыпин считал идеальной формой землевладения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643446"/>
            <a:ext cx="3286148" cy="203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857364"/>
            <a:ext cx="5000660" cy="26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000108"/>
            <a:ext cx="3357586" cy="202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4282" y="285728"/>
            <a:ext cx="8643966" cy="26776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Реформа, безусловно, была выгодна богатым крестьянам, которые имели деньги, чтобы создать крупное хуторское хозяйство.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же крестьян не видело очевидных выгод от реформы.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Даже помощь Крестьянского банка, который давал большую ссуду на приобретение земли, не выравнивала положение.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Крестьянин, взявший ссуду, зачастую разорялся и терял землю. Все же за период с 1907 по 1914 г. вышло из общины и взяло землю 26% крестьянских дворов, т. е. более четверти общинников. </a:t>
            </a:r>
          </a:p>
          <a:p>
            <a:pPr marL="0" marR="0" lvl="0" indent="17303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отруба и хутора вышли 10,5% дворов, а 11,7% крестьян продали землю и ушли в город.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5500702"/>
            <a:ext cx="300039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Крестьяне не хотели брать землю в частную собственность по</a:t>
            </a:r>
            <a:b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следующим причинам:</a:t>
            </a:r>
            <a:endParaRPr lang="en-US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429124" y="3786190"/>
            <a:ext cx="3786214" cy="642942"/>
          </a:xfrm>
          <a:prstGeom prst="accentBorderCallout1">
            <a:avLst>
              <a:gd name="adj1" fmla="val 51073"/>
              <a:gd name="adj2" fmla="val -2112"/>
              <a:gd name="adj3" fmla="val 330143"/>
              <a:gd name="adj4" fmla="val -29916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Община была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мощным средством     </a:t>
            </a:r>
          </a:p>
          <a:p>
            <a:pPr lvl="0"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социальной защиты;</a:t>
            </a:r>
            <a:endParaRPr lang="en-US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401415" y="4695397"/>
            <a:ext cx="3786214" cy="1000132"/>
          </a:xfrm>
          <a:prstGeom prst="accentBorderCallout1">
            <a:avLst>
              <a:gd name="adj1" fmla="val 49996"/>
              <a:gd name="adj2" fmla="val -2844"/>
              <a:gd name="adj3" fmla="val 130817"/>
              <a:gd name="adj4" fmla="val -27355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большинство крестьян не умело 	хозяйствовать единолично на 	свой страх и риск;</a:t>
            </a:r>
            <a:endParaRPr lang="en-US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429124" y="5929330"/>
            <a:ext cx="3786214" cy="642942"/>
          </a:xfrm>
          <a:prstGeom prst="accentBorderCallout1">
            <a:avLst>
              <a:gd name="adj1" fmla="val 20905"/>
              <a:gd name="adj2" fmla="val -2844"/>
              <a:gd name="adj3" fmla="val 19841"/>
              <a:gd name="adj4" fmla="val -28818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разрушался патриархальный уклад     </a:t>
            </a:r>
          </a:p>
          <a:p>
            <a:pPr indent="173038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жизни крестьян.</a:t>
            </a:r>
            <a:endParaRPr lang="ru-RU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000372"/>
            <a:ext cx="3500462" cy="238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В задачу переселенческого управления, входило разрешение вопроса перенаселенности центральных губерний России. Основными районами переселения были Сибирь, Средняя Азия, Дальний Восток и Северный Кавказ.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Правительство всячески поощряло заселение данных регионов.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57818" y="2571744"/>
            <a:ext cx="35719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были устранены все препятствия и создан серьезный стимул для переселения в осваиваемые районы страны.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Кредиты, отпускаемые переселенцам, увеличились в четыре раза по сравнению с периодом 1900-1904 гг.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 Проезд был бесплатным,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специальные по конструкции, "столыпинские" вагоны, позволяли везти с собой скот и имущество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2"/>
            <a:ext cx="5412345" cy="366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0"/>
            <a:ext cx="4552952" cy="29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43306" y="0"/>
            <a:ext cx="5500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Итоги.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Выноска 1 (граница и черта) 7"/>
          <p:cNvSpPr/>
          <p:nvPr/>
        </p:nvSpPr>
        <p:spPr>
          <a:xfrm>
            <a:off x="4643438" y="1000108"/>
            <a:ext cx="3786214" cy="1000132"/>
          </a:xfrm>
          <a:prstGeom prst="accentBorderCallout1">
            <a:avLst>
              <a:gd name="adj1" fmla="val 51073"/>
              <a:gd name="adj2" fmla="val -2112"/>
              <a:gd name="adj3" fmla="val 311597"/>
              <a:gd name="adj4" fmla="val -504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Сохранилось помещичье землевладение, не была разрушена сельская община, большинство крестьян обрабатывало землю примитивными орудиями. </a:t>
            </a: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4714876" y="2143116"/>
            <a:ext cx="3786214" cy="1000132"/>
          </a:xfrm>
          <a:prstGeom prst="accentBorderCallout1">
            <a:avLst>
              <a:gd name="adj1" fmla="val 51073"/>
              <a:gd name="adj2" fmla="val -2112"/>
              <a:gd name="adj3" fmla="val 204853"/>
              <a:gd name="adj4" fmla="val -53335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 500 тысяч переселенцев вернулись на прежнее место жительства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более, чем 3,5 млн. чел 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4786314" y="3357562"/>
            <a:ext cx="3786214" cy="857256"/>
          </a:xfrm>
          <a:prstGeom prst="accentBorderCallout1">
            <a:avLst>
              <a:gd name="adj1" fmla="val 51073"/>
              <a:gd name="adj2" fmla="val -2112"/>
              <a:gd name="adj3" fmla="val 94725"/>
              <a:gd name="adj4" fmla="val -5443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Столыпинская реформа положила начало частной собственности на землю у  огромной массы крестьян. 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786314" y="4429132"/>
            <a:ext cx="3786214" cy="1357322"/>
          </a:xfrm>
          <a:prstGeom prst="accentBorderCallout1">
            <a:avLst>
              <a:gd name="adj1" fmla="val 51073"/>
              <a:gd name="adj2" fmla="val -2112"/>
              <a:gd name="adj3" fmla="val -19513"/>
              <a:gd name="adj4" fmla="val -54433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Приток разорившихся крестьян в город увеличил рынок рабочей силы, возрос   спрос на сельскохозяйственную продукцию.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способствовало развитию промышленности и торговли. 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4786314" y="6000768"/>
            <a:ext cx="3786214" cy="642942"/>
          </a:xfrm>
          <a:prstGeom prst="accentBorderCallout1">
            <a:avLst>
              <a:gd name="adj1" fmla="val 51073"/>
              <a:gd name="adj2" fmla="val -2112"/>
              <a:gd name="adj3" fmla="val -273219"/>
              <a:gd name="adj4" fmla="val -54067"/>
            </a:avLst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целом реформа способствовала развитию капитализма в России.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463"/>
            <a:ext cx="4411663" cy="318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76260"/>
            <a:ext cx="2998777" cy="20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44" y="3286124"/>
            <a:ext cx="2500330" cy="1643074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173038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не решила основных противоречий в деревне. 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420" y="2492896"/>
            <a:ext cx="8999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698146695"/>
      </p:ext>
    </p:extLst>
  </p:cSld>
  <p:clrMapOvr>
    <a:masterClrMapping/>
  </p:clrMapOvr>
  <p:transition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7148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Реформы </a:t>
            </a:r>
            <a:r>
              <a:rPr lang="ru-RU" sz="2800" dirty="0" smtClean="0">
                <a:solidFill>
                  <a:srgbClr val="FF0000"/>
                </a:solidFill>
              </a:rPr>
              <a:t>П. А.  Столыпина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6" y="5000636"/>
            <a:ext cx="31432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FF0000"/>
                </a:solidFill>
              </a:rPr>
              <a:t>«Крепкий личный собственник нужен для переустройства нашего царства, переустройства его на крепких монархических устоях».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642918"/>
            <a:ext cx="32004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857232"/>
            <a:ext cx="4572000" cy="52148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Личность Петра Аркадьевича Столыпина, появившегося на свет 14</a:t>
            </a:r>
            <a:r>
              <a:rPr lang="en-US" sz="1600" dirty="0" smtClean="0"/>
              <a:t>7</a:t>
            </a:r>
            <a:r>
              <a:rPr lang="ru-RU" sz="1600" dirty="0" smtClean="0"/>
              <a:t> лет назад, 14 апреля 1862 года, никогда не была однозначной. В период жестоких социальных потрясений начала ХХ века он то и дело шел по лезвию бритвы, постоянно рискуя не только своей жизнью, но и теми, кто был ему ближе всех на свете. Оправдан ли был этот риск? Кем он был при жизни: злым демоном Российской империи или локомотивом истории? Нужны ли были те драконовские методы, к которым он прибегал, и что сделало его таким жестким? Вопросы, вопросы…</a:t>
            </a:r>
            <a:endParaRPr lang="ru-RU" sz="1600" dirty="0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6 марта 1907 года, П. А. Столыпин выступил перед II Государственной Думой с изложением правительственной программы реформ.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Предполагалось провести преобразования в: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Аграрной сфере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Сфере прав и свобод совести(переход из одного вероисповедания в другое, закон о старообрядческих общинах и др. ). 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29190" y="307181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Реформы в правовой сфере (были обещаны законопроекты о неприкосновенности личности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Административная реформа  (введение волостного земства)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Рабочая реформа  (профессионального союза и государственного страхования)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Реформа образования (всеобщее начальное образование)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 smtClean="0"/>
              <a:t>Военная реформа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429000"/>
            <a:ext cx="4267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3576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Введение военно-полевых судов по делам о терроре и вооруженном грабеже, предусматривавших упрощенную форму судопроизводства.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i="1" dirty="0" smtClean="0"/>
              <a:t>Дела рассматривались в течение двух дней при закрытых дверях, приговор вступал в силу немедленно и приводился в исполнение в течение 24 часов. </a:t>
            </a:r>
            <a:endParaRPr lang="en-US" sz="12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i="1" dirty="0" smtClean="0"/>
              <a:t>Во многих районах страны вводилось «военное» или «особое» положение, усилились высылки без суда и следствия. </a:t>
            </a:r>
            <a:endParaRPr lang="en-US" sz="1200" i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0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Репрессивный этап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3210848"/>
            <a:ext cx="557213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i="1" dirty="0" smtClean="0"/>
              <a:t>Было казнено 3825 человек, а 26 тыс. человек отправлены на каторгу (для сравнения: </a:t>
            </a:r>
            <a:endParaRPr lang="en-US" sz="14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400" i="1" dirty="0" smtClean="0"/>
              <a:t>эсеры в ходе террора убили 4126 человек; целью покушений было от силы два десятка чиновников, остальные были убиты случайно, в ходе этих покушений). </a:t>
            </a:r>
            <a:endParaRPr lang="en-US" sz="14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Была предпринята попытка урезать автономию университетов.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В 1906-1911 гг. было закрыто 500 профсоюзов, а в оставшихся резко сократилось число членов. </a:t>
            </a:r>
            <a:endParaRPr lang="en-US" sz="1400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400" dirty="0" smtClean="0"/>
              <a:t>Было запрещено 978 газет и журналов.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3643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</a:rPr>
              <a:t>главным инструментом проведения реформы стали кнут, штык и виселица(«столыпинские галстуки»).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57562"/>
            <a:ext cx="2714644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785794"/>
            <a:ext cx="4267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07196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Важнейшей составной частью столыпинского проекта должна была стать административная реформа.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Цель: желание покончить с существующим статусом крестьянина и превратить его в полноправную личность.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Для этого необходимо было все крестьянские сословные учреждения, такие как крестьянская «волость» и волостной суд, заменить общими, т. е. </a:t>
            </a:r>
            <a:r>
              <a:rPr lang="ru-RU" sz="1400" dirty="0" smtClean="0">
                <a:solidFill>
                  <a:srgbClr val="FF0000"/>
                </a:solidFill>
              </a:rPr>
              <a:t>внесословными, органами управления. </a:t>
            </a:r>
            <a:r>
              <a:rPr lang="ru-RU" sz="1400" dirty="0" smtClean="0"/>
              <a:t>    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Желаемое и действительное….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2643182"/>
            <a:ext cx="45005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400" dirty="0" smtClean="0"/>
              <a:t>Правительство понимало, что успехи экономического развития страны зависят от уровня просвещения и профессиональной подготовки населения.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Еще в начале 1900-х гг., под давлением земской общественности, Министерство просвещения приступило к разработке закона о введении всеобщего начального образования.</a:t>
            </a:r>
            <a:br>
              <a:rPr lang="ru-RU" sz="1400" dirty="0" smtClean="0"/>
            </a:br>
            <a:r>
              <a:rPr lang="ru-RU" sz="1400" dirty="0" smtClean="0"/>
              <a:t>      Главным было то, что проект отвечал его основному замыслу — дать возможность крестьянам-собственникам и их детям повысить свой культурный и образовательный уровень.     </a:t>
            </a:r>
            <a:endParaRPr lang="ru-RU" sz="1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3865580" cy="23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00504"/>
            <a:ext cx="2119316" cy="261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71942"/>
            <a:ext cx="2145316" cy="253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8577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 </a:t>
            </a:r>
            <a:r>
              <a:rPr lang="ru-RU" sz="1400" dirty="0" smtClean="0"/>
              <a:t>Основной целью своих реформ П. А. Столыпин считал создание «великой России».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Этот программный лозунг подразумевал, помимо всего прочего, сохранение целостности и единства Российской империи при главенстве в ней русской нации.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Поэтому правительство стремилось ликвидировать те немногие уступки, которые были вырваны национальными окраинами во время революции.     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4942" y="2857496"/>
            <a:ext cx="3929058" cy="3605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Таким образом, политика, проводимая П. А. Столыпиным, усиливала процесс буржуазной трансформации социальной структуры российского общества с перспективой укрепления основ правового государства и гражданского общества. </a:t>
            </a:r>
          </a:p>
          <a:p>
            <a:pPr>
              <a:lnSpc>
                <a:spcPct val="150000"/>
              </a:lnSpc>
            </a:pPr>
            <a:r>
              <a:rPr lang="ru-RU" sz="1400" dirty="0" smtClean="0"/>
              <a:t>Задуманная им ломка патриархальных установок русского крестьянства и насаждение буржуазных стереотипов поведения требовали значительного времени, это понимал и сам реформатор.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14290"/>
            <a:ext cx="38100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77599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Аграрная реформа П.А. Столыпина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428868"/>
            <a:ext cx="3214710" cy="7858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целями реформы Столыпина были следующие:</a:t>
            </a:r>
            <a:endParaRPr lang="ru-RU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" name="Выноска 1 (граница и черта) 8"/>
          <p:cNvSpPr/>
          <p:nvPr/>
        </p:nvSpPr>
        <p:spPr>
          <a:xfrm>
            <a:off x="2786050" y="642918"/>
            <a:ext cx="3500462" cy="1357322"/>
          </a:xfrm>
          <a:prstGeom prst="accentBorderCallout1">
            <a:avLst>
              <a:gd name="adj1" fmla="val 46546"/>
              <a:gd name="adj2" fmla="val -2792"/>
              <a:gd name="adj3" fmla="val 119378"/>
              <a:gd name="adj4" fmla="val -32176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капиталистических отношений в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деревне, разрушение общины, передача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крестьянам земли в частную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собственность, создание хуторских и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фермерских хозяйств;</a:t>
            </a:r>
          </a:p>
        </p:txBody>
      </p:sp>
      <p:sp>
        <p:nvSpPr>
          <p:cNvPr id="10" name="Выноска 1 (граница и черта) 9"/>
          <p:cNvSpPr/>
          <p:nvPr/>
        </p:nvSpPr>
        <p:spPr>
          <a:xfrm>
            <a:off x="5000628" y="5072074"/>
            <a:ext cx="3500462" cy="642942"/>
          </a:xfrm>
          <a:prstGeom prst="accentBorderCallout1">
            <a:avLst>
              <a:gd name="adj1" fmla="val 51073"/>
              <a:gd name="adj2" fmla="val -2396"/>
              <a:gd name="adj3" fmla="val -277747"/>
              <a:gd name="adj4" fmla="val -8548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образование широкого рынка для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промышленности;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4929190" y="4143380"/>
            <a:ext cx="3500462" cy="714380"/>
          </a:xfrm>
          <a:prstGeom prst="accentBorderCallout1">
            <a:avLst>
              <a:gd name="adj1" fmla="val 51719"/>
              <a:gd name="adj2" fmla="val -2396"/>
              <a:gd name="adj3" fmla="val -124106"/>
              <a:gd name="adj4" fmla="val -82441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переселение революционно настроенных,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малоземельных крестьян из центра на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окраины.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000628" y="5857892"/>
            <a:ext cx="3500462" cy="857256"/>
          </a:xfrm>
          <a:prstGeom prst="accentBorderCallout1">
            <a:avLst>
              <a:gd name="adj1" fmla="val 49780"/>
              <a:gd name="adj2" fmla="val -2792"/>
              <a:gd name="adj3" fmla="val -304465"/>
              <a:gd name="adj4" fmla="val -87332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прочной социальной базы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самодержавия в лице крепкого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tabLst>
                <a:tab pos="288925" algn="l"/>
              </a:tabLst>
            </a:pP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зажиточного крестьянина</a:t>
            </a:r>
            <a:r>
              <a:rPr lang="ru-RU" dirty="0" smtClean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615" y="0"/>
            <a:ext cx="2365385" cy="37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1818137"/>
            <a:ext cx="3929090" cy="232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3786190"/>
            <a:ext cx="4267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1 (граница и черта) 9"/>
          <p:cNvSpPr/>
          <p:nvPr/>
        </p:nvSpPr>
        <p:spPr>
          <a:xfrm>
            <a:off x="5000628" y="928670"/>
            <a:ext cx="3571900" cy="642942"/>
          </a:xfrm>
          <a:prstGeom prst="accentBorderCallout1">
            <a:avLst>
              <a:gd name="adj1" fmla="val 20905"/>
              <a:gd name="adj2" fmla="val -2903"/>
              <a:gd name="adj3" fmla="val 261186"/>
              <a:gd name="adj4" fmla="val -5268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Принятие указа 9 ноября 1906г о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переходе наделов на частную</a:t>
            </a:r>
          </a:p>
          <a:p>
            <a:pPr marL="342900" indent="-342900"/>
            <a:r>
              <a:rPr lang="ru-RU" sz="1400" dirty="0" smtClean="0">
                <a:solidFill>
                  <a:schemeClr val="tx1"/>
                </a:solidFill>
              </a:rPr>
              <a:t>собственность</a:t>
            </a:r>
          </a:p>
        </p:txBody>
      </p:sp>
      <p:sp>
        <p:nvSpPr>
          <p:cNvPr id="11" name="Выноска 1 (граница и черта) 10"/>
          <p:cNvSpPr/>
          <p:nvPr/>
        </p:nvSpPr>
        <p:spPr>
          <a:xfrm>
            <a:off x="5000628" y="1643050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279287"/>
              <a:gd name="adj4" fmla="val -5268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Ликвидация чересполосицы</a:t>
            </a:r>
          </a:p>
        </p:txBody>
      </p:sp>
      <p:sp>
        <p:nvSpPr>
          <p:cNvPr id="12" name="Выноска 1 (граница и черта) 11"/>
          <p:cNvSpPr/>
          <p:nvPr/>
        </p:nvSpPr>
        <p:spPr>
          <a:xfrm>
            <a:off x="5000628" y="2143116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135773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Создание хуторов и отрубов</a:t>
            </a:r>
          </a:p>
        </p:txBody>
      </p:sp>
      <p:sp>
        <p:nvSpPr>
          <p:cNvPr id="13" name="Выноска 1 (граница и черта) 12"/>
          <p:cNvSpPr/>
          <p:nvPr/>
        </p:nvSpPr>
        <p:spPr>
          <a:xfrm>
            <a:off x="5072066" y="2571744"/>
            <a:ext cx="3571900" cy="357190"/>
          </a:xfrm>
          <a:prstGeom prst="accentBorderCallout1">
            <a:avLst>
              <a:gd name="adj1" fmla="val 20905"/>
              <a:gd name="adj2" fmla="val -2903"/>
              <a:gd name="adj3" fmla="val 3895"/>
              <a:gd name="adj4" fmla="val -53848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Разрушение общины</a:t>
            </a:r>
          </a:p>
        </p:txBody>
      </p:sp>
      <p:sp>
        <p:nvSpPr>
          <p:cNvPr id="14" name="Выноска 1 (граница и черта) 13"/>
          <p:cNvSpPr/>
          <p:nvPr/>
        </p:nvSpPr>
        <p:spPr>
          <a:xfrm>
            <a:off x="5072066" y="3000372"/>
            <a:ext cx="3571900" cy="642942"/>
          </a:xfrm>
          <a:prstGeom prst="accentBorderCallout1">
            <a:avLst>
              <a:gd name="adj1" fmla="val 20905"/>
              <a:gd name="adj2" fmla="val -2903"/>
              <a:gd name="adj3" fmla="val -59889"/>
              <a:gd name="adj4" fmla="val -54236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Создание крестьянского банка в 1912 году</a:t>
            </a:r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5072066" y="3714752"/>
            <a:ext cx="3571900" cy="1714512"/>
          </a:xfrm>
          <a:prstGeom prst="accentBorderCallout1">
            <a:avLst>
              <a:gd name="adj1" fmla="val 20905"/>
              <a:gd name="adj2" fmla="val -2903"/>
              <a:gd name="adj3" fmla="val -64468"/>
              <a:gd name="adj4" fmla="val -53848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ru-RU" sz="1400" dirty="0" smtClean="0">
                <a:solidFill>
                  <a:schemeClr val="tx1"/>
                </a:solidFill>
              </a:rPr>
              <a:t>Массовое переселение, в котором основную массу переселенцев на восток составили до этого безземельные или малоземельные русские крестьяне-бедняки, но также и украинцы, белорусы, татары и даже эстонцы и поляки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285992"/>
            <a:ext cx="2643206" cy="78581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Основные мероприятия: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876"/>
            <a:ext cx="5143536" cy="282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463" y="144463"/>
            <a:ext cx="4392332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3116"/>
            <a:ext cx="2643206" cy="10715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Реформа осуществлялась по трем направлениям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4929190" y="428604"/>
            <a:ext cx="3857652" cy="1214446"/>
          </a:xfrm>
          <a:prstGeom prst="accentBorderCallout1">
            <a:avLst>
              <a:gd name="adj1" fmla="val 51707"/>
              <a:gd name="adj2" fmla="val -2903"/>
              <a:gd name="adj3" fmla="val 177400"/>
              <a:gd name="adj4" fmla="val -49194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разрушение общины,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закрепление земли в частную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/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собственность крестьян,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их полное уравнение с другими сословиями;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000628" y="1785926"/>
            <a:ext cx="3786214" cy="1643074"/>
          </a:xfrm>
          <a:prstGeom prst="accentBorderCallout1">
            <a:avLst>
              <a:gd name="adj1" fmla="val 52104"/>
              <a:gd name="adj2" fmla="val -3291"/>
              <a:gd name="adj3" fmla="val 56474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крестьянам через Крестьянский банк для покупка казенных или дворянских земель;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хуторов и отрубов; </a:t>
            </a:r>
            <a:endParaRPr lang="en-US" sz="1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возникновение фермерского высокопроизводительного, свободного хозяйства;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5000628" y="3643314"/>
            <a:ext cx="3786214" cy="1214446"/>
          </a:xfrm>
          <a:prstGeom prst="accentBorderCallout1">
            <a:avLst>
              <a:gd name="adj1" fmla="val 51707"/>
              <a:gd name="adj2" fmla="val -3291"/>
              <a:gd name="adj3" fmla="val -69015"/>
              <a:gd name="adj4" fmla="val -51909"/>
            </a:avLst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+mj-lt"/>
              <a:buAutoNum type="arabicPeriod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переселение безземельных или малоземельных крестьян из центра на окраины (Сибирь, Кавказ, Средняя Азия, Дальний Восток).</a:t>
            </a:r>
            <a:endParaRPr lang="ru-RU" sz="1400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3214710" cy="223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86124"/>
            <a:ext cx="424209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4740231"/>
            <a:ext cx="4071934" cy="211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591</TotalTime>
  <Words>1008</Words>
  <Application>Microsoft Office PowerPoint</Application>
  <PresentationFormat>Экран (4:3)</PresentationFormat>
  <Paragraphs>114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П. А. Столыпин</vt:lpstr>
      <vt:lpstr>Реформы П. А.  Столыпина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Реформы ПА Столыпина</dc:title>
  <dc:creator>Леонид</dc:creator>
  <cp:lastModifiedBy>Пользователь Windows</cp:lastModifiedBy>
  <cp:revision>209</cp:revision>
  <dcterms:created xsi:type="dcterms:W3CDTF">2009-09-12T05:40:31Z</dcterms:created>
  <dcterms:modified xsi:type="dcterms:W3CDTF">2013-03-25T19:39:18Z</dcterms:modified>
</cp:coreProperties>
</file>