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7" r:id="rId2"/>
    <p:sldId id="284" r:id="rId3"/>
    <p:sldId id="258" r:id="rId4"/>
    <p:sldId id="259" r:id="rId5"/>
    <p:sldId id="260" r:id="rId6"/>
    <p:sldId id="28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90" r:id="rId22"/>
    <p:sldId id="286" r:id="rId23"/>
    <p:sldId id="275" r:id="rId24"/>
    <p:sldId id="276" r:id="rId25"/>
    <p:sldId id="277" r:id="rId26"/>
    <p:sldId id="278" r:id="rId27"/>
    <p:sldId id="291" r:id="rId28"/>
    <p:sldId id="279" r:id="rId29"/>
    <p:sldId id="280" r:id="rId30"/>
    <p:sldId id="287" r:id="rId31"/>
    <p:sldId id="288" r:id="rId32"/>
    <p:sldId id="283" r:id="rId33"/>
    <p:sldId id="281" r:id="rId34"/>
    <p:sldId id="282" r:id="rId35"/>
    <p:sldId id="301" r:id="rId36"/>
    <p:sldId id="289" r:id="rId37"/>
    <p:sldId id="292" r:id="rId38"/>
    <p:sldId id="304" r:id="rId39"/>
    <p:sldId id="294" r:id="rId40"/>
    <p:sldId id="295" r:id="rId41"/>
    <p:sldId id="306" r:id="rId42"/>
    <p:sldId id="302" r:id="rId43"/>
    <p:sldId id="305" r:id="rId44"/>
    <p:sldId id="299" r:id="rId45"/>
    <p:sldId id="300" r:id="rId46"/>
    <p:sldId id="303" r:id="rId47"/>
    <p:sldId id="298" r:id="rId48"/>
    <p:sldId id="307" r:id="rId49"/>
    <p:sldId id="308" r:id="rId50"/>
    <p:sldId id="293" r:id="rId51"/>
    <p:sldId id="296" r:id="rId52"/>
    <p:sldId id="297" r:id="rId53"/>
    <p:sldId id="309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986" autoAdjust="0"/>
  </p:normalViewPr>
  <p:slideViewPr>
    <p:cSldViewPr>
      <p:cViewPr varScale="1">
        <p:scale>
          <a:sx n="67" d="100"/>
          <a:sy n="67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A11FC-793E-46F0-812D-3CCE870705D9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B2B4C-ED89-4D7D-8F26-20C2DD5484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>
                <a:latin typeface="Arial" charset="0"/>
              </a:rPr>
              <a:t>Хотя идея исчерпывающего перебора весьма проста, ее реализация обычно требует алгоритма для генерации определенных  комбинаторных объектов.</a:t>
            </a:r>
          </a:p>
          <a:p>
            <a:r>
              <a:rPr lang="ru-RU" dirty="0" smtClean="0">
                <a:latin typeface="Arial" charset="0"/>
              </a:rPr>
              <a:t>Задача коммивояжера: получить все возможные маршруты, генерируя все перестановки </a:t>
            </a:r>
            <a:r>
              <a:rPr lang="en-US" dirty="0" smtClean="0">
                <a:latin typeface="Arial" charset="0"/>
              </a:rPr>
              <a:t>n</a:t>
            </a:r>
            <a:r>
              <a:rPr lang="ru-RU" dirty="0" smtClean="0">
                <a:latin typeface="Arial" charset="0"/>
              </a:rPr>
              <a:t> — 1 промежуточных городов, вычисляя длину соответствующих путей и находя кратчайший из них. </a:t>
            </a:r>
          </a:p>
          <a:p>
            <a:r>
              <a:rPr lang="ru-RU" dirty="0" smtClean="0">
                <a:latin typeface="Arial" charset="0"/>
              </a:rPr>
              <a:t>Задача о рюкзаке: Исчерпывающий перебор в этой задаче приводит к рассмотрению всех подмножеств данного множества из </a:t>
            </a:r>
            <a:r>
              <a:rPr lang="en-US" dirty="0" smtClean="0">
                <a:latin typeface="Arial" charset="0"/>
              </a:rPr>
              <a:t>n</a:t>
            </a:r>
            <a:r>
              <a:rPr lang="ru-RU" dirty="0" smtClean="0">
                <a:latin typeface="Arial" charset="0"/>
              </a:rPr>
              <a:t> предметов, вычислению общего веса каждого из них для того, чтобы выяснить, допустим ли такой набор предметов (т.е. не превосходит ли его общий вес возможности рюкзака), и выбору из допустимых </a:t>
            </a:r>
          </a:p>
          <a:p>
            <a:r>
              <a:rPr lang="ru-RU" dirty="0" smtClean="0">
                <a:latin typeface="Arial" charset="0"/>
              </a:rPr>
              <a:t>подмножества с максимальным весом. </a:t>
            </a:r>
          </a:p>
          <a:p>
            <a:endParaRPr lang="ru-RU" dirty="0" smtClean="0">
              <a:latin typeface="Arial" charset="0"/>
            </a:endParaRPr>
          </a:p>
          <a:p>
            <a:r>
              <a:rPr lang="ru-RU" dirty="0" smtClean="0">
                <a:latin typeface="Arial" charset="0"/>
              </a:rPr>
              <a:t>Исчерпывающий перебор непрактичен для всех, кроме очень небольших, экземпляров задач, к которым он может быть применен. </a:t>
            </a:r>
          </a:p>
          <a:p>
            <a:endParaRPr lang="ru-RU" dirty="0" smtClean="0">
              <a:latin typeface="Arial" charset="0"/>
            </a:endParaRPr>
          </a:p>
          <a:p>
            <a:endParaRPr lang="ru-RU" dirty="0" smtClean="0">
              <a:latin typeface="Arial" charset="0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054853-2905-40EF-9CCE-2C2D560DE718}" type="slidenum">
              <a:rPr lang="ru-RU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Исходя из важности быстрой сортировки, многие годы делались попытки </a:t>
            </a:r>
          </a:p>
          <a:p>
            <a:r>
              <a:rPr lang="ru-RU" baseline="0" dirty="0" smtClean="0"/>
              <a:t>улучшить базовый алгоритм. Среди прочих усовершенствований, открытых  </a:t>
            </a:r>
          </a:p>
          <a:p>
            <a:r>
              <a:rPr lang="ru-RU" baseline="0" dirty="0" smtClean="0"/>
              <a:t>различными исследователями, — улучшенные методы выбора опорного элемента  </a:t>
            </a:r>
          </a:p>
          <a:p>
            <a:r>
              <a:rPr lang="ru-RU" baseline="0" dirty="0" smtClean="0"/>
              <a:t>(например, разбиение на основе медианы трех элементов, когда в качестве  </a:t>
            </a:r>
          </a:p>
          <a:p>
            <a:r>
              <a:rPr lang="ru-RU" baseline="0" dirty="0" smtClean="0"/>
              <a:t>опорного элемента используется медиана крайнего слева, справа и среднего элементов </a:t>
            </a:r>
          </a:p>
          <a:p>
            <a:r>
              <a:rPr lang="ru-RU" baseline="0" dirty="0" smtClean="0"/>
              <a:t>массива), переключение на более простую сортировку для малых </a:t>
            </a:r>
            <a:r>
              <a:rPr lang="ru-RU" baseline="0" dirty="0" err="1" smtClean="0"/>
              <a:t>подмассивов</a:t>
            </a:r>
            <a:r>
              <a:rPr lang="ru-RU" baseline="0" dirty="0" smtClean="0"/>
              <a:t>, </a:t>
            </a:r>
          </a:p>
          <a:p>
            <a:r>
              <a:rPr lang="ru-RU" baseline="0" dirty="0" smtClean="0"/>
              <a:t>удаление рекурсии (так называемая </a:t>
            </a:r>
            <a:r>
              <a:rPr lang="ru-RU" baseline="0" dirty="0" err="1" smtClean="0"/>
              <a:t>нерекурсивная</a:t>
            </a:r>
            <a:r>
              <a:rPr lang="ru-RU" baseline="0" dirty="0" smtClean="0"/>
              <a:t> быстрая сортировка). Согласно </a:t>
            </a:r>
          </a:p>
          <a:p>
            <a:r>
              <a:rPr lang="ru-RU" baseline="0" dirty="0" smtClean="0"/>
              <a:t>ведущему эксперту в области быстрой сортировки </a:t>
            </a:r>
            <a:r>
              <a:rPr lang="ru-RU" baseline="0" dirty="0" err="1" smtClean="0"/>
              <a:t>Седжвику</a:t>
            </a:r>
            <a:r>
              <a:rPr lang="ru-RU" baseline="0" dirty="0" smtClean="0"/>
              <a:t> (R. </a:t>
            </a:r>
            <a:r>
              <a:rPr lang="ru-RU" baseline="0" dirty="0" err="1" smtClean="0"/>
              <a:t>Sedgewick</a:t>
            </a:r>
            <a:r>
              <a:rPr lang="ru-RU" baseline="0" dirty="0" smtClean="0"/>
              <a:t>) [103], </a:t>
            </a:r>
          </a:p>
          <a:p>
            <a:r>
              <a:rPr lang="ru-RU" baseline="0" dirty="0" smtClean="0"/>
              <a:t>все вместе эти улучшения могут снизить время работы алгоритма на 20-25%. </a:t>
            </a:r>
          </a:p>
          <a:p>
            <a:endParaRPr lang="ru-RU" baseline="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859A76-278C-447E-BA78-159DE9003992}" type="slidenum">
              <a:rPr lang="ru-RU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  этих алгоритмов упрощается при замене всех пустых поддеревьев рассматриваемого дерева </a:t>
            </a:r>
          </a:p>
          <a:p>
            <a:r>
              <a:rPr lang="ru-RU" dirty="0" smtClean="0"/>
              <a:t>специальными внешними узлами.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859A76-278C-447E-BA78-159DE9003992}" type="slidenum">
              <a:rPr lang="ru-RU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9B79EA-BC86-4055-8F20-9701D875A5D2}" type="slidenum">
              <a:rPr lang="ru-RU">
                <a:latin typeface="Arial" charset="0"/>
              </a:rPr>
              <a:pPr/>
              <a:t>21</a:t>
            </a:fld>
            <a:endParaRPr lang="ru-RU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Рассмотрим в качестве примера задачу вычисления а в степени </a:t>
            </a:r>
            <a:r>
              <a:rPr lang="en-US" dirty="0" smtClean="0"/>
              <a:t>N</a:t>
            </a:r>
            <a:r>
              <a:rPr lang="ru-RU" dirty="0" smtClean="0"/>
              <a:t> для положительных </a:t>
            </a:r>
          </a:p>
          <a:p>
            <a:r>
              <a:rPr lang="ru-RU" dirty="0" smtClean="0"/>
              <a:t>целых показателей степени. Связь между решением экземпляра размером </a:t>
            </a:r>
            <a:r>
              <a:rPr lang="en-US" dirty="0" smtClean="0"/>
              <a:t>N</a:t>
            </a:r>
            <a:r>
              <a:rPr lang="ru-RU" dirty="0" smtClean="0"/>
              <a:t> и  </a:t>
            </a:r>
          </a:p>
          <a:p>
            <a:r>
              <a:rPr lang="ru-RU" dirty="0" smtClean="0"/>
              <a:t>экземпляром размером </a:t>
            </a:r>
            <a:r>
              <a:rPr lang="en-US" dirty="0" smtClean="0"/>
              <a:t>N</a:t>
            </a:r>
            <a:r>
              <a:rPr lang="ru-RU" dirty="0" smtClean="0"/>
              <a:t> — 1 выражается очевидной формулой </a:t>
            </a:r>
            <a:r>
              <a:rPr lang="ru-RU" dirty="0" err="1" smtClean="0"/>
              <a:t>ап</a:t>
            </a:r>
            <a:r>
              <a:rPr lang="ru-RU" dirty="0" smtClean="0"/>
              <a:t> = ап~1 • а. Таким </a:t>
            </a:r>
          </a:p>
          <a:p>
            <a:r>
              <a:rPr lang="ru-RU" dirty="0" smtClean="0"/>
              <a:t>образом, функция / (</a:t>
            </a:r>
            <a:r>
              <a:rPr lang="ru-RU" dirty="0" err="1" smtClean="0"/>
              <a:t>п</a:t>
            </a:r>
            <a:r>
              <a:rPr lang="ru-RU" dirty="0" smtClean="0"/>
              <a:t>) = </a:t>
            </a:r>
            <a:r>
              <a:rPr lang="ru-RU" dirty="0" err="1" smtClean="0"/>
              <a:t>ап</a:t>
            </a:r>
            <a:r>
              <a:rPr lang="ru-RU" dirty="0" smtClean="0"/>
              <a:t> может быть вычислена либо "сверху вниз" с использованием рекурсивного определения </a:t>
            </a:r>
          </a:p>
          <a:p>
            <a:r>
              <a:rPr lang="ru-RU" dirty="0" smtClean="0"/>
              <a:t>/(*) = </a:t>
            </a:r>
          </a:p>
          <a:p>
            <a:r>
              <a:rPr lang="ru-RU" dirty="0" smtClean="0"/>
              <a:t>/ (</a:t>
            </a:r>
            <a:r>
              <a:rPr lang="ru-RU" dirty="0" err="1" smtClean="0"/>
              <a:t>п</a:t>
            </a:r>
            <a:r>
              <a:rPr lang="ru-RU" dirty="0" smtClean="0"/>
              <a:t> — 1) • а при </a:t>
            </a:r>
            <a:r>
              <a:rPr lang="ru-RU" dirty="0" err="1" smtClean="0"/>
              <a:t>п</a:t>
            </a:r>
            <a:r>
              <a:rPr lang="ru-RU" dirty="0" smtClean="0"/>
              <a:t> &gt; 1 </a:t>
            </a:r>
          </a:p>
          <a:p>
            <a:r>
              <a:rPr lang="ru-RU" dirty="0" smtClean="0"/>
              <a:t>а при </a:t>
            </a:r>
            <a:r>
              <a:rPr lang="ru-RU" dirty="0" err="1" smtClean="0"/>
              <a:t>п</a:t>
            </a:r>
            <a:r>
              <a:rPr lang="ru-RU" dirty="0" smtClean="0"/>
              <a:t> — 1 </a:t>
            </a:r>
          </a:p>
          <a:p>
            <a:r>
              <a:rPr lang="ru-RU" dirty="0" smtClean="0"/>
              <a:t>(5.1) </a:t>
            </a:r>
          </a:p>
          <a:p>
            <a:r>
              <a:rPr lang="ru-RU" dirty="0" smtClean="0"/>
              <a:t>либо "снизу вверх" путем умножения а на себя </a:t>
            </a:r>
            <a:r>
              <a:rPr lang="ru-RU" dirty="0" err="1" smtClean="0"/>
              <a:t>п</a:t>
            </a:r>
            <a:r>
              <a:rPr lang="ru-RU" dirty="0" smtClean="0"/>
              <a:t> — 1 раз (да, это тот же алгоритм, что и при использовании грубой силы, но мы пришли к нему в результате другого подхода). </a:t>
            </a:r>
          </a:p>
          <a:p>
            <a:endParaRPr lang="ru-RU" dirty="0" smtClean="0"/>
          </a:p>
          <a:p>
            <a:r>
              <a:rPr lang="ru-RU" dirty="0" smtClean="0"/>
              <a:t>Примером такого алгоритма  (</a:t>
            </a:r>
            <a:r>
              <a:rPr lang="ru-RU" sz="1200" dirty="0" smtClean="0"/>
              <a:t>уменьшение переменного размера)</a:t>
            </a:r>
            <a:r>
              <a:rPr lang="en-US" sz="1200" dirty="0" smtClean="0"/>
              <a:t> </a:t>
            </a:r>
            <a:r>
              <a:rPr lang="ru-RU" dirty="0" smtClean="0"/>
              <a:t>может служить алгоритм Евклида для вычисления наибольшего общего делителя. </a:t>
            </a:r>
          </a:p>
          <a:p>
            <a:r>
              <a:rPr lang="ru-RU" dirty="0" smtClean="0"/>
              <a:t>Вспомним, что этот алгоритм основан на формуле </a:t>
            </a:r>
          </a:p>
          <a:p>
            <a:r>
              <a:rPr lang="ru-RU" dirty="0" err="1" smtClean="0"/>
              <a:t>gcd</a:t>
            </a:r>
            <a:r>
              <a:rPr lang="ru-RU" dirty="0" smtClean="0"/>
              <a:t> (га, </a:t>
            </a:r>
            <a:r>
              <a:rPr lang="ru-RU" dirty="0" err="1" smtClean="0"/>
              <a:t>n</a:t>
            </a:r>
            <a:r>
              <a:rPr lang="ru-RU" dirty="0" smtClean="0"/>
              <a:t>) = </a:t>
            </a:r>
            <a:r>
              <a:rPr lang="ru-RU" dirty="0" err="1" smtClean="0"/>
              <a:t>gcd</a:t>
            </a:r>
            <a:r>
              <a:rPr lang="ru-RU" dirty="0" smtClean="0"/>
              <a:t> (</a:t>
            </a:r>
            <a:r>
              <a:rPr lang="ru-RU" dirty="0" err="1" smtClean="0"/>
              <a:t>n</a:t>
            </a:r>
            <a:r>
              <a:rPr lang="ru-RU" dirty="0" smtClean="0"/>
              <a:t>, га </a:t>
            </a:r>
            <a:r>
              <a:rPr lang="ru-RU" dirty="0" err="1" smtClean="0"/>
              <a:t>mod</a:t>
            </a:r>
            <a:r>
              <a:rPr lang="ru-RU" dirty="0" smtClean="0"/>
              <a:t> </a:t>
            </a:r>
            <a:r>
              <a:rPr lang="ru-RU" dirty="0" err="1" smtClean="0"/>
              <a:t>n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859A76-278C-447E-BA78-159DE9003992}" type="slidenum">
              <a:rPr lang="ru-RU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практике обычно используется второй способ (справа налево), поскольку он лучше работает с отсортированными или почти отсортированными </a:t>
            </a:r>
          </a:p>
          <a:p>
            <a:r>
              <a:rPr lang="ru-RU" dirty="0" smtClean="0"/>
              <a:t>массивами (почему?). </a:t>
            </a:r>
          </a:p>
          <a:p>
            <a:r>
              <a:rPr lang="ru-RU" dirty="0" smtClean="0"/>
              <a:t>в отличие от сортировки выбором элемент в общем случае вставляется не в окончательную позицию, которую он будет занимать в полностью отсортированном массиве.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859A76-278C-447E-BA78-159DE9003992}" type="slidenum">
              <a:rPr lang="ru-RU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Комбинаторика. Размещения, перестановки, сочетания</a:t>
            </a:r>
          </a:p>
          <a:p>
            <a:r>
              <a:rPr lang="ru-RU" dirty="0" smtClean="0"/>
              <a:t>В комбинаторике изучают вопросы о том, сколько комбинаций определенного типа можно составить из данных предметов (элементов).</a:t>
            </a:r>
          </a:p>
          <a:p>
            <a:r>
              <a:rPr lang="ru-RU" dirty="0" smtClean="0"/>
              <a:t>Рождение комбинаторики как раздела математики связано с трудами Б. Паскаля и П. Ферма по теории азартных игр. Большой вклад в развитие комбинаторных методов внесли Г.В. Лейбниц, Я. Бернулли и Л. Эйлер.</a:t>
            </a:r>
          </a:p>
          <a:p>
            <a:endParaRPr lang="en-US" dirty="0" smtClean="0"/>
          </a:p>
          <a:p>
            <a:r>
              <a:rPr lang="ru-RU" dirty="0" smtClean="0"/>
              <a:t>Что </a:t>
            </a:r>
            <a:r>
              <a:rPr lang="ru-RU" dirty="0" smtClean="0"/>
              <a:t>касается самого слова «комбинаторика», то оно восходит к «Рассуждению о комбинаторном искусстве» двадцатилетнего Лейбница (1666 г.), которое положило начало этому разделу математики как самостоятельной науке.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(от начальной буквы французского слова “</a:t>
            </a:r>
            <a:r>
              <a:rPr lang="ru-RU" dirty="0" err="1" smtClean="0"/>
              <a:t>permutation</a:t>
            </a:r>
            <a:r>
              <a:rPr lang="ru-RU" dirty="0" smtClean="0"/>
              <a:t>”</a:t>
            </a:r>
            <a:r>
              <a:rPr lang="en-US" dirty="0" smtClean="0"/>
              <a:t>)</a:t>
            </a:r>
            <a:endParaRPr lang="ru-RU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этом нетрудно убедиться: на первом месте в перестановке может стоять любой из </a:t>
            </a:r>
            <a:r>
              <a:rPr lang="ru-RU" dirty="0" err="1" smtClean="0"/>
              <a:t>n</a:t>
            </a:r>
            <a:r>
              <a:rPr lang="ru-RU" dirty="0" smtClean="0"/>
              <a:t> элементов множества, после того, как мы на первом месте зафиксировали какой-либо элемент, на втором месте может стоять любой из </a:t>
            </a:r>
            <a:r>
              <a:rPr lang="ru-RU" i="1" dirty="0" err="1" smtClean="0"/>
              <a:t>n</a:t>
            </a:r>
            <a:r>
              <a:rPr lang="ru-RU" dirty="0" smtClean="0"/>
              <a:t> – 1 оставшегося элемента и т.д. Таким образом, общее количество вариантов равно </a:t>
            </a:r>
            <a:r>
              <a:rPr lang="ru-RU" i="1" dirty="0" err="1" smtClean="0"/>
              <a:t>n</a:t>
            </a:r>
            <a:r>
              <a:rPr lang="ru-RU" dirty="0" smtClean="0"/>
              <a:t>(</a:t>
            </a:r>
            <a:r>
              <a:rPr lang="ru-RU" i="1" dirty="0" err="1" smtClean="0"/>
              <a:t>n</a:t>
            </a:r>
            <a:r>
              <a:rPr lang="ru-RU" i="1" dirty="0" smtClean="0"/>
              <a:t> </a:t>
            </a:r>
            <a:r>
              <a:rPr lang="ru-RU" dirty="0" smtClean="0"/>
              <a:t>– 1)(</a:t>
            </a:r>
            <a:r>
              <a:rPr lang="ru-RU" i="1" dirty="0" err="1" smtClean="0"/>
              <a:t>n</a:t>
            </a:r>
            <a:r>
              <a:rPr lang="ru-RU" i="1" dirty="0" smtClean="0"/>
              <a:t> </a:t>
            </a:r>
            <a:r>
              <a:rPr lang="ru-RU" dirty="0" smtClean="0"/>
              <a:t>– 2)...3×2×1 = </a:t>
            </a:r>
            <a:r>
              <a:rPr lang="ru-RU" i="1" dirty="0" err="1" smtClean="0"/>
              <a:t>n</a:t>
            </a:r>
            <a:r>
              <a:rPr lang="ru-RU" dirty="0" smtClean="0"/>
              <a:t>!.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чтобы понять рекурсию, надо понять рекурсию</a:t>
            </a:r>
          </a:p>
          <a:p>
            <a:endParaRPr lang="ru-RU" b="1" dirty="0" smtClean="0"/>
          </a:p>
          <a:p>
            <a:r>
              <a:rPr lang="ru-RU" dirty="0" smtClean="0"/>
              <a:t>Из Правил дорожного движения Российской Федерации: </a:t>
            </a:r>
          </a:p>
          <a:p>
            <a:r>
              <a:rPr lang="ru-RU" dirty="0" smtClean="0"/>
              <a:t>* Автомагистраль - дорога, на которой действуют требования Правил дорожного движения Российской Федерации, устанавливающие порядок движения по автомагистралям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859A76-278C-447E-BA78-159DE9003992}" type="slidenum">
              <a:rPr lang="ru-RU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В общем случае эти</a:t>
            </a:r>
            <a:r>
              <a:rPr lang="ru-RU" sz="1200" baseline="0" dirty="0" smtClean="0"/>
              <a:t> числа </a:t>
            </a:r>
            <a:r>
              <a:rPr lang="ru-RU" sz="1200" dirty="0" smtClean="0"/>
              <a:t>можно интерпретировать как индексы элементов n-элементного множества {</a:t>
            </a:r>
            <a:r>
              <a:rPr lang="ru-RU" sz="1200" dirty="0" err="1" smtClean="0"/>
              <a:t>ai</a:t>
            </a:r>
            <a:r>
              <a:rPr lang="ru-RU" sz="1200" dirty="0" smtClean="0"/>
              <a:t>,... , а</a:t>
            </a:r>
            <a:r>
              <a:rPr lang="en-US" sz="1200" dirty="0" smtClean="0"/>
              <a:t>n</a:t>
            </a:r>
            <a:r>
              <a:rPr lang="ru-RU" sz="1200" dirty="0" smtClean="0"/>
              <a:t>}.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Преимущество такого порядка генерации перестановок связано с тем фактом, что этот порядок удовлетворяет так называемому требованию минимальных  изменений (</a:t>
            </a:r>
            <a:r>
              <a:rPr lang="ru-RU" dirty="0" err="1" smtClean="0"/>
              <a:t>minimal-change</a:t>
            </a:r>
            <a:r>
              <a:rPr lang="ru-RU" dirty="0" smtClean="0"/>
              <a:t> </a:t>
            </a:r>
            <a:r>
              <a:rPr lang="ru-RU" dirty="0" err="1" smtClean="0"/>
              <a:t>requirement</a:t>
            </a:r>
            <a:r>
              <a:rPr lang="ru-RU" dirty="0" smtClean="0"/>
              <a:t>): каждая перестановка получается из своей непосредственной предшественницы при помощи обмена местами только двух элементов </a:t>
            </a:r>
          </a:p>
          <a:p>
            <a:r>
              <a:rPr lang="ru-RU" dirty="0" smtClean="0"/>
              <a:t>Требование минимальных изменений выгодно как с точки зрения скорости работы алгоритма, так и для приложения, которое будет использовать сгенерированные перестановки.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Можно получить тот же порядок перестановок </a:t>
            </a:r>
            <a:r>
              <a:rPr lang="en-US" dirty="0" smtClean="0"/>
              <a:t>n</a:t>
            </a:r>
            <a:r>
              <a:rPr lang="ru-RU" dirty="0" smtClean="0"/>
              <a:t> элементов и без явной  генерации перестановок для меньших значений </a:t>
            </a:r>
            <a:r>
              <a:rPr lang="en-US" dirty="0" smtClean="0"/>
              <a:t>n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Этот алгоритм — один из наиболее эффективных для генерации перестановок и может быть реализован со временем работы, пропорциональным количеству перестановок, т.е. </a:t>
            </a:r>
            <a:r>
              <a:rPr lang="ru-RU" dirty="0" err="1" smtClean="0"/>
              <a:t>тетта</a:t>
            </a:r>
            <a:r>
              <a:rPr lang="ru-RU" dirty="0" smtClean="0"/>
              <a:t> (</a:t>
            </a:r>
            <a:r>
              <a:rPr lang="en-US" dirty="0" smtClean="0"/>
              <a:t>n</a:t>
            </a:r>
            <a:r>
              <a:rPr lang="ru-RU" dirty="0" smtClean="0"/>
              <a:t>!). </a:t>
            </a:r>
          </a:p>
          <a:p>
            <a:endParaRPr lang="ru-RU" dirty="0" smtClean="0"/>
          </a:p>
          <a:p>
            <a:r>
              <a:rPr lang="ru-RU" dirty="0" smtClean="0"/>
              <a:t>Можно показать, что порядок перестановок, генерируемых алгоритмом  </a:t>
            </a:r>
            <a:r>
              <a:rPr lang="ru-RU" dirty="0" err="1" smtClean="0"/>
              <a:t>Джонсона-Троттера</a:t>
            </a:r>
            <a:r>
              <a:rPr lang="ru-RU" dirty="0" smtClean="0"/>
              <a:t>, не совсем естественный; Естественным можно считать лексикографический порядок…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>
                <a:latin typeface="Arial" charset="0"/>
              </a:rPr>
              <a:t>наиболее популярный метод разработки алгоритмов. Ряд очень эффективных алгоритмов представляют собой реализации этой общей стратегии.</a:t>
            </a:r>
          </a:p>
          <a:p>
            <a:r>
              <a:rPr lang="ru-RU" dirty="0" smtClean="0">
                <a:latin typeface="Arial" charset="0"/>
              </a:rPr>
              <a:t>не каждый алгоритм на основе декомпозиции эффективнее алгоритма, основанного на грубой силе. 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20CD9B-D8AC-4902-A9BF-87A16DC196EC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Вспомним, как мы рассматривали задачу о рюкзаке, в  которой требовалось найти наиболее ценное подмножество элементов,  </a:t>
            </a:r>
          </a:p>
          <a:p>
            <a:r>
              <a:rPr lang="ru-RU" dirty="0" smtClean="0"/>
              <a:t>размещающихся в рюкзаке данного объема. </a:t>
            </a:r>
            <a:endParaRPr lang="en-US" dirty="0" smtClean="0"/>
          </a:p>
          <a:p>
            <a:r>
              <a:rPr lang="ru-RU" dirty="0" smtClean="0"/>
              <a:t>Мы рассматривали подход к решению этой задачи с использованием исчерпывающего перебора, который основан на  </a:t>
            </a:r>
          </a:p>
          <a:p>
            <a:r>
              <a:rPr lang="ru-RU" dirty="0" smtClean="0"/>
              <a:t>генерации всех подмножеств данного множества элементов. </a:t>
            </a:r>
            <a:endParaRPr lang="en-US" dirty="0" smtClean="0"/>
          </a:p>
          <a:p>
            <a:r>
              <a:rPr lang="ru-RU" dirty="0" smtClean="0"/>
              <a:t>Рассмотрим алгоритм для генерации всех 2 в степени </a:t>
            </a:r>
            <a:r>
              <a:rPr lang="en-US" dirty="0" smtClean="0"/>
              <a:t>n</a:t>
            </a:r>
            <a:r>
              <a:rPr lang="ru-RU" dirty="0" smtClean="0"/>
              <a:t> подмножеств абстрактного множества А = {</a:t>
            </a:r>
            <a:r>
              <a:rPr lang="ru-RU" dirty="0" err="1" smtClean="0"/>
              <a:t>ai,...,an</a:t>
            </a:r>
            <a:r>
              <a:rPr lang="ru-RU" dirty="0" smtClean="0"/>
              <a:t>} (математики называют множество всех подмножеств данного</a:t>
            </a:r>
            <a:r>
              <a:rPr lang="en-US" dirty="0" smtClean="0"/>
              <a:t> </a:t>
            </a:r>
            <a:r>
              <a:rPr lang="ru-RU" dirty="0" smtClean="0"/>
              <a:t>множества показательным множеством (</a:t>
            </a:r>
            <a:r>
              <a:rPr lang="ru-RU" dirty="0" err="1" smtClean="0"/>
              <a:t>power</a:t>
            </a:r>
            <a:r>
              <a:rPr lang="ru-RU" dirty="0" smtClean="0"/>
              <a:t> </a:t>
            </a:r>
            <a:r>
              <a:rPr lang="ru-RU" dirty="0" err="1" smtClean="0"/>
              <a:t>set</a:t>
            </a:r>
            <a:r>
              <a:rPr lang="ru-RU" dirty="0" smtClean="0"/>
              <a:t>)).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плотный  порядок </a:t>
            </a:r>
            <a:r>
              <a:rPr lang="ru-RU" dirty="0" smtClean="0"/>
              <a:t>(</a:t>
            </a:r>
            <a:r>
              <a:rPr lang="ru-RU" dirty="0" err="1" smtClean="0"/>
              <a:t>squashed</a:t>
            </a:r>
            <a:r>
              <a:rPr lang="ru-RU" dirty="0" smtClean="0"/>
              <a:t> </a:t>
            </a:r>
            <a:r>
              <a:rPr lang="ru-RU" dirty="0" err="1" smtClean="0"/>
              <a:t>order</a:t>
            </a:r>
            <a:r>
              <a:rPr lang="ru-RU" dirty="0" smtClean="0"/>
              <a:t>), когда подмножество, включающее </a:t>
            </a:r>
            <a:r>
              <a:rPr lang="en-US" dirty="0" smtClean="0"/>
              <a:t>a</a:t>
            </a:r>
            <a:r>
              <a:rPr lang="ru-RU" dirty="0" err="1" smtClean="0"/>
              <a:t>j</a:t>
            </a:r>
            <a:r>
              <a:rPr lang="ru-RU" dirty="0" smtClean="0"/>
              <a:t>, может находиться </a:t>
            </a:r>
            <a:r>
              <a:rPr lang="ru-RU" dirty="0" smtClean="0"/>
              <a:t>в </a:t>
            </a:r>
            <a:r>
              <a:rPr lang="ru-RU" dirty="0" smtClean="0"/>
              <a:t>списке только после всех подмножеств, включающих элементы ai,...,</a:t>
            </a:r>
            <a:r>
              <a:rPr lang="ru-RU" dirty="0" smtClean="0"/>
              <a:t>aj-1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j</a:t>
            </a:r>
            <a:r>
              <a:rPr lang="ru-RU" dirty="0" smtClean="0"/>
              <a:t> = </a:t>
            </a:r>
            <a:r>
              <a:rPr lang="en-US" dirty="0" smtClean="0"/>
              <a:t>1</a:t>
            </a:r>
            <a:r>
              <a:rPr lang="ru-RU" dirty="0" smtClean="0"/>
              <a:t>,...,</a:t>
            </a:r>
            <a:r>
              <a:rPr lang="ru-RU" dirty="0" err="1" smtClean="0"/>
              <a:t>n</a:t>
            </a:r>
            <a:r>
              <a:rPr lang="ru-RU" dirty="0" smtClean="0"/>
              <a:t>), </a:t>
            </a:r>
          </a:p>
          <a:p>
            <a:endParaRPr lang="ru-RU" dirty="0" smtClean="0"/>
          </a:p>
          <a:p>
            <a:r>
              <a:rPr lang="ru-RU" i="1" dirty="0" err="1" smtClean="0"/>
              <a:t>for</a:t>
            </a:r>
            <a:r>
              <a:rPr lang="ru-RU" i="1" dirty="0" smtClean="0"/>
              <a:t> k:=1 </a:t>
            </a:r>
            <a:r>
              <a:rPr lang="ru-RU" i="1" dirty="0" err="1" smtClean="0"/>
              <a:t>to</a:t>
            </a:r>
            <a:r>
              <a:rPr lang="ru-RU" i="1" dirty="0" smtClean="0"/>
              <a:t> </a:t>
            </a:r>
            <a:r>
              <a:rPr lang="ru-RU" i="1" dirty="0" err="1" smtClean="0"/>
              <a:t>n</a:t>
            </a:r>
            <a:r>
              <a:rPr lang="ru-RU" i="1" dirty="0" smtClean="0"/>
              <a:t> </a:t>
            </a:r>
            <a:r>
              <a:rPr lang="ru-RU" i="1" dirty="0" err="1" smtClean="0"/>
              <a:t>do</a:t>
            </a:r>
            <a:r>
              <a:rPr lang="ru-RU" i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/>
              <a:t>if</a:t>
            </a:r>
            <a:r>
              <a:rPr lang="ru-RU" i="1" dirty="0" smtClean="0"/>
              <a:t> ((</a:t>
            </a:r>
            <a:r>
              <a:rPr lang="ru-RU" i="1" dirty="0" err="1" smtClean="0"/>
              <a:t>j</a:t>
            </a:r>
            <a:r>
              <a:rPr lang="ru-RU" i="1" dirty="0" smtClean="0"/>
              <a:t> </a:t>
            </a:r>
            <a:r>
              <a:rPr lang="ru-RU" i="1" dirty="0" err="1" smtClean="0"/>
              <a:t>shr</a:t>
            </a:r>
            <a:r>
              <a:rPr lang="ru-RU" i="1" dirty="0" smtClean="0"/>
              <a:t> (k-1))</a:t>
            </a:r>
            <a:r>
              <a:rPr lang="ru-RU" i="1" dirty="0" err="1" smtClean="0"/>
              <a:t>and</a:t>
            </a:r>
            <a:r>
              <a:rPr lang="ru-RU" i="1" dirty="0" smtClean="0"/>
              <a:t> 1)=1 {данное условие означает, что </a:t>
            </a:r>
            <a:r>
              <a:rPr lang="ru-RU" i="1" dirty="0" smtClean="0"/>
              <a:t>в</a:t>
            </a:r>
            <a:r>
              <a:rPr lang="en-US" i="1" dirty="0" smtClean="0"/>
              <a:t> </a:t>
            </a:r>
            <a:r>
              <a:rPr lang="ru-RU" i="1" dirty="0" err="1" smtClean="0"/>
              <a:t>k-й</a:t>
            </a:r>
            <a:r>
              <a:rPr lang="ru-RU" i="1" dirty="0" smtClean="0"/>
              <a:t> </a:t>
            </a:r>
            <a:r>
              <a:rPr lang="ru-RU" i="1" dirty="0" smtClean="0"/>
              <a:t>справа позиции числа </a:t>
            </a:r>
            <a:r>
              <a:rPr lang="ru-RU" i="1" dirty="0" err="1" smtClean="0"/>
              <a:t>j</a:t>
            </a:r>
            <a:r>
              <a:rPr lang="ru-RU" i="1" dirty="0" smtClean="0"/>
              <a:t>, в 2-й системе, стоит 1}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Использование кодов Грея основано прежде всего на том, что он минимизирует эффект ошибок при преобразовании аналоговых сигналов в цифровые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Отказ от рекурсии не порождает каких-либо сложностей: в этом случае необходимо и достаточно описать переход от данного подмножества к следующему за ним в лексикографическом порядке плюс условие окончания генерации подмножеств. При этом первое подмножество состоит из первых </a:t>
            </a:r>
            <a:r>
              <a:rPr lang="ru-RU" dirty="0" err="1" smtClean="0"/>
              <a:t>k</a:t>
            </a:r>
            <a:r>
              <a:rPr lang="ru-RU" dirty="0" smtClean="0"/>
              <a:t> элементов исходного множества.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от начальной буквы французского слова “</a:t>
            </a:r>
            <a:r>
              <a:rPr lang="ru-RU" dirty="0" err="1" smtClean="0"/>
              <a:t>combinasion</a:t>
            </a:r>
            <a:r>
              <a:rPr lang="ru-RU" dirty="0" smtClean="0"/>
              <a:t>”, что значит “сочетание</a:t>
            </a:r>
            <a:r>
              <a:rPr lang="ru-RU" dirty="0" smtClean="0"/>
              <a:t>”.</a:t>
            </a:r>
            <a:r>
              <a:rPr lang="en-US" dirty="0" smtClean="0"/>
              <a:t> </a:t>
            </a:r>
          </a:p>
          <a:p>
            <a:r>
              <a:rPr lang="ru-RU" dirty="0" smtClean="0"/>
              <a:t>Из</a:t>
            </a:r>
            <a:r>
              <a:rPr lang="en-US" baseline="0" dirty="0" smtClean="0"/>
              <a:t> n </a:t>
            </a:r>
            <a:r>
              <a:rPr lang="ru-RU" baseline="0" dirty="0" smtClean="0"/>
              <a:t>по </a:t>
            </a:r>
            <a:r>
              <a:rPr lang="en-US" baseline="0" dirty="0" smtClean="0"/>
              <a:t>k.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Задачи.</a:t>
            </a:r>
            <a:endParaRPr lang="ru-RU" dirty="0" smtClean="0"/>
          </a:p>
          <a:p>
            <a:r>
              <a:rPr lang="ru-RU" b="1" dirty="0" smtClean="0"/>
              <a:t>1.</a:t>
            </a:r>
            <a:r>
              <a:rPr lang="ru-RU" dirty="0" smtClean="0"/>
              <a:t> Номера машин состоят из 3 букв русского алфавита (33 буквы) и 4 цифр. Сколько существует различных номеров автомашин?</a:t>
            </a:r>
            <a:br>
              <a:rPr lang="ru-RU" dirty="0" smtClean="0"/>
            </a:br>
            <a:r>
              <a:rPr lang="ru-RU" b="1" dirty="0" smtClean="0"/>
              <a:t>2.</a:t>
            </a:r>
            <a:r>
              <a:rPr lang="ru-RU" dirty="0" smtClean="0"/>
              <a:t> На рояле 88 клавиш. Сколькими способами можно извлечь последовательно 6 звуков?</a:t>
            </a:r>
            <a:br>
              <a:rPr lang="ru-RU" dirty="0" smtClean="0"/>
            </a:br>
            <a:r>
              <a:rPr lang="ru-RU" b="1" dirty="0" smtClean="0"/>
              <a:t>3.</a:t>
            </a:r>
            <a:r>
              <a:rPr lang="ru-RU" dirty="0" smtClean="0"/>
              <a:t> Сколько есть шестизначных чисел, делящихся на 5?</a:t>
            </a:r>
            <a:br>
              <a:rPr lang="ru-RU" dirty="0" smtClean="0"/>
            </a:br>
            <a:r>
              <a:rPr lang="ru-RU" b="1" dirty="0" smtClean="0"/>
              <a:t>4.</a:t>
            </a:r>
            <a:r>
              <a:rPr lang="ru-RU" dirty="0" smtClean="0"/>
              <a:t> Сколькими способами можно разложить 7 разных монет в три кармана?</a:t>
            </a:r>
            <a:br>
              <a:rPr lang="ru-RU" dirty="0" smtClean="0"/>
            </a:br>
            <a:r>
              <a:rPr lang="ru-RU" b="1" dirty="0" smtClean="0"/>
              <a:t>5.</a:t>
            </a:r>
            <a:r>
              <a:rPr lang="ru-RU" dirty="0" smtClean="0"/>
              <a:t> Сколько можно составить пятизначных чисел, в десятичной записи которых хотя бы один раз встречается цифра 5?</a:t>
            </a:r>
            <a:br>
              <a:rPr lang="ru-RU" dirty="0" smtClean="0"/>
            </a:br>
            <a:r>
              <a:rPr lang="ru-RU" b="1" dirty="0" smtClean="0"/>
              <a:t>6.</a:t>
            </a:r>
            <a:r>
              <a:rPr lang="ru-RU" dirty="0" smtClean="0"/>
              <a:t> Сколькими способами можно усадить 20 человек за круглым столом, считая способы одинаковыми, если их можно получить один из другого движением по кругу?</a:t>
            </a:r>
            <a:br>
              <a:rPr lang="ru-RU" dirty="0" smtClean="0"/>
            </a:br>
            <a:r>
              <a:rPr lang="ru-RU" b="1" dirty="0" smtClean="0"/>
              <a:t>7.</a:t>
            </a:r>
            <a:r>
              <a:rPr lang="ru-RU" dirty="0" smtClean="0"/>
              <a:t> Сколько есть пятизначных чисел, делящихся на 5, в записи которых нет одинаковых цифр?</a:t>
            </a:r>
            <a:br>
              <a:rPr lang="ru-RU" dirty="0" smtClean="0"/>
            </a:br>
            <a:r>
              <a:rPr lang="ru-RU" b="1" dirty="0" smtClean="0"/>
              <a:t>8.</a:t>
            </a:r>
            <a:r>
              <a:rPr lang="ru-RU" dirty="0" smtClean="0"/>
              <a:t> На клетчатой бумаге со стороной клетки 1 см нарисована окружность радиуса 100 см, не проходящая через вершины клеток и не касающаяся сторон клеток. Сколько клеток может пересекать эта окружность?</a:t>
            </a:r>
            <a:br>
              <a:rPr lang="ru-RU" dirty="0" smtClean="0"/>
            </a:br>
            <a:r>
              <a:rPr lang="ru-RU" b="1" dirty="0" smtClean="0"/>
              <a:t>9.</a:t>
            </a:r>
            <a:r>
              <a:rPr lang="ru-RU" dirty="0" smtClean="0"/>
              <a:t> Сколькими способами можно расставить в ряд числа так, чтобы числа стояли рядом и притом шли в порядке возрастания?</a:t>
            </a:r>
            <a:br>
              <a:rPr lang="ru-RU" dirty="0" smtClean="0"/>
            </a:br>
            <a:r>
              <a:rPr lang="ru-RU" b="1" dirty="0" smtClean="0"/>
              <a:t>10.</a:t>
            </a:r>
            <a:r>
              <a:rPr lang="ru-RU" dirty="0" smtClean="0"/>
              <a:t> Сколько пятизначных чисел можно составить из цифр 1, 2, 3, 5, 7, 8, если каждую цифру можно использовать только один раз?</a:t>
            </a:r>
            <a:br>
              <a:rPr lang="ru-RU" dirty="0" smtClean="0"/>
            </a:br>
            <a:r>
              <a:rPr lang="ru-RU" b="1" dirty="0" smtClean="0"/>
              <a:t>11.</a:t>
            </a:r>
            <a:r>
              <a:rPr lang="ru-RU" dirty="0" smtClean="0"/>
              <a:t> Из слова РОТ перестановкой букв можно получить еще такие слова: ТОР, ОРТ, ОТР, ТРО, РТО. Их называют анаграммами. Сколько анаграмм можно составить из слова ЛОГАРИФМ?</a:t>
            </a:r>
            <a:br>
              <a:rPr lang="ru-RU" dirty="0" smtClean="0"/>
            </a:br>
            <a:r>
              <a:rPr lang="ru-RU" b="1" dirty="0" smtClean="0"/>
              <a:t>12.</a:t>
            </a:r>
            <a:r>
              <a:rPr lang="ru-RU" dirty="0" smtClean="0"/>
              <a:t> Назовем </a:t>
            </a:r>
            <a:r>
              <a:rPr lang="ru-RU" i="1" dirty="0" smtClean="0"/>
              <a:t>разбиением</a:t>
            </a:r>
            <a:r>
              <a:rPr lang="ru-RU" dirty="0" smtClean="0"/>
              <a:t> натурального числа представление его в виде суммы натуральных чисел. Вот, например, все разбиения числа 4:</a:t>
            </a:r>
          </a:p>
          <a:p>
            <a:r>
              <a:rPr lang="ru-RU" dirty="0" smtClean="0"/>
              <a:t>Разбиения считаются разными, если они отличаются либо числами, либо порядком слагаемых.</a:t>
            </a:r>
          </a:p>
          <a:p>
            <a:r>
              <a:rPr lang="ru-RU" dirty="0" smtClean="0"/>
              <a:t>Сколько существует различных разбиений числа 11 на 4 слагаемых?</a:t>
            </a:r>
            <a:br>
              <a:rPr lang="ru-RU" dirty="0" smtClean="0"/>
            </a:br>
            <a:r>
              <a:rPr lang="ru-RU" b="1" dirty="0" smtClean="0"/>
              <a:t>13.</a:t>
            </a:r>
            <a:r>
              <a:rPr lang="ru-RU" dirty="0" smtClean="0"/>
              <a:t> Сколько существует трехзначных чисел с невозрастающим порядком цифр?</a:t>
            </a:r>
            <a:br>
              <a:rPr lang="ru-RU" dirty="0" smtClean="0"/>
            </a:br>
            <a:r>
              <a:rPr lang="ru-RU" b="1" dirty="0" smtClean="0"/>
              <a:t>14.</a:t>
            </a:r>
            <a:r>
              <a:rPr lang="ru-RU" dirty="0" smtClean="0"/>
              <a:t> Сколько существует четырехзначных чисел с невозрастающим порядком цифр?</a:t>
            </a:r>
            <a:br>
              <a:rPr lang="ru-RU" dirty="0" smtClean="0"/>
            </a:br>
            <a:r>
              <a:rPr lang="ru-RU" b="1" dirty="0" smtClean="0"/>
              <a:t>15.</a:t>
            </a:r>
            <a:r>
              <a:rPr lang="ru-RU" dirty="0" smtClean="0"/>
              <a:t> Сколькими способами можно рассадить в ряд 17 человек, чтобы и оказались рядом?</a:t>
            </a:r>
            <a:br>
              <a:rPr lang="ru-RU" dirty="0" smtClean="0"/>
            </a:br>
            <a:r>
              <a:rPr lang="ru-RU" b="1" dirty="0" smtClean="0"/>
              <a:t>16.</a:t>
            </a:r>
            <a:r>
              <a:rPr lang="ru-RU" dirty="0" smtClean="0"/>
              <a:t> </a:t>
            </a:r>
            <a:r>
              <a:rPr lang="en-US" dirty="0" smtClean="0"/>
              <a:t>n </a:t>
            </a:r>
            <a:r>
              <a:rPr lang="ru-RU" dirty="0" smtClean="0"/>
              <a:t>девочек и </a:t>
            </a:r>
            <a:r>
              <a:rPr lang="en-US" dirty="0" smtClean="0"/>
              <a:t>n </a:t>
            </a:r>
            <a:r>
              <a:rPr lang="ru-RU" dirty="0" smtClean="0"/>
              <a:t>мальчиков рассаживаются произвольным образом в ряду из </a:t>
            </a:r>
            <a:r>
              <a:rPr lang="en-US" dirty="0" smtClean="0"/>
              <a:t>2n </a:t>
            </a:r>
            <a:r>
              <a:rPr lang="ru-RU" dirty="0" smtClean="0"/>
              <a:t>мест. Сколькими способами можно их рассадить так, чтобы никакие две девочки не сидели рядом?</a:t>
            </a:r>
            <a:br>
              <a:rPr lang="ru-RU" dirty="0" smtClean="0"/>
            </a:br>
            <a:r>
              <a:rPr lang="ru-RU" b="1" dirty="0" smtClean="0"/>
              <a:t>17.</a:t>
            </a:r>
            <a:r>
              <a:rPr lang="ru-RU" dirty="0" smtClean="0"/>
              <a:t> </a:t>
            </a:r>
            <a:r>
              <a:rPr lang="en-US" dirty="0" smtClean="0"/>
              <a:t>n </a:t>
            </a:r>
            <a:r>
              <a:rPr lang="ru-RU" dirty="0" smtClean="0"/>
              <a:t>девочек и</a:t>
            </a:r>
            <a:r>
              <a:rPr lang="en-US" dirty="0" smtClean="0"/>
              <a:t>n </a:t>
            </a:r>
            <a:r>
              <a:rPr lang="ru-RU" dirty="0" smtClean="0"/>
              <a:t> мальчиков рассаживаются произвольным образом в ряду из </a:t>
            </a:r>
            <a:r>
              <a:rPr lang="en-US" dirty="0" smtClean="0"/>
              <a:t>2n </a:t>
            </a:r>
            <a:r>
              <a:rPr lang="ru-RU" dirty="0" smtClean="0"/>
              <a:t>мест. Сколькими способами можно их рассадить так, чтобы все девочки сидели рядом?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этом треугольнике на вершине и по бокам стоят единицы. Каждое число равно сумме двух расположенных над ним чисел.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Поскольку одному и тому же сочетанию соответствует </a:t>
            </a:r>
            <a:r>
              <a:rPr lang="ru-RU" dirty="0" err="1" smtClean="0"/>
              <a:t>P</a:t>
            </a:r>
            <a:r>
              <a:rPr lang="ru-RU" baseline="-25000" dirty="0" err="1" smtClean="0"/>
              <a:t>m</a:t>
            </a:r>
            <a:r>
              <a:rPr lang="ru-RU" dirty="0" smtClean="0"/>
              <a:t> размещений (получаемых с помощью различных перестановок одного и того же набора </a:t>
            </a:r>
            <a:r>
              <a:rPr lang="ru-RU" dirty="0" err="1" smtClean="0"/>
              <a:t>m</a:t>
            </a:r>
            <a:r>
              <a:rPr lang="ru-RU" dirty="0" smtClean="0"/>
              <a:t> элементов), число сочетаний из </a:t>
            </a:r>
            <a:r>
              <a:rPr lang="ru-RU" dirty="0" err="1" smtClean="0"/>
              <a:t>n</a:t>
            </a:r>
            <a:r>
              <a:rPr lang="ru-RU" dirty="0" smtClean="0"/>
              <a:t> по </a:t>
            </a:r>
            <a:r>
              <a:rPr lang="ru-RU" dirty="0" err="1" smtClean="0"/>
              <a:t>m</a:t>
            </a:r>
            <a:r>
              <a:rPr lang="ru-RU" dirty="0" smtClean="0"/>
              <a:t> меньше числа размещений из </a:t>
            </a:r>
            <a:r>
              <a:rPr lang="ru-RU" dirty="0" err="1" smtClean="0"/>
              <a:t>n</a:t>
            </a:r>
            <a:r>
              <a:rPr lang="ru-RU" dirty="0" smtClean="0"/>
              <a:t> по </a:t>
            </a:r>
            <a:r>
              <a:rPr lang="ru-RU" dirty="0" err="1" smtClean="0"/>
              <a:t>m</a:t>
            </a:r>
            <a:r>
              <a:rPr lang="ru-RU" dirty="0" smtClean="0"/>
              <a:t> в </a:t>
            </a:r>
            <a:r>
              <a:rPr lang="ru-RU" dirty="0" err="1" smtClean="0"/>
              <a:t>P</a:t>
            </a:r>
            <a:r>
              <a:rPr lang="ru-RU" baseline="-25000" dirty="0" err="1" smtClean="0"/>
              <a:t>m</a:t>
            </a:r>
            <a:r>
              <a:rPr lang="ru-RU" dirty="0" smtClean="0"/>
              <a:t> раз:</a:t>
            </a:r>
          </a:p>
          <a:p>
            <a:endParaRPr lang="ru-RU" dirty="0" smtClean="0"/>
          </a:p>
          <a:p>
            <a:r>
              <a:rPr lang="ru-RU" dirty="0" smtClean="0"/>
              <a:t>Впервые понятия перестановки, размещения и сочетания в их взаимосвязи появились в написанной на </a:t>
            </a:r>
            <a:r>
              <a:rPr lang="ru-RU" dirty="0" err="1" smtClean="0"/>
              <a:t>древенееврейском</a:t>
            </a:r>
            <a:r>
              <a:rPr lang="ru-RU" dirty="0" smtClean="0"/>
              <a:t> языке арифметике (1321 г.) жившего в Провансе (Юго-Восточная Франция) Льва </a:t>
            </a:r>
            <a:r>
              <a:rPr lang="ru-RU" dirty="0" err="1" smtClean="0"/>
              <a:t>Герсонида</a:t>
            </a:r>
            <a:r>
              <a:rPr lang="ru-RU" dirty="0" smtClean="0"/>
              <a:t>, или Леви </a:t>
            </a:r>
            <a:r>
              <a:rPr lang="ru-RU" dirty="0" err="1" smtClean="0"/>
              <a:t>бен</a:t>
            </a:r>
            <a:r>
              <a:rPr lang="ru-RU" dirty="0" smtClean="0"/>
              <a:t> Гершона, однако его труд не был известен большинству последующих европейских математиков. В основном элементы комбинаторики были открыты и упорядочены математиками XVII и начала XVIII вв.</a:t>
            </a:r>
          </a:p>
          <a:p>
            <a:r>
              <a:rPr lang="ru-RU" dirty="0" smtClean="0"/>
              <a:t>Например, термин </a:t>
            </a:r>
            <a:r>
              <a:rPr lang="ru-RU" dirty="0" err="1" smtClean="0"/>
              <a:t>permutation</a:t>
            </a:r>
            <a:r>
              <a:rPr lang="ru-RU" dirty="0" smtClean="0"/>
              <a:t> – перестановка – появился в учебнике «Теория и практика арифметика» (1656 г.) у работавшего в </a:t>
            </a:r>
            <a:r>
              <a:rPr lang="ru-RU" dirty="0" err="1" smtClean="0"/>
              <a:t>Лувене</a:t>
            </a:r>
            <a:r>
              <a:rPr lang="ru-RU" dirty="0" smtClean="0"/>
              <a:t> и Антверпене (ныне Бельгия) преподавателя математики Андре </a:t>
            </a:r>
            <a:r>
              <a:rPr lang="ru-RU" dirty="0" err="1" smtClean="0"/>
              <a:t>Таке</a:t>
            </a:r>
            <a:r>
              <a:rPr lang="ru-RU" dirty="0" smtClean="0"/>
              <a:t>, учебники которого получили большое распространение в XVII–XVIII вв. Понятие размещений и равенство вновь появились только у Я. Бернулли, давшего наиболее полное изложение комбинаторики во второй части «Искусства предположений», изданного в 1713 г. спустя четыре года после смерти автора и ставшего фундаментальной работой по теории вероятностей.</a:t>
            </a:r>
          </a:p>
          <a:p>
            <a:r>
              <a:rPr lang="ru-RU" dirty="0" smtClean="0"/>
              <a:t>А вот история сочетаний, как мы сейчас убедимся, более давняя: а именно, числа сочетаний – оказывается, ни что иное, как давно знакомые нам биномиальные коэффициенты, которые мы (вслед за Эйлером) обозначали </a:t>
            </a:r>
          </a:p>
          <a:p>
            <a:r>
              <a:rPr lang="ru-RU" dirty="0" smtClean="0"/>
              <a:t>Дело тут вот в чем: число – это коэффициент при </a:t>
            </a:r>
            <a:r>
              <a:rPr lang="ru-RU" dirty="0" err="1" smtClean="0"/>
              <a:t>a</a:t>
            </a:r>
            <a:r>
              <a:rPr lang="ru-RU" baseline="30000" dirty="0" err="1" smtClean="0"/>
              <a:t>n</a:t>
            </a:r>
            <a:r>
              <a:rPr lang="ru-RU" baseline="30000" dirty="0" smtClean="0"/>
              <a:t> – </a:t>
            </a:r>
            <a:r>
              <a:rPr lang="ru-RU" baseline="30000" dirty="0" err="1" smtClean="0"/>
              <a:t>m</a:t>
            </a:r>
            <a:r>
              <a:rPr lang="ru-RU" dirty="0" err="1" smtClean="0"/>
              <a:t>b</a:t>
            </a:r>
            <a:r>
              <a:rPr lang="ru-RU" baseline="30000" dirty="0" err="1" smtClean="0"/>
              <a:t>m</a:t>
            </a:r>
            <a:r>
              <a:rPr lang="ru-RU" dirty="0" smtClean="0"/>
              <a:t> в разложении выражения (</a:t>
            </a:r>
            <a:r>
              <a:rPr lang="ru-RU" dirty="0" err="1" smtClean="0"/>
              <a:t>a</a:t>
            </a:r>
            <a:r>
              <a:rPr lang="ru-RU" dirty="0" smtClean="0"/>
              <a:t> + </a:t>
            </a:r>
            <a:r>
              <a:rPr lang="ru-RU" dirty="0" err="1" smtClean="0"/>
              <a:t>b</a:t>
            </a:r>
            <a:r>
              <a:rPr lang="ru-RU" dirty="0" smtClean="0"/>
              <a:t>)</a:t>
            </a:r>
            <a:r>
              <a:rPr lang="ru-RU" baseline="30000" dirty="0" err="1" smtClean="0"/>
              <a:t>n</a:t>
            </a:r>
            <a:r>
              <a:rPr lang="ru-RU" dirty="0" smtClean="0"/>
              <a:t>. Когда бином (</a:t>
            </a:r>
            <a:r>
              <a:rPr lang="ru-RU" dirty="0" err="1" smtClean="0"/>
              <a:t>a</a:t>
            </a:r>
            <a:r>
              <a:rPr lang="ru-RU" dirty="0" smtClean="0"/>
              <a:t> + </a:t>
            </a:r>
            <a:r>
              <a:rPr lang="ru-RU" dirty="0" err="1" smtClean="0"/>
              <a:t>b</a:t>
            </a:r>
            <a:r>
              <a:rPr lang="ru-RU" dirty="0" smtClean="0"/>
              <a:t>) возводится в </a:t>
            </a:r>
            <a:r>
              <a:rPr lang="ru-RU" dirty="0" err="1" smtClean="0"/>
              <a:t>n-ую</a:t>
            </a:r>
            <a:r>
              <a:rPr lang="ru-RU" dirty="0" smtClean="0"/>
              <a:t> степень, т. е. перемножаются </a:t>
            </a:r>
            <a:r>
              <a:rPr lang="ru-RU" dirty="0" err="1" smtClean="0"/>
              <a:t>n</a:t>
            </a:r>
            <a:r>
              <a:rPr lang="ru-RU" dirty="0" smtClean="0"/>
              <a:t> выражений (</a:t>
            </a:r>
            <a:r>
              <a:rPr lang="ru-RU" dirty="0" err="1" smtClean="0"/>
              <a:t>a</a:t>
            </a:r>
            <a:r>
              <a:rPr lang="ru-RU" dirty="0" smtClean="0"/>
              <a:t> + </a:t>
            </a:r>
            <a:r>
              <a:rPr lang="ru-RU" dirty="0" err="1" smtClean="0"/>
              <a:t>b</a:t>
            </a:r>
            <a:r>
              <a:rPr lang="ru-RU" dirty="0" smtClean="0"/>
              <a:t>), множитель </a:t>
            </a:r>
            <a:r>
              <a:rPr lang="ru-RU" dirty="0" err="1" smtClean="0"/>
              <a:t>b</a:t>
            </a:r>
            <a:r>
              <a:rPr lang="ru-RU" baseline="30000" dirty="0" err="1" smtClean="0"/>
              <a:t>m</a:t>
            </a:r>
            <a:r>
              <a:rPr lang="ru-RU" dirty="0" smtClean="0"/>
              <a:t> получается из </a:t>
            </a:r>
            <a:r>
              <a:rPr lang="ru-RU" dirty="0" err="1" smtClean="0"/>
              <a:t>m</a:t>
            </a:r>
            <a:r>
              <a:rPr lang="ru-RU" dirty="0" smtClean="0"/>
              <a:t> выражений (</a:t>
            </a:r>
            <a:r>
              <a:rPr lang="ru-RU" dirty="0" err="1" smtClean="0"/>
              <a:t>a</a:t>
            </a:r>
            <a:r>
              <a:rPr lang="ru-RU" dirty="0" smtClean="0"/>
              <a:t> + </a:t>
            </a:r>
            <a:r>
              <a:rPr lang="ru-RU" dirty="0" err="1" smtClean="0"/>
              <a:t>b</a:t>
            </a:r>
            <a:r>
              <a:rPr lang="ru-RU" dirty="0" smtClean="0"/>
              <a:t>), а </a:t>
            </a:r>
            <a:r>
              <a:rPr lang="ru-RU" dirty="0" err="1" smtClean="0"/>
              <a:t>a</a:t>
            </a:r>
            <a:r>
              <a:rPr lang="ru-RU" baseline="30000" dirty="0" err="1" smtClean="0"/>
              <a:t>n</a:t>
            </a:r>
            <a:r>
              <a:rPr lang="ru-RU" baseline="30000" dirty="0" smtClean="0"/>
              <a:t> – </a:t>
            </a:r>
            <a:r>
              <a:rPr lang="ru-RU" baseline="30000" dirty="0" err="1" smtClean="0"/>
              <a:t>m</a:t>
            </a:r>
            <a:r>
              <a:rPr lang="ru-RU" dirty="0" smtClean="0"/>
              <a:t> – из оставшихся (</a:t>
            </a:r>
            <a:r>
              <a:rPr lang="ru-RU" dirty="0" err="1" smtClean="0"/>
              <a:t>n</a:t>
            </a:r>
            <a:r>
              <a:rPr lang="ru-RU" dirty="0" smtClean="0"/>
              <a:t> – </a:t>
            </a:r>
            <a:r>
              <a:rPr lang="ru-RU" dirty="0" err="1" smtClean="0"/>
              <a:t>m</a:t>
            </a:r>
            <a:r>
              <a:rPr lang="ru-RU" dirty="0" smtClean="0"/>
              <a:t>) таких же выражений. Коэффициент равен числу, указывающему, сколько раз произведение </a:t>
            </a:r>
            <a:r>
              <a:rPr lang="ru-RU" dirty="0" err="1" smtClean="0"/>
              <a:t>a</a:t>
            </a:r>
            <a:r>
              <a:rPr lang="ru-RU" baseline="30000" dirty="0" err="1" smtClean="0"/>
              <a:t>n</a:t>
            </a:r>
            <a:r>
              <a:rPr lang="ru-RU" baseline="30000" dirty="0" smtClean="0"/>
              <a:t> – </a:t>
            </a:r>
            <a:r>
              <a:rPr lang="ru-RU" baseline="30000" dirty="0" err="1" smtClean="0"/>
              <a:t>m</a:t>
            </a:r>
            <a:r>
              <a:rPr lang="ru-RU" dirty="0" err="1" smtClean="0"/>
              <a:t>b</a:t>
            </a:r>
            <a:r>
              <a:rPr lang="ru-RU" baseline="30000" dirty="0" err="1" smtClean="0"/>
              <a:t>m</a:t>
            </a:r>
            <a:r>
              <a:rPr lang="ru-RU" dirty="0" smtClean="0"/>
              <a:t> появляется в этом разложении, т. е. сколько раз можно выбрать </a:t>
            </a:r>
            <a:r>
              <a:rPr lang="ru-RU" dirty="0" err="1" smtClean="0"/>
              <a:t>m</a:t>
            </a:r>
            <a:r>
              <a:rPr lang="ru-RU" dirty="0" smtClean="0"/>
              <a:t> из </a:t>
            </a:r>
            <a:r>
              <a:rPr lang="ru-RU" dirty="0" err="1" smtClean="0"/>
              <a:t>n</a:t>
            </a:r>
            <a:r>
              <a:rPr lang="ru-RU" dirty="0" smtClean="0"/>
              <a:t> множителей. Слово </a:t>
            </a:r>
            <a:r>
              <a:rPr lang="ru-RU" dirty="0" err="1" smtClean="0"/>
              <a:t>combinaison</a:t>
            </a:r>
            <a:r>
              <a:rPr lang="ru-RU" dirty="0" smtClean="0"/>
              <a:t> – сочетание – употреблял уже Б. Паскаль, который, как уже было указано, уделил большое внимание свойствам биномиальных сочетаний, образующих треугольник Паскаля.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 - (от начальной буквы французского слова “</a:t>
            </a:r>
            <a:r>
              <a:rPr lang="ru-RU" dirty="0" err="1" smtClean="0"/>
              <a:t>arrangement</a:t>
            </a:r>
            <a:r>
              <a:rPr lang="ru-RU" dirty="0" smtClean="0"/>
              <a:t>”</a:t>
            </a:r>
          </a:p>
          <a:p>
            <a:endParaRPr lang="ru-RU" dirty="0" smtClean="0"/>
          </a:p>
          <a:p>
            <a:r>
              <a:rPr lang="ru-RU" b="1" dirty="0" smtClean="0"/>
              <a:t>Доказательство. </a:t>
            </a:r>
            <a:r>
              <a:rPr lang="ru-RU" dirty="0" smtClean="0"/>
              <a:t>Пусть у нас есть </a:t>
            </a:r>
            <a:r>
              <a:rPr lang="en-US" dirty="0" smtClean="0"/>
              <a:t>n </a:t>
            </a:r>
            <a:r>
              <a:rPr lang="ru-RU" dirty="0" smtClean="0"/>
              <a:t>элементов. Будем строить размещения последовательно. Сначала определим первый элемент размещения. Из данной совокупности элементов его можно выбрать </a:t>
            </a:r>
            <a:r>
              <a:rPr lang="en-US" dirty="0" smtClean="0"/>
              <a:t>n</a:t>
            </a:r>
            <a:r>
              <a:rPr lang="en-US" baseline="0" dirty="0" smtClean="0"/>
              <a:t> </a:t>
            </a:r>
            <a:r>
              <a:rPr lang="ru-RU" dirty="0" smtClean="0"/>
              <a:t>различными способами. После выбора первого элемента для второго элемента остается </a:t>
            </a:r>
            <a:r>
              <a:rPr lang="en-US" dirty="0" smtClean="0"/>
              <a:t>(n-1) </a:t>
            </a:r>
            <a:r>
              <a:rPr lang="ru-RU" dirty="0" smtClean="0"/>
              <a:t>способов выбора и т.д. Так как каждый такой выбор дает новое размещение, то все эти выборы можно свободно комбинировать между собой.</a:t>
            </a:r>
            <a:endParaRPr lang="en-US" dirty="0" smtClean="0"/>
          </a:p>
          <a:p>
            <a:r>
              <a:rPr lang="ru-RU" dirty="0" smtClean="0"/>
              <a:t>перестановки можно считать частным случаем размещений при </a:t>
            </a:r>
            <a:r>
              <a:rPr lang="en-US" dirty="0" smtClean="0"/>
              <a:t>m=n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Искомое число </a:t>
            </a:r>
            <a:r>
              <a:rPr lang="ru-RU" dirty="0" err="1" smtClean="0"/>
              <a:t>трехполосных</a:t>
            </a:r>
            <a:r>
              <a:rPr lang="ru-RU" dirty="0" smtClean="0"/>
              <a:t> флагов: 5*4*3=60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 smtClean="0"/>
              <a:t>а </a:t>
            </a:r>
            <a:r>
              <a:rPr lang="en-US" dirty="0" smtClean="0"/>
              <a:t>&gt;=</a:t>
            </a:r>
            <a:r>
              <a:rPr lang="ru-RU" dirty="0" smtClean="0"/>
              <a:t> 1 и Ь &gt; 1. </a:t>
            </a:r>
          </a:p>
          <a:p>
            <a:pPr>
              <a:defRPr/>
            </a:pPr>
            <a:r>
              <a:rPr lang="ru-RU" dirty="0" smtClean="0"/>
              <a:t>Полагая для упрощения анализа, что размер </a:t>
            </a:r>
            <a:r>
              <a:rPr lang="en-US" dirty="0" smtClean="0"/>
              <a:t>n</a:t>
            </a:r>
            <a:r>
              <a:rPr lang="ru-RU" dirty="0" smtClean="0"/>
              <a:t> равен степени Ь, получаем следующее рекуррентное соотношение для времени работы </a:t>
            </a:r>
          </a:p>
          <a:p>
            <a:pPr>
              <a:defRPr/>
            </a:pPr>
            <a:r>
              <a:rPr lang="ru-RU" dirty="0" smtClean="0"/>
              <a:t>алгоритма Г (га): </a:t>
            </a:r>
          </a:p>
          <a:p>
            <a:pPr>
              <a:defRPr/>
            </a:pPr>
            <a:r>
              <a:rPr lang="en-US" dirty="0" smtClean="0"/>
              <a:t>T</a:t>
            </a:r>
            <a:r>
              <a:rPr lang="ru-RU" dirty="0" smtClean="0"/>
              <a:t>(</a:t>
            </a:r>
            <a:r>
              <a:rPr lang="en-US" dirty="0" smtClean="0"/>
              <a:t>n</a:t>
            </a:r>
            <a:r>
              <a:rPr lang="ru-RU" dirty="0" smtClean="0"/>
              <a:t>) = а</a:t>
            </a:r>
            <a:r>
              <a:rPr lang="en-US" dirty="0" smtClean="0"/>
              <a:t>T</a:t>
            </a:r>
            <a:r>
              <a:rPr lang="ru-RU" dirty="0" smtClean="0"/>
              <a:t>(</a:t>
            </a:r>
            <a:r>
              <a:rPr lang="en-US" dirty="0" smtClean="0"/>
              <a:t>n</a:t>
            </a:r>
            <a:r>
              <a:rPr lang="ru-RU" dirty="0" smtClean="0"/>
              <a:t>/</a:t>
            </a:r>
            <a:r>
              <a:rPr lang="en-US" dirty="0" smtClean="0"/>
              <a:t>b</a:t>
            </a:r>
            <a:r>
              <a:rPr lang="ru-RU" dirty="0" smtClean="0"/>
              <a:t>) +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n</a:t>
            </a:r>
            <a:r>
              <a:rPr lang="ru-RU" dirty="0" smtClean="0"/>
              <a:t>), (4.1) </a:t>
            </a:r>
          </a:p>
          <a:p>
            <a:pPr>
              <a:defRPr/>
            </a:pPr>
            <a:r>
              <a:rPr lang="ru-RU" dirty="0" smtClean="0"/>
              <a:t>где </a:t>
            </a:r>
            <a:r>
              <a:rPr lang="en-US" dirty="0" smtClean="0"/>
              <a:t>f</a:t>
            </a:r>
            <a:r>
              <a:rPr lang="ru-RU" dirty="0" smtClean="0"/>
              <a:t> (</a:t>
            </a:r>
            <a:r>
              <a:rPr lang="en-US" dirty="0" smtClean="0"/>
              <a:t>n</a:t>
            </a:r>
            <a:r>
              <a:rPr lang="ru-RU" dirty="0" smtClean="0"/>
              <a:t>) — функция, учитывающая затраты времени на разделение задачи на меньшие подзадачи и комбинирование решений подзадач. </a:t>
            </a:r>
          </a:p>
          <a:p>
            <a:pPr>
              <a:defRPr/>
            </a:pPr>
            <a:r>
              <a:rPr lang="ru-RU" dirty="0" smtClean="0"/>
              <a:t>Рекуррентное соотношение (4.1)  называется обобщенным рекуррентным уравнением декомпозиции (</a:t>
            </a:r>
            <a:r>
              <a:rPr lang="ru-RU" dirty="0" err="1" smtClean="0"/>
              <a:t>general</a:t>
            </a:r>
            <a:r>
              <a:rPr lang="ru-RU" dirty="0" smtClean="0"/>
              <a:t> </a:t>
            </a:r>
            <a:r>
              <a:rPr lang="ru-RU" dirty="0" err="1" smtClean="0"/>
              <a:t>divide-and-conquer</a:t>
            </a:r>
            <a:r>
              <a:rPr lang="ru-RU" dirty="0" smtClean="0"/>
              <a:t> </a:t>
            </a:r>
            <a:r>
              <a:rPr lang="ru-RU" dirty="0" err="1" smtClean="0"/>
              <a:t>recurrence</a:t>
            </a:r>
            <a:r>
              <a:rPr lang="ru-RU" dirty="0" smtClean="0"/>
              <a:t>). </a:t>
            </a:r>
          </a:p>
          <a:p>
            <a:pPr>
              <a:defRPr/>
            </a:pPr>
            <a:r>
              <a:rPr lang="ru-RU" dirty="0" smtClean="0"/>
              <a:t>Очевидно, что порядок роста его решения </a:t>
            </a:r>
            <a:r>
              <a:rPr lang="en-US" dirty="0" smtClean="0"/>
              <a:t>T</a:t>
            </a:r>
            <a:r>
              <a:rPr lang="ru-RU" dirty="0" smtClean="0"/>
              <a:t> (</a:t>
            </a:r>
            <a:r>
              <a:rPr lang="en-US" dirty="0" smtClean="0"/>
              <a:t>n</a:t>
            </a:r>
            <a:r>
              <a:rPr lang="ru-RU" dirty="0" smtClean="0"/>
              <a:t>) зависит от значений констант а и Ь и порядка роста функции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n</a:t>
            </a:r>
            <a:r>
              <a:rPr lang="ru-RU" dirty="0" smtClean="0"/>
              <a:t>). </a:t>
            </a:r>
          </a:p>
          <a:p>
            <a:pPr>
              <a:defRPr/>
            </a:pPr>
            <a:r>
              <a:rPr lang="ru-RU" dirty="0" smtClean="0"/>
              <a:t>Анализ эффективности множества алгоритмов, основанных на декомпозиции, существенно упрощается следующей теоремой </a:t>
            </a:r>
            <a:endParaRPr lang="ru-RU" dirty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233D8-B1EB-4CDF-88E8-4F5765E2F236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интерполяционный поиск: </a:t>
            </a:r>
            <a:r>
              <a:rPr lang="ru-RU" dirty="0" smtClean="0"/>
              <a:t>на каждой итерации размер задачи уменьшается, но </a:t>
            </a:r>
          </a:p>
          <a:p>
            <a:r>
              <a:rPr lang="ru-RU" dirty="0" smtClean="0"/>
              <a:t>априори мы не знаем, насколько именно.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Упрощение экземпляра представляет собой метод преобразования  </a:t>
            </a:r>
          </a:p>
          <a:p>
            <a:r>
              <a:rPr lang="ru-RU" dirty="0" smtClean="0"/>
              <a:t>экземпляра задачи в экземпляр той же задачи с некоторыми  </a:t>
            </a:r>
          </a:p>
          <a:p>
            <a:r>
              <a:rPr lang="ru-RU" dirty="0" smtClean="0"/>
              <a:t>специальными свойствами, которые делают более простым ее решение.  </a:t>
            </a:r>
          </a:p>
          <a:p>
            <a:r>
              <a:rPr lang="ru-RU" dirty="0" smtClean="0"/>
              <a:t>Предварительная сортировка, исключение Гаусса и AVL-деревья являются </a:t>
            </a:r>
          </a:p>
          <a:p>
            <a:r>
              <a:rPr lang="ru-RU" dirty="0" smtClean="0"/>
              <a:t>хорошими примерами применения этого метода. </a:t>
            </a:r>
          </a:p>
          <a:p>
            <a:r>
              <a:rPr lang="ru-RU" dirty="0" smtClean="0"/>
              <a:t>¦ Изменение представления — это преобразование одного представления </a:t>
            </a:r>
          </a:p>
          <a:p>
            <a:r>
              <a:rPr lang="ru-RU" dirty="0" smtClean="0"/>
              <a:t>экземпляра задачи в другое представление того же экземпляра задачи. </a:t>
            </a:r>
          </a:p>
          <a:p>
            <a:r>
              <a:rPr lang="ru-RU" dirty="0" smtClean="0"/>
              <a:t>Примеры использования этого метода, рассмотренные в данной главе, </a:t>
            </a:r>
          </a:p>
          <a:p>
            <a:r>
              <a:rPr lang="ru-RU" dirty="0" smtClean="0"/>
              <a:t>включают представление множества 2-3-деревом, пирамиды и  </a:t>
            </a:r>
          </a:p>
          <a:p>
            <a:r>
              <a:rPr lang="ru-RU" dirty="0" smtClean="0"/>
              <a:t>пирамидальную сортировку, схему Горнера для вычисления полиномов и два </a:t>
            </a:r>
          </a:p>
          <a:p>
            <a:r>
              <a:rPr lang="ru-RU" dirty="0" smtClean="0"/>
              <a:t>алгоритма бинарного возведения в степень. </a:t>
            </a:r>
          </a:p>
          <a:p>
            <a:r>
              <a:rPr lang="ru-RU" dirty="0" smtClean="0"/>
              <a:t>¦ Приведением задачи называется преобразование данной задачи в  </a:t>
            </a:r>
          </a:p>
          <a:p>
            <a:r>
              <a:rPr lang="ru-RU" dirty="0" smtClean="0"/>
              <a:t>другую задачу, которая может быть решена при помощи известного  </a:t>
            </a:r>
          </a:p>
          <a:p>
            <a:r>
              <a:rPr lang="ru-RU" dirty="0" smtClean="0"/>
              <a:t>алгоритма. Среди примеров применения этой идеи к решению </a:t>
            </a:r>
            <a:r>
              <a:rPr lang="ru-RU" dirty="0" err="1" smtClean="0"/>
              <a:t>алгорит</a:t>
            </a:r>
            <a:r>
              <a:rPr lang="ru-RU" dirty="0" smtClean="0"/>
              <a:t>- </a:t>
            </a:r>
          </a:p>
          <a:p>
            <a:r>
              <a:rPr lang="ru-RU" dirty="0" err="1" smtClean="0"/>
              <a:t>мических</a:t>
            </a:r>
            <a:r>
              <a:rPr lang="ru-RU" dirty="0" smtClean="0"/>
              <a:t> задач особенно важное место занимают приведение к задаче </a:t>
            </a:r>
          </a:p>
          <a:p>
            <a:r>
              <a:rPr lang="ru-RU" dirty="0" smtClean="0"/>
              <a:t>линейного программирования и задаче о графе. </a:t>
            </a:r>
          </a:p>
          <a:p>
            <a:r>
              <a:rPr lang="ru-RU" dirty="0" smtClean="0"/>
              <a:t>Линейное программирование предназначено для оптимизации  </a:t>
            </a:r>
          </a:p>
          <a:p>
            <a:r>
              <a:rPr lang="ru-RU" dirty="0" smtClean="0"/>
              <a:t>линейной функции нескольких переменных при ограничениях в виде  </a:t>
            </a:r>
          </a:p>
          <a:p>
            <a:r>
              <a:rPr lang="ru-RU" dirty="0" smtClean="0"/>
              <a:t>линейных уравнений и линейных неравенств. Имеются эффективные  </a:t>
            </a:r>
          </a:p>
          <a:p>
            <a:r>
              <a:rPr lang="ru-RU" dirty="0" smtClean="0"/>
              <a:t>алгоритмы, способные решать очень большие экземпляры этой задачи </a:t>
            </a:r>
          </a:p>
          <a:p>
            <a:r>
              <a:rPr lang="ru-RU" dirty="0" smtClean="0"/>
              <a:t>со многими тысячами переменных и ограничений, если только не  </a:t>
            </a:r>
          </a:p>
          <a:p>
            <a:r>
              <a:rPr lang="ru-RU" dirty="0" smtClean="0"/>
              <a:t>наложено требование </a:t>
            </a:r>
            <a:r>
              <a:rPr lang="ru-RU" dirty="0" err="1" smtClean="0"/>
              <a:t>целочисленности</a:t>
            </a:r>
            <a:r>
              <a:rPr lang="ru-RU" dirty="0" smtClean="0"/>
              <a:t> переменных. В этом случае мы </a:t>
            </a:r>
          </a:p>
          <a:p>
            <a:r>
              <a:rPr lang="ru-RU" dirty="0" smtClean="0"/>
              <a:t>получаем целочисленную задачу линейного программирования,  </a:t>
            </a:r>
          </a:p>
          <a:p>
            <a:r>
              <a:rPr lang="ru-RU" dirty="0" smtClean="0"/>
              <a:t>относящуюся к классу гораздо более сложных задач.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Поскольку для сортировки требуется минимум </a:t>
            </a:r>
            <a:r>
              <a:rPr lang="en-US" sz="1200" dirty="0" smtClean="0"/>
              <a:t>n</a:t>
            </a:r>
            <a:r>
              <a:rPr lang="ru-RU" sz="1200" dirty="0" smtClean="0"/>
              <a:t> </a:t>
            </a:r>
            <a:r>
              <a:rPr lang="ru-RU" sz="1200" dirty="0" err="1" smtClean="0"/>
              <a:t>log</a:t>
            </a:r>
            <a:r>
              <a:rPr lang="ru-RU" sz="1200" dirty="0" smtClean="0"/>
              <a:t> </a:t>
            </a:r>
            <a:r>
              <a:rPr lang="ru-RU" sz="1200" dirty="0" err="1" smtClean="0"/>
              <a:t>n</a:t>
            </a:r>
            <a:r>
              <a:rPr lang="ru-RU" sz="1200" dirty="0" smtClean="0"/>
              <a:t> сравнений, а для проверки соседних элементов — не более </a:t>
            </a:r>
            <a:r>
              <a:rPr lang="en-US" sz="1200" dirty="0" smtClean="0"/>
              <a:t>n</a:t>
            </a:r>
            <a:r>
              <a:rPr lang="ru-RU" sz="1200" dirty="0" smtClean="0"/>
              <a:t> — 1, именно сортировка и определяет общую эффективность алгоритма. Так, если мы используем здесь квадратичный алгоритм сортировки, то алгоритм в целом окажется не эффективнее метода грубой силы.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Сюда же пирамидальная сортировка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Будучи определенной как дерево,  </a:t>
            </a:r>
          </a:p>
          <a:p>
            <a:r>
              <a:rPr lang="ru-RU" dirty="0" smtClean="0"/>
              <a:t>пирамида обычно реализуется в виде массива. </a:t>
            </a:r>
          </a:p>
          <a:p>
            <a:endParaRPr lang="ru-RU" dirty="0" smtClean="0"/>
          </a:p>
          <a:p>
            <a:r>
              <a:rPr lang="ru-RU" dirty="0" smtClean="0"/>
              <a:t>пирамидальная сортировка работает медленнее быстрой, однако вполне может </a:t>
            </a:r>
          </a:p>
          <a:p>
            <a:r>
              <a:rPr lang="ru-RU" dirty="0" smtClean="0"/>
              <a:t>соперничать с сортировкой слиянием. </a:t>
            </a:r>
          </a:p>
          <a:p>
            <a:r>
              <a:rPr lang="ru-RU" dirty="0" smtClean="0"/>
              <a:t>в отличие от последней, выполняется "на месте", без привлечения  </a:t>
            </a:r>
          </a:p>
          <a:p>
            <a:r>
              <a:rPr lang="ru-RU" dirty="0" smtClean="0"/>
              <a:t>дополнительной памяти.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B2B4C-ED89-4D7D-8F26-20C2DD548482}" type="slidenum">
              <a:rPr lang="ru-RU" smtClean="0"/>
              <a:pPr/>
              <a:t>53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charset="0"/>
            </a:endParaRPr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B7E27F-B529-4009-A4AE-28661953F65B}" type="slidenum">
              <a:rPr lang="ru-RU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>
                <a:latin typeface="Arial" charset="0"/>
                <a:sym typeface="Symbol" pitchFamily="18" charset="2"/>
              </a:rPr>
              <a:t>для </a:t>
            </a:r>
            <a:r>
              <a:rPr lang="en-US" dirty="0" smtClean="0">
                <a:latin typeface="Arial" charset="0"/>
                <a:sym typeface="Symbol" pitchFamily="18" charset="2"/>
              </a:rPr>
              <a:t>n = 2</a:t>
            </a:r>
            <a:r>
              <a:rPr lang="en-US" baseline="30000" dirty="0" smtClean="0">
                <a:latin typeface="Arial" charset="0"/>
                <a:sym typeface="Symbol" pitchFamily="18" charset="2"/>
              </a:rPr>
              <a:t>k</a:t>
            </a:r>
            <a:r>
              <a:rPr lang="en-US" dirty="0" smtClean="0">
                <a:latin typeface="Arial" charset="0"/>
                <a:sym typeface="Symbol" pitchFamily="18" charset="2"/>
              </a:rPr>
              <a:t> </a:t>
            </a:r>
            <a:r>
              <a:rPr lang="ru-RU" dirty="0" smtClean="0">
                <a:latin typeface="Arial" charset="0"/>
                <a:sym typeface="Symbol" pitchFamily="18" charset="2"/>
              </a:rPr>
              <a:t>получим:</a:t>
            </a:r>
          </a:p>
          <a:p>
            <a:r>
              <a:rPr lang="ru-RU" dirty="0" smtClean="0">
                <a:latin typeface="Arial" charset="0"/>
                <a:sym typeface="Symbol" pitchFamily="18" charset="2"/>
              </a:rPr>
              <a:t>      </a:t>
            </a:r>
            <a:r>
              <a:rPr lang="en-US" dirty="0" err="1" smtClean="0">
                <a:latin typeface="Arial" charset="0"/>
              </a:rPr>
              <a:t>C</a:t>
            </a:r>
            <a:r>
              <a:rPr lang="en-US" baseline="-25000" dirty="0" err="1" smtClean="0">
                <a:latin typeface="Arial" charset="0"/>
              </a:rPr>
              <a:t>w</a:t>
            </a:r>
            <a:r>
              <a:rPr lang="en-US" baseline="-25000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(n)</a:t>
            </a:r>
            <a:r>
              <a:rPr lang="ru-RU" dirty="0" smtClean="0">
                <a:latin typeface="Arial" charset="0"/>
              </a:rPr>
              <a:t> = </a:t>
            </a:r>
            <a:r>
              <a:rPr lang="en-US" dirty="0" smtClean="0">
                <a:latin typeface="Arial" charset="0"/>
              </a:rPr>
              <a:t>n log</a:t>
            </a:r>
            <a:r>
              <a:rPr lang="en-US" baseline="-25000" dirty="0" smtClean="0">
                <a:latin typeface="Arial" charset="0"/>
              </a:rPr>
              <a:t>2</a:t>
            </a:r>
            <a:r>
              <a:rPr lang="en-US" dirty="0" smtClean="0">
                <a:latin typeface="Arial" charset="0"/>
              </a:rPr>
              <a:t> n </a:t>
            </a:r>
            <a:r>
              <a:rPr lang="ru-RU" dirty="0" smtClean="0">
                <a:latin typeface="Arial" charset="0"/>
              </a:rPr>
              <a:t>-</a:t>
            </a:r>
            <a:r>
              <a:rPr lang="en-US" dirty="0" smtClean="0">
                <a:latin typeface="Arial" charset="0"/>
              </a:rPr>
              <a:t> n </a:t>
            </a:r>
            <a:r>
              <a:rPr lang="ru-RU" dirty="0" smtClean="0">
                <a:latin typeface="Arial" charset="0"/>
              </a:rPr>
              <a:t>+</a:t>
            </a:r>
            <a:r>
              <a:rPr lang="en-US" dirty="0" smtClean="0">
                <a:latin typeface="Arial" charset="0"/>
              </a:rPr>
              <a:t> 1</a:t>
            </a:r>
            <a:endParaRPr lang="ru-RU" dirty="0" smtClean="0">
              <a:latin typeface="Arial" charset="0"/>
              <a:sym typeface="Symbol" pitchFamily="18" charset="2"/>
            </a:endParaRPr>
          </a:p>
          <a:p>
            <a:r>
              <a:rPr lang="en-US" baseline="0" dirty="0" smtClean="0">
                <a:latin typeface="Arial" charset="0"/>
              </a:rPr>
              <a:t>d – </a:t>
            </a:r>
            <a:r>
              <a:rPr lang="ru-RU" baseline="0" dirty="0" smtClean="0">
                <a:latin typeface="Arial" charset="0"/>
              </a:rPr>
              <a:t>степень функции, определяющей порядок роста </a:t>
            </a:r>
            <a:r>
              <a:rPr lang="ru-RU" baseline="0" dirty="0" err="1" smtClean="0">
                <a:latin typeface="Arial" charset="0"/>
              </a:rPr>
              <a:t>ф-ции</a:t>
            </a:r>
            <a:r>
              <a:rPr lang="ru-RU" baseline="0" dirty="0" smtClean="0">
                <a:latin typeface="Arial" charset="0"/>
              </a:rPr>
              <a:t> </a:t>
            </a:r>
            <a:r>
              <a:rPr lang="en-US" baseline="0" dirty="0" smtClean="0">
                <a:latin typeface="Arial" charset="0"/>
              </a:rPr>
              <a:t>f.</a:t>
            </a:r>
            <a:r>
              <a:rPr lang="ru-RU" baseline="0" dirty="0" smtClean="0">
                <a:latin typeface="Arial" charset="0"/>
              </a:rPr>
              <a:t>  </a:t>
            </a:r>
            <a:r>
              <a:rPr lang="en-US" baseline="0" dirty="0" smtClean="0">
                <a:latin typeface="Arial" charset="0"/>
              </a:rPr>
              <a:t>d=1</a:t>
            </a:r>
          </a:p>
          <a:p>
            <a:r>
              <a:rPr lang="en-US" baseline="0" dirty="0" smtClean="0">
                <a:latin typeface="Arial" charset="0"/>
              </a:rPr>
              <a:t>a – </a:t>
            </a:r>
            <a:r>
              <a:rPr lang="ru-RU" baseline="0" dirty="0" smtClean="0">
                <a:latin typeface="Arial" charset="0"/>
              </a:rPr>
              <a:t>кол-во подзадач, которые надо решить</a:t>
            </a:r>
            <a:r>
              <a:rPr lang="en-US" baseline="0" dirty="0" smtClean="0">
                <a:latin typeface="Arial" charset="0"/>
              </a:rPr>
              <a:t>                             a=2</a:t>
            </a:r>
            <a:endParaRPr lang="ru-RU" baseline="0" dirty="0" smtClean="0">
              <a:latin typeface="Arial" charset="0"/>
            </a:endParaRPr>
          </a:p>
          <a:p>
            <a:r>
              <a:rPr lang="en-US" baseline="0" dirty="0" smtClean="0">
                <a:latin typeface="Arial" charset="0"/>
              </a:rPr>
              <a:t>b – </a:t>
            </a:r>
            <a:r>
              <a:rPr lang="ru-RU" baseline="0" dirty="0" smtClean="0">
                <a:latin typeface="Arial" charset="0"/>
              </a:rPr>
              <a:t>кол-во подзадач, на которые разбита исходная задача.</a:t>
            </a:r>
            <a:r>
              <a:rPr lang="en-US" baseline="0" dirty="0" smtClean="0">
                <a:latin typeface="Arial" charset="0"/>
              </a:rPr>
              <a:t>      b=2</a:t>
            </a:r>
            <a:endParaRPr lang="ru-RU" dirty="0" smtClean="0">
              <a:latin typeface="Arial" charset="0"/>
            </a:endParaRPr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302C4-509C-4493-9CE0-6E05A3423118}" type="slidenum">
              <a:rPr lang="ru-RU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еще один важный алгоритм сортировки,  основанный на методе декомпозиции. </a:t>
            </a:r>
          </a:p>
          <a:p>
            <a:r>
              <a:rPr lang="ru-RU" dirty="0" smtClean="0"/>
              <a:t>Молодой Хоар изобрел этот алгоритм при попытке отсортировать слова в словаре русского </a:t>
            </a:r>
          </a:p>
          <a:p>
            <a:r>
              <a:rPr lang="ru-RU" dirty="0" smtClean="0"/>
              <a:t>языка для проекта машинного перевода с русского языка на английский. 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859A76-278C-447E-BA78-159DE9003992}" type="slidenum">
              <a:rPr lang="ru-RU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dirty="0" smtClean="0"/>
              <a:t>Имеется ряд различных стратегий для выбора опорного элемента 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859A76-278C-447E-BA78-159DE9003992}" type="slidenum">
              <a:rPr lang="ru-RU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pt-BR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859A76-278C-447E-BA78-159DE9003992}" type="slidenum">
              <a:rPr lang="ru-RU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Если все разбиения оказываются посредине соответствующих </a:t>
            </a:r>
            <a:r>
              <a:rPr lang="ru-RU" dirty="0" err="1" smtClean="0"/>
              <a:t>подмассивов</a:t>
            </a:r>
            <a:r>
              <a:rPr lang="ru-RU" dirty="0" smtClean="0"/>
              <a:t>, реализуется </a:t>
            </a:r>
          </a:p>
          <a:p>
            <a:r>
              <a:rPr lang="ru-RU" dirty="0" smtClean="0"/>
              <a:t>наилучший случай. </a:t>
            </a:r>
            <a:endParaRPr lang="en-US" dirty="0" smtClean="0"/>
          </a:p>
          <a:p>
            <a:r>
              <a:rPr lang="ru-RU" dirty="0" smtClean="0"/>
              <a:t>В наихудшем случае все разбиения оказываются такими, что один из  </a:t>
            </a:r>
          </a:p>
          <a:p>
            <a:r>
              <a:rPr lang="ru-RU" dirty="0" err="1" smtClean="0"/>
              <a:t>подмассивов</a:t>
            </a:r>
            <a:r>
              <a:rPr lang="ru-RU" dirty="0" smtClean="0"/>
              <a:t> пуст, а размер второго на 1 меньше размера разбиваемого массива. Такая </a:t>
            </a:r>
          </a:p>
          <a:p>
            <a:r>
              <a:rPr lang="ru-RU" dirty="0" smtClean="0"/>
              <a:t>ситуация возникает, в частности, в возрастающем массиве, т.е. для входных  </a:t>
            </a:r>
          </a:p>
          <a:p>
            <a:r>
              <a:rPr lang="ru-RU" dirty="0" smtClean="0"/>
              <a:t>данных, для которых задача сортировки уже решена! </a:t>
            </a:r>
            <a:endParaRPr lang="en-US" dirty="0" smtClean="0"/>
          </a:p>
          <a:p>
            <a:endParaRPr lang="ru-RU" dirty="0" smtClean="0"/>
          </a:p>
          <a:p>
            <a:r>
              <a:rPr lang="ru-RU" baseline="0" dirty="0" smtClean="0"/>
              <a:t>Таким образом, алгоритм быстрой сортировки в среднем случае выполняет </a:t>
            </a:r>
          </a:p>
          <a:p>
            <a:r>
              <a:rPr lang="ru-RU" baseline="0" dirty="0" smtClean="0"/>
              <a:t>сравнений ключей всего на 38% больше, чем в наилучшем случае. </a:t>
            </a:r>
            <a:endParaRPr lang="en-US" baseline="0" dirty="0" smtClean="0"/>
          </a:p>
          <a:p>
            <a:r>
              <a:rPr lang="ru-RU" baseline="0" dirty="0" smtClean="0"/>
              <a:t>Кроме того, </a:t>
            </a:r>
          </a:p>
          <a:p>
            <a:r>
              <a:rPr lang="ru-RU" baseline="0" dirty="0" smtClean="0"/>
              <a:t>внутренний цикл данного алгоритма настолько эффективен, что для случайных </a:t>
            </a:r>
          </a:p>
          <a:p>
            <a:r>
              <a:rPr lang="ru-RU" baseline="0" dirty="0" smtClean="0"/>
              <a:t>массивов он работает быстрее, чем сортировка слиянием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859A76-278C-447E-BA78-159DE9003992}" type="slidenum">
              <a:rPr lang="ru-RU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38600" y="12954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776288"/>
            <a:ext cx="7678738" cy="519112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1524000"/>
            <a:ext cx="8229600" cy="4648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 b="0"/>
            </a:lvl1pPr>
          </a:lstStyle>
          <a:p>
            <a:pPr>
              <a:defRPr/>
            </a:pPr>
            <a:fld id="{162A7829-D71B-4F2E-AC9F-1F74879F102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 НИУ ИТМО)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6B68A-567A-45F0-A629-E96A56011B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115888"/>
            <a:ext cx="2141537" cy="6192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273800" cy="6192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BBF24-4B5D-4C54-B781-679FE122CB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567737" cy="519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68313" y="836613"/>
            <a:ext cx="8555037" cy="547211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D46A8-AA6E-478E-BB5C-A4295CC9A2F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567737" cy="519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68313" y="836613"/>
            <a:ext cx="4200525" cy="547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21238" y="836613"/>
            <a:ext cx="4202112" cy="547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2347-2562-4D4A-90EC-53DBA6394B8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 НИУ ИТМО)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3E1BE-1967-44CD-B4FB-F73908DE7F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97A3-83FB-49FC-B5E1-573FA0041C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836613"/>
            <a:ext cx="4200525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21238" y="836613"/>
            <a:ext cx="4202112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D5B49-EA52-44BC-B166-7786CEED861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68738-02FE-445D-9BDE-D4E7829756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AEF28-35C9-4ECB-A29F-65BE394A9E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4FA47-D1EB-48E3-877C-B3F130A87E3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C9F1A-4B33-4E6F-BE84-C456135052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C3120-3A7C-41D8-8840-23A4814D271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567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836613"/>
            <a:ext cx="8555037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28432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7A05C9-81C1-4550-B66B-3314977DED8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10000"/>
        </a:spcAft>
        <a:buClr>
          <a:schemeClr val="folHlink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10000"/>
        </a:spcAft>
        <a:buClr>
          <a:schemeClr val="fol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10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1000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Методы разработки алгоритмов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 грубой силы («в лоб»)</a:t>
            </a:r>
          </a:p>
          <a:p>
            <a:r>
              <a:rPr lang="ru-RU" dirty="0" smtClean="0"/>
              <a:t>Метод декомпозиции</a:t>
            </a:r>
          </a:p>
          <a:p>
            <a:r>
              <a:rPr lang="ru-RU" dirty="0" smtClean="0"/>
              <a:t>Метод уменьшения размера задачи </a:t>
            </a:r>
          </a:p>
          <a:p>
            <a:r>
              <a:rPr lang="ru-RU" dirty="0" smtClean="0"/>
              <a:t>Метод преобразования 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Динамическое программирование 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Жадные методы 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Методы сокращения перебора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121AD-611A-4ED3-8A19-C98592C184D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Сортировка слиянием 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179388" y="692150"/>
            <a:ext cx="8843962" cy="5616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smtClean="0"/>
              <a:t>Сортирует заданный массив путем его разделения на две половины, рекурсивной сортировки каждой половины и слияния двух отсортированных половин в один отсортированный массив:</a:t>
            </a:r>
          </a:p>
          <a:p>
            <a:pPr>
              <a:buFont typeface="Wingdings" pitchFamily="2" charset="2"/>
              <a:buNone/>
            </a:pP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002060"/>
                </a:solidFill>
              </a:rPr>
              <a:t>Mergesort </a:t>
            </a:r>
            <a:r>
              <a:rPr lang="ru-RU" sz="2000" smtClean="0">
                <a:solidFill>
                  <a:srgbClr val="002060"/>
                </a:solidFill>
              </a:rPr>
              <a:t>(</a:t>
            </a:r>
            <a:r>
              <a:rPr lang="en-US" sz="2000" smtClean="0">
                <a:solidFill>
                  <a:srgbClr val="002060"/>
                </a:solidFill>
              </a:rPr>
              <a:t>A)</a:t>
            </a:r>
            <a:endParaRPr lang="ru-RU" sz="200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000" smtClean="0">
                <a:solidFill>
                  <a:srgbClr val="002060"/>
                </a:solidFill>
              </a:rPr>
              <a:t>  </a:t>
            </a:r>
            <a:r>
              <a:rPr lang="en-US" sz="2000" smtClean="0">
                <a:solidFill>
                  <a:srgbClr val="002060"/>
                </a:solidFill>
              </a:rPr>
              <a:t>if n&gt;1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002060"/>
                </a:solidFill>
              </a:rPr>
              <a:t>     </a:t>
            </a:r>
            <a:r>
              <a:rPr lang="ru-RU" sz="2000" smtClean="0">
                <a:solidFill>
                  <a:srgbClr val="002060"/>
                </a:solidFill>
              </a:rPr>
              <a:t>Первая половина А -</a:t>
            </a:r>
            <a:r>
              <a:rPr lang="en-US" sz="2000" smtClean="0">
                <a:solidFill>
                  <a:srgbClr val="002060"/>
                </a:solidFill>
              </a:rPr>
              <a:t>&gt;</a:t>
            </a:r>
            <a:r>
              <a:rPr lang="ru-RU" sz="2000" smtClean="0">
                <a:solidFill>
                  <a:srgbClr val="002060"/>
                </a:solidFill>
              </a:rPr>
              <a:t> в массив В 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002060"/>
                </a:solidFill>
              </a:rPr>
              <a:t> </a:t>
            </a:r>
            <a:r>
              <a:rPr lang="ru-RU" sz="2000" smtClean="0">
                <a:solidFill>
                  <a:srgbClr val="002060"/>
                </a:solidFill>
              </a:rPr>
              <a:t>    Вторая половина А -</a:t>
            </a:r>
            <a:r>
              <a:rPr lang="en-US" sz="2000" smtClean="0">
                <a:solidFill>
                  <a:srgbClr val="002060"/>
                </a:solidFill>
              </a:rPr>
              <a:t>&gt;</a:t>
            </a:r>
            <a:r>
              <a:rPr lang="ru-RU" sz="2000" smtClean="0">
                <a:solidFill>
                  <a:srgbClr val="002060"/>
                </a:solidFill>
              </a:rPr>
              <a:t> в массив С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002060"/>
                </a:solidFill>
              </a:rPr>
              <a:t>     </a:t>
            </a:r>
            <a:r>
              <a:rPr lang="ru-RU" sz="2000" smtClean="0">
                <a:solidFill>
                  <a:srgbClr val="002060"/>
                </a:solidFill>
              </a:rPr>
              <a:t>Mergesort(B) 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002060"/>
                </a:solidFill>
              </a:rPr>
              <a:t>     </a:t>
            </a:r>
            <a:r>
              <a:rPr lang="ru-RU" sz="2000" smtClean="0">
                <a:solidFill>
                  <a:srgbClr val="002060"/>
                </a:solidFill>
              </a:rPr>
              <a:t>Mergesort(C) 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002060"/>
                </a:solidFill>
              </a:rPr>
              <a:t>     </a:t>
            </a:r>
            <a:r>
              <a:rPr lang="ru-RU" sz="2000" smtClean="0">
                <a:solidFill>
                  <a:srgbClr val="002060"/>
                </a:solidFill>
              </a:rPr>
              <a:t>Ме</a:t>
            </a:r>
            <a:r>
              <a:rPr lang="en-US" sz="2000" smtClean="0">
                <a:solidFill>
                  <a:srgbClr val="002060"/>
                </a:solidFill>
              </a:rPr>
              <a:t>rg</a:t>
            </a:r>
            <a:r>
              <a:rPr lang="ru-RU" sz="2000" smtClean="0">
                <a:solidFill>
                  <a:srgbClr val="002060"/>
                </a:solidFill>
              </a:rPr>
              <a:t>е(В,С,А)</a:t>
            </a:r>
            <a:r>
              <a:rPr lang="en-US" sz="2000" smtClean="0">
                <a:solidFill>
                  <a:srgbClr val="002060"/>
                </a:solidFill>
              </a:rPr>
              <a:t>   // </a:t>
            </a:r>
            <a:r>
              <a:rPr lang="ru-RU" sz="2000" smtClean="0">
                <a:solidFill>
                  <a:srgbClr val="002060"/>
                </a:solidFill>
              </a:rPr>
              <a:t>слить </a:t>
            </a:r>
          </a:p>
          <a:p>
            <a:pPr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E113B-7CAD-4D0F-9AE5-2C7531B66BE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5843" name="Содержимое 5" descr="algo1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5724525" cy="6858000"/>
          </a:xfrm>
        </p:spPr>
      </p:pic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2312D-8915-4EA2-9DB3-6B8210A63F7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5651500" y="692150"/>
            <a:ext cx="337185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  <a:buFont typeface="Wingdings" pitchFamily="2" charset="2"/>
              <a:buNone/>
              <a:defRPr/>
            </a:pPr>
            <a:r>
              <a:rPr lang="en-US" sz="2000" kern="0" dirty="0" err="1">
                <a:solidFill>
                  <a:srgbClr val="002060"/>
                </a:solidFill>
              </a:rPr>
              <a:t>Mergesort</a:t>
            </a:r>
            <a:r>
              <a:rPr lang="en-US" sz="2000" kern="0" dirty="0">
                <a:solidFill>
                  <a:srgbClr val="002060"/>
                </a:solidFill>
              </a:rPr>
              <a:t> </a:t>
            </a:r>
            <a:r>
              <a:rPr lang="ru-RU" sz="2000" kern="0" dirty="0">
                <a:solidFill>
                  <a:srgbClr val="002060"/>
                </a:solidFill>
              </a:rPr>
              <a:t>(</a:t>
            </a:r>
            <a:r>
              <a:rPr lang="en-US" sz="2000" kern="0" dirty="0">
                <a:solidFill>
                  <a:srgbClr val="002060"/>
                </a:solidFill>
              </a:rPr>
              <a:t>A)</a:t>
            </a:r>
            <a:endParaRPr lang="ru-RU" sz="2000" kern="0" dirty="0">
              <a:solidFill>
                <a:srgbClr val="002060"/>
              </a:solidFill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  <a:buFont typeface="Wingdings" pitchFamily="2" charset="2"/>
              <a:buNone/>
              <a:defRPr/>
            </a:pPr>
            <a:r>
              <a:rPr lang="ru-RU" sz="2000" kern="0" dirty="0">
                <a:solidFill>
                  <a:srgbClr val="002060"/>
                </a:solidFill>
              </a:rPr>
              <a:t>  </a:t>
            </a:r>
            <a:r>
              <a:rPr lang="en-US" sz="2000" kern="0" dirty="0">
                <a:solidFill>
                  <a:srgbClr val="002060"/>
                </a:solidFill>
              </a:rPr>
              <a:t>if n&gt;1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rgbClr val="002060"/>
                </a:solidFill>
              </a:rPr>
              <a:t>     </a:t>
            </a:r>
            <a:r>
              <a:rPr lang="ru-RU" sz="2000" kern="0" dirty="0">
                <a:solidFill>
                  <a:srgbClr val="002060"/>
                </a:solidFill>
              </a:rPr>
              <a:t>Первая половина А -</a:t>
            </a:r>
            <a:r>
              <a:rPr lang="en-US" sz="2000" kern="0" dirty="0">
                <a:solidFill>
                  <a:srgbClr val="002060"/>
                </a:solidFill>
              </a:rPr>
              <a:t>&gt;</a:t>
            </a:r>
            <a:r>
              <a:rPr lang="ru-RU" sz="2000" kern="0" dirty="0">
                <a:solidFill>
                  <a:srgbClr val="002060"/>
                </a:solidFill>
              </a:rPr>
              <a:t> в массив В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rgbClr val="002060"/>
                </a:solidFill>
              </a:rPr>
              <a:t> </a:t>
            </a:r>
            <a:r>
              <a:rPr lang="ru-RU" sz="2000" kern="0" dirty="0">
                <a:solidFill>
                  <a:srgbClr val="002060"/>
                </a:solidFill>
              </a:rPr>
              <a:t>    Вторая половина А -</a:t>
            </a:r>
            <a:r>
              <a:rPr lang="en-US" sz="2000" kern="0" dirty="0">
                <a:solidFill>
                  <a:srgbClr val="002060"/>
                </a:solidFill>
              </a:rPr>
              <a:t>&gt;</a:t>
            </a:r>
            <a:r>
              <a:rPr lang="ru-RU" sz="2000" kern="0" dirty="0">
                <a:solidFill>
                  <a:srgbClr val="002060"/>
                </a:solidFill>
              </a:rPr>
              <a:t> в массив С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rgbClr val="002060"/>
                </a:solidFill>
              </a:rPr>
              <a:t>     </a:t>
            </a:r>
            <a:r>
              <a:rPr lang="ru-RU" sz="2000" kern="0" dirty="0" err="1">
                <a:solidFill>
                  <a:srgbClr val="002060"/>
                </a:solidFill>
              </a:rPr>
              <a:t>Mergesort</a:t>
            </a:r>
            <a:r>
              <a:rPr lang="ru-RU" sz="2000" kern="0" dirty="0">
                <a:solidFill>
                  <a:srgbClr val="002060"/>
                </a:solidFill>
              </a:rPr>
              <a:t>(B)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rgbClr val="002060"/>
                </a:solidFill>
              </a:rPr>
              <a:t>     </a:t>
            </a:r>
            <a:r>
              <a:rPr lang="ru-RU" sz="2000" kern="0" dirty="0" err="1">
                <a:solidFill>
                  <a:srgbClr val="002060"/>
                </a:solidFill>
              </a:rPr>
              <a:t>Mergesort</a:t>
            </a:r>
            <a:r>
              <a:rPr lang="ru-RU" sz="2000" kern="0" dirty="0">
                <a:solidFill>
                  <a:srgbClr val="002060"/>
                </a:solidFill>
              </a:rPr>
              <a:t>(C)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rgbClr val="002060"/>
                </a:solidFill>
              </a:rPr>
              <a:t>     </a:t>
            </a:r>
            <a:r>
              <a:rPr lang="ru-RU" sz="2000" kern="0" dirty="0" err="1">
                <a:solidFill>
                  <a:srgbClr val="002060"/>
                </a:solidFill>
              </a:rPr>
              <a:t>Ме</a:t>
            </a:r>
            <a:r>
              <a:rPr lang="en-US" sz="2000" kern="0" dirty="0" err="1">
                <a:solidFill>
                  <a:srgbClr val="002060"/>
                </a:solidFill>
              </a:rPr>
              <a:t>rg</a:t>
            </a:r>
            <a:r>
              <a:rPr lang="ru-RU" sz="2000" kern="0" dirty="0">
                <a:solidFill>
                  <a:srgbClr val="002060"/>
                </a:solidFill>
              </a:rPr>
              <a:t>е(В,С,А)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  <a:buFont typeface="Wingdings" pitchFamily="2" charset="2"/>
              <a:buNone/>
              <a:defRPr/>
            </a:pPr>
            <a:endParaRPr lang="ru-RU" sz="2000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Слияние массивов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charset="0"/>
              </a:rPr>
              <a:t>Два индекса массивов после инициализации указывают на первые элементы сливаемых массивов. </a:t>
            </a:r>
          </a:p>
          <a:p>
            <a:r>
              <a:rPr lang="ru-RU" dirty="0" smtClean="0">
                <a:latin typeface="Arial" charset="0"/>
              </a:rPr>
              <a:t>Элементы сравниваются, и меньший из них добавляется в новый массив. </a:t>
            </a:r>
          </a:p>
          <a:p>
            <a:r>
              <a:rPr lang="ru-RU" dirty="0" smtClean="0">
                <a:latin typeface="Arial" charset="0"/>
              </a:rPr>
              <a:t>Индекс меньшего элемента увеличивается (он указывает на элемент, непосредственно следующий за только что скопированным). </a:t>
            </a:r>
          </a:p>
          <a:p>
            <a:pPr>
              <a:buNone/>
            </a:pPr>
            <a:r>
              <a:rPr lang="ru-RU" dirty="0" smtClean="0">
                <a:latin typeface="Arial" charset="0"/>
              </a:rPr>
              <a:t>Эта операция повторяется до тех пор, пока не будет исчерпан один из сливаемых массивов.</a:t>
            </a:r>
          </a:p>
          <a:p>
            <a:pPr>
              <a:buNone/>
            </a:pPr>
            <a:r>
              <a:rPr lang="ru-RU" dirty="0" smtClean="0">
                <a:latin typeface="Arial" charset="0"/>
              </a:rPr>
              <a:t>Оставшиеся элементы второго массива добавляются в конец нового массива.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Анализ сортировки слиянием</a:t>
            </a: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0" y="620713"/>
            <a:ext cx="8772525" cy="3671887"/>
          </a:xfrm>
        </p:spPr>
        <p:txBody>
          <a:bodyPr/>
          <a:lstStyle/>
          <a:p>
            <a:r>
              <a:rPr lang="ru-RU" sz="2200" dirty="0" smtClean="0"/>
              <a:t>Пусть длина файла является степенью 2.</a:t>
            </a:r>
          </a:p>
          <a:p>
            <a:r>
              <a:rPr lang="ru-RU" sz="2200" dirty="0" smtClean="0"/>
              <a:t>Количество сравнений ключей: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/>
              <a:t>      C(n) = 2*C(n/2) + </a:t>
            </a:r>
            <a:r>
              <a:rPr lang="en-US" sz="2200" dirty="0" err="1" smtClean="0"/>
              <a:t>C</a:t>
            </a:r>
            <a:r>
              <a:rPr lang="en-US" sz="2200" baseline="-25000" dirty="0" err="1" smtClean="0"/>
              <a:t>merge</a:t>
            </a:r>
            <a:r>
              <a:rPr lang="en-US" sz="2200" dirty="0" smtClean="0"/>
              <a:t> </a:t>
            </a:r>
            <a:r>
              <a:rPr lang="ru-RU" sz="2200" dirty="0" smtClean="0"/>
              <a:t>(</a:t>
            </a:r>
            <a:r>
              <a:rPr lang="en-US" sz="2200" dirty="0" smtClean="0"/>
              <a:t>n)       n &gt; 1, C(1)=0</a:t>
            </a:r>
            <a:endParaRPr lang="ru-RU" sz="2200" dirty="0" smtClean="0"/>
          </a:p>
          <a:p>
            <a:r>
              <a:rPr lang="en-US" sz="2200" dirty="0" err="1" smtClean="0"/>
              <a:t>C</a:t>
            </a:r>
            <a:r>
              <a:rPr lang="en-US" sz="2200" baseline="-25000" dirty="0" err="1" smtClean="0"/>
              <a:t>merge</a:t>
            </a:r>
            <a:r>
              <a:rPr lang="en-US" sz="2200" dirty="0" smtClean="0"/>
              <a:t> </a:t>
            </a:r>
            <a:r>
              <a:rPr lang="ru-RU" sz="2200" dirty="0" smtClean="0"/>
              <a:t>(</a:t>
            </a:r>
            <a:r>
              <a:rPr lang="en-US" sz="2200" dirty="0" smtClean="0"/>
              <a:t>n) </a:t>
            </a:r>
            <a:r>
              <a:rPr lang="ru-RU" sz="2200" dirty="0" smtClean="0"/>
              <a:t>= </a:t>
            </a:r>
            <a:r>
              <a:rPr lang="en-US" sz="2200" dirty="0" smtClean="0"/>
              <a:t>n-</a:t>
            </a:r>
            <a:r>
              <a:rPr lang="ru-RU" sz="2200" dirty="0" smtClean="0"/>
              <a:t>1</a:t>
            </a:r>
            <a:r>
              <a:rPr lang="en-US" sz="2200" dirty="0" smtClean="0"/>
              <a:t> </a:t>
            </a:r>
            <a:r>
              <a:rPr lang="ru-RU" sz="2200" dirty="0" smtClean="0"/>
              <a:t>в худшем случае (кол-во сравнений ключей при слиянии)</a:t>
            </a:r>
            <a:endParaRPr lang="en-US" sz="2200" dirty="0" smtClean="0"/>
          </a:p>
          <a:p>
            <a:r>
              <a:rPr lang="ru-RU" sz="2200" dirty="0" smtClean="0"/>
              <a:t>В худшем случае </a:t>
            </a:r>
            <a:r>
              <a:rPr lang="en-US" sz="2200" dirty="0" err="1" smtClean="0"/>
              <a:t>C</a:t>
            </a:r>
            <a:r>
              <a:rPr lang="en-US" sz="2200" baseline="-25000" dirty="0" err="1" smtClean="0"/>
              <a:t>w</a:t>
            </a:r>
            <a:r>
              <a:rPr lang="ru-RU" sz="2200" dirty="0" smtClean="0"/>
              <a:t>:</a:t>
            </a:r>
            <a:endParaRPr lang="en-US" sz="2200" dirty="0" smtClean="0"/>
          </a:p>
          <a:p>
            <a:pPr>
              <a:buFont typeface="Wingdings" pitchFamily="2" charset="2"/>
              <a:buNone/>
            </a:pPr>
            <a:r>
              <a:rPr lang="en-US" sz="2200" dirty="0" smtClean="0"/>
              <a:t>      </a:t>
            </a:r>
            <a:r>
              <a:rPr lang="en-US" sz="2200" dirty="0" err="1" smtClean="0"/>
              <a:t>C</a:t>
            </a:r>
            <a:r>
              <a:rPr lang="en-US" sz="2200" baseline="-25000" dirty="0" err="1" smtClean="0"/>
              <a:t>w</a:t>
            </a:r>
            <a:r>
              <a:rPr lang="en-US" sz="2200" dirty="0" smtClean="0"/>
              <a:t>(n) = 2*</a:t>
            </a:r>
            <a:r>
              <a:rPr lang="en-US" sz="2200" dirty="0" err="1" smtClean="0"/>
              <a:t>C</a:t>
            </a:r>
            <a:r>
              <a:rPr lang="en-US" sz="2200" baseline="-25000" dirty="0" err="1" smtClean="0"/>
              <a:t>w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(n/2) +n-1</a:t>
            </a:r>
          </a:p>
          <a:p>
            <a:pPr>
              <a:buFont typeface="Wingdings" pitchFamily="2" charset="2"/>
              <a:buNone/>
            </a:pPr>
            <a:r>
              <a:rPr lang="ru-RU" sz="2200" dirty="0" smtClean="0"/>
              <a:t>      </a:t>
            </a:r>
            <a:r>
              <a:rPr lang="en-US" sz="2200" dirty="0" err="1" smtClean="0"/>
              <a:t>C</a:t>
            </a:r>
            <a:r>
              <a:rPr lang="en-US" sz="2200" baseline="-25000" dirty="0" err="1" smtClean="0"/>
              <a:t>w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(n) </a:t>
            </a:r>
            <a:r>
              <a:rPr lang="en-US" sz="2200" dirty="0" smtClean="0">
                <a:sym typeface="Symbol" pitchFamily="18" charset="2"/>
              </a:rPr>
              <a:t> (n log n) – </a:t>
            </a:r>
            <a:r>
              <a:rPr lang="ru-RU" sz="2200" dirty="0" smtClean="0">
                <a:sym typeface="Symbol" pitchFamily="18" charset="2"/>
              </a:rPr>
              <a:t>по </a:t>
            </a:r>
            <a:r>
              <a:rPr lang="ru-RU" sz="2200" dirty="0" err="1" smtClean="0">
                <a:sym typeface="Symbol" pitchFamily="18" charset="2"/>
              </a:rPr>
              <a:t>осн</a:t>
            </a:r>
            <a:r>
              <a:rPr lang="ru-RU" sz="2200" dirty="0" smtClean="0">
                <a:sym typeface="Symbol" pitchFamily="18" charset="2"/>
              </a:rPr>
              <a:t>. теореме</a:t>
            </a:r>
          </a:p>
          <a:p>
            <a:pPr>
              <a:buFont typeface="Wingdings" pitchFamily="2" charset="2"/>
              <a:buNone/>
            </a:pPr>
            <a:r>
              <a:rPr lang="ru-RU" sz="2200" dirty="0" smtClean="0">
                <a:sym typeface="Symbol" pitchFamily="18" charset="2"/>
              </a:rPr>
              <a:t>  </a:t>
            </a:r>
          </a:p>
          <a:p>
            <a:endParaRPr lang="ru-RU" sz="2200" dirty="0" smtClean="0"/>
          </a:p>
          <a:p>
            <a:endParaRPr lang="ru-RU" sz="22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4FAEE-531F-4286-A608-B14056F5C1C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6" name="Рисунок 5" descr="algo_14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4292600"/>
            <a:ext cx="4733925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5" descr="algo_15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49726"/>
            <a:ext cx="9143999" cy="244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6876256" y="4149080"/>
            <a:ext cx="612775" cy="4001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(1)</a:t>
            </a:r>
            <a:endParaRPr lang="ru-RU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96336" y="2708920"/>
            <a:ext cx="1008112" cy="10215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d=1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a=2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b=2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Количество сравнений ключей, выполняемых сортировкой слиянием, в худшем случае весьма близко к теоретическому минимуму количества сравнений для любого алгоритма сортировки, основанного на сравнениях. </a:t>
            </a:r>
          </a:p>
          <a:p>
            <a:r>
              <a:rPr lang="ru-RU" smtClean="0"/>
              <a:t>Основной недостаток сортировки слиянием — необходимость дополнительной памяти, количество которой линейно пропорционально размеру входных данных.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68C40-8567-44FB-BE96-2BD259D8F59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Быстрая сортировка</a:t>
            </a:r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>
          <a:xfrm>
            <a:off x="250825" y="765175"/>
            <a:ext cx="8642350" cy="16557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200" smtClean="0"/>
              <a:t>В отличие от сортировки слиянием, которая разделяет элементы массива в соответствии с иx положением в массиве, быстрая сортировка разделяет элементы массива в соответствии с их значениями.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789C2-EC57-41D3-8D51-7259FD68227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650" y="3933825"/>
            <a:ext cx="828675" cy="46037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28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4438" y="3933825"/>
            <a:ext cx="827087" cy="46037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1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8038" y="3933825"/>
            <a:ext cx="827087" cy="46037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0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1638" y="3933825"/>
            <a:ext cx="828675" cy="46037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29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825" y="3933825"/>
            <a:ext cx="827088" cy="46037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3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425" y="3933825"/>
            <a:ext cx="827088" cy="46037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-4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04025" y="3933825"/>
            <a:ext cx="828675" cy="46037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16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9250" y="3933825"/>
            <a:ext cx="828675" cy="46037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56</a:t>
            </a:r>
            <a:endParaRPr lang="ru-RU" b="1" dirty="0">
              <a:solidFill>
                <a:srgbClr val="000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827088" y="3429000"/>
            <a:ext cx="576262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6948487" y="3500438"/>
            <a:ext cx="576263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Выбираем опорный элемент</a:t>
            </a:r>
          </a:p>
          <a:p>
            <a:r>
              <a:rPr lang="ru-RU" sz="2000" dirty="0" smtClean="0"/>
              <a:t>Выполняем перестановку элементов для получения разбиения, когда все элементы до некоторой позиции </a:t>
            </a:r>
            <a:r>
              <a:rPr lang="ru-RU" sz="2000" dirty="0" err="1" smtClean="0"/>
              <a:t>s</a:t>
            </a:r>
            <a:r>
              <a:rPr lang="ru-RU" sz="2000" dirty="0" smtClean="0"/>
              <a:t> не превышают элемента A [</a:t>
            </a:r>
            <a:r>
              <a:rPr lang="ru-RU" sz="2000" dirty="0" err="1" smtClean="0"/>
              <a:t>s</a:t>
            </a:r>
            <a:r>
              <a:rPr lang="ru-RU" sz="2000" dirty="0" smtClean="0"/>
              <a:t>], а элементы после позиции </a:t>
            </a:r>
            <a:r>
              <a:rPr lang="ru-RU" sz="2000" dirty="0" err="1" smtClean="0"/>
              <a:t>s</a:t>
            </a:r>
            <a:r>
              <a:rPr lang="ru-RU" sz="2000" dirty="0" smtClean="0"/>
              <a:t> не меньше него.</a:t>
            </a:r>
          </a:p>
          <a:p>
            <a:r>
              <a:rPr lang="ru-RU" sz="2000" dirty="0" smtClean="0"/>
              <a:t>Очевидно, что после разбиения A [</a:t>
            </a:r>
            <a:r>
              <a:rPr lang="ru-RU" sz="2000" dirty="0" err="1" smtClean="0"/>
              <a:t>s</a:t>
            </a:r>
            <a:r>
              <a:rPr lang="ru-RU" sz="2000" dirty="0" smtClean="0"/>
              <a:t>] находится в окончательной позиции, и мы можем сортировать два </a:t>
            </a:r>
            <a:r>
              <a:rPr lang="ru-RU" sz="2000" dirty="0" err="1" smtClean="0"/>
              <a:t>подмассива</a:t>
            </a:r>
            <a:r>
              <a:rPr lang="ru-RU" sz="2000" dirty="0" smtClean="0"/>
              <a:t> элементов до и после A [</a:t>
            </a:r>
            <a:r>
              <a:rPr lang="ru-RU" sz="2000" dirty="0" err="1" smtClean="0"/>
              <a:t>s</a:t>
            </a:r>
            <a:r>
              <a:rPr lang="ru-RU" sz="2000" dirty="0" smtClean="0"/>
              <a:t>] независимо (тем же или другим методом)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Процедура перестановки элементов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3" y="836613"/>
            <a:ext cx="8843838" cy="5472112"/>
          </a:xfrm>
        </p:spPr>
        <p:txBody>
          <a:bodyPr/>
          <a:lstStyle/>
          <a:p>
            <a:r>
              <a:rPr lang="ru-RU" sz="2000" dirty="0" smtClean="0"/>
              <a:t>Эффективный метод, основанный на двух проходах </a:t>
            </a:r>
            <a:r>
              <a:rPr lang="ru-RU" sz="2000" dirty="0" err="1" smtClean="0"/>
              <a:t>подмассива</a:t>
            </a:r>
            <a:r>
              <a:rPr lang="ru-RU" sz="2000" dirty="0" smtClean="0"/>
              <a:t> — слева направо и справа налево. При каждом проходе элементы сравниваются с опорным. </a:t>
            </a:r>
          </a:p>
          <a:p>
            <a:r>
              <a:rPr lang="ru-RU" sz="2000" dirty="0" smtClean="0"/>
              <a:t>Проход слева направо </a:t>
            </a:r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  <a:r>
              <a:rPr lang="ru-RU" sz="2000" dirty="0" smtClean="0"/>
              <a:t>пропускает элементы, меньшие опорного, и останавливается на первом элементе, не меньшем опорного. </a:t>
            </a:r>
          </a:p>
          <a:p>
            <a:r>
              <a:rPr lang="ru-RU" sz="2000" dirty="0" smtClean="0"/>
              <a:t>Проход справа налево </a:t>
            </a:r>
            <a:r>
              <a:rPr lang="en-US" sz="2000" dirty="0" smtClean="0"/>
              <a:t>(j) </a:t>
            </a:r>
            <a:r>
              <a:rPr lang="ru-RU" sz="2000" dirty="0" smtClean="0"/>
              <a:t>пропускает элементы, большие опорного, и останавливается на первом элементе, не превышающем опорный. </a:t>
            </a:r>
          </a:p>
          <a:p>
            <a:r>
              <a:rPr lang="ru-RU" sz="2000" dirty="0" smtClean="0"/>
              <a:t>Если индексы сканирования не пересеклись, обмениваем найденные элементы местами и продолжаем проходы.</a:t>
            </a:r>
          </a:p>
          <a:p>
            <a:r>
              <a:rPr lang="ru-RU" sz="2000" dirty="0" smtClean="0"/>
              <a:t>Если индексы пересеклись, обмениваем опорный элемент с </a:t>
            </a:r>
            <a:r>
              <a:rPr lang="en-US" sz="2000" dirty="0" err="1" smtClean="0"/>
              <a:t>Aj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1780"/>
            <a:ext cx="8567737" cy="523220"/>
          </a:xfrm>
        </p:spPr>
        <p:txBody>
          <a:bodyPr/>
          <a:lstStyle/>
          <a:p>
            <a:r>
              <a:rPr lang="ru-RU" dirty="0" smtClean="0"/>
              <a:t>Эффективность быстрой сортировки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3" y="764704"/>
            <a:ext cx="8843838" cy="5544021"/>
          </a:xfrm>
        </p:spPr>
        <p:txBody>
          <a:bodyPr/>
          <a:lstStyle/>
          <a:p>
            <a:r>
              <a:rPr lang="ru-RU" sz="2000" dirty="0" smtClean="0"/>
              <a:t>Наилучший случай: все разбиения оказываются посередине соответствующих </a:t>
            </a:r>
            <a:r>
              <a:rPr lang="ru-RU" sz="2000" dirty="0" err="1" smtClean="0"/>
              <a:t>подмассивов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В наихудшем случае все разбиения оказываются такими, что один из </a:t>
            </a:r>
            <a:r>
              <a:rPr lang="ru-RU" sz="2000" dirty="0" err="1" smtClean="0"/>
              <a:t>подмассивов</a:t>
            </a:r>
            <a:r>
              <a:rPr lang="ru-RU" sz="2000" dirty="0" smtClean="0"/>
              <a:t> пуст, а размер второго на 1 меньше размера разбиваемого массива (зависимость квадратичная).</a:t>
            </a:r>
          </a:p>
          <a:p>
            <a:r>
              <a:rPr lang="ru-RU" sz="2000" dirty="0" smtClean="0"/>
              <a:t>В среднем случае считаем,</a:t>
            </a:r>
            <a:r>
              <a:rPr lang="ru-RU" sz="2000" baseline="0" dirty="0" smtClean="0"/>
              <a:t> что разбиение может выполняться в каждой позиции с одинаковой вероятностью:</a:t>
            </a:r>
          </a:p>
          <a:p>
            <a:pPr>
              <a:buNone/>
            </a:pPr>
            <a:r>
              <a:rPr lang="en-US" sz="2000" dirty="0" smtClean="0"/>
              <a:t>               </a:t>
            </a:r>
            <a:r>
              <a:rPr lang="en-US" sz="2000" i="1" dirty="0" err="1" smtClean="0"/>
              <a:t>C</a:t>
            </a:r>
            <a:r>
              <a:rPr lang="en-US" sz="2000" i="1" baseline="-25000" dirty="0" err="1" smtClean="0"/>
              <a:t>avg</a:t>
            </a:r>
            <a:r>
              <a:rPr lang="en-US" sz="2000" i="1" dirty="0" smtClean="0"/>
              <a:t> </a:t>
            </a:r>
            <a:r>
              <a:rPr lang="en-US" sz="2000" i="1" dirty="0" smtClean="0">
                <a:sym typeface="Symbol"/>
              </a:rPr>
              <a:t></a:t>
            </a:r>
            <a:r>
              <a:rPr lang="en-US" sz="2000" i="1" dirty="0" smtClean="0"/>
              <a:t> 2 n </a:t>
            </a:r>
            <a:r>
              <a:rPr lang="en-US" sz="2000" i="1" dirty="0" err="1" smtClean="0"/>
              <a:t>ln</a:t>
            </a:r>
            <a:r>
              <a:rPr lang="en-US" sz="2000" i="1" dirty="0" smtClean="0"/>
              <a:t> n </a:t>
            </a:r>
            <a:r>
              <a:rPr lang="en-US" sz="2000" i="1" dirty="0" smtClean="0">
                <a:sym typeface="Symbol"/>
              </a:rPr>
              <a:t>  </a:t>
            </a:r>
            <a:r>
              <a:rPr lang="en-US" sz="2000" i="1" dirty="0" smtClean="0"/>
              <a:t>1,38 n log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 n</a:t>
            </a:r>
          </a:p>
          <a:p>
            <a:pPr>
              <a:buNone/>
            </a:pPr>
            <a:endParaRPr lang="ru-RU" sz="2000" i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6" name="Рисунок 5" descr="algo1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12776"/>
            <a:ext cx="9143999" cy="1549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Улучшения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aseline="0" dirty="0" smtClean="0"/>
              <a:t>улучшенные методы выбора опорного элемента</a:t>
            </a:r>
          </a:p>
          <a:p>
            <a:r>
              <a:rPr lang="ru-RU" baseline="0" dirty="0" smtClean="0"/>
              <a:t>переключение на более простую сортировку для малых </a:t>
            </a:r>
            <a:r>
              <a:rPr lang="ru-RU" baseline="0" dirty="0" err="1" smtClean="0"/>
              <a:t>подмассивов</a:t>
            </a:r>
            <a:endParaRPr lang="ru-RU" baseline="0" dirty="0" smtClean="0"/>
          </a:p>
          <a:p>
            <a:r>
              <a:rPr lang="ru-RU" baseline="0" dirty="0" smtClean="0"/>
              <a:t>удаление рекурсии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</a:t>
            </a:r>
            <a:r>
              <a:rPr lang="ru-RU" baseline="0" dirty="0" smtClean="0"/>
              <a:t>се вместе эти улучшения могут снизить время работы алгоритма на 20-25% (Р. </a:t>
            </a:r>
            <a:r>
              <a:rPr lang="ru-RU" baseline="0" dirty="0" err="1" smtClean="0"/>
              <a:t>Седжвик</a:t>
            </a:r>
            <a:r>
              <a:rPr lang="ru-RU" baseline="0" dirty="0" smtClean="0"/>
              <a:t>)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Метод грубой силы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Обход бинарного дерева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еще один пример применения метода декомпозиции</a:t>
            </a:r>
          </a:p>
          <a:p>
            <a:r>
              <a:rPr lang="ru-RU" dirty="0" smtClean="0"/>
              <a:t>При обходе </a:t>
            </a:r>
            <a:r>
              <a:rPr lang="ru-RU" b="1" dirty="0" smtClean="0"/>
              <a:t>в прямом порядке</a:t>
            </a:r>
            <a:r>
              <a:rPr lang="ru-RU" dirty="0" smtClean="0"/>
              <a:t> сначала посещается корень дерева, а затем левое и правое поддеревья. </a:t>
            </a:r>
          </a:p>
          <a:p>
            <a:r>
              <a:rPr lang="ru-RU" dirty="0" smtClean="0"/>
              <a:t>При </a:t>
            </a:r>
            <a:r>
              <a:rPr lang="ru-RU" b="1" dirty="0" smtClean="0"/>
              <a:t>симметричном обходе</a:t>
            </a:r>
            <a:r>
              <a:rPr lang="ru-RU" dirty="0" smtClean="0"/>
              <a:t> корень посещается после левого поддерева, но перед посещением правого. </a:t>
            </a:r>
          </a:p>
          <a:p>
            <a:r>
              <a:rPr lang="ru-RU" dirty="0" smtClean="0"/>
              <a:t>При обходе </a:t>
            </a:r>
            <a:r>
              <a:rPr lang="ru-RU" b="1" dirty="0" smtClean="0"/>
              <a:t>в обратном порядке</a:t>
            </a:r>
            <a:r>
              <a:rPr lang="ru-RU" dirty="0" smtClean="0"/>
              <a:t> корень посещается после левого и правого поддеревьев.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3E122-752F-4892-A3EA-36F61E23A752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Обход дерева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692150"/>
            <a:ext cx="5310188" cy="2089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procedure print_tree( </a:t>
            </a:r>
            <a:r>
              <a:rPr lang="ru-RU" sz="1800" smtClean="0"/>
              <a:t>дерево</a:t>
            </a:r>
            <a:r>
              <a:rPr lang="en-US" sz="1800" smtClean="0"/>
              <a:t> 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begin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	print_tree( </a:t>
            </a:r>
            <a:r>
              <a:rPr lang="ru-RU" sz="1800" smtClean="0"/>
              <a:t>левое</a:t>
            </a:r>
            <a:r>
              <a:rPr lang="en-US" sz="1800" smtClean="0"/>
              <a:t>_</a:t>
            </a:r>
            <a:r>
              <a:rPr lang="ru-RU" sz="1800" smtClean="0"/>
              <a:t>поддерево</a:t>
            </a:r>
            <a:r>
              <a:rPr lang="en-US" sz="1800" smtClean="0"/>
              <a:t> 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	</a:t>
            </a:r>
            <a:r>
              <a:rPr lang="ru-RU" sz="1800" b="1" smtClean="0"/>
              <a:t>посещение корня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/>
              <a:t>	</a:t>
            </a:r>
            <a:r>
              <a:rPr lang="en-US" sz="1800" smtClean="0"/>
              <a:t>print</a:t>
            </a:r>
            <a:r>
              <a:rPr lang="ru-RU" sz="1800" smtClean="0"/>
              <a:t>_</a:t>
            </a:r>
            <a:r>
              <a:rPr lang="en-US" sz="1800" smtClean="0"/>
              <a:t>tree</a:t>
            </a:r>
            <a:r>
              <a:rPr lang="ru-RU" sz="1800" smtClean="0"/>
              <a:t>( правое_поддерево )</a:t>
            </a: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end</a:t>
            </a:r>
            <a:r>
              <a:rPr lang="ru-RU" sz="1800" smtClean="0"/>
              <a:t>; </a:t>
            </a:r>
          </a:p>
        </p:txBody>
      </p:sp>
      <p:pic>
        <p:nvPicPr>
          <p:cNvPr id="10246" name="Picture 4" descr="bin_tre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10163" y="836613"/>
            <a:ext cx="3629025" cy="5472112"/>
          </a:xfrm>
          <a:noFill/>
        </p:spPr>
      </p:pic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250825" y="3213100"/>
            <a:ext cx="4333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Verdana" pitchFamily="34" charset="0"/>
              </a:rPr>
              <a:t>1</a:t>
            </a:r>
            <a:endParaRPr lang="ru-RU" sz="2000">
              <a:latin typeface="Verdana" pitchFamily="34" charset="0"/>
            </a:endParaRP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755650" y="3213100"/>
            <a:ext cx="4333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Verdana" pitchFamily="34" charset="0"/>
              </a:rPr>
              <a:t>6</a:t>
            </a:r>
            <a:endParaRPr lang="ru-RU" sz="2000">
              <a:latin typeface="Verdana" pitchFamily="34" charset="0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1258888" y="3213100"/>
            <a:ext cx="4333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Verdana" pitchFamily="34" charset="0"/>
              </a:rPr>
              <a:t>8</a:t>
            </a:r>
            <a:endParaRPr lang="ru-RU" sz="2000">
              <a:latin typeface="Verdana" pitchFamily="34" charset="0"/>
            </a:endParaRP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1692275" y="3213100"/>
            <a:ext cx="5762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Verdana" pitchFamily="34" charset="0"/>
              </a:rPr>
              <a:t>10</a:t>
            </a:r>
            <a:endParaRPr lang="ru-RU" sz="2000">
              <a:latin typeface="Verdana" pitchFamily="34" charset="0"/>
            </a:endParaRP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2268538" y="3213100"/>
            <a:ext cx="574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Verdana" pitchFamily="34" charset="0"/>
              </a:rPr>
              <a:t>20</a:t>
            </a:r>
            <a:endParaRPr lang="ru-RU" sz="2000">
              <a:latin typeface="Verdana" pitchFamily="34" charset="0"/>
            </a:endParaRP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2916238" y="3213100"/>
            <a:ext cx="576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Verdana" pitchFamily="34" charset="0"/>
              </a:rPr>
              <a:t>21</a:t>
            </a:r>
            <a:endParaRPr lang="ru-RU" sz="2000">
              <a:latin typeface="Verdana" pitchFamily="34" charset="0"/>
            </a:endParaRP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3492500" y="3213100"/>
            <a:ext cx="5762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Verdana" pitchFamily="34" charset="0"/>
              </a:rPr>
              <a:t>25</a:t>
            </a:r>
            <a:endParaRPr lang="ru-RU" sz="2000">
              <a:latin typeface="Verdana" pitchFamily="34" charset="0"/>
            </a:endParaRPr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4140200" y="32131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Verdana" pitchFamily="34" charset="0"/>
              </a:rPr>
              <a:t>30</a:t>
            </a:r>
            <a:endParaRPr lang="ru-RU" sz="20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  <p:bldP spid="71686" grpId="0"/>
      <p:bldP spid="71687" grpId="0"/>
      <p:bldP spid="71688" grpId="0"/>
      <p:bldP spid="71689" grpId="0"/>
      <p:bldP spid="71690" grpId="0"/>
      <p:bldP spid="71691" grpId="0"/>
      <p:bldP spid="7169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Метод уменьшения размера задачи 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1780"/>
            <a:ext cx="8567737" cy="523220"/>
          </a:xfrm>
        </p:spPr>
        <p:txBody>
          <a:bodyPr/>
          <a:lstStyle/>
          <a:p>
            <a:r>
              <a:rPr lang="ru-RU" dirty="0" smtClean="0"/>
              <a:t>Метод уменьшения размера задачи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1" y="764704"/>
            <a:ext cx="8771830" cy="5544021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Основан на использовании связи между решением данного экземпляра задачи и решением меньшего экземпляра той же задачи. </a:t>
            </a:r>
          </a:p>
          <a:p>
            <a:pPr>
              <a:buNone/>
            </a:pPr>
            <a:r>
              <a:rPr lang="ru-RU" sz="2000" dirty="0" smtClean="0"/>
              <a:t>Если такая связь установлена, ее можно использовать либо сверху вниз (рекурсивно), либо снизу вверх (без рекурсии).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(</a:t>
            </a:r>
            <a:r>
              <a:rPr lang="ru-RU" sz="2000" dirty="0" smtClean="0"/>
              <a:t>пример – возведение числа в степень) </a:t>
            </a:r>
          </a:p>
          <a:p>
            <a:pPr>
              <a:buNone/>
            </a:pPr>
            <a:r>
              <a:rPr lang="ru-RU" sz="2000" dirty="0" smtClean="0"/>
              <a:t>Имеется три основных варианта метода уменьшения размера: </a:t>
            </a:r>
          </a:p>
          <a:p>
            <a:r>
              <a:rPr lang="ru-RU" sz="2000" dirty="0" smtClean="0"/>
              <a:t>уменьшение на постоянную величину (обычно на 1); </a:t>
            </a:r>
          </a:p>
          <a:p>
            <a:r>
              <a:rPr lang="ru-RU" sz="2000" dirty="0" smtClean="0"/>
              <a:t>уменьшение на постоянный множитель (обычно в 2 раза); </a:t>
            </a:r>
          </a:p>
          <a:p>
            <a:r>
              <a:rPr lang="ru-RU" sz="2000" dirty="0" smtClean="0"/>
              <a:t>уменьшение переменного размера. 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1780"/>
            <a:ext cx="8567737" cy="523220"/>
          </a:xfrm>
        </p:spPr>
        <p:txBody>
          <a:bodyPr/>
          <a:lstStyle/>
          <a:p>
            <a:r>
              <a:rPr lang="ru-RU" dirty="0" smtClean="0"/>
              <a:t>Сортировка вставкой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Предположим, что задача сортировки массива размерностью </a:t>
            </a:r>
            <a:r>
              <a:rPr lang="en-US" dirty="0" smtClean="0"/>
              <a:t>n-1 </a:t>
            </a:r>
            <a:r>
              <a:rPr lang="ru-RU" dirty="0" smtClean="0"/>
              <a:t>решена. Тогда остается вставить </a:t>
            </a:r>
            <a:r>
              <a:rPr lang="en-US" dirty="0" smtClean="0"/>
              <a:t>An </a:t>
            </a:r>
            <a:r>
              <a:rPr lang="ru-RU" dirty="0" smtClean="0"/>
              <a:t>в нужное место:</a:t>
            </a:r>
          </a:p>
          <a:p>
            <a:r>
              <a:rPr lang="ru-RU" dirty="0" smtClean="0"/>
              <a:t>Просматривая массив слева направо</a:t>
            </a:r>
          </a:p>
          <a:p>
            <a:r>
              <a:rPr lang="ru-RU" dirty="0" smtClean="0"/>
              <a:t>Просматривая массив справа налево</a:t>
            </a:r>
          </a:p>
          <a:p>
            <a:r>
              <a:rPr lang="ru-RU" dirty="0" smtClean="0"/>
              <a:t>Используя бинарный поиск места вставки</a:t>
            </a:r>
          </a:p>
          <a:p>
            <a:endParaRPr lang="ru-RU" dirty="0" smtClean="0"/>
          </a:p>
          <a:p>
            <a:r>
              <a:rPr lang="ru-RU" dirty="0" smtClean="0"/>
              <a:t>Хотя сортировка вставкой основана на рекурсивном подходе, более эффективной будет ее реализация снизу вверх (итеративная).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на псевдокоде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</a:t>
            </a:r>
            <a:r>
              <a:rPr lang="ru-RU" dirty="0" smtClean="0"/>
              <a:t> 1 </a:t>
            </a:r>
            <a:r>
              <a:rPr lang="en-US" dirty="0" smtClean="0"/>
              <a:t>to n — 1 do </a:t>
            </a:r>
          </a:p>
          <a:p>
            <a:pPr>
              <a:buNone/>
            </a:pPr>
            <a:r>
              <a:rPr lang="en-US" dirty="0" smtClean="0"/>
              <a:t>    v  </a:t>
            </a:r>
            <a:r>
              <a:rPr lang="en-US" dirty="0" smtClean="0">
                <a:solidFill>
                  <a:srgbClr val="0070C0"/>
                </a:solidFill>
              </a:rPr>
              <a:t>&lt;—</a:t>
            </a:r>
            <a:r>
              <a:rPr lang="en-US" dirty="0" smtClean="0"/>
              <a:t>  A[</a:t>
            </a:r>
            <a:r>
              <a:rPr lang="en-US" dirty="0" err="1" smtClean="0"/>
              <a:t>i</a:t>
            </a:r>
            <a:r>
              <a:rPr lang="en-US" dirty="0" smtClean="0"/>
              <a:t>] </a:t>
            </a:r>
          </a:p>
          <a:p>
            <a:pPr>
              <a:buNone/>
            </a:pPr>
            <a:r>
              <a:rPr lang="en-US" dirty="0" smtClean="0"/>
              <a:t>    j  </a:t>
            </a:r>
            <a:r>
              <a:rPr lang="en-US" dirty="0" smtClean="0">
                <a:solidFill>
                  <a:srgbClr val="0070C0"/>
                </a:solidFill>
              </a:rPr>
              <a:t>&lt;—</a:t>
            </a: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ru-RU" dirty="0" smtClean="0"/>
              <a:t>-1 </a:t>
            </a:r>
          </a:p>
          <a:p>
            <a:pPr>
              <a:buNone/>
            </a:pPr>
            <a:r>
              <a:rPr lang="en-US" dirty="0" smtClean="0"/>
              <a:t>    while j &gt;= 0 and A[j] &gt; v do </a:t>
            </a:r>
          </a:p>
          <a:p>
            <a:pPr>
              <a:buNone/>
            </a:pPr>
            <a:r>
              <a:rPr lang="en-US" dirty="0" smtClean="0"/>
              <a:t>         A[j + 1]   </a:t>
            </a:r>
            <a:r>
              <a:rPr lang="en-US" dirty="0" smtClean="0">
                <a:solidFill>
                  <a:srgbClr val="0070C0"/>
                </a:solidFill>
              </a:rPr>
              <a:t>&lt;—</a:t>
            </a:r>
            <a:r>
              <a:rPr lang="en-US" dirty="0" smtClean="0"/>
              <a:t>   A[j] </a:t>
            </a:r>
          </a:p>
          <a:p>
            <a:pPr>
              <a:buNone/>
            </a:pPr>
            <a:r>
              <a:rPr lang="en-US" dirty="0" smtClean="0"/>
              <a:t>          j </a:t>
            </a:r>
            <a:r>
              <a:rPr lang="en-US" dirty="0" smtClean="0">
                <a:solidFill>
                  <a:srgbClr val="0070C0"/>
                </a:solidFill>
              </a:rPr>
              <a:t>&lt;—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j-1 </a:t>
            </a:r>
          </a:p>
          <a:p>
            <a:pPr>
              <a:buNone/>
            </a:pPr>
            <a:r>
              <a:rPr lang="en-US" dirty="0" smtClean="0"/>
              <a:t>    A[j + 1]  </a:t>
            </a:r>
            <a:r>
              <a:rPr lang="en-US" dirty="0" smtClean="0">
                <a:solidFill>
                  <a:srgbClr val="0070C0"/>
                </a:solidFill>
              </a:rPr>
              <a:t>&lt;—</a:t>
            </a:r>
            <a:r>
              <a:rPr lang="en-US" dirty="0" smtClean="0"/>
              <a:t>   v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Эффективность сортировки вставкой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3" y="764704"/>
            <a:ext cx="8843838" cy="5544021"/>
          </a:xfrm>
        </p:spPr>
        <p:txBody>
          <a:bodyPr/>
          <a:lstStyle/>
          <a:p>
            <a:r>
              <a:rPr lang="ru-RU" sz="2000" dirty="0" smtClean="0"/>
              <a:t>Наихудший случай: выполняется столько же сравнений, сколько и в сортировке выбором</a:t>
            </a:r>
          </a:p>
          <a:p>
            <a:r>
              <a:rPr lang="ru-RU" sz="2000" dirty="0" smtClean="0"/>
              <a:t>Наилучший случай (для изначально отсортированного массива): сравнение выполняется только 1 раз для каждого прохода внешнего цикла</a:t>
            </a:r>
          </a:p>
          <a:p>
            <a:r>
              <a:rPr lang="ru-RU" sz="2000" dirty="0" smtClean="0"/>
              <a:t>Средний случай (случайный массив): выполняется в </a:t>
            </a:r>
            <a:r>
              <a:rPr lang="en-US" sz="2000" dirty="0" smtClean="0"/>
              <a:t>~2</a:t>
            </a:r>
            <a:r>
              <a:rPr lang="ru-RU" sz="2000" dirty="0" smtClean="0"/>
              <a:t> раза меньше сравнений, чем в случае убывающего массива</a:t>
            </a:r>
            <a:r>
              <a:rPr lang="en-US" sz="2000" dirty="0" smtClean="0"/>
              <a:t>.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Т</a:t>
            </a:r>
            <a:r>
              <a:rPr lang="en-US" sz="2000" dirty="0" smtClean="0"/>
              <a:t>.</a:t>
            </a:r>
            <a:r>
              <a:rPr lang="ru-RU" sz="2000" dirty="0" smtClean="0"/>
              <a:t>о., средний случай в 2 раза лучше наихудшего. Вкупе с превосходной производительностью для почти отсортированных массивов это выделяет сортировку вставкой из других элементарных (выбором и пузырьком) алгоритмов</a:t>
            </a:r>
          </a:p>
          <a:p>
            <a:r>
              <a:rPr lang="ru-RU" sz="2000" dirty="0" smtClean="0"/>
              <a:t>Модификация метода – вставка одновременно нескольких элементов, которые перед вставкой сортируются.</a:t>
            </a:r>
          </a:p>
          <a:p>
            <a:r>
              <a:rPr lang="ru-RU" sz="2000" dirty="0" smtClean="0"/>
              <a:t>Расширение сортировки вставкой — сортировка Шелла, дает еще лучший алгоритм для сортировки достаточно больших файлов.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Plot25s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37381" cy="6855102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804025" y="620713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31640" y="188640"/>
            <a:ext cx="7343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Пример результатов замера времени сортировки</a:t>
            </a:r>
          </a:p>
          <a:p>
            <a:r>
              <a:rPr lang="ru-RU" dirty="0" smtClean="0"/>
              <a:t>(зависимость времени работы программы от длины файла)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1780"/>
            <a:ext cx="8567737" cy="523220"/>
          </a:xfrm>
        </p:spPr>
        <p:txBody>
          <a:bodyPr/>
          <a:lstStyle/>
          <a:p>
            <a:r>
              <a:rPr lang="ru-RU" dirty="0" smtClean="0"/>
              <a:t>Генерация комбинаторных объектов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Наиболее важными типами комбинаторных объектов являются </a:t>
            </a:r>
            <a:r>
              <a:rPr lang="ru-RU" b="1" dirty="0" smtClean="0"/>
              <a:t>перестановки</a:t>
            </a:r>
            <a:r>
              <a:rPr lang="ru-RU" dirty="0" smtClean="0"/>
              <a:t>, </a:t>
            </a:r>
            <a:r>
              <a:rPr lang="ru-RU" b="1" dirty="0" smtClean="0"/>
              <a:t>сочетания</a:t>
            </a:r>
            <a:r>
              <a:rPr lang="ru-RU" dirty="0" smtClean="0"/>
              <a:t> и </a:t>
            </a:r>
            <a:r>
              <a:rPr lang="ru-RU" b="1" dirty="0" smtClean="0"/>
              <a:t>подмножества</a:t>
            </a:r>
            <a:r>
              <a:rPr lang="ru-RU" dirty="0" smtClean="0"/>
              <a:t> данного множества. </a:t>
            </a:r>
          </a:p>
          <a:p>
            <a:r>
              <a:rPr lang="ru-RU" dirty="0" smtClean="0"/>
              <a:t>Обычно они возникают в задачах, требующих рассмотрения различных вариантов выбора.</a:t>
            </a:r>
          </a:p>
          <a:p>
            <a:r>
              <a:rPr lang="ru-RU" dirty="0" smtClean="0"/>
              <a:t>Кроме того, существуют понятия </a:t>
            </a:r>
            <a:r>
              <a:rPr lang="ru-RU" b="1" dirty="0" smtClean="0"/>
              <a:t>размещения</a:t>
            </a:r>
            <a:r>
              <a:rPr lang="ru-RU" dirty="0" smtClean="0"/>
              <a:t> и </a:t>
            </a:r>
            <a:r>
              <a:rPr lang="ru-RU" b="1" dirty="0" smtClean="0"/>
              <a:t>разбиения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Генерация перестановок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764704"/>
            <a:ext cx="9023350" cy="5544021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Число перестановок</a:t>
            </a:r>
          </a:p>
          <a:p>
            <a:r>
              <a:rPr lang="ru-RU" sz="2000" dirty="0" smtClean="0"/>
              <a:t>Пусть дан n-элементный набор (множество). </a:t>
            </a:r>
          </a:p>
          <a:p>
            <a:r>
              <a:rPr lang="ru-RU" sz="2000" dirty="0" smtClean="0"/>
              <a:t>На первом месте в перестановке может стоять любой элемент, то есть существует </a:t>
            </a:r>
            <a:r>
              <a:rPr lang="ru-RU" sz="2000" dirty="0" err="1" smtClean="0"/>
              <a:t>n</a:t>
            </a:r>
            <a:r>
              <a:rPr lang="ru-RU" sz="2000" dirty="0" smtClean="0"/>
              <a:t> способов выбора первого элемента. </a:t>
            </a:r>
          </a:p>
          <a:p>
            <a:r>
              <a:rPr lang="ru-RU" sz="2000" dirty="0" smtClean="0"/>
              <a:t>Осталось (n-1) элементов для выбора второго элемента в перестановке (существует (n-1) способов выбора второго элемента). </a:t>
            </a:r>
          </a:p>
          <a:p>
            <a:r>
              <a:rPr lang="ru-RU" sz="2000" dirty="0" smtClean="0"/>
              <a:t>Осталось (n-2) элемента для выбора третьего элемента в перестановке, и т.д.</a:t>
            </a:r>
          </a:p>
          <a:p>
            <a:r>
              <a:rPr lang="ru-RU" sz="2000" dirty="0" smtClean="0"/>
              <a:t>Итого, n-элементный упорядоченный набор можно получить: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способами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6" name="Рисунок 5" descr="fetch.ph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4437112"/>
            <a:ext cx="7056784" cy="761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Метод грубой силы («в лоб»)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692150"/>
            <a:ext cx="8699500" cy="5616575"/>
          </a:xfrm>
        </p:spPr>
        <p:txBody>
          <a:bodyPr/>
          <a:lstStyle/>
          <a:p>
            <a:r>
              <a:rPr lang="ru-RU" sz="2000" smtClean="0"/>
              <a:t>Прямой подход к решению задачи, обычно основанный непосредственно на формулировке задачи и определениях используемых ею концепций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Пример: вычисление степени числа умножением 1 на это число </a:t>
            </a:r>
            <a:r>
              <a:rPr lang="en-US" sz="2000" smtClean="0"/>
              <a:t>n </a:t>
            </a:r>
            <a:r>
              <a:rPr lang="ru-RU" sz="2000" smtClean="0"/>
              <a:t>раз </a:t>
            </a:r>
          </a:p>
          <a:p>
            <a:r>
              <a:rPr lang="ru-RU" sz="2000" smtClean="0"/>
              <a:t>Применим практически для любых типов задач</a:t>
            </a:r>
          </a:p>
          <a:p>
            <a:r>
              <a:rPr lang="ru-RU" sz="2000" smtClean="0"/>
              <a:t>Часто оказывается наиболее простым в применении</a:t>
            </a:r>
          </a:p>
          <a:p>
            <a:r>
              <a:rPr lang="ru-RU" sz="2000" smtClean="0"/>
              <a:t>Редко дает красивые и эффективные алгоритмы</a:t>
            </a:r>
          </a:p>
          <a:p>
            <a:r>
              <a:rPr lang="ru-RU" sz="2000" smtClean="0"/>
              <a:t>Стоимость разработки более эффективного алгоритма может оказаться неприемлемой, если требуется решить только несколько экземпляров задачи</a:t>
            </a:r>
          </a:p>
          <a:p>
            <a:r>
              <a:rPr lang="ru-RU" sz="2000" smtClean="0"/>
              <a:t>Может оказаться полезным для решения небольших по размеру экземпляров задачи. </a:t>
            </a:r>
          </a:p>
          <a:p>
            <a:r>
              <a:rPr lang="ru-RU" sz="2000" smtClean="0"/>
              <a:t>Может служить мерилом для определения эффективности других алгоритмов</a:t>
            </a:r>
          </a:p>
          <a:p>
            <a:endParaRPr lang="ru-RU" sz="20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4A7DA-A405-40C5-AE08-9DFA7F6E9CF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567737" cy="830997"/>
          </a:xfrm>
        </p:spPr>
        <p:txBody>
          <a:bodyPr/>
          <a:lstStyle/>
          <a:p>
            <a:r>
              <a:rPr lang="ru-RU" sz="2400" dirty="0" smtClean="0"/>
              <a:t>Применение метода уменьшения размера к задаче получения всех перестановок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892480" cy="5472112"/>
          </a:xfrm>
        </p:spPr>
        <p:txBody>
          <a:bodyPr/>
          <a:lstStyle/>
          <a:p>
            <a:r>
              <a:rPr lang="ru-RU" sz="2000" dirty="0" smtClean="0"/>
              <a:t>Для простоты положим, что множество переставляемых элементов — это множество целых чисел от 1 до </a:t>
            </a:r>
            <a:r>
              <a:rPr lang="en-US" sz="2000" dirty="0" smtClean="0"/>
              <a:t>n</a:t>
            </a:r>
            <a:r>
              <a:rPr lang="ru-RU" sz="2000" dirty="0" smtClean="0"/>
              <a:t>. </a:t>
            </a:r>
            <a:endParaRPr lang="en-US" sz="2000" dirty="0" smtClean="0"/>
          </a:p>
          <a:p>
            <a:r>
              <a:rPr lang="ru-RU" sz="2000" dirty="0" smtClean="0"/>
              <a:t>Задача меньшего на единицу размера состоит в генерации всех (</a:t>
            </a:r>
            <a:r>
              <a:rPr lang="en-US" sz="2000" dirty="0" err="1" smtClean="0"/>
              <a:t>n</a:t>
            </a:r>
            <a:r>
              <a:rPr lang="ru-RU" sz="2000" dirty="0" smtClean="0"/>
              <a:t> — 1)! перестановок. </a:t>
            </a:r>
            <a:endParaRPr lang="en-US" sz="2000" dirty="0" smtClean="0"/>
          </a:p>
          <a:p>
            <a:r>
              <a:rPr lang="ru-RU" sz="2000" dirty="0" smtClean="0"/>
              <a:t>Полагая, что она решена, мы можем получить решение  большей задачи путем вставки </a:t>
            </a:r>
            <a:r>
              <a:rPr lang="en-US" sz="2000" dirty="0" smtClean="0"/>
              <a:t>n</a:t>
            </a:r>
            <a:r>
              <a:rPr lang="ru-RU" sz="2000" dirty="0" smtClean="0"/>
              <a:t> в каждую из </a:t>
            </a:r>
            <a:r>
              <a:rPr lang="en-US" sz="2000" dirty="0" smtClean="0"/>
              <a:t>n</a:t>
            </a:r>
            <a:r>
              <a:rPr lang="ru-RU" sz="2000" dirty="0" smtClean="0"/>
              <a:t> возможных позиций среди элементов каждой из перестановок </a:t>
            </a:r>
            <a:r>
              <a:rPr lang="en-US" sz="2000" dirty="0" smtClean="0"/>
              <a:t>n</a:t>
            </a:r>
            <a:r>
              <a:rPr lang="ru-RU" sz="2000" dirty="0" smtClean="0"/>
              <a:t> — 1 элементов. </a:t>
            </a:r>
            <a:endParaRPr lang="en-US" sz="2000" dirty="0" smtClean="0"/>
          </a:p>
          <a:p>
            <a:r>
              <a:rPr lang="ru-RU" sz="2000" dirty="0" smtClean="0"/>
              <a:t>Все получаемые таким образом  перестановки будут различны, а их общее количество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                   n</a:t>
            </a:r>
            <a:r>
              <a:rPr lang="ru-RU" sz="2000" dirty="0" smtClean="0"/>
              <a:t>(</a:t>
            </a:r>
            <a:r>
              <a:rPr lang="en-US" sz="2000" dirty="0" smtClean="0"/>
              <a:t>n</a:t>
            </a:r>
            <a:r>
              <a:rPr lang="ru-RU" sz="2000" dirty="0" smtClean="0"/>
              <a:t>— 1)! = </a:t>
            </a:r>
            <a:r>
              <a:rPr lang="en-US" sz="2000" dirty="0" smtClean="0"/>
              <a:t>n</a:t>
            </a:r>
            <a:r>
              <a:rPr lang="ru-RU" sz="2000" dirty="0" smtClean="0"/>
              <a:t>!</a:t>
            </a:r>
            <a:endParaRPr lang="en-US" sz="2000" dirty="0" smtClean="0"/>
          </a:p>
          <a:p>
            <a:r>
              <a:rPr lang="ru-RU" sz="2000" dirty="0" smtClean="0"/>
              <a:t>Можно вставлять </a:t>
            </a:r>
            <a:r>
              <a:rPr lang="en-US" sz="2000" dirty="0" smtClean="0"/>
              <a:t>n</a:t>
            </a:r>
            <a:r>
              <a:rPr lang="ru-RU" sz="2000" dirty="0" smtClean="0"/>
              <a:t> в ранее сгенерированные перестановки слева направо или справа налево. Выгодно начинать справа налево и изменять направление всякий раз при переходе к новой перестановке множества {1,...,</a:t>
            </a:r>
            <a:r>
              <a:rPr lang="en-US" sz="2000" dirty="0" smtClean="0"/>
              <a:t>n</a:t>
            </a:r>
            <a:r>
              <a:rPr lang="ru-RU" sz="2000" dirty="0" smtClean="0"/>
              <a:t> —1}.</a:t>
            </a:r>
            <a:endParaRPr lang="en-US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73335"/>
            <a:ext cx="8567737" cy="461665"/>
          </a:xfrm>
        </p:spPr>
        <p:txBody>
          <a:bodyPr/>
          <a:lstStyle/>
          <a:p>
            <a:r>
              <a:rPr lang="ru-RU" sz="2400" dirty="0" smtClean="0"/>
              <a:t>Пример (восходящая генерация перестановок)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</a:p>
          <a:p>
            <a:r>
              <a:rPr lang="ru-RU" dirty="0" smtClean="0"/>
              <a:t>1</a:t>
            </a:r>
            <a:r>
              <a:rPr lang="ru-RU" b="1" dirty="0" smtClean="0"/>
              <a:t>2</a:t>
            </a:r>
            <a:r>
              <a:rPr lang="ru-RU" dirty="0" smtClean="0"/>
              <a:t>                              </a:t>
            </a:r>
            <a:r>
              <a:rPr lang="ru-RU" b="1" dirty="0" smtClean="0"/>
              <a:t>2</a:t>
            </a:r>
            <a:r>
              <a:rPr lang="ru-RU" dirty="0" smtClean="0"/>
              <a:t>1</a:t>
            </a:r>
          </a:p>
          <a:p>
            <a:endParaRPr lang="ru-RU" dirty="0" smtClean="0"/>
          </a:p>
          <a:p>
            <a:r>
              <a:rPr lang="ru-RU" dirty="0" smtClean="0"/>
              <a:t>12</a:t>
            </a:r>
            <a:r>
              <a:rPr lang="ru-RU" b="1" dirty="0" smtClean="0"/>
              <a:t>3</a:t>
            </a:r>
            <a:r>
              <a:rPr lang="ru-RU" dirty="0" smtClean="0"/>
              <a:t>   1</a:t>
            </a:r>
            <a:r>
              <a:rPr lang="ru-RU" b="1" dirty="0" smtClean="0"/>
              <a:t>3</a:t>
            </a:r>
            <a:r>
              <a:rPr lang="ru-RU" dirty="0" smtClean="0"/>
              <a:t>2   </a:t>
            </a:r>
            <a:r>
              <a:rPr lang="ru-RU" b="1" dirty="0" smtClean="0"/>
              <a:t>3</a:t>
            </a:r>
            <a:r>
              <a:rPr lang="ru-RU" dirty="0" smtClean="0"/>
              <a:t>12        </a:t>
            </a:r>
            <a:r>
              <a:rPr lang="ru-RU" b="1" dirty="0" smtClean="0"/>
              <a:t>3</a:t>
            </a:r>
            <a:r>
              <a:rPr lang="ru-RU" dirty="0" smtClean="0"/>
              <a:t>21   2</a:t>
            </a:r>
            <a:r>
              <a:rPr lang="ru-RU" b="1" dirty="0" smtClean="0"/>
              <a:t>3</a:t>
            </a:r>
            <a:r>
              <a:rPr lang="ru-RU" dirty="0" smtClean="0"/>
              <a:t>1    21</a:t>
            </a:r>
            <a:r>
              <a:rPr lang="ru-RU" b="1" dirty="0" smtClean="0"/>
              <a:t>3</a:t>
            </a:r>
          </a:p>
          <a:p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355976" y="2780928"/>
            <a:ext cx="223224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0800000">
            <a:off x="971600" y="2780928"/>
            <a:ext cx="230425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1691680" y="1268760"/>
            <a:ext cx="79208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635896" y="1268760"/>
            <a:ext cx="72008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Джонсона-Троттера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1" y="836613"/>
            <a:ext cx="8771830" cy="4176563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Вводится понятие мобильного элемента. С каждым элементом связывается стрелка, элемент считается </a:t>
            </a:r>
            <a:r>
              <a:rPr lang="ru-RU" sz="2000" b="1" dirty="0" smtClean="0"/>
              <a:t>мобильным</a:t>
            </a:r>
            <a:r>
              <a:rPr lang="ru-RU" sz="2000" dirty="0" smtClean="0"/>
              <a:t>, если стрелка указывает на меньший соседний элемент.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Инициализируем первую перестановку значением 1 2 ... </a:t>
            </a:r>
            <a:r>
              <a:rPr lang="en-US" sz="2000" dirty="0" smtClean="0"/>
              <a:t>n (</a:t>
            </a:r>
            <a:r>
              <a:rPr lang="ru-RU" sz="2000" dirty="0" smtClean="0"/>
              <a:t>все стрелки влево)</a:t>
            </a:r>
          </a:p>
          <a:p>
            <a:r>
              <a:rPr lang="ru-RU" sz="2000" dirty="0" err="1" smtClean="0"/>
              <a:t>while</a:t>
            </a:r>
            <a:r>
              <a:rPr lang="ru-RU" sz="2000" dirty="0" smtClean="0"/>
              <a:t> имеется мобильное число </a:t>
            </a:r>
            <a:r>
              <a:rPr lang="ru-RU" sz="2000" b="1" dirty="0" smtClean="0"/>
              <a:t>к</a:t>
            </a:r>
            <a:r>
              <a:rPr lang="ru-RU" sz="2000" dirty="0" smtClean="0"/>
              <a:t> </a:t>
            </a:r>
            <a:r>
              <a:rPr lang="ru-RU" sz="2000" dirty="0" err="1" smtClean="0"/>
              <a:t>do</a:t>
            </a:r>
            <a:r>
              <a:rPr lang="ru-RU" sz="2000" dirty="0" smtClean="0"/>
              <a:t> </a:t>
            </a:r>
          </a:p>
          <a:p>
            <a:pPr marL="457200" indent="263525"/>
            <a:r>
              <a:rPr lang="ru-RU" sz="2000" dirty="0" smtClean="0"/>
              <a:t> Находим </a:t>
            </a:r>
            <a:r>
              <a:rPr lang="ru-RU" sz="2000" u="sng" dirty="0" smtClean="0"/>
              <a:t>наибольшее мобильное </a:t>
            </a:r>
            <a:r>
              <a:rPr lang="ru-RU" sz="2000" dirty="0" smtClean="0"/>
              <a:t>число </a:t>
            </a:r>
            <a:r>
              <a:rPr lang="ru-RU" sz="2000" b="1" dirty="0" smtClean="0"/>
              <a:t>к</a:t>
            </a:r>
            <a:r>
              <a:rPr lang="ru-RU" sz="2000" dirty="0" smtClean="0"/>
              <a:t> </a:t>
            </a:r>
          </a:p>
          <a:p>
            <a:pPr marL="457200" indent="263525"/>
            <a:r>
              <a:rPr lang="ru-RU" sz="2000" u="sng" dirty="0" smtClean="0"/>
              <a:t>Меняем местами </a:t>
            </a:r>
            <a:r>
              <a:rPr lang="ru-RU" sz="2000" b="1" dirty="0" smtClean="0"/>
              <a:t>к</a:t>
            </a:r>
            <a:r>
              <a:rPr lang="ru-RU" sz="2000" dirty="0" smtClean="0"/>
              <a:t> и соседнее число, на которое указывает стрелка </a:t>
            </a:r>
            <a:r>
              <a:rPr lang="ru-RU" sz="2000" b="1" dirty="0" smtClean="0"/>
              <a:t>к</a:t>
            </a:r>
            <a:r>
              <a:rPr lang="ru-RU" sz="2000" dirty="0" smtClean="0"/>
              <a:t> </a:t>
            </a:r>
          </a:p>
          <a:p>
            <a:pPr marL="457200" indent="263525"/>
            <a:r>
              <a:rPr lang="ru-RU" sz="2000" u="sng" dirty="0" smtClean="0"/>
              <a:t>Меняем направление стрелок </a:t>
            </a:r>
            <a:r>
              <a:rPr lang="ru-RU" sz="2000" dirty="0" smtClean="0"/>
              <a:t>у всех чисел, больших </a:t>
            </a:r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6" name="Рисунок 5" descr="algo_1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921" y="5085184"/>
            <a:ext cx="4311365" cy="792088"/>
          </a:xfrm>
          <a:prstGeom prst="rect">
            <a:avLst/>
          </a:prstGeom>
        </p:spPr>
      </p:pic>
      <p:pic>
        <p:nvPicPr>
          <p:cNvPr id="7" name="Рисунок 6" descr="algo_1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5085184"/>
            <a:ext cx="4171663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Лексикографический порядок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3999" cy="3816424"/>
          </a:xfrm>
        </p:spPr>
        <p:txBody>
          <a:bodyPr/>
          <a:lstStyle/>
          <a:p>
            <a:r>
              <a:rPr lang="ru-RU" sz="2000" dirty="0" smtClean="0"/>
              <a:t>Пусть есть первая перестановка (</a:t>
            </a:r>
            <a:r>
              <a:rPr lang="ru-RU" sz="2000" dirty="0" smtClean="0">
                <a:solidFill>
                  <a:srgbClr val="0070C0"/>
                </a:solidFill>
              </a:rPr>
              <a:t>например, 1234</a:t>
            </a:r>
            <a:r>
              <a:rPr lang="ru-RU" sz="2000" dirty="0" smtClean="0"/>
              <a:t>). </a:t>
            </a:r>
          </a:p>
          <a:p>
            <a:r>
              <a:rPr lang="ru-RU" sz="2000" dirty="0" smtClean="0"/>
              <a:t>Для нахождения каждой следующей:</a:t>
            </a:r>
          </a:p>
          <a:p>
            <a:pPr marL="449263" indent="-169863">
              <a:buNone/>
            </a:pPr>
            <a:r>
              <a:rPr lang="ru-RU" sz="2000" dirty="0" smtClean="0"/>
              <a:t>1. </a:t>
            </a:r>
            <a:r>
              <a:rPr lang="en-US" sz="2000" dirty="0" smtClean="0"/>
              <a:t>C</a:t>
            </a:r>
            <a:r>
              <a:rPr lang="ru-RU" sz="2000" dirty="0" err="1" smtClean="0"/>
              <a:t>канируем</a:t>
            </a:r>
            <a:r>
              <a:rPr lang="ru-RU" sz="2000" dirty="0" smtClean="0"/>
              <a:t> текущую перестановку справа налево в поисках первой пары соседних элементов таких, что </a:t>
            </a:r>
            <a:r>
              <a:rPr lang="ru-RU" sz="2000" b="1" dirty="0" err="1" smtClean="0"/>
              <a:t>a</a:t>
            </a:r>
            <a:r>
              <a:rPr lang="ru-RU" sz="2000" b="1" dirty="0" smtClean="0"/>
              <a:t>[</a:t>
            </a:r>
            <a:r>
              <a:rPr lang="ru-RU" sz="2000" b="1" dirty="0" err="1" smtClean="0"/>
              <a:t>i</a:t>
            </a:r>
            <a:r>
              <a:rPr lang="ru-RU" sz="2000" b="1" dirty="0" smtClean="0"/>
              <a:t>] &lt; </a:t>
            </a:r>
            <a:r>
              <a:rPr lang="ru-RU" sz="2000" b="1" dirty="0" err="1" smtClean="0"/>
              <a:t>a</a:t>
            </a:r>
            <a:r>
              <a:rPr lang="ru-RU" sz="2000" b="1" dirty="0" smtClean="0"/>
              <a:t>[i+1]</a:t>
            </a:r>
            <a:r>
              <a:rPr lang="ru-RU" sz="2000" dirty="0" smtClean="0"/>
              <a:t>. </a:t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70C0"/>
                </a:solidFill>
              </a:rPr>
              <a:t>Для перестановки 1234 это число </a:t>
            </a:r>
            <a:r>
              <a:rPr lang="ru-RU" sz="2000" b="1" dirty="0" smtClean="0">
                <a:solidFill>
                  <a:srgbClr val="0070C0"/>
                </a:solidFill>
              </a:rPr>
              <a:t>3</a:t>
            </a:r>
            <a:r>
              <a:rPr lang="ru-RU" sz="2000" dirty="0" smtClean="0">
                <a:solidFill>
                  <a:srgbClr val="0070C0"/>
                </a:solidFill>
              </a:rPr>
              <a:t> (3 &lt; 4).</a:t>
            </a:r>
          </a:p>
          <a:p>
            <a:pPr marL="449263" indent="-169863">
              <a:buNone/>
            </a:pPr>
            <a:r>
              <a:rPr lang="ru-RU" sz="2000" dirty="0" smtClean="0"/>
              <a:t>2. Находим наименьший элемент из "хвоста", больший </a:t>
            </a:r>
            <a:r>
              <a:rPr lang="en-US" sz="2000" dirty="0" smtClean="0"/>
              <a:t>a[</a:t>
            </a:r>
            <a:r>
              <a:rPr lang="en-US" sz="2000" dirty="0" err="1" smtClean="0"/>
              <a:t>i</a:t>
            </a:r>
            <a:r>
              <a:rPr lang="en-US" sz="2000" dirty="0" smtClean="0"/>
              <a:t>]</a:t>
            </a:r>
            <a:r>
              <a:rPr lang="ru-RU" sz="2000" dirty="0" smtClean="0"/>
              <a:t>, и помещаем его в позицию </a:t>
            </a:r>
            <a:r>
              <a:rPr lang="en-US" sz="2000" dirty="0" err="1" smtClean="0"/>
              <a:t>i</a:t>
            </a:r>
            <a:r>
              <a:rPr lang="ru-RU" sz="2000" dirty="0" smtClean="0"/>
              <a:t>. </a:t>
            </a:r>
            <a:r>
              <a:rPr lang="ru-RU" sz="2000" dirty="0" smtClean="0">
                <a:solidFill>
                  <a:srgbClr val="0070C0"/>
                </a:solidFill>
              </a:rPr>
              <a:t>В первый раз на место 3 ставим 4.</a:t>
            </a:r>
            <a:endParaRPr lang="ru-RU" sz="2000" dirty="0" smtClean="0"/>
          </a:p>
          <a:p>
            <a:pPr marL="449263" indent="-169863">
              <a:buNone/>
            </a:pPr>
            <a:r>
              <a:rPr lang="ru-RU" sz="2000" dirty="0" smtClean="0"/>
              <a:t>3. Позиции с </a:t>
            </a:r>
            <a:r>
              <a:rPr lang="en-US" sz="2000" dirty="0" err="1" smtClean="0"/>
              <a:t>i</a:t>
            </a:r>
            <a:r>
              <a:rPr lang="ru-RU" sz="2000" dirty="0" smtClean="0"/>
              <a:t>+1</a:t>
            </a:r>
            <a:r>
              <a:rPr lang="en-US" sz="2000" dirty="0" smtClean="0"/>
              <a:t> </a:t>
            </a:r>
            <a:r>
              <a:rPr lang="ru-RU" sz="2000" dirty="0" smtClean="0"/>
              <a:t>по </a:t>
            </a:r>
            <a:r>
              <a:rPr lang="ru-RU" sz="2000" dirty="0" err="1" smtClean="0"/>
              <a:t>n</a:t>
            </a:r>
            <a:r>
              <a:rPr lang="ru-RU" sz="2000" dirty="0" smtClean="0"/>
              <a:t> заполняем элементами а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], </a:t>
            </a:r>
            <a:r>
              <a:rPr lang="ru-RU" sz="2000" dirty="0" err="1" smtClean="0"/>
              <a:t>a</a:t>
            </a:r>
            <a:r>
              <a:rPr lang="en-US" sz="2000" dirty="0" smtClean="0"/>
              <a:t>[</a:t>
            </a:r>
            <a:r>
              <a:rPr lang="ru-RU" sz="2000" dirty="0" err="1" smtClean="0"/>
              <a:t>i</a:t>
            </a:r>
            <a:r>
              <a:rPr lang="en-US" sz="2000" dirty="0" smtClean="0"/>
              <a:t>+1],</a:t>
            </a:r>
            <a:r>
              <a:rPr lang="ru-RU" sz="2000" dirty="0" smtClean="0"/>
              <a:t>..., а</a:t>
            </a:r>
            <a:r>
              <a:rPr lang="en-US" sz="2000" dirty="0" smtClean="0"/>
              <a:t>[n],</a:t>
            </a:r>
            <a:r>
              <a:rPr lang="ru-RU" sz="2000" dirty="0" smtClean="0"/>
              <a:t> из которых изъят помещенный в позицию </a:t>
            </a:r>
            <a:r>
              <a:rPr lang="en-US" sz="2000" dirty="0" err="1" smtClean="0"/>
              <a:t>i</a:t>
            </a:r>
            <a:r>
              <a:rPr lang="ru-RU" sz="2000" dirty="0" smtClean="0"/>
              <a:t> элемент, в возрастающем порядке. </a:t>
            </a:r>
            <a:r>
              <a:rPr lang="ru-RU" sz="2000" dirty="0" smtClean="0">
                <a:solidFill>
                  <a:srgbClr val="0070C0"/>
                </a:solidFill>
              </a:rPr>
              <a:t>В данном случае 3.</a:t>
            </a:r>
          </a:p>
          <a:p>
            <a:pPr marL="712788" indent="-169863">
              <a:buNone/>
            </a:pPr>
            <a:endParaRPr lang="ru-RU" sz="1000" dirty="0" smtClean="0">
              <a:solidFill>
                <a:srgbClr val="0070C0"/>
              </a:solidFill>
            </a:endParaRPr>
          </a:p>
          <a:p>
            <a:pPr marL="712788" indent="-169863">
              <a:buNone/>
            </a:pPr>
            <a:endParaRPr lang="ru-RU" sz="2000" dirty="0" smtClean="0">
              <a:solidFill>
                <a:srgbClr val="0070C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501317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635896" y="501317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355976" y="501317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076056" y="501317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10" name="Стрелка вправо 9"/>
          <p:cNvSpPr/>
          <p:nvPr/>
        </p:nvSpPr>
        <p:spPr>
          <a:xfrm rot="10800000">
            <a:off x="4499992" y="4653136"/>
            <a:ext cx="792088" cy="28803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162 L 0.08073 0.0018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-0.07761 0.001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-0.07483 0.000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73 0.00185 L -0.075 0.0020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208 L 0.08576 0.0030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6 0.00162 L 0.00487 0.000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8" grpId="2"/>
      <p:bldP spid="9" grpId="0"/>
      <p:bldP spid="9" grpId="1"/>
      <p:bldP spid="10" grpId="0" animBg="1"/>
      <p:bldP spid="10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для осознания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836711"/>
            <a:ext cx="9023350" cy="5472013"/>
          </a:xfrm>
        </p:spPr>
        <p:txBody>
          <a:bodyPr/>
          <a:lstStyle/>
          <a:p>
            <a:pPr marL="1000125" indent="-45720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1234    1243    1324    1342    1423    1432    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2134    2143    2314    2341    2413    2431    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3124    3142    3214    3241    3412    3421    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4123    4132    4213    4231     4312    4321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Число всех перестановок из </a:t>
            </a:r>
            <a:r>
              <a:rPr lang="en-US" dirty="0" smtClean="0"/>
              <a:t>n </a:t>
            </a:r>
            <a:r>
              <a:rPr lang="ru-RU" dirty="0" smtClean="0"/>
              <a:t>элементов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Р(</a:t>
            </a:r>
            <a:r>
              <a:rPr lang="en-US" dirty="0" smtClean="0"/>
              <a:t>n) =</a:t>
            </a:r>
            <a:r>
              <a:rPr lang="ru-RU" dirty="0" smtClean="0"/>
              <a:t> </a:t>
            </a:r>
            <a:r>
              <a:rPr lang="en-US" b="1" i="1" dirty="0" smtClean="0"/>
              <a:t>n!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Подмножества 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5" y="836613"/>
            <a:ext cx="7560841" cy="5472112"/>
          </a:xfrm>
        </p:spPr>
        <p:txBody>
          <a:bodyPr/>
          <a:lstStyle/>
          <a:p>
            <a:r>
              <a:rPr lang="ru-RU" sz="2000" dirty="0" smtClean="0"/>
              <a:t>Множество </a:t>
            </a:r>
            <a:r>
              <a:rPr lang="en-US" sz="2000" dirty="0" smtClean="0"/>
              <a:t>A </a:t>
            </a:r>
            <a:r>
              <a:rPr lang="ru-RU" sz="2000" dirty="0" smtClean="0"/>
              <a:t>является подмножеством множества </a:t>
            </a:r>
            <a:r>
              <a:rPr lang="en-US" sz="2000" dirty="0" smtClean="0"/>
              <a:t>B</a:t>
            </a:r>
            <a:r>
              <a:rPr lang="ru-RU" sz="2000" dirty="0" smtClean="0"/>
              <a:t>, если любой элемент, принадлежащий </a:t>
            </a:r>
            <a:r>
              <a:rPr lang="en-US" sz="2000" dirty="0" smtClean="0"/>
              <a:t>A</a:t>
            </a:r>
            <a:r>
              <a:rPr lang="ru-RU" sz="2000" dirty="0" smtClean="0"/>
              <a:t>, также принадлежит </a:t>
            </a:r>
            <a:r>
              <a:rPr lang="en-US" sz="2000" dirty="0" smtClean="0"/>
              <a:t>B: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ym typeface="Symbol"/>
              </a:rPr>
              <a:t></a:t>
            </a:r>
            <a:r>
              <a:rPr lang="en-US" sz="2000" dirty="0" smtClean="0"/>
              <a:t> B   </a:t>
            </a:r>
            <a:r>
              <a:rPr lang="ru-RU" sz="2000" dirty="0" smtClean="0"/>
              <a:t>или</a:t>
            </a:r>
            <a:r>
              <a:rPr lang="en-US" sz="2000" dirty="0" smtClean="0"/>
              <a:t>    A </a:t>
            </a:r>
            <a:r>
              <a:rPr lang="en-US" sz="2000" dirty="0" smtClean="0">
                <a:sym typeface="Symbol"/>
              </a:rPr>
              <a:t></a:t>
            </a:r>
            <a:r>
              <a:rPr lang="en-US" sz="2000" dirty="0" smtClean="0"/>
              <a:t> B</a:t>
            </a:r>
            <a:endParaRPr lang="ru-RU" sz="2000" dirty="0" smtClean="0"/>
          </a:p>
          <a:p>
            <a:r>
              <a:rPr lang="ru-RU" sz="2000" dirty="0" smtClean="0"/>
              <a:t>Любое множество является своим подмножеством. Пустое множество является подмножеством любого множества.</a:t>
            </a:r>
          </a:p>
          <a:p>
            <a:r>
              <a:rPr lang="ru-RU" sz="2000" i="1" dirty="0" smtClean="0"/>
              <a:t>Множество всех подмножеств</a:t>
            </a:r>
            <a:r>
              <a:rPr lang="ru-RU" sz="2000" dirty="0" smtClean="0"/>
              <a:t> множества обозначается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A</a:t>
            </a:r>
            <a:r>
              <a:rPr lang="en-US" sz="2000" dirty="0" smtClean="0"/>
              <a:t> (</a:t>
            </a:r>
            <a:r>
              <a:rPr lang="ru-RU" sz="2000" dirty="0" smtClean="0"/>
              <a:t>еще его называют </a:t>
            </a:r>
            <a:r>
              <a:rPr lang="en-US" sz="2000" dirty="0" smtClean="0"/>
              <a:t>power set, </a:t>
            </a:r>
            <a:r>
              <a:rPr lang="ru-RU" sz="2000" dirty="0" smtClean="0"/>
              <a:t>множество-степень, степень множества, </a:t>
            </a:r>
            <a:r>
              <a:rPr lang="ru-RU" sz="2000" dirty="0" err="1" smtClean="0"/>
              <a:t>булеан</a:t>
            </a:r>
            <a:r>
              <a:rPr lang="ru-RU" sz="2000" dirty="0" smtClean="0"/>
              <a:t>, показательное множество).</a:t>
            </a:r>
          </a:p>
          <a:p>
            <a:r>
              <a:rPr lang="ru-RU" sz="2000" dirty="0" smtClean="0"/>
              <a:t>Число подмножеств конечного множества, состоящего из </a:t>
            </a:r>
            <a:r>
              <a:rPr lang="en-US" sz="2000" i="1" dirty="0" smtClean="0"/>
              <a:t>n</a:t>
            </a:r>
            <a:r>
              <a:rPr lang="en-US" sz="2000" dirty="0" smtClean="0"/>
              <a:t> </a:t>
            </a:r>
            <a:r>
              <a:rPr lang="ru-RU" sz="2000" dirty="0" smtClean="0"/>
              <a:t>элементов, равно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n</a:t>
            </a:r>
            <a:r>
              <a:rPr lang="ru-RU" sz="2000" dirty="0" smtClean="0"/>
              <a:t> (доказательство см. в </a:t>
            </a:r>
            <a:r>
              <a:rPr lang="ru-RU" sz="2000" dirty="0" err="1" smtClean="0"/>
              <a:t>Википедии</a:t>
            </a:r>
            <a:r>
              <a:rPr lang="ru-RU" sz="2000" dirty="0" smtClean="0"/>
              <a:t> </a:t>
            </a:r>
            <a:r>
              <a:rPr lang="ru-RU" sz="2000" dirty="0" smtClean="0">
                <a:sym typeface="Wingdings" pitchFamily="2" charset="2"/>
              </a:rPr>
              <a:t> )</a:t>
            </a:r>
            <a:r>
              <a:rPr lang="en-US" sz="2000" dirty="0" smtClean="0"/>
              <a:t> 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Генерация всех подмножеств 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613"/>
            <a:ext cx="8964487" cy="5472112"/>
          </a:xfrm>
        </p:spPr>
        <p:txBody>
          <a:bodyPr/>
          <a:lstStyle/>
          <a:p>
            <a:r>
              <a:rPr lang="ru-RU" sz="1900" dirty="0" smtClean="0"/>
              <a:t>Прим</a:t>
            </a:r>
            <a:r>
              <a:rPr lang="ru-RU" sz="1900" b="1" dirty="0" smtClean="0"/>
              <a:t>е</a:t>
            </a:r>
            <a:r>
              <a:rPr lang="ru-RU" sz="1900" dirty="0" smtClean="0"/>
              <a:t>ним метод уменьшения размера задачи на 1.</a:t>
            </a:r>
          </a:p>
          <a:p>
            <a:r>
              <a:rPr lang="ru-RU" sz="1900" dirty="0" smtClean="0"/>
              <a:t>Все подмножества множества А = {</a:t>
            </a:r>
            <a:r>
              <a:rPr lang="ru-RU" sz="1900" dirty="0" err="1" smtClean="0"/>
              <a:t>a</a:t>
            </a:r>
            <a:r>
              <a:rPr lang="en-US" sz="1900" baseline="-25000" dirty="0" smtClean="0"/>
              <a:t>1</a:t>
            </a:r>
            <a:r>
              <a:rPr lang="ru-RU" sz="1900" dirty="0" smtClean="0"/>
              <a:t>,..., </a:t>
            </a:r>
            <a:r>
              <a:rPr lang="ru-RU" sz="1900" dirty="0" smtClean="0"/>
              <a:t>а</a:t>
            </a:r>
            <a:r>
              <a:rPr lang="en-US" sz="1900" baseline="-25000" dirty="0" smtClean="0"/>
              <a:t>n</a:t>
            </a:r>
            <a:r>
              <a:rPr lang="ru-RU" sz="1900" dirty="0" smtClean="0"/>
              <a:t>} можно разделить на две группы — которые содержат элемент а</a:t>
            </a:r>
            <a:r>
              <a:rPr lang="en-US" sz="1900" baseline="-25000" dirty="0" smtClean="0"/>
              <a:t>n</a:t>
            </a:r>
            <a:r>
              <a:rPr lang="ru-RU" sz="1900" dirty="0" smtClean="0"/>
              <a:t> и которые его</a:t>
            </a:r>
            <a:r>
              <a:rPr lang="en-US" sz="1900" dirty="0" smtClean="0"/>
              <a:t> </a:t>
            </a:r>
            <a:r>
              <a:rPr lang="ru-RU" sz="1900" dirty="0" smtClean="0"/>
              <a:t>не содержат. </a:t>
            </a:r>
          </a:p>
          <a:p>
            <a:r>
              <a:rPr lang="ru-RU" sz="1900" dirty="0" smtClean="0"/>
              <a:t>Первая группа </a:t>
            </a:r>
            <a:r>
              <a:rPr lang="en-US" sz="1900" dirty="0" smtClean="0"/>
              <a:t>– </a:t>
            </a:r>
            <a:r>
              <a:rPr lang="ru-RU" sz="1900" dirty="0" smtClean="0"/>
              <a:t>это все подмножества множества {</a:t>
            </a:r>
            <a:r>
              <a:rPr lang="ru-RU" sz="1900" dirty="0" err="1" smtClean="0"/>
              <a:t>a</a:t>
            </a:r>
            <a:r>
              <a:rPr lang="en-US" sz="1900" baseline="-25000" dirty="0" err="1" smtClean="0"/>
              <a:t>1</a:t>
            </a:r>
            <a:r>
              <a:rPr lang="ru-RU" sz="1900" dirty="0" smtClean="0"/>
              <a:t>,... </a:t>
            </a:r>
            <a:r>
              <a:rPr lang="ru-RU" sz="1900" dirty="0" smtClean="0"/>
              <a:t>,a</a:t>
            </a:r>
            <a:r>
              <a:rPr lang="ru-RU" sz="1900" baseline="-25000" dirty="0" smtClean="0"/>
              <a:t>n-1</a:t>
            </a:r>
            <a:r>
              <a:rPr lang="ru-RU" sz="1900" dirty="0" smtClean="0"/>
              <a:t>}; все элементы второй группы можно получить путем добавления элемента а</a:t>
            </a:r>
            <a:r>
              <a:rPr lang="en-US" sz="1900" baseline="-25000" dirty="0" smtClean="0"/>
              <a:t>n</a:t>
            </a:r>
            <a:r>
              <a:rPr lang="ru-RU" sz="1900" dirty="0" smtClean="0"/>
              <a:t> к подмножествам первой группы. </a:t>
            </a:r>
          </a:p>
          <a:p>
            <a:pPr>
              <a:buNone/>
            </a:pPr>
            <a:r>
              <a:rPr lang="ru-RU" sz="2000" dirty="0" smtClean="0">
                <a:sym typeface="Symbol"/>
              </a:rPr>
              <a:t></a:t>
            </a:r>
          </a:p>
          <a:p>
            <a:pPr>
              <a:buNone/>
            </a:pPr>
            <a:r>
              <a:rPr lang="ru-RU" sz="2000" dirty="0" smtClean="0">
                <a:sym typeface="Symbol"/>
              </a:rPr>
              <a:t>  </a:t>
            </a:r>
            <a:r>
              <a:rPr lang="en-US" sz="2000" dirty="0" smtClean="0">
                <a:sym typeface="Symbol"/>
              </a:rPr>
              <a:t> {a</a:t>
            </a:r>
            <a:r>
              <a:rPr lang="en-U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}</a:t>
            </a:r>
          </a:p>
          <a:p>
            <a:pPr>
              <a:buNone/>
            </a:pPr>
            <a:r>
              <a:rPr lang="ru-RU" sz="2000" dirty="0" smtClean="0">
                <a:sym typeface="Symbol"/>
              </a:rPr>
              <a:t>  </a:t>
            </a:r>
            <a:r>
              <a:rPr lang="en-US" sz="2000" dirty="0" smtClean="0">
                <a:sym typeface="Symbol"/>
              </a:rPr>
              <a:t> {a</a:t>
            </a:r>
            <a:r>
              <a:rPr lang="en-U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}    {a</a:t>
            </a:r>
            <a:r>
              <a:rPr lang="en-U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}    {a</a:t>
            </a:r>
            <a:r>
              <a:rPr lang="en-U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, a</a:t>
            </a:r>
            <a:r>
              <a:rPr lang="en-U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}</a:t>
            </a:r>
          </a:p>
          <a:p>
            <a:pPr>
              <a:buNone/>
            </a:pPr>
            <a:r>
              <a:rPr lang="ru-RU" sz="2000" dirty="0" smtClean="0">
                <a:sym typeface="Symbol"/>
              </a:rPr>
              <a:t></a:t>
            </a:r>
            <a:r>
              <a:rPr lang="en-US" sz="2000" dirty="0" smtClean="0">
                <a:sym typeface="Symbol"/>
              </a:rPr>
              <a:t>   {a</a:t>
            </a:r>
            <a:r>
              <a:rPr lang="en-U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}    {a</a:t>
            </a:r>
            <a:r>
              <a:rPr lang="en-U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}    {a</a:t>
            </a:r>
            <a:r>
              <a:rPr lang="en-U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, a</a:t>
            </a:r>
            <a:r>
              <a:rPr lang="en-U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} </a:t>
            </a:r>
            <a:r>
              <a:rPr lang="ru-RU" sz="2000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{a</a:t>
            </a:r>
            <a:r>
              <a:rPr lang="en-US" sz="2000" baseline="-25000" dirty="0" smtClean="0">
                <a:sym typeface="Symbol"/>
              </a:rPr>
              <a:t>3</a:t>
            </a:r>
            <a:r>
              <a:rPr lang="en-US" sz="2000" dirty="0" smtClean="0">
                <a:sym typeface="Symbol"/>
              </a:rPr>
              <a:t>}   {a</a:t>
            </a:r>
            <a:r>
              <a:rPr lang="en-U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, a</a:t>
            </a:r>
            <a:r>
              <a:rPr lang="en-US" sz="2000" baseline="-25000" dirty="0" smtClean="0">
                <a:sym typeface="Symbol"/>
              </a:rPr>
              <a:t>3</a:t>
            </a:r>
            <a:r>
              <a:rPr lang="en-US" sz="2000" dirty="0" smtClean="0">
                <a:sym typeface="Symbol"/>
              </a:rPr>
              <a:t>}   {a</a:t>
            </a:r>
            <a:r>
              <a:rPr lang="en-U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, a</a:t>
            </a:r>
            <a:r>
              <a:rPr lang="en-US" sz="2000" baseline="-25000" dirty="0" smtClean="0">
                <a:sym typeface="Symbol"/>
              </a:rPr>
              <a:t>3</a:t>
            </a:r>
            <a:r>
              <a:rPr lang="en-US" sz="2000" dirty="0" smtClean="0">
                <a:sym typeface="Symbol"/>
              </a:rPr>
              <a:t>}    {a</a:t>
            </a:r>
            <a:r>
              <a:rPr lang="en-U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, a</a:t>
            </a:r>
            <a:r>
              <a:rPr lang="en-U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, a</a:t>
            </a:r>
            <a:r>
              <a:rPr lang="en-US" sz="2000" baseline="-25000" dirty="0" smtClean="0">
                <a:sym typeface="Symbol"/>
              </a:rPr>
              <a:t>3</a:t>
            </a:r>
            <a:r>
              <a:rPr lang="en-US" sz="2000" dirty="0" smtClean="0">
                <a:sym typeface="Symbol"/>
              </a:rPr>
              <a:t>}</a:t>
            </a:r>
          </a:p>
          <a:p>
            <a:pPr>
              <a:buNone/>
            </a:pPr>
            <a:r>
              <a:rPr lang="ru-RU" sz="1900" dirty="0" smtClean="0"/>
              <a:t>Удобно поставить в соответствие элементам множества битовые строки:</a:t>
            </a:r>
          </a:p>
          <a:p>
            <a:pPr>
              <a:buNone/>
            </a:pPr>
            <a:r>
              <a:rPr lang="ru-RU" sz="2000" dirty="0" smtClean="0"/>
              <a:t>000  001    010      011       100      101         110          111</a:t>
            </a:r>
          </a:p>
          <a:p>
            <a:r>
              <a:rPr lang="ru-RU" sz="1900" dirty="0" smtClean="0"/>
              <a:t>Иные порядки: плотный; код Грея:</a:t>
            </a:r>
          </a:p>
          <a:p>
            <a:r>
              <a:rPr lang="ru-RU" sz="2000" dirty="0" smtClean="0"/>
              <a:t>000   001   011   010   110   111   101   100</a:t>
            </a:r>
          </a:p>
          <a:p>
            <a:endParaRPr lang="en-US" sz="2000" dirty="0" smtClean="0">
              <a:sym typeface="Symbol"/>
            </a:endParaRPr>
          </a:p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1780"/>
            <a:ext cx="8567737" cy="523220"/>
          </a:xfrm>
        </p:spPr>
        <p:txBody>
          <a:bodyPr/>
          <a:lstStyle/>
          <a:p>
            <a:r>
              <a:rPr lang="ru-RU" dirty="0" smtClean="0"/>
              <a:t>Генерация кодов Грея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Код Грея для </a:t>
            </a:r>
            <a:r>
              <a:rPr lang="ru-RU" sz="2000" dirty="0" err="1" smtClean="0"/>
              <a:t>n</a:t>
            </a:r>
            <a:r>
              <a:rPr lang="ru-RU" sz="2000" dirty="0" smtClean="0"/>
              <a:t> бит может быть рекурсивно построен на основе кода для </a:t>
            </a:r>
            <a:r>
              <a:rPr lang="ru-RU" sz="2000" dirty="0" err="1" smtClean="0"/>
              <a:t>n</a:t>
            </a:r>
            <a:r>
              <a:rPr lang="ru-RU" sz="2000" dirty="0" smtClean="0"/>
              <a:t>–1 бит путём:</a:t>
            </a:r>
          </a:p>
          <a:p>
            <a:pPr marL="814388"/>
            <a:r>
              <a:rPr lang="ru-RU" sz="2000" dirty="0" smtClean="0"/>
              <a:t> записывания кодов в обратном порядке</a:t>
            </a:r>
          </a:p>
          <a:p>
            <a:pPr marL="814388"/>
            <a:r>
              <a:rPr lang="ru-RU" sz="2000" dirty="0" smtClean="0"/>
              <a:t>конкатенации исходного и перевёрнутого списков</a:t>
            </a:r>
          </a:p>
          <a:p>
            <a:pPr marL="814388"/>
            <a:r>
              <a:rPr lang="ru-RU" sz="2000" dirty="0" smtClean="0"/>
              <a:t>дописывания </a:t>
            </a:r>
            <a:r>
              <a:rPr lang="en-US" sz="2000" dirty="0" smtClean="0"/>
              <a:t>0 </a:t>
            </a:r>
            <a:r>
              <a:rPr lang="ru-RU" sz="2000" dirty="0" smtClean="0"/>
              <a:t>в </a:t>
            </a:r>
            <a:r>
              <a:rPr lang="ru-RU" sz="2000" dirty="0" smtClean="0"/>
              <a:t>начало каждого кода в исходном списке и </a:t>
            </a:r>
            <a:r>
              <a:rPr lang="en-US" sz="2000" dirty="0" smtClean="0"/>
              <a:t>1</a:t>
            </a:r>
            <a:r>
              <a:rPr lang="ru-RU" sz="2000" dirty="0" smtClean="0"/>
              <a:t> в начало кодов в перевёрнутом списке.</a:t>
            </a:r>
          </a:p>
          <a:p>
            <a:pPr>
              <a:buNone/>
            </a:pPr>
            <a:r>
              <a:rPr lang="ru-RU" sz="2000" dirty="0" smtClean="0"/>
              <a:t>Пример:</a:t>
            </a:r>
          </a:p>
          <a:p>
            <a:r>
              <a:rPr lang="ru-RU" sz="2000" dirty="0" smtClean="0"/>
              <a:t>Коды для </a:t>
            </a:r>
            <a:r>
              <a:rPr lang="ru-RU" sz="2000" dirty="0" err="1" smtClean="0"/>
              <a:t>n</a:t>
            </a:r>
            <a:r>
              <a:rPr lang="ru-RU" sz="2000" dirty="0" smtClean="0"/>
              <a:t> = 2 бит:              </a:t>
            </a:r>
            <a:r>
              <a:rPr lang="ru-RU" sz="2000" dirty="0" smtClean="0"/>
              <a:t>  </a:t>
            </a:r>
            <a:r>
              <a:rPr lang="ru-RU" sz="2000" dirty="0" smtClean="0"/>
              <a:t>00, 01, 11, 10 </a:t>
            </a:r>
          </a:p>
          <a:p>
            <a:r>
              <a:rPr lang="ru-RU" sz="2000" dirty="0" smtClean="0"/>
              <a:t>Перевёрнутый список кодов: </a:t>
            </a:r>
            <a:r>
              <a:rPr lang="ru-RU" sz="2000" dirty="0" smtClean="0"/>
              <a:t>  </a:t>
            </a:r>
            <a:r>
              <a:rPr lang="ru-RU" sz="2000" dirty="0" smtClean="0"/>
              <a:t>10, 11, 01, 00 </a:t>
            </a:r>
          </a:p>
          <a:p>
            <a:r>
              <a:rPr lang="ru-RU" sz="2000" dirty="0" smtClean="0"/>
              <a:t>Объединённый список:     </a:t>
            </a:r>
            <a:r>
              <a:rPr lang="ru-RU" sz="2000" dirty="0" smtClean="0"/>
              <a:t>       </a:t>
            </a:r>
            <a:r>
              <a:rPr lang="ru-RU" sz="2000" dirty="0" smtClean="0"/>
              <a:t>00, 01, 11, </a:t>
            </a:r>
            <a:r>
              <a:rPr lang="ru-RU" sz="2000" dirty="0" smtClean="0"/>
              <a:t>10</a:t>
            </a:r>
            <a:r>
              <a:rPr lang="en-US" sz="2000" dirty="0" smtClean="0"/>
              <a:t>,</a:t>
            </a:r>
            <a:r>
              <a:rPr lang="ru-RU" sz="2000" dirty="0" smtClean="0"/>
              <a:t> </a:t>
            </a:r>
            <a:r>
              <a:rPr lang="ru-RU" sz="2000" dirty="0" smtClean="0"/>
              <a:t>10, 11, 01, 00 </a:t>
            </a:r>
          </a:p>
          <a:p>
            <a:r>
              <a:rPr lang="ru-RU" sz="2000" dirty="0" smtClean="0"/>
              <a:t>К начальному списку дописаны нули: </a:t>
            </a:r>
            <a:br>
              <a:rPr lang="ru-RU" sz="2000" dirty="0" smtClean="0"/>
            </a:br>
            <a:r>
              <a:rPr lang="ru-RU" sz="2000" dirty="0" smtClean="0"/>
              <a:t>                        000, 001, 011, </a:t>
            </a:r>
            <a:r>
              <a:rPr lang="ru-RU" sz="2000" dirty="0" smtClean="0"/>
              <a:t>010</a:t>
            </a:r>
            <a:r>
              <a:rPr lang="en-US" sz="2000" dirty="0" smtClean="0"/>
              <a:t>,</a:t>
            </a:r>
            <a:r>
              <a:rPr lang="ru-RU" sz="2000" dirty="0" smtClean="0"/>
              <a:t> </a:t>
            </a:r>
            <a:r>
              <a:rPr lang="ru-RU" sz="2000" dirty="0" smtClean="0"/>
              <a:t>10, 11, 01, 00 </a:t>
            </a:r>
          </a:p>
          <a:p>
            <a:r>
              <a:rPr lang="ru-RU" sz="2000" dirty="0" smtClean="0"/>
              <a:t>К перевёрнутому списку дописаны единицы: </a:t>
            </a:r>
            <a:br>
              <a:rPr lang="ru-RU" sz="2000" dirty="0" smtClean="0"/>
            </a:br>
            <a:r>
              <a:rPr lang="ru-RU" sz="2000" dirty="0" smtClean="0"/>
              <a:t>                       000, 001, 011, </a:t>
            </a:r>
            <a:r>
              <a:rPr lang="ru-RU" sz="2000" dirty="0" smtClean="0"/>
              <a:t>010</a:t>
            </a:r>
            <a:r>
              <a:rPr lang="en-US" sz="2000" dirty="0" smtClean="0"/>
              <a:t>,</a:t>
            </a:r>
            <a:r>
              <a:rPr lang="ru-RU" sz="2000" dirty="0" smtClean="0"/>
              <a:t> </a:t>
            </a:r>
            <a:r>
              <a:rPr lang="ru-RU" sz="2000" dirty="0" smtClean="0"/>
              <a:t>110, 111, 101, 100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</a:t>
            </a:r>
            <a:r>
              <a:rPr lang="ru-RU" dirty="0" smtClean="0"/>
              <a:t>элементные подмножества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048672"/>
          </a:xfrm>
        </p:spPr>
        <p:txBody>
          <a:bodyPr/>
          <a:lstStyle/>
          <a:p>
            <a:r>
              <a:rPr lang="ru-RU" sz="1800" dirty="0" smtClean="0"/>
              <a:t>Количество </a:t>
            </a:r>
            <a:r>
              <a:rPr lang="en-US" sz="1800" b="1" dirty="0" smtClean="0"/>
              <a:t>k</a:t>
            </a:r>
            <a:r>
              <a:rPr lang="en-US" sz="1800" dirty="0" smtClean="0"/>
              <a:t>-</a:t>
            </a:r>
            <a:r>
              <a:rPr lang="ru-RU" sz="1800" dirty="0" smtClean="0"/>
              <a:t>элементных подмножеств множества </a:t>
            </a:r>
            <a:r>
              <a:rPr lang="en-US" sz="1800" b="1" dirty="0" smtClean="0"/>
              <a:t>n</a:t>
            </a:r>
            <a:r>
              <a:rPr lang="en-US" sz="1800" dirty="0" smtClean="0"/>
              <a:t> (0</a:t>
            </a:r>
            <a:r>
              <a:rPr lang="en-US" sz="1800" dirty="0" smtClean="0">
                <a:sym typeface="Symbol"/>
              </a:rPr>
              <a:t>kn) </a:t>
            </a:r>
            <a:r>
              <a:rPr lang="ru-RU" sz="1800" dirty="0" smtClean="0"/>
              <a:t>называется </a:t>
            </a:r>
            <a:r>
              <a:rPr lang="ru-RU" sz="1800" b="1" dirty="0" smtClean="0"/>
              <a:t>числом сочетаний</a:t>
            </a:r>
            <a:r>
              <a:rPr lang="ru-RU" sz="1800" dirty="0" smtClean="0"/>
              <a:t> (биномиальным коэффициентом):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800" dirty="0" smtClean="0"/>
          </a:p>
          <a:p>
            <a:r>
              <a:rPr lang="ru-RU" sz="1800" dirty="0" smtClean="0"/>
              <a:t>Прямое решение неэффективно из-за быстрого роста </a:t>
            </a:r>
            <a:r>
              <a:rPr lang="ru-RU" sz="1800" dirty="0" smtClean="0"/>
              <a:t>факториала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r>
              <a:rPr lang="ru-RU" sz="1800" dirty="0" smtClean="0"/>
              <a:t>Как правило, генерацию k-элементных подмножеств проводят в лексикографическом порядке (для любых двух подмножеств первым генерируется то, из индексов элементов которого можно составить меньшее </a:t>
            </a:r>
            <a:r>
              <a:rPr lang="ru-RU" sz="1800" dirty="0" err="1" smtClean="0"/>
              <a:t>k-значное</a:t>
            </a:r>
            <a:r>
              <a:rPr lang="ru-RU" sz="1800" dirty="0" smtClean="0"/>
              <a:t> число в </a:t>
            </a:r>
            <a:r>
              <a:rPr lang="ru-RU" sz="1800" dirty="0" err="1" smtClean="0"/>
              <a:t>n-ричной</a:t>
            </a:r>
            <a:r>
              <a:rPr lang="ru-RU" sz="1800" dirty="0" smtClean="0"/>
              <a:t> системе счисления).</a:t>
            </a:r>
          </a:p>
          <a:p>
            <a:r>
              <a:rPr lang="ru-RU" sz="1800" dirty="0" smtClean="0"/>
              <a:t>Метод: </a:t>
            </a:r>
          </a:p>
          <a:p>
            <a:pPr marL="544513" lvl="1"/>
            <a:r>
              <a:rPr lang="ru-RU" sz="1800" dirty="0" smtClean="0"/>
              <a:t>первым элементом подмножества мощности </a:t>
            </a:r>
            <a:r>
              <a:rPr lang="ru-RU" sz="1800" dirty="0" err="1" smtClean="0"/>
              <a:t>k</a:t>
            </a:r>
            <a:r>
              <a:rPr lang="ru-RU" sz="1800" dirty="0" smtClean="0"/>
              <a:t> может быть любой из элементов, начиная с первого и заканчивая (n-k+1)-</a:t>
            </a:r>
            <a:r>
              <a:rPr lang="ru-RU" sz="1800" dirty="0" err="1" smtClean="0"/>
              <a:t>ым</a:t>
            </a:r>
            <a:r>
              <a:rPr lang="ru-RU" sz="1800" dirty="0" smtClean="0"/>
              <a:t>. </a:t>
            </a:r>
          </a:p>
          <a:p>
            <a:pPr marL="544513" lvl="1"/>
            <a:r>
              <a:rPr lang="ru-RU" sz="1800" dirty="0" smtClean="0"/>
              <a:t>После того, как индекс первого элемента подмножества зафиксирован, остается выбрать k-1 элемент из элементов с индексами, большими чем у первого. </a:t>
            </a:r>
          </a:p>
          <a:p>
            <a:pPr marL="544513" lvl="1"/>
            <a:r>
              <a:rPr lang="ru-RU" sz="1800" dirty="0" smtClean="0"/>
              <a:t>Далее аналогично, сводя задачу к меньшей размерности до тех пор, пока на низшем уровне рекурсии не будет выбран последний элемент, после чего выбранное подмножество можно распечатать или обработать.</a:t>
            </a:r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547664" y="1340768"/>
          <a:ext cx="5904656" cy="927874"/>
        </p:xfrm>
        <a:graphic>
          <a:graphicData uri="http://schemas.openxmlformats.org/presentationml/2006/ole">
            <p:oleObj spid="_x0000_s1026" name="Формула" r:id="rId4" imgW="26668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468313" y="836613"/>
            <a:ext cx="8555037" cy="647700"/>
          </a:xfrm>
        </p:spPr>
        <p:txBody>
          <a:bodyPr/>
          <a:lstStyle/>
          <a:p>
            <a:r>
              <a:rPr lang="ru-RU" smtClean="0"/>
              <a:t>Пример: сортировки выбором и пузырьком</a:t>
            </a:r>
          </a:p>
          <a:p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B2355-8CFC-4596-A4A8-F084687C8D6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650" y="3198813"/>
            <a:ext cx="828675" cy="46037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28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4438" y="3198813"/>
            <a:ext cx="827087" cy="46037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16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8038" y="3198813"/>
            <a:ext cx="827087" cy="46037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0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1638" y="3198813"/>
            <a:ext cx="828675" cy="46037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29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825" y="3198813"/>
            <a:ext cx="827088" cy="46037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3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425" y="3198813"/>
            <a:ext cx="827088" cy="46037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-4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04025" y="3198813"/>
            <a:ext cx="828675" cy="46037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56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9250" y="3198813"/>
            <a:ext cx="828675" cy="46037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-5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 bwMode="auto">
          <a:xfrm>
            <a:off x="323850" y="5373688"/>
            <a:ext cx="85550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  <a:defRPr/>
            </a:pPr>
            <a:endParaRPr lang="ru-RU" sz="2400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-0.175 -0.14792 C -0.21146 -0.18171 -0.26615 -0.19954 -0.32326 -0.19954 C -0.38837 -0.19954 -0.44045 -0.18171 -0.47708 -0.14792 L -0.65174 0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-1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3469E-6 L 0.17691 0.16281 C 0.21424 0.19981 0.2698 0.2204 0.32778 0.2204 C 0.3941 0.2204 0.44671 0.19981 0.48386 0.16281 L 0.66164 2.53469E-6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2.53469E-6 L -0.07361 0.11609 C -0.08958 0.14246 -0.11319 0.15726 -0.13784 0.15726 C -0.16597 0.15726 -0.18836 0.14246 -0.20434 0.11609 L -0.27968 2.53469E-6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" y="7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3469E-6 L 0.07638 -0.11633 C 0.09253 -0.14269 0.11649 -0.15726 0.14149 -0.15726 C 0.16996 -0.15726 0.1927 -0.14269 0.20885 -0.11633 L 0.28541 2.53469E-6 " pathEditMode="relative" rAng="0" ptsTypes="FffFF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163 2.53469E-6 L 0.53768 -0.10847 C 0.51163 -0.13298 0.47274 -0.14639 0.43212 -0.14639 C 0.38594 -0.14639 0.34896 -0.13298 0.32292 -0.10847 L 0.19861 2.53469E-6 " pathEditMode="relative" rAng="-10800000" ptsTypes="FffFF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" y="-7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3469E-6 L 0.12709 0.10846 C 0.15382 0.13298 0.19358 0.14685 0.23525 0.14685 C 0.28264 0.14685 0.32049 0.13298 0.34723 0.10846 L 0.47448 2.53469E-6 " pathEditMode="relative" rAng="0" ptsTypes="FffFF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275 -4.93062E-6 L 0.36997 0.14802 C 0.34844 0.18132 0.31615 0.19959 0.28247 0.19959 C 0.2441 0.19959 0.21337 0.18132 0.19167 0.14802 L 0.08854 -4.93062E-6 " pathEditMode="relative" rAng="10800000" ptsTypes="FffFF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1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3469E-6 L 0.09878 -0.11633 C 0.11962 -0.14269 0.15069 -0.15726 0.18316 -0.15726 C 0.21996 -0.15726 0.24948 -0.14269 0.27031 -0.11633 L 0.36962 2.53469E-6 " pathEditMode="relative" rAng="0" ptsTypes="FffFF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2.53469E-6 L -0.02274 -0.07008 C -0.02795 -0.08603 -0.03576 -0.09436 -0.04392 -0.09436 C -0.05312 -0.09436 -0.06059 -0.08603 -0.06579 -0.07008 L -0.09045 2.53469E-6 " pathEditMode="relative" rAng="0" ptsTypes="FffFF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-47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541 2.53469E-6 L 0.31076 0.06175 C 0.31597 0.07585 0.32395 0.08395 0.33211 0.08395 C 0.34166 0.08395 0.3493 0.07585 0.35451 0.06175 L 0.38003 2.53469E-6 " pathEditMode="relative" rAng="0" ptsTypes="FffFF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83 2.53469E-6 L 0.32535 -0.05343 C 0.31459 -0.06545 0.29844 -0.07193 0.28125 -0.07193 C 0.26181 -0.07193 0.24566 -0.06545 0.2349 -0.05343 L 0.18316 2.53469E-6 " pathEditMode="relative" rAng="0" ptsTypes="FffFF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36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003 2.53469E-6 L 0.43055 0.06961 C 0.44114 0.08534 0.45711 0.09435 0.47361 0.09435 C 0.49253 0.09435 0.50746 0.08534 0.51805 0.06961 L 0.56892 2.53469E-6 " pathEditMode="relative" rAng="0" ptsTypes="FffFF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2" grpId="0" animBg="1"/>
      <p:bldP spid="14" grpId="0" animBg="1"/>
      <p:bldP spid="14" grpId="1" animBg="1"/>
      <p:bldP spid="14" grpId="2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5831879" cy="519112"/>
          </a:xfrm>
        </p:spPr>
        <p:txBody>
          <a:bodyPr/>
          <a:lstStyle/>
          <a:p>
            <a:r>
              <a:rPr lang="ru-RU" dirty="0" smtClean="0"/>
              <a:t>Пример: сочетания из 6 по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836613"/>
            <a:ext cx="9023350" cy="5472112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Agency FB" pitchFamily="34" charset="0"/>
              </a:rPr>
              <a:t>#include &lt;</a:t>
            </a:r>
            <a:r>
              <a:rPr lang="en-US" sz="2800" dirty="0" err="1" smtClean="0">
                <a:latin typeface="Agency FB" pitchFamily="34" charset="0"/>
              </a:rPr>
              <a:t>cstdio</a:t>
            </a:r>
            <a:r>
              <a:rPr lang="en-US" sz="2800" dirty="0" smtClean="0">
                <a:latin typeface="Agency FB" pitchFamily="34" charset="0"/>
              </a:rPr>
              <a:t>&gt;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>
                <a:latin typeface="Agency FB" pitchFamily="34" charset="0"/>
              </a:rPr>
              <a:t>const </a:t>
            </a:r>
            <a:r>
              <a:rPr lang="en-US" sz="2800" dirty="0" err="1" smtClean="0">
                <a:latin typeface="Agency FB" pitchFamily="34" charset="0"/>
              </a:rPr>
              <a:t>int</a:t>
            </a:r>
            <a:r>
              <a:rPr lang="en-US" sz="2800" dirty="0" smtClean="0">
                <a:latin typeface="Agency FB" pitchFamily="34" charset="0"/>
              </a:rPr>
              <a:t> N = 6, K = 3; </a:t>
            </a:r>
            <a:endParaRPr lang="ru-RU" sz="2800" dirty="0" smtClean="0"/>
          </a:p>
          <a:p>
            <a:pPr>
              <a:buNone/>
            </a:pPr>
            <a:r>
              <a:rPr lang="en-US" sz="2800" dirty="0" err="1" smtClean="0">
                <a:latin typeface="Agency FB" pitchFamily="34" charset="0"/>
              </a:rPr>
              <a:t>int</a:t>
            </a:r>
            <a:r>
              <a:rPr lang="en-US" sz="2800" dirty="0" smtClean="0">
                <a:latin typeface="Agency FB" pitchFamily="34" charset="0"/>
              </a:rPr>
              <a:t> a[K];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>
                <a:latin typeface="Agency FB" pitchFamily="34" charset="0"/>
              </a:rPr>
              <a:t>void </a:t>
            </a:r>
            <a:r>
              <a:rPr lang="en-US" sz="2800" dirty="0" err="1" smtClean="0">
                <a:latin typeface="Agency FB" pitchFamily="34" charset="0"/>
              </a:rPr>
              <a:t>rec</a:t>
            </a:r>
            <a:r>
              <a:rPr lang="en-US" sz="2800" dirty="0" smtClean="0">
                <a:latin typeface="Agency FB" pitchFamily="34" charset="0"/>
              </a:rPr>
              <a:t>(</a:t>
            </a:r>
            <a:r>
              <a:rPr lang="en-US" sz="2800" dirty="0" err="1" smtClean="0">
                <a:latin typeface="Agency FB" pitchFamily="34" charset="0"/>
              </a:rPr>
              <a:t>int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i</a:t>
            </a:r>
            <a:r>
              <a:rPr lang="en-US" sz="2800" dirty="0" smtClean="0">
                <a:latin typeface="Agency FB" pitchFamily="34" charset="0"/>
              </a:rPr>
              <a:t>)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>
                <a:latin typeface="Agency FB" pitchFamily="34" charset="0"/>
              </a:rPr>
              <a:t>{</a:t>
            </a:r>
            <a:r>
              <a:rPr lang="ru-RU" sz="2800" dirty="0" smtClean="0"/>
              <a:t> </a:t>
            </a:r>
            <a:r>
              <a:rPr lang="en-US" sz="2800" dirty="0" smtClean="0">
                <a:latin typeface="Agency FB" pitchFamily="34" charset="0"/>
              </a:rPr>
              <a:t> if (</a:t>
            </a:r>
            <a:r>
              <a:rPr lang="en-US" sz="2800" dirty="0" err="1" smtClean="0">
                <a:latin typeface="Agency FB" pitchFamily="34" charset="0"/>
              </a:rPr>
              <a:t>i</a:t>
            </a:r>
            <a:r>
              <a:rPr lang="en-US" sz="2800" dirty="0" smtClean="0">
                <a:latin typeface="Agency FB" pitchFamily="34" charset="0"/>
              </a:rPr>
              <a:t> == K)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en-US" sz="2800" dirty="0" smtClean="0">
                <a:latin typeface="Agency FB" pitchFamily="34" charset="0"/>
              </a:rPr>
              <a:t>{ for (</a:t>
            </a:r>
            <a:r>
              <a:rPr lang="en-US" sz="2800" dirty="0" err="1" smtClean="0">
                <a:latin typeface="Agency FB" pitchFamily="34" charset="0"/>
              </a:rPr>
              <a:t>int</a:t>
            </a:r>
            <a:r>
              <a:rPr lang="en-US" sz="2800" dirty="0" smtClean="0">
                <a:latin typeface="Agency FB" pitchFamily="34" charset="0"/>
              </a:rPr>
              <a:t> j = 0; j &lt; K; j++) </a:t>
            </a:r>
            <a:r>
              <a:rPr lang="en-US" sz="2800" dirty="0" err="1" smtClean="0">
                <a:latin typeface="Agency FB" pitchFamily="34" charset="0"/>
              </a:rPr>
              <a:t>printf</a:t>
            </a:r>
            <a:r>
              <a:rPr lang="en-US" sz="2800" dirty="0" smtClean="0">
                <a:latin typeface="Agency FB" pitchFamily="34" charset="0"/>
              </a:rPr>
              <a:t>("%d ", a[j]); </a:t>
            </a:r>
            <a:r>
              <a:rPr lang="en-US" sz="2800" dirty="0" err="1" smtClean="0">
                <a:latin typeface="Agency FB" pitchFamily="34" charset="0"/>
              </a:rPr>
              <a:t>printf</a:t>
            </a:r>
            <a:r>
              <a:rPr lang="en-US" sz="2800" dirty="0" smtClean="0">
                <a:latin typeface="Agency FB" pitchFamily="34" charset="0"/>
              </a:rPr>
              <a:t>("\n"); }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ru-RU" sz="2800" dirty="0" smtClean="0"/>
              <a:t> </a:t>
            </a:r>
            <a:r>
              <a:rPr lang="en-US" sz="2800" dirty="0" smtClean="0">
                <a:latin typeface="Agency FB" pitchFamily="34" charset="0"/>
              </a:rPr>
              <a:t>else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</a:t>
            </a:r>
            <a:r>
              <a:rPr lang="en-US" sz="2800" dirty="0" smtClean="0">
                <a:latin typeface="Agency FB" pitchFamily="34" charset="0"/>
              </a:rPr>
              <a:t> { for (a[</a:t>
            </a:r>
            <a:r>
              <a:rPr lang="en-US" sz="2800" dirty="0" err="1" smtClean="0">
                <a:latin typeface="Agency FB" pitchFamily="34" charset="0"/>
              </a:rPr>
              <a:t>i</a:t>
            </a:r>
            <a:r>
              <a:rPr lang="en-US" sz="2800" dirty="0" smtClean="0">
                <a:latin typeface="Agency FB" pitchFamily="34" charset="0"/>
              </a:rPr>
              <a:t>] = (</a:t>
            </a:r>
            <a:r>
              <a:rPr lang="en-US" sz="2800" dirty="0" err="1" smtClean="0">
                <a:latin typeface="Agency FB" pitchFamily="34" charset="0"/>
              </a:rPr>
              <a:t>i</a:t>
            </a:r>
            <a:r>
              <a:rPr lang="en-US" sz="2800" dirty="0" smtClean="0">
                <a:latin typeface="Agency FB" pitchFamily="34" charset="0"/>
              </a:rPr>
              <a:t> &gt; 0 ? a[i-1] + 1 : 1); a[</a:t>
            </a:r>
            <a:r>
              <a:rPr lang="en-US" sz="2800" dirty="0" err="1" smtClean="0">
                <a:latin typeface="Agency FB" pitchFamily="34" charset="0"/>
              </a:rPr>
              <a:t>i</a:t>
            </a:r>
            <a:r>
              <a:rPr lang="en-US" sz="2800" dirty="0" smtClean="0">
                <a:latin typeface="Agency FB" pitchFamily="34" charset="0"/>
              </a:rPr>
              <a:t>] &lt; N; a[</a:t>
            </a:r>
            <a:r>
              <a:rPr lang="en-US" sz="2800" dirty="0" err="1" smtClean="0">
                <a:latin typeface="Agency FB" pitchFamily="34" charset="0"/>
              </a:rPr>
              <a:t>i</a:t>
            </a:r>
            <a:r>
              <a:rPr lang="en-US" sz="2800" dirty="0" smtClean="0">
                <a:latin typeface="Agency FB" pitchFamily="34" charset="0"/>
              </a:rPr>
              <a:t>]++) </a:t>
            </a:r>
            <a:r>
              <a:rPr lang="en-US" sz="2800" dirty="0" err="1" smtClean="0">
                <a:latin typeface="Agency FB" pitchFamily="34" charset="0"/>
              </a:rPr>
              <a:t>rec</a:t>
            </a:r>
            <a:r>
              <a:rPr lang="en-US" sz="2800" dirty="0" smtClean="0">
                <a:latin typeface="Agency FB" pitchFamily="34" charset="0"/>
              </a:rPr>
              <a:t>(</a:t>
            </a:r>
            <a:r>
              <a:rPr lang="en-US" sz="2800" dirty="0" err="1" smtClean="0">
                <a:latin typeface="Agency FB" pitchFamily="34" charset="0"/>
              </a:rPr>
              <a:t>i</a:t>
            </a:r>
            <a:r>
              <a:rPr lang="en-US" sz="2800" dirty="0" smtClean="0">
                <a:latin typeface="Agency FB" pitchFamily="34" charset="0"/>
              </a:rPr>
              <a:t> + 1); }</a:t>
            </a:r>
            <a:endParaRPr lang="ru-RU" sz="2800" dirty="0" smtClean="0">
              <a:latin typeface="Agency FB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gency FB" pitchFamily="34" charset="0"/>
              </a:rPr>
              <a:t> }</a:t>
            </a:r>
            <a:endParaRPr lang="ru-RU" sz="2800" dirty="0" smtClean="0">
              <a:latin typeface="Agency FB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int</a:t>
            </a:r>
            <a:r>
              <a:rPr lang="en-US" sz="2800" dirty="0" smtClean="0">
                <a:latin typeface="Agency FB" pitchFamily="34" charset="0"/>
              </a:rPr>
              <a:t> main() { </a:t>
            </a:r>
            <a:r>
              <a:rPr lang="en-US" sz="2800" dirty="0" err="1" smtClean="0">
                <a:latin typeface="Agency FB" pitchFamily="34" charset="0"/>
              </a:rPr>
              <a:t>int</a:t>
            </a:r>
            <a:r>
              <a:rPr lang="en-US" sz="2800" dirty="0" smtClean="0">
                <a:latin typeface="Agency FB" pitchFamily="34" charset="0"/>
              </a:rPr>
              <a:t> a[N]; </a:t>
            </a:r>
            <a:r>
              <a:rPr lang="en-US" sz="2800" dirty="0" err="1" smtClean="0">
                <a:latin typeface="Agency FB" pitchFamily="34" charset="0"/>
              </a:rPr>
              <a:t>rec</a:t>
            </a:r>
            <a:r>
              <a:rPr lang="en-US" sz="2800" dirty="0" smtClean="0">
                <a:latin typeface="Agency FB" pitchFamily="34" charset="0"/>
              </a:rPr>
              <a:t>(0); }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56376" y="332656"/>
            <a:ext cx="926857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gency FB" pitchFamily="34" charset="0"/>
              </a:rPr>
              <a:t>1 2 3 </a:t>
            </a:r>
            <a:endParaRPr lang="ru-RU" sz="3200" dirty="0" smtClean="0">
              <a:latin typeface="Agency FB" pitchFamily="34" charset="0"/>
            </a:endParaRPr>
          </a:p>
          <a:p>
            <a:r>
              <a:rPr lang="en-US" sz="3200" dirty="0" smtClean="0">
                <a:latin typeface="Agency FB" pitchFamily="34" charset="0"/>
              </a:rPr>
              <a:t>1 2 4 </a:t>
            </a:r>
            <a:endParaRPr lang="ru-RU" sz="3200" dirty="0" smtClean="0">
              <a:latin typeface="Agency FB" pitchFamily="34" charset="0"/>
            </a:endParaRPr>
          </a:p>
          <a:p>
            <a:r>
              <a:rPr lang="en-US" sz="3200" dirty="0" smtClean="0">
                <a:latin typeface="Agency FB" pitchFamily="34" charset="0"/>
              </a:rPr>
              <a:t>1 2 5 </a:t>
            </a:r>
            <a:endParaRPr lang="ru-RU" sz="3200" dirty="0" smtClean="0">
              <a:latin typeface="Agency FB" pitchFamily="34" charset="0"/>
            </a:endParaRPr>
          </a:p>
          <a:p>
            <a:r>
              <a:rPr lang="en-US" sz="3200" dirty="0" smtClean="0">
                <a:latin typeface="Agency FB" pitchFamily="34" charset="0"/>
              </a:rPr>
              <a:t>1 3 4 </a:t>
            </a:r>
            <a:endParaRPr lang="ru-RU" sz="3200" dirty="0" smtClean="0">
              <a:latin typeface="Agency FB" pitchFamily="34" charset="0"/>
            </a:endParaRPr>
          </a:p>
          <a:p>
            <a:r>
              <a:rPr lang="en-US" sz="3200" dirty="0" smtClean="0">
                <a:latin typeface="Agency FB" pitchFamily="34" charset="0"/>
              </a:rPr>
              <a:t>1 3 5 </a:t>
            </a:r>
            <a:endParaRPr lang="ru-RU" sz="3200" dirty="0" smtClean="0">
              <a:latin typeface="Agency FB" pitchFamily="34" charset="0"/>
            </a:endParaRPr>
          </a:p>
          <a:p>
            <a:r>
              <a:rPr lang="en-US" sz="3200" dirty="0" smtClean="0">
                <a:latin typeface="Agency FB" pitchFamily="34" charset="0"/>
              </a:rPr>
              <a:t>1 4 5 </a:t>
            </a:r>
            <a:endParaRPr lang="ru-RU" sz="3200" dirty="0" smtClean="0">
              <a:latin typeface="Agency FB" pitchFamily="34" charset="0"/>
            </a:endParaRPr>
          </a:p>
          <a:p>
            <a:r>
              <a:rPr lang="en-US" sz="3200" dirty="0" smtClean="0">
                <a:latin typeface="Agency FB" pitchFamily="34" charset="0"/>
              </a:rPr>
              <a:t>2 3 4 </a:t>
            </a:r>
            <a:endParaRPr lang="ru-RU" sz="3200" dirty="0" smtClean="0">
              <a:latin typeface="Agency FB" pitchFamily="34" charset="0"/>
            </a:endParaRPr>
          </a:p>
          <a:p>
            <a:r>
              <a:rPr lang="en-US" sz="3200" dirty="0" smtClean="0">
                <a:latin typeface="Agency FB" pitchFamily="34" charset="0"/>
              </a:rPr>
              <a:t>2 3 5 </a:t>
            </a:r>
            <a:endParaRPr lang="ru-RU" sz="3200" dirty="0" smtClean="0">
              <a:latin typeface="Agency FB" pitchFamily="34" charset="0"/>
            </a:endParaRPr>
          </a:p>
          <a:p>
            <a:r>
              <a:rPr lang="en-US" sz="3200" dirty="0" smtClean="0">
                <a:latin typeface="Agency FB" pitchFamily="34" charset="0"/>
              </a:rPr>
              <a:t>2 4 5 </a:t>
            </a:r>
            <a:endParaRPr lang="ru-RU" sz="3200" dirty="0" smtClean="0">
              <a:latin typeface="Agency FB" pitchFamily="34" charset="0"/>
            </a:endParaRPr>
          </a:p>
          <a:p>
            <a:r>
              <a:rPr lang="en-US" sz="3200" dirty="0" smtClean="0">
                <a:latin typeface="Agency FB" pitchFamily="34" charset="0"/>
              </a:rPr>
              <a:t>3 4 5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сочетаний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каждому </a:t>
            </a:r>
            <a:r>
              <a:rPr lang="en-US" dirty="0" smtClean="0"/>
              <a:t>n</a:t>
            </a:r>
            <a:r>
              <a:rPr lang="ru-RU" dirty="0" smtClean="0"/>
              <a:t>-элементному </a:t>
            </a:r>
            <a:r>
              <a:rPr lang="ru-RU" dirty="0" smtClean="0"/>
              <a:t>подмножеству данного элементного множества соответствует одно и только одно </a:t>
            </a:r>
            <a:r>
              <a:rPr lang="en-US" dirty="0" smtClean="0"/>
              <a:t>n-k</a:t>
            </a:r>
            <a:r>
              <a:rPr lang="ru-RU" dirty="0" smtClean="0"/>
              <a:t>-элементное </a:t>
            </a:r>
            <a:r>
              <a:rPr lang="ru-RU" dirty="0" smtClean="0"/>
              <a:t>подмножество того же </a:t>
            </a:r>
            <a:r>
              <a:rPr lang="ru-RU" dirty="0" smtClean="0"/>
              <a:t>множества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470400" y="3302000"/>
          <a:ext cx="203200" cy="254000"/>
        </p:xfrm>
        <a:graphic>
          <a:graphicData uri="http://schemas.openxmlformats.org/presentationml/2006/ole">
            <p:oleObj spid="_x0000_s87042" name="Формула" r:id="rId4" imgW="203040" imgH="2538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563888" y="2060848"/>
          <a:ext cx="2449981" cy="912738"/>
        </p:xfrm>
        <a:graphic>
          <a:graphicData uri="http://schemas.openxmlformats.org/presentationml/2006/ole">
            <p:oleObj spid="_x0000_s87043" name="Формула" r:id="rId5" imgW="647640" imgH="241200" progId="Equation.3">
              <p:embed/>
            </p:oleObj>
          </a:graphicData>
        </a:graphic>
      </p:graphicFrame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1187624" y="3789040"/>
          <a:ext cx="3841750" cy="912813"/>
        </p:xfrm>
        <a:graphic>
          <a:graphicData uri="http://schemas.openxmlformats.org/presentationml/2006/ole">
            <p:oleObj spid="_x0000_s87044" name="Формула" r:id="rId6" imgW="101592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Треугольник Паскаля</a:t>
            </a:r>
            <a:endParaRPr lang="ru-RU" dirty="0"/>
          </a:p>
        </p:txBody>
      </p:sp>
      <p:pic>
        <p:nvPicPr>
          <p:cNvPr id="6" name="Содержимое 5" descr="algo_19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692696"/>
            <a:ext cx="6619182" cy="2744539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7" name="Рисунок 6" descr="algo_2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3645024"/>
            <a:ext cx="7638891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11780"/>
            <a:ext cx="9036050" cy="523220"/>
          </a:xfrm>
        </p:spPr>
        <p:txBody>
          <a:bodyPr/>
          <a:lstStyle/>
          <a:p>
            <a:r>
              <a:rPr lang="ru-RU" dirty="0" smtClean="0"/>
              <a:t>Свойства треугольника Паскаля (</a:t>
            </a:r>
            <a:r>
              <a:rPr lang="ru-RU" dirty="0" err="1" smtClean="0"/>
              <a:t>В</a:t>
            </a:r>
            <a:r>
              <a:rPr lang="ru-RU" dirty="0" err="1" smtClean="0"/>
              <a:t>икипедия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70" y="692696"/>
            <a:ext cx="9106611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Размещения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" y="620688"/>
            <a:ext cx="9023350" cy="5688037"/>
          </a:xfrm>
        </p:spPr>
        <p:txBody>
          <a:bodyPr/>
          <a:lstStyle/>
          <a:p>
            <a:r>
              <a:rPr lang="ru-RU" sz="2000" i="1" dirty="0" smtClean="0"/>
              <a:t>Размещением</a:t>
            </a:r>
            <a:r>
              <a:rPr lang="ru-RU" sz="2000" dirty="0" smtClean="0"/>
              <a:t> из </a:t>
            </a:r>
            <a:r>
              <a:rPr lang="ru-RU" sz="2000" b="1" dirty="0" err="1" smtClean="0"/>
              <a:t>n</a:t>
            </a:r>
            <a:r>
              <a:rPr lang="ru-RU" sz="2000" dirty="0" smtClean="0"/>
              <a:t> элементов по </a:t>
            </a:r>
            <a:r>
              <a:rPr lang="ru-RU" sz="2000" b="1" dirty="0" err="1" smtClean="0"/>
              <a:t>m</a:t>
            </a:r>
            <a:r>
              <a:rPr lang="ru-RU" sz="2000" dirty="0" smtClean="0"/>
              <a:t> называется последовательность, состоящая из </a:t>
            </a:r>
            <a:r>
              <a:rPr lang="ru-RU" sz="2000" b="1" dirty="0" err="1" smtClean="0"/>
              <a:t>m</a:t>
            </a:r>
            <a:r>
              <a:rPr lang="ru-RU" sz="2000" dirty="0" smtClean="0"/>
              <a:t> различных элементов некоторого </a:t>
            </a:r>
            <a:r>
              <a:rPr lang="ru-RU" sz="2000" b="1" dirty="0" smtClean="0"/>
              <a:t>n</a:t>
            </a:r>
            <a:r>
              <a:rPr lang="ru-RU" sz="2000" dirty="0" smtClean="0"/>
              <a:t>-элементного </a:t>
            </a:r>
            <a:r>
              <a:rPr lang="ru-RU" sz="2000" dirty="0" smtClean="0"/>
              <a:t>множества (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комбинации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, которые составлены из данных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элементов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элементов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и отличаются либо самими элементами, либо порядком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элементов</a:t>
            </a:r>
            <a:r>
              <a:rPr lang="ru-RU" sz="2000" dirty="0" smtClean="0"/>
              <a:t>)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Различие </a:t>
            </a:r>
            <a:r>
              <a:rPr lang="ru-RU" sz="2000" dirty="0" smtClean="0"/>
              <a:t>в определениях сочетаний и </a:t>
            </a:r>
            <a:r>
              <a:rPr lang="ru-RU" sz="2000" dirty="0" smtClean="0"/>
              <a:t>размещений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r>
              <a:rPr lang="ru-RU" sz="2000" dirty="0" smtClean="0"/>
              <a:t>Сочетание </a:t>
            </a:r>
            <a:r>
              <a:rPr lang="ru-RU" sz="2000" dirty="0" smtClean="0"/>
              <a:t>–</a:t>
            </a:r>
            <a:r>
              <a:rPr lang="en-US" sz="2000" dirty="0" smtClean="0"/>
              <a:t> </a:t>
            </a:r>
            <a:r>
              <a:rPr lang="ru-RU" sz="2000" dirty="0" smtClean="0"/>
              <a:t>подмножество</a:t>
            </a:r>
            <a:r>
              <a:rPr lang="ru-RU" sz="2000" dirty="0" smtClean="0"/>
              <a:t>, содержащее </a:t>
            </a:r>
            <a:r>
              <a:rPr lang="ru-RU" sz="2000" dirty="0" err="1" smtClean="0"/>
              <a:t>m</a:t>
            </a:r>
            <a:r>
              <a:rPr lang="ru-RU" sz="2000" dirty="0" smtClean="0"/>
              <a:t> элементов из </a:t>
            </a:r>
            <a:r>
              <a:rPr lang="ru-RU" sz="2000" dirty="0" err="1" smtClean="0"/>
              <a:t>n</a:t>
            </a:r>
            <a:r>
              <a:rPr lang="en-US" sz="2000" dirty="0" smtClean="0"/>
              <a:t> (</a:t>
            </a:r>
            <a:r>
              <a:rPr lang="ru-RU" sz="2000" dirty="0" smtClean="0"/>
              <a:t>порядок элементов не важен).</a:t>
            </a:r>
            <a:endParaRPr lang="ru-RU" sz="2000" dirty="0" smtClean="0"/>
          </a:p>
          <a:p>
            <a:r>
              <a:rPr lang="ru-RU" sz="2000" dirty="0" smtClean="0"/>
              <a:t>Размещение – это последовательность, содержащая </a:t>
            </a:r>
            <a:r>
              <a:rPr lang="ru-RU" sz="2000" dirty="0" err="1" smtClean="0"/>
              <a:t>m</a:t>
            </a:r>
            <a:r>
              <a:rPr lang="ru-RU" sz="2000" dirty="0" smtClean="0"/>
              <a:t> элементов из </a:t>
            </a:r>
            <a:r>
              <a:rPr lang="ru-RU" sz="2000" dirty="0" err="1" smtClean="0"/>
              <a:t>n</a:t>
            </a:r>
            <a:r>
              <a:rPr lang="ru-RU" sz="2000" dirty="0" smtClean="0"/>
              <a:t> </a:t>
            </a:r>
            <a:r>
              <a:rPr lang="en-US" sz="2000" dirty="0" smtClean="0"/>
              <a:t>(</a:t>
            </a:r>
            <a:r>
              <a:rPr lang="ru-RU" sz="2000" dirty="0" smtClean="0"/>
              <a:t>порядок элементов </a:t>
            </a:r>
            <a:r>
              <a:rPr lang="ru-RU" sz="2000" dirty="0" smtClean="0"/>
              <a:t>важен</a:t>
            </a:r>
            <a:r>
              <a:rPr lang="ru-RU" sz="2000" dirty="0" smtClean="0"/>
              <a:t>).</a:t>
            </a:r>
            <a:endParaRPr lang="ru-RU" sz="2000" dirty="0" smtClean="0"/>
          </a:p>
          <a:p>
            <a:pPr>
              <a:buNone/>
            </a:pPr>
            <a:r>
              <a:rPr lang="ru-RU" sz="2000" i="1" dirty="0" smtClean="0"/>
              <a:t>При формировании последовательности важен порядок следования элементов, а при формировании подмножества порядок не важен. </a:t>
            </a:r>
            <a:br>
              <a:rPr lang="ru-RU" sz="2000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endParaRPr lang="ru-RU" sz="20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32347-2562-4D4A-90EC-53DBA6394B8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1780"/>
            <a:ext cx="8567737" cy="523220"/>
          </a:xfrm>
        </p:spPr>
        <p:txBody>
          <a:bodyPr/>
          <a:lstStyle/>
          <a:p>
            <a:r>
              <a:rPr lang="ru-RU" dirty="0" smtClean="0"/>
              <a:t>Число размещений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3" y="620688"/>
            <a:ext cx="8843838" cy="5688037"/>
          </a:xfrm>
        </p:spPr>
        <p:txBody>
          <a:bodyPr/>
          <a:lstStyle/>
          <a:p>
            <a:r>
              <a:rPr lang="ru-RU" sz="2000" dirty="0" smtClean="0"/>
              <a:t>  Число размещений из </a:t>
            </a:r>
            <a:r>
              <a:rPr lang="ru-RU" sz="2000" dirty="0" err="1" smtClean="0"/>
              <a:t>n</a:t>
            </a:r>
            <a:r>
              <a:rPr lang="ru-RU" sz="2000" dirty="0" smtClean="0"/>
              <a:t> по m: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Пример 1: </a:t>
            </a:r>
            <a:r>
              <a:rPr lang="ru-RU" sz="2000" dirty="0" smtClean="0"/>
              <a:t>Сколько существует двузначных чисел, в которых цифра десятков и цифра единиц различны и нечетны?</a:t>
            </a:r>
          </a:p>
          <a:p>
            <a:pPr>
              <a:buNone/>
            </a:pPr>
            <a:r>
              <a:rPr lang="ru-RU" sz="2000" dirty="0" smtClean="0"/>
              <a:t>Основное множество: {1, 3, 5, 7, 9} – нечетные цифры, n=5</a:t>
            </a:r>
          </a:p>
          <a:p>
            <a:r>
              <a:rPr lang="ru-RU" sz="2000" dirty="0" smtClean="0"/>
              <a:t>Соединение – двузначное число m=2, порядок важен, значит, это размещение «из пяти по два».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en-US" sz="2000" dirty="0" smtClean="0"/>
          </a:p>
          <a:p>
            <a:endParaRPr lang="en-US" sz="2000" dirty="0" smtClean="0"/>
          </a:p>
          <a:p>
            <a:r>
              <a:rPr lang="ru-RU" sz="2000" dirty="0" smtClean="0"/>
              <a:t>Перестановки </a:t>
            </a:r>
            <a:r>
              <a:rPr lang="ru-RU" sz="2000" dirty="0" smtClean="0"/>
              <a:t>можно считать частным случаем размещений при </a:t>
            </a:r>
            <a:r>
              <a:rPr lang="en-US" sz="2000" dirty="0" smtClean="0"/>
              <a:t>m=n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Пример </a:t>
            </a:r>
            <a:r>
              <a:rPr lang="ru-RU" sz="2000" dirty="0" smtClean="0"/>
              <a:t>2: Сколькими </a:t>
            </a:r>
            <a:r>
              <a:rPr lang="ru-RU" sz="2000" dirty="0" smtClean="0"/>
              <a:t>способами можно составить флаг, состоящий из трех горизонтальных полос различных цветов, если имеется материал пяти цветов?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45</a:t>
            </a:fld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331640" y="1052736"/>
          <a:ext cx="5957887" cy="1135062"/>
        </p:xfrm>
        <a:graphic>
          <a:graphicData uri="http://schemas.openxmlformats.org/presentationml/2006/ole">
            <p:oleObj spid="_x0000_s2050" name="Формула" r:id="rId4" imgW="2197080" imgH="419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843808" y="4005064"/>
          <a:ext cx="2778114" cy="936104"/>
        </p:xfrm>
        <a:graphic>
          <a:graphicData uri="http://schemas.openxmlformats.org/presentationml/2006/ole">
            <p:oleObj spid="_x0000_s2051" name="Формула" r:id="rId5" imgW="1168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Размещения с повторениями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Размещения с повторениями </a:t>
            </a:r>
            <a:r>
              <a:rPr lang="ru-RU" i="1" dirty="0" smtClean="0"/>
              <a:t>из </a:t>
            </a:r>
            <a:r>
              <a:rPr lang="ru-RU" i="1" dirty="0" err="1" smtClean="0"/>
              <a:t>n</a:t>
            </a:r>
            <a:r>
              <a:rPr lang="ru-RU" i="1" dirty="0" smtClean="0"/>
              <a:t> элементов множества Е={a</a:t>
            </a:r>
            <a:r>
              <a:rPr lang="ru-RU" i="1" baseline="-25000" dirty="0" smtClean="0"/>
              <a:t>1</a:t>
            </a:r>
            <a:r>
              <a:rPr lang="ru-RU" i="1" dirty="0" smtClean="0"/>
              <a:t>, a</a:t>
            </a:r>
            <a:r>
              <a:rPr lang="ru-RU" i="1" baseline="-25000" dirty="0" smtClean="0"/>
              <a:t>2</a:t>
            </a:r>
            <a:r>
              <a:rPr lang="ru-RU" i="1" dirty="0" smtClean="0"/>
              <a:t>, ..., </a:t>
            </a:r>
            <a:r>
              <a:rPr lang="ru-RU" i="1" dirty="0" err="1" smtClean="0"/>
              <a:t>a</a:t>
            </a:r>
            <a:r>
              <a:rPr lang="ru-RU" i="1" baseline="-25000" dirty="0" err="1" smtClean="0"/>
              <a:t>n</a:t>
            </a:r>
            <a:r>
              <a:rPr lang="ru-RU" i="1" dirty="0" smtClean="0"/>
              <a:t>} по </a:t>
            </a:r>
            <a:r>
              <a:rPr lang="ru-RU" i="1" dirty="0" err="1" smtClean="0"/>
              <a:t>k</a:t>
            </a:r>
            <a:r>
              <a:rPr lang="ru-RU" i="1" dirty="0" smtClean="0"/>
              <a:t> - всякая конечная последовательность, состоящая из </a:t>
            </a:r>
            <a:r>
              <a:rPr lang="ru-RU" i="1" dirty="0" err="1" smtClean="0"/>
              <a:t>k</a:t>
            </a:r>
            <a:r>
              <a:rPr lang="ru-RU" i="1" dirty="0" smtClean="0"/>
              <a:t> элементов данного множества 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Два размещения с повторениями считаются различными, если хотя бы на одном месте они имеют различные элементы множества Е. </a:t>
            </a:r>
          </a:p>
          <a:p>
            <a:r>
              <a:rPr lang="ru-RU" dirty="0" smtClean="0"/>
              <a:t>Число различных размещений с повторениями из </a:t>
            </a:r>
            <a:r>
              <a:rPr lang="ru-RU" dirty="0" err="1" smtClean="0"/>
              <a:t>n</a:t>
            </a:r>
            <a:r>
              <a:rPr lang="ru-RU" dirty="0" smtClean="0"/>
              <a:t> по </a:t>
            </a:r>
            <a:r>
              <a:rPr lang="ru-RU" dirty="0" err="1" smtClean="0"/>
              <a:t>k</a:t>
            </a:r>
            <a:r>
              <a:rPr lang="ru-RU" dirty="0" smtClean="0"/>
              <a:t> равно </a:t>
            </a:r>
            <a:r>
              <a:rPr lang="ru-RU" dirty="0" err="1" smtClean="0"/>
              <a:t>n</a:t>
            </a:r>
            <a:r>
              <a:rPr lang="ru-RU" baseline="30000" dirty="0" err="1" smtClean="0"/>
              <a:t>k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46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3" y="1169134"/>
            <a:ext cx="2016225" cy="40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220px-Set_partition.svg.pn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6660232" y="188640"/>
            <a:ext cx="1879476" cy="187947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Разбиение множеств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1"/>
          </p:nvPr>
        </p:nvSpPr>
        <p:spPr>
          <a:xfrm>
            <a:off x="0" y="620688"/>
            <a:ext cx="6372200" cy="1368153"/>
          </a:xfrm>
        </p:spPr>
        <p:txBody>
          <a:bodyPr/>
          <a:lstStyle/>
          <a:p>
            <a:r>
              <a:rPr lang="ru-RU" sz="2000" dirty="0" smtClean="0"/>
              <a:t>Разбиение множества — это представление его в виде объединения произвольного количества попарно непересекающихся подмножеств.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Текст 6"/>
          <p:cNvSpPr txBox="1">
            <a:spLocks/>
          </p:cNvSpPr>
          <p:nvPr/>
        </p:nvSpPr>
        <p:spPr bwMode="auto">
          <a:xfrm>
            <a:off x="0" y="2060848"/>
            <a:ext cx="9144000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Количество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неупорядоченных разбиений </a:t>
            </a: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-элементного множества на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частей - число Стирлинга 2-го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рода</a:t>
            </a:r>
            <a:r>
              <a:rPr lang="en-US" sz="2000" kern="0" dirty="0" smtClean="0"/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Количество упорядоченных разбиений </a:t>
            </a: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-элементного множества на </a:t>
            </a:r>
            <a:r>
              <a:rPr kumimoji="0" 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частей фиксированного размера –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мультиномиальный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коэффициент</a:t>
            </a:r>
            <a:r>
              <a:rPr lang="en-US" sz="2000" kern="0" noProof="0" dirty="0" smtClean="0"/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0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ru-RU" sz="2000" kern="0" dirty="0" smtClean="0"/>
              <a:t>Количество всех неупорядоченных разбиений n-элементного множества задается числом </a:t>
            </a:r>
            <a:r>
              <a:rPr lang="ru-RU" sz="2000" kern="0" dirty="0" smtClean="0"/>
              <a:t>Белла</a:t>
            </a:r>
            <a:r>
              <a:rPr lang="en-US" sz="2000" kern="0" dirty="0" smtClean="0"/>
              <a:t>: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2708920"/>
            <a:ext cx="3672408" cy="91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4509120"/>
            <a:ext cx="396044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4653136"/>
            <a:ext cx="2664296" cy="368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78375" y="5791547"/>
            <a:ext cx="1931737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3" y="-319107"/>
            <a:ext cx="8856538" cy="954107"/>
          </a:xfrm>
        </p:spPr>
        <p:txBody>
          <a:bodyPr/>
          <a:lstStyle/>
          <a:p>
            <a:r>
              <a:rPr lang="ru-RU" dirty="0" smtClean="0"/>
              <a:t>Метод уменьшения на постоянный множитель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8313" y="836613"/>
            <a:ext cx="8555037" cy="1584275"/>
          </a:xfrm>
        </p:spPr>
        <p:txBody>
          <a:bodyPr/>
          <a:lstStyle/>
          <a:p>
            <a:r>
              <a:rPr lang="ru-RU" dirty="0" smtClean="0"/>
              <a:t>Пример: бинарный поиск </a:t>
            </a:r>
            <a:endParaRPr lang="ru-RU" dirty="0" smtClean="0"/>
          </a:p>
          <a:p>
            <a:r>
              <a:rPr lang="ru-RU" dirty="0" smtClean="0"/>
              <a:t>Подобные алгоритмы логарифмические </a:t>
            </a:r>
            <a:r>
              <a:rPr lang="ru-RU" dirty="0" smtClean="0"/>
              <a:t>и, будучи очень быстрыми, встречаются достаточно </a:t>
            </a:r>
            <a:r>
              <a:rPr lang="ru-RU" dirty="0" smtClean="0"/>
              <a:t>редко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32347-2562-4D4A-90EC-53DBA6394B8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Заголовок 6"/>
          <p:cNvSpPr txBox="1">
            <a:spLocks/>
          </p:cNvSpPr>
          <p:nvPr/>
        </p:nvSpPr>
        <p:spPr bwMode="auto">
          <a:xfrm>
            <a:off x="287462" y="2276872"/>
            <a:ext cx="8856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Метод уменьшения на переменный множитель 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Содержимое 7"/>
          <p:cNvSpPr txBox="1">
            <a:spLocks/>
          </p:cNvSpPr>
          <p:nvPr/>
        </p:nvSpPr>
        <p:spPr bwMode="auto">
          <a:xfrm>
            <a:off x="395536" y="2852936"/>
            <a:ext cx="8555037" cy="15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Примеры: поиск и вставка в бинарное дерево поиска, интерполяционный поиск: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717032"/>
            <a:ext cx="6624736" cy="299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эффективности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99053" cy="5544120"/>
          </a:xfrm>
        </p:spPr>
        <p:txBody>
          <a:bodyPr/>
          <a:lstStyle/>
          <a:p>
            <a:r>
              <a:rPr lang="ru-RU" sz="2000" dirty="0" smtClean="0"/>
              <a:t>Интерполяционный поиск </a:t>
            </a:r>
            <a:r>
              <a:rPr lang="ru-RU" sz="2000" dirty="0" smtClean="0"/>
              <a:t>в среднем требует менее </a:t>
            </a:r>
            <a:r>
              <a:rPr lang="ru-RU" sz="2000" b="1" dirty="0" smtClean="0"/>
              <a:t>log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log</a:t>
            </a:r>
            <a:r>
              <a:rPr lang="ru-RU" sz="2000" b="1" baseline="-25000" dirty="0" err="1" smtClean="0"/>
              <a:t>2</a:t>
            </a:r>
            <a:r>
              <a:rPr lang="ru-RU" sz="2000" b="1" dirty="0" smtClean="0"/>
              <a:t> n+1</a:t>
            </a:r>
            <a:r>
              <a:rPr lang="ru-RU" sz="2000" dirty="0" smtClean="0"/>
              <a:t> сравнений ключей при поиске в </a:t>
            </a:r>
            <a:r>
              <a:rPr lang="ru-RU" sz="2000" dirty="0" smtClean="0"/>
              <a:t>списке </a:t>
            </a:r>
            <a:r>
              <a:rPr lang="ru-RU" sz="2000" dirty="0" smtClean="0"/>
              <a:t>из </a:t>
            </a:r>
            <a:r>
              <a:rPr lang="en-US" sz="2000" dirty="0" smtClean="0"/>
              <a:t>n</a:t>
            </a:r>
            <a:r>
              <a:rPr lang="ru-RU" sz="2000" dirty="0" smtClean="0"/>
              <a:t> </a:t>
            </a:r>
            <a:r>
              <a:rPr lang="ru-RU" sz="2000" dirty="0" smtClean="0"/>
              <a:t>случайных значений. </a:t>
            </a:r>
            <a:endParaRPr lang="en-US" sz="2000" dirty="0" smtClean="0"/>
          </a:p>
          <a:p>
            <a:r>
              <a:rPr lang="ru-RU" sz="2000" dirty="0" smtClean="0"/>
              <a:t>Эта </a:t>
            </a:r>
            <a:r>
              <a:rPr lang="ru-RU" sz="2000" dirty="0" smtClean="0"/>
              <a:t>функция растет настолько медленно, что для всех </a:t>
            </a:r>
            <a:r>
              <a:rPr lang="ru-RU" sz="2000" dirty="0" smtClean="0"/>
              <a:t>реальных </a:t>
            </a:r>
            <a:r>
              <a:rPr lang="ru-RU" sz="2000" dirty="0" smtClean="0"/>
              <a:t>практических значений </a:t>
            </a:r>
            <a:r>
              <a:rPr lang="en-US" sz="2000" dirty="0" smtClean="0"/>
              <a:t>n</a:t>
            </a:r>
            <a:r>
              <a:rPr lang="ru-RU" sz="2000" dirty="0" smtClean="0"/>
              <a:t> </a:t>
            </a:r>
            <a:r>
              <a:rPr lang="ru-RU" sz="2000" dirty="0" smtClean="0"/>
              <a:t>ее можно считать </a:t>
            </a:r>
            <a:r>
              <a:rPr lang="ru-RU" sz="2000" dirty="0" smtClean="0"/>
              <a:t>константой</a:t>
            </a:r>
            <a:r>
              <a:rPr lang="en-US" sz="2000" dirty="0" smtClean="0"/>
              <a:t>.</a:t>
            </a:r>
          </a:p>
          <a:p>
            <a:r>
              <a:rPr lang="ru-RU" sz="2000" dirty="0" smtClean="0"/>
              <a:t>Однако в наихудшем случае интерполяционный поиск вырождается </a:t>
            </a:r>
            <a:r>
              <a:rPr lang="ru-RU" sz="2000" dirty="0" smtClean="0"/>
              <a:t>в </a:t>
            </a:r>
            <a:r>
              <a:rPr lang="ru-RU" sz="2000" dirty="0" smtClean="0"/>
              <a:t>линейный, который рассматривается как наихудший из </a:t>
            </a:r>
            <a:r>
              <a:rPr lang="ru-RU" sz="2000" dirty="0" smtClean="0"/>
              <a:t>возможных</a:t>
            </a:r>
            <a:r>
              <a:rPr lang="en-US" sz="2000" dirty="0" smtClean="0"/>
              <a:t>.</a:t>
            </a:r>
          </a:p>
          <a:p>
            <a:r>
              <a:rPr lang="ru-RU" sz="2000" dirty="0" smtClean="0"/>
              <a:t>Интерполяционный </a:t>
            </a:r>
            <a:r>
              <a:rPr lang="ru-RU" sz="2000" dirty="0" smtClean="0"/>
              <a:t>поиск лучше использовать </a:t>
            </a:r>
            <a:r>
              <a:rPr lang="ru-RU" sz="2000" dirty="0" smtClean="0"/>
              <a:t>для </a:t>
            </a:r>
            <a:r>
              <a:rPr lang="ru-RU" sz="2000" dirty="0" smtClean="0"/>
              <a:t>файлов большого размера и для приложений, в которых сравнение или </a:t>
            </a:r>
            <a:r>
              <a:rPr lang="ru-RU" sz="2000" dirty="0" smtClean="0"/>
              <a:t>обращение </a:t>
            </a:r>
            <a:r>
              <a:rPr lang="ru-RU" sz="2000" dirty="0" smtClean="0"/>
              <a:t>к данным — дорогостоящая </a:t>
            </a:r>
            <a:r>
              <a:rPr lang="ru-RU" sz="2000" dirty="0" smtClean="0"/>
              <a:t>операция.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49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68313" y="111125"/>
            <a:ext cx="8567737" cy="52387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Исчерпывающий перебор</a:t>
            </a:r>
            <a:endParaRPr lang="ru-RU" smtClean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371475" y="692150"/>
            <a:ext cx="8772525" cy="54721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dirty="0" smtClean="0"/>
              <a:t>Исчерпывающий перебор - подход к комбинаторным задачам с позиции грубой силы. Он предполагает:</a:t>
            </a:r>
          </a:p>
          <a:p>
            <a:r>
              <a:rPr lang="ru-RU" sz="2000" dirty="0" smtClean="0"/>
              <a:t>генерацию всех возможных элементов из области определения задачи</a:t>
            </a:r>
          </a:p>
          <a:p>
            <a:r>
              <a:rPr lang="ru-RU" sz="2000" dirty="0" smtClean="0"/>
              <a:t>выбор тех из них, которые удовлетворяют ограничениям, накладываемым условием задачи</a:t>
            </a:r>
          </a:p>
          <a:p>
            <a:r>
              <a:rPr lang="ru-RU" sz="2000" dirty="0" smtClean="0"/>
              <a:t>поиск нужного элемента (например, оптимизирующего значение целевой функции задачи). 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Примеры: </a:t>
            </a:r>
          </a:p>
          <a:p>
            <a:r>
              <a:rPr lang="ru-RU" sz="2000" b="1" dirty="0" smtClean="0"/>
              <a:t>Задача коммивояжера</a:t>
            </a:r>
            <a:r>
              <a:rPr lang="ru-RU" sz="2000" dirty="0" smtClean="0"/>
              <a:t>: найти кратчайший путь по заданным </a:t>
            </a:r>
            <a:r>
              <a:rPr lang="en-US" sz="2000" dirty="0" smtClean="0"/>
              <a:t>N</a:t>
            </a:r>
            <a:r>
              <a:rPr lang="ru-RU" sz="2000" dirty="0" smtClean="0"/>
              <a:t> городам, чтобы каждый город посещался только один раз и конечным пунктом оказался исходный.</a:t>
            </a:r>
          </a:p>
          <a:p>
            <a:r>
              <a:rPr lang="ru-RU" sz="2000" b="1" dirty="0" smtClean="0"/>
              <a:t>Задача о рюкзаке</a:t>
            </a:r>
            <a:r>
              <a:rPr lang="ru-RU" sz="2000" dirty="0" smtClean="0"/>
              <a:t>: дано </a:t>
            </a:r>
            <a:r>
              <a:rPr lang="en-US" sz="2000" dirty="0" smtClean="0"/>
              <a:t>N</a:t>
            </a:r>
            <a:r>
              <a:rPr lang="ru-RU" sz="2000" dirty="0" smtClean="0"/>
              <a:t> предметов заданного веса и стоимости рюкзак, выдерживающий вес W. Загрузить рюкзак с максимальной стоимостью.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Это </a:t>
            </a:r>
            <a:r>
              <a:rPr lang="ru-RU" sz="2000" b="1" dirty="0" smtClean="0"/>
              <a:t>- NP-сложные задачи </a:t>
            </a:r>
            <a:r>
              <a:rPr lang="ru-RU" sz="2000" dirty="0" smtClean="0"/>
              <a:t>(не известен алгоритм, решающий их за полиномиальное время).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42729-893D-4218-AFF9-EEFBB0FEDEB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941168"/>
            <a:ext cx="8316416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</a:rPr>
              <a:t>Получить все возможные маршруты, генерируя все перестановки </a:t>
            </a:r>
            <a:r>
              <a:rPr lang="en-US" sz="2000" dirty="0">
                <a:solidFill>
                  <a:srgbClr val="000000"/>
                </a:solidFill>
              </a:rPr>
              <a:t>n</a:t>
            </a:r>
            <a:r>
              <a:rPr lang="ru-RU" sz="2000" dirty="0">
                <a:solidFill>
                  <a:srgbClr val="000000"/>
                </a:solidFill>
              </a:rPr>
              <a:t> — 1 промежуточных городов, вычисляя длину соответствующих путей и находя кратчайший из них.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3933056"/>
            <a:ext cx="8316416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Arial" charset="0"/>
              </a:rPr>
              <a:t>Рассмотреть все подмножества данного множества из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n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предметов, вычислить общий вес каждого из них для выяснения допустимости, выбрать из допустимых подмножества с максимальным весом.</a:t>
            </a:r>
            <a:endParaRPr lang="ru-RU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Состоит в том, что экземпляр задачи преобразуется в другой, по той или иной причине легче поддающийся решению.</a:t>
            </a:r>
          </a:p>
          <a:p>
            <a:r>
              <a:rPr lang="ru-RU" sz="2000" dirty="0" smtClean="0"/>
              <a:t>Имеется три основных варианта этого метода: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50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6" name="Рисунок 5" descr="algo_1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977" y="2348880"/>
            <a:ext cx="8280920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234890"/>
            <a:ext cx="8856538" cy="400110"/>
          </a:xfrm>
        </p:spPr>
        <p:txBody>
          <a:bodyPr/>
          <a:lstStyle/>
          <a:p>
            <a:r>
              <a:rPr lang="ru-RU" sz="2000" dirty="0" smtClean="0"/>
              <a:t>Пример 1: проверка единственности элементов массива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3" y="836613"/>
            <a:ext cx="8843838" cy="5472112"/>
          </a:xfrm>
        </p:spPr>
        <p:txBody>
          <a:bodyPr/>
          <a:lstStyle/>
          <a:p>
            <a:r>
              <a:rPr lang="ru-RU" sz="2000" dirty="0" smtClean="0"/>
              <a:t>Алгоритм на основе грубой силы попарно сравнивает все элементы, пока не будут найдены два одинаковых либо пока не будут пересмотрены все возможные пары. В наихудшем случае эффективность </a:t>
            </a:r>
            <a:r>
              <a:rPr lang="ru-RU" sz="2000" dirty="0" err="1" smtClean="0"/>
              <a:t>квадратична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К решению задачи можно подойти и по-другому — сначала отсортировать массив, а затем сравнивать только последовательные элементы.</a:t>
            </a:r>
          </a:p>
          <a:p>
            <a:r>
              <a:rPr lang="ru-RU" sz="2000" dirty="0" smtClean="0"/>
              <a:t>Время работы алгоритма - сумма времени сортировки и времени на проверку соседних элементов. </a:t>
            </a:r>
          </a:p>
          <a:p>
            <a:r>
              <a:rPr lang="ru-RU" sz="2000" dirty="0" smtClean="0"/>
              <a:t>Если воспользоваться хорошим алгоритмом сортировки, весь алгоритм проверки единственности элементов массива также будет иметь эффективность </a:t>
            </a:r>
            <a:r>
              <a:rPr lang="ru-RU" sz="2000" dirty="0" smtClean="0"/>
              <a:t>О </a:t>
            </a:r>
            <a:r>
              <a:rPr lang="ru-RU" sz="2000" dirty="0" smtClean="0"/>
              <a:t>(</a:t>
            </a:r>
            <a:r>
              <a:rPr lang="ru-RU" sz="2000" dirty="0" err="1" smtClean="0"/>
              <a:t>n</a:t>
            </a:r>
            <a:r>
              <a:rPr lang="ru-RU" sz="2000" dirty="0" smtClean="0"/>
              <a:t> </a:t>
            </a:r>
            <a:r>
              <a:rPr lang="ru-RU" sz="2000" dirty="0" err="1" smtClean="0"/>
              <a:t>log</a:t>
            </a:r>
            <a:r>
              <a:rPr lang="ru-RU" sz="2000" dirty="0" smtClean="0"/>
              <a:t> </a:t>
            </a:r>
            <a:r>
              <a:rPr lang="en-US" sz="2000" dirty="0" smtClean="0"/>
              <a:t>n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51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1780"/>
            <a:ext cx="8567737" cy="523220"/>
          </a:xfrm>
        </p:spPr>
        <p:txBody>
          <a:bodyPr/>
          <a:lstStyle/>
          <a:p>
            <a:r>
              <a:rPr lang="ru-RU" dirty="0" smtClean="0"/>
              <a:t>Пример</a:t>
            </a:r>
            <a:r>
              <a:rPr lang="en-US" dirty="0" smtClean="0"/>
              <a:t> 2</a:t>
            </a:r>
            <a:r>
              <a:rPr lang="ru-RU" dirty="0" smtClean="0"/>
              <a:t>: поиск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 грубой силы: последовательный поиск</a:t>
            </a:r>
          </a:p>
          <a:p>
            <a:r>
              <a:rPr lang="ru-RU" dirty="0" smtClean="0"/>
              <a:t>Метод преобразования задачи: сортировка + бинарный поиск</a:t>
            </a:r>
          </a:p>
          <a:p>
            <a:r>
              <a:rPr lang="ru-RU" dirty="0" smtClean="0"/>
              <a:t>Требуется оценить наименьшее количество поисков, при котором окупается предварительная сортировка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52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3: пирамидальная сортировка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53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Метод декомпозиции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93E1BE-1967-44CD-B4FB-F73908DE7F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декомпозиции</a:t>
            </a: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Он же - метод «разделяй и властвуй»:</a:t>
            </a:r>
          </a:p>
          <a:p>
            <a:r>
              <a:rPr lang="ru-RU" smtClean="0"/>
              <a:t>Экземпляр задачи разбивается на несколько меньших экземпляров той же задачи, в идеале — одинакового размера. </a:t>
            </a:r>
          </a:p>
          <a:p>
            <a:r>
              <a:rPr lang="ru-RU" smtClean="0"/>
              <a:t>Решаются меньшие экземпляры задачи (обычно рекурсивно, хотя иногда для небольших экземпляров применяется какой-нибудь другой алгоритм). </a:t>
            </a:r>
          </a:p>
          <a:p>
            <a:r>
              <a:rPr lang="ru-RU" smtClean="0"/>
              <a:t>При необходимости решение исходной задачи находится путем комбинации решений меньших экземпляров. 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Метод декомпозиции идеально подходит для параллельных вычислений.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F3B28-4333-4376-830C-CC46D018AF4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68313" y="111125"/>
            <a:ext cx="8567737" cy="523875"/>
          </a:xfrm>
        </p:spPr>
        <p:txBody>
          <a:bodyPr/>
          <a:lstStyle/>
          <a:p>
            <a:r>
              <a:rPr lang="ru-RU" smtClean="0"/>
              <a:t>Рекуррентное уравнение декомпозиции</a:t>
            </a: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250825" y="692150"/>
            <a:ext cx="8772525" cy="5616575"/>
          </a:xfrm>
        </p:spPr>
        <p:txBody>
          <a:bodyPr/>
          <a:lstStyle/>
          <a:p>
            <a:r>
              <a:rPr lang="ru-RU" dirty="0" smtClean="0"/>
              <a:t>В общем случае экземпляр задачи размера </a:t>
            </a:r>
            <a:r>
              <a:rPr lang="en-US" b="1" dirty="0" smtClean="0"/>
              <a:t>n</a:t>
            </a:r>
            <a:r>
              <a:rPr lang="ru-RU" dirty="0" smtClean="0"/>
              <a:t> может быть разделен на несколько экземпляров размером </a:t>
            </a:r>
            <a:r>
              <a:rPr lang="ru-RU" b="1" dirty="0" err="1" smtClean="0"/>
              <a:t>n</a:t>
            </a:r>
            <a:r>
              <a:rPr lang="ru-RU" b="1" dirty="0" smtClean="0"/>
              <a:t>/</a:t>
            </a:r>
            <a:r>
              <a:rPr lang="en-US" b="1" dirty="0" smtClean="0"/>
              <a:t>b</a:t>
            </a:r>
            <a:r>
              <a:rPr lang="ru-RU" dirty="0" smtClean="0"/>
              <a:t>, </a:t>
            </a:r>
            <a:r>
              <a:rPr lang="ru-RU" b="1" dirty="0" smtClean="0"/>
              <a:t>а</a:t>
            </a:r>
            <a:r>
              <a:rPr lang="ru-RU" dirty="0" smtClean="0"/>
              <a:t> из которых требуется решить</a:t>
            </a:r>
            <a:r>
              <a:rPr lang="en-US" dirty="0" smtClean="0"/>
              <a:t>.</a:t>
            </a:r>
          </a:p>
          <a:p>
            <a:r>
              <a:rPr lang="ru-RU" dirty="0" smtClean="0"/>
              <a:t>Обобщенное рекуррентное уравнение декомпозиции:</a:t>
            </a:r>
          </a:p>
          <a:p>
            <a:endParaRPr lang="ru-RU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для упрощения принято, что размер </a:t>
            </a:r>
            <a:r>
              <a:rPr lang="en-US" b="1" dirty="0" smtClean="0"/>
              <a:t>n</a:t>
            </a:r>
            <a:r>
              <a:rPr lang="ru-RU" dirty="0" smtClean="0"/>
              <a:t> равен степени </a:t>
            </a:r>
            <a:r>
              <a:rPr lang="en-US" b="1" dirty="0" smtClean="0"/>
              <a:t>b.</a:t>
            </a:r>
          </a:p>
          <a:p>
            <a:r>
              <a:rPr lang="ru-RU" dirty="0" smtClean="0"/>
              <a:t>Порядок роста зависит от </a:t>
            </a:r>
            <a:r>
              <a:rPr lang="en-US" b="1" dirty="0" smtClean="0"/>
              <a:t>a</a:t>
            </a:r>
            <a:r>
              <a:rPr lang="en-US" dirty="0" smtClean="0"/>
              <a:t>, </a:t>
            </a:r>
            <a:r>
              <a:rPr lang="en-US" b="1" dirty="0" smtClean="0"/>
              <a:t>b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b="1" dirty="0" smtClean="0"/>
              <a:t>f</a:t>
            </a:r>
            <a:r>
              <a:rPr lang="en-US" dirty="0" smtClean="0"/>
              <a:t>.</a:t>
            </a: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834FC-298D-453E-B6C8-2AD4DFA4E5F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32774" name="Рисунок 5" descr="algo_14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2781300"/>
            <a:ext cx="473233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7812360" y="3140968"/>
            <a:ext cx="612775" cy="4001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(1)</a:t>
            </a:r>
            <a:endParaRPr lang="ru-RU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Основная теорема декомпозиции</a:t>
            </a:r>
          </a:p>
        </p:txBody>
      </p:sp>
      <p:sp>
        <p:nvSpPr>
          <p:cNvPr id="33795" name="Текст 8"/>
          <p:cNvSpPr>
            <a:spLocks noGrp="1"/>
          </p:cNvSpPr>
          <p:nvPr>
            <p:ph type="body" sz="half" idx="1"/>
          </p:nvPr>
        </p:nvSpPr>
        <p:spPr>
          <a:xfrm>
            <a:off x="0" y="4005263"/>
            <a:ext cx="8675688" cy="1584325"/>
          </a:xfrm>
        </p:spPr>
        <p:txBody>
          <a:bodyPr/>
          <a:lstStyle/>
          <a:p>
            <a:r>
              <a:rPr lang="ru-RU" sz="2000" smtClean="0"/>
              <a:t>Можно указать класс эффективности алгоритма, не решая само рекуррентное уравнение. </a:t>
            </a:r>
          </a:p>
          <a:p>
            <a:r>
              <a:rPr lang="ru-RU" sz="2000" smtClean="0"/>
              <a:t>Этот подход позволяет установить порядок роста решения, не определяя неизвестные множители.</a:t>
            </a:r>
          </a:p>
        </p:txBody>
      </p:sp>
      <p:pic>
        <p:nvPicPr>
          <p:cNvPr id="33796" name="Содержимое 5" descr="algo_15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170333"/>
            <a:ext cx="8964612" cy="2552355"/>
          </a:xfrm>
        </p:spPr>
      </p:pic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 НИУ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E0EA1-3EDF-40ED-BBCC-52BE170D4EF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6876256" y="1196752"/>
            <a:ext cx="612775" cy="4001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(1)</a:t>
            </a:r>
            <a:endParaRPr lang="ru-RU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harp01">
  <a:themeElements>
    <a:clrScheme name="csharp01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csharp0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sharp01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harp01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harp01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harp01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5182</Words>
  <Application>Microsoft Office PowerPoint</Application>
  <PresentationFormat>Экран (4:3)</PresentationFormat>
  <Paragraphs>652</Paragraphs>
  <Slides>53</Slides>
  <Notes>34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53</vt:i4>
      </vt:variant>
    </vt:vector>
  </HeadingPairs>
  <TitlesOfParts>
    <vt:vector size="56" baseType="lpstr">
      <vt:lpstr>csharp01</vt:lpstr>
      <vt:lpstr>Формула</vt:lpstr>
      <vt:lpstr>Microsoft Equation 3.0</vt:lpstr>
      <vt:lpstr>Методы разработки алгоритмов</vt:lpstr>
      <vt:lpstr>Метод грубой силы</vt:lpstr>
      <vt:lpstr>Метод грубой силы («в лоб»)</vt:lpstr>
      <vt:lpstr>Слайд 4</vt:lpstr>
      <vt:lpstr>Исчерпывающий перебор</vt:lpstr>
      <vt:lpstr>Метод декомпозиции</vt:lpstr>
      <vt:lpstr>Метод декомпозиции</vt:lpstr>
      <vt:lpstr>Рекуррентное уравнение декомпозиции</vt:lpstr>
      <vt:lpstr>Основная теорема декомпозиции</vt:lpstr>
      <vt:lpstr>Сортировка слиянием </vt:lpstr>
      <vt:lpstr>Слайд 11</vt:lpstr>
      <vt:lpstr>Слияние массивов</vt:lpstr>
      <vt:lpstr>Анализ сортировки слиянием</vt:lpstr>
      <vt:lpstr>Слайд 14</vt:lpstr>
      <vt:lpstr>Быстрая сортировка</vt:lpstr>
      <vt:lpstr>Описание алгоритма</vt:lpstr>
      <vt:lpstr>Процедура перестановки элементов </vt:lpstr>
      <vt:lpstr>Эффективность быстрой сортировки</vt:lpstr>
      <vt:lpstr>Улучшения алгоритма</vt:lpstr>
      <vt:lpstr>Обход бинарного дерева </vt:lpstr>
      <vt:lpstr>Обход дерева</vt:lpstr>
      <vt:lpstr>Метод уменьшения размера задачи </vt:lpstr>
      <vt:lpstr>Метод уменьшения размера задачи </vt:lpstr>
      <vt:lpstr>Сортировка вставкой</vt:lpstr>
      <vt:lpstr>Реализация на псевдокоде</vt:lpstr>
      <vt:lpstr>Эффективность сортировки вставкой</vt:lpstr>
      <vt:lpstr>Слайд 27</vt:lpstr>
      <vt:lpstr>Генерация комбинаторных объектов</vt:lpstr>
      <vt:lpstr>Генерация перестановок</vt:lpstr>
      <vt:lpstr>Применение метода уменьшения размера к задаче получения всех перестановок</vt:lpstr>
      <vt:lpstr>Пример (восходящая генерация перестановок)</vt:lpstr>
      <vt:lpstr>Алгоритм Джонсона-Троттера</vt:lpstr>
      <vt:lpstr>Лексикографический порядок</vt:lpstr>
      <vt:lpstr>Пример для осознания алгоритма</vt:lpstr>
      <vt:lpstr>Число всех перестановок из n элементов </vt:lpstr>
      <vt:lpstr>Подмножества множества</vt:lpstr>
      <vt:lpstr>Генерация всех подмножеств множества</vt:lpstr>
      <vt:lpstr>Генерация кодов Грея</vt:lpstr>
      <vt:lpstr>K-элементные подмножества</vt:lpstr>
      <vt:lpstr>Пример: сочетания из 6 по 3</vt:lpstr>
      <vt:lpstr>Свойства сочетаний</vt:lpstr>
      <vt:lpstr>Треугольник Паскаля</vt:lpstr>
      <vt:lpstr>Свойства треугольника Паскаля (Википедия)</vt:lpstr>
      <vt:lpstr>Размещения</vt:lpstr>
      <vt:lpstr>Число размещений</vt:lpstr>
      <vt:lpstr>Размещения с повторениями </vt:lpstr>
      <vt:lpstr>Разбиение множеств</vt:lpstr>
      <vt:lpstr>Метод уменьшения на постоянный множитель </vt:lpstr>
      <vt:lpstr>Анализ эффективности </vt:lpstr>
      <vt:lpstr>Метод преобразования</vt:lpstr>
      <vt:lpstr>Пример 1: проверка единственности элементов массива</vt:lpstr>
      <vt:lpstr>Пример 2: поиск</vt:lpstr>
      <vt:lpstr>Пример 3: пирамидальная сортировка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разработки алгоритмов</dc:title>
  <dc:creator>mux</dc:creator>
  <cp:lastModifiedBy>Татьяна Павловская</cp:lastModifiedBy>
  <cp:revision>107</cp:revision>
  <dcterms:created xsi:type="dcterms:W3CDTF">2012-03-25T15:14:22Z</dcterms:created>
  <dcterms:modified xsi:type="dcterms:W3CDTF">2012-04-23T19:43:09Z</dcterms:modified>
</cp:coreProperties>
</file>