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8"/>
  </p:notesMasterIdLst>
  <p:sldIdLst>
    <p:sldId id="31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2" r:id="rId25"/>
    <p:sldId id="287" r:id="rId26"/>
    <p:sldId id="288" r:id="rId27"/>
    <p:sldId id="289" r:id="rId28"/>
    <p:sldId id="290" r:id="rId29"/>
    <p:sldId id="293" r:id="rId30"/>
    <p:sldId id="294" r:id="rId31"/>
    <p:sldId id="280" r:id="rId32"/>
    <p:sldId id="291" r:id="rId33"/>
    <p:sldId id="292" r:id="rId34"/>
    <p:sldId id="297" r:id="rId35"/>
    <p:sldId id="298" r:id="rId36"/>
    <p:sldId id="286" r:id="rId37"/>
    <p:sldId id="295" r:id="rId38"/>
    <p:sldId id="296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283" r:id="rId53"/>
    <p:sldId id="279" r:id="rId54"/>
    <p:sldId id="284" r:id="rId55"/>
    <p:sldId id="281" r:id="rId56"/>
    <p:sldId id="285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3913" autoAdjust="0"/>
  </p:normalViewPr>
  <p:slideViewPr>
    <p:cSldViewPr>
      <p:cViewPr varScale="1">
        <p:scale>
          <a:sx n="72" d="100"/>
          <a:sy n="72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4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792A6-4014-49C8-A208-B34E46E8464D}" type="datetimeFigureOut">
              <a:rPr lang="ru-RU" smtClean="0"/>
              <a:pPr/>
              <a:t>30.11.2011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8FE6E-F7EA-4D13-B0C7-4B11270A3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ru-ru/library/system.text.regularexpressions.match.aspx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msdn.microsoft.com/ru-ru/library/system.text.regularexpressions.matchcollection.aspx" TargetMode="External"/><Relationship Id="rId4" Type="http://schemas.openxmlformats.org/officeDocument/2006/relationships/hyperlink" Target="http://msdn.microsoft.com/ru-ru/library/system.text.regularexpressions.regex.matches.aspx" TargetMode="Externa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ru-ru/library/system.string.empty.aspx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ru-ru/library/bk1x0726.aspx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msdn.microsoft.com/ru-ru/library/system.text.regularexpressions.match.aspx" TargetMode="External"/><Relationship Id="rId4" Type="http://schemas.openxmlformats.org/officeDocument/2006/relationships/hyperlink" Target="http://msdn.microsoft.com/ru-ru/library/system.text.regularexpressions.regex.aspx" TargetMode="Externa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ru-ru/library/system.text.regularexpressions.match.aspx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msdn.microsoft.com/ru-ru/library/system.text.regularexpressions.match.nextmatch.aspx" TargetMode="Externa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ru-ru/library/system.text.regularexpressions.match.result.aspx" TargetMode="External"/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msdn.microsoft.com/ru-ru/library/system.text.regularexpressions.groupcollection.aspx" TargetMode="External"/><Relationship Id="rId4" Type="http://schemas.openxmlformats.org/officeDocument/2006/relationships/hyperlink" Target="http://msdn.microsoft.com/ru-ru/library/system.text.regularexpressions.match.groups.aspx" TargetMode="Externa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hyperlink" Target="on(this)" TargetMode="External"/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AAC686-134C-4444-AC51-F93CD07550A9}" type="slidenum">
              <a:rPr lang="ru-RU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C7C0A-5613-4D0C-811F-43A90861D089}" type="slidenum">
              <a:rPr lang="ru-RU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D3F1C0-B7F6-42B5-9C51-2CBC5C3B2490}" type="slidenum">
              <a:rPr lang="ru-RU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F3591D-DBBD-4A69-B471-30B201F25365}" type="slidenum">
              <a:rPr lang="ru-RU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ru-RU" dirty="0" smtClean="0">
                <a:latin typeface="Arial" charset="0"/>
              </a:rPr>
              <a:t>В конструкторе класса указываются два вида параметров: инициализирующая строка или подстрока и объем памяти, отводимой под экземпляр (</a:t>
            </a:r>
            <a:r>
              <a:rPr lang="ru-RU" i="1" dirty="0" smtClean="0">
                <a:latin typeface="Arial" charset="0"/>
              </a:rPr>
              <a:t>емкость буфера</a:t>
            </a:r>
            <a:r>
              <a:rPr lang="ru-RU" dirty="0" smtClean="0">
                <a:latin typeface="Arial" charset="0"/>
              </a:rPr>
              <a:t>). Один или оба параметра могут отсутствовать, в этом случае используются их значения по умолчанию.</a:t>
            </a:r>
          </a:p>
          <a:p>
            <a:pPr eaLnBrk="1" hangingPunct="1"/>
            <a:r>
              <a:rPr lang="ru-RU" dirty="0" smtClean="0">
                <a:latin typeface="Arial" charset="0"/>
              </a:rPr>
              <a:t>Если применяется конструктор без параметров (оператор 1), создается пустая строка размера, заданного по умолчанию (16 байт). Другие виды конструкторов задают объем памяти, выделяемой строке, и (или) ее начальное значение. Например, в операторе 5 объект инициализируется подстрокой длиной 3 символа, начиная с первого (подстрока "</a:t>
            </a:r>
            <a:r>
              <a:rPr lang="ru-RU" dirty="0" err="1" smtClean="0">
                <a:latin typeface="Arial" charset="0"/>
              </a:rPr>
              <a:t>wer</a:t>
            </a:r>
            <a:r>
              <a:rPr lang="ru-RU" dirty="0" smtClean="0">
                <a:latin typeface="Arial" charset="0"/>
              </a:rPr>
              <a:t>").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91F747-7055-48A6-8EBC-1F47FAE34327}" type="slidenum">
              <a:rPr lang="ru-RU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4D46D2-66DE-4156-879F-6C699C123D7B}" type="slidenum">
              <a:rPr lang="ru-RU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9F55D-F3AD-4E80-9CAC-4204A8A98DB3}" type="slidenum">
              <a:rPr lang="ru-RU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C39A5-87DB-4978-9284-E3F789FBAFB5}" type="slidenum">
              <a:rPr lang="ru-RU">
                <a:solidFill>
                  <a:prstClr val="black"/>
                </a:solidFill>
              </a:rPr>
              <a:pPr/>
              <a:t>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3EC17-0AC6-481F-AC4A-83BA2BC3A2FA}" type="slidenum">
              <a:rPr lang="ru-RU">
                <a:solidFill>
                  <a:prstClr val="black"/>
                </a:solidFill>
              </a:rPr>
              <a:pPr/>
              <a:t>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CCDBB4-9A27-499A-B633-F84E40B239B7}" type="slidenum">
              <a:rPr lang="ru-RU">
                <a:solidFill>
                  <a:prstClr val="black"/>
                </a:solidFill>
              </a:rPr>
              <a:pPr/>
              <a:t>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3BE9D4-1988-4A94-AFBF-F1B99668CF8C}" type="slidenum">
              <a:rPr lang="ru-RU">
                <a:solidFill>
                  <a:prstClr val="black"/>
                </a:solidFill>
              </a:rPr>
              <a:pPr/>
              <a:t>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86DDAB-B345-4556-88F6-EA77DAE96E87}" type="slidenum">
              <a:rPr lang="ru-RU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E926CC-BF18-431F-A819-3CC22CEADB41}" type="slidenum">
              <a:rPr lang="ru-RU">
                <a:solidFill>
                  <a:prstClr val="black"/>
                </a:solidFill>
              </a:rPr>
              <a:pPr/>
              <a:t>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2270C-C8F7-42FE-B5AF-507505599997}" type="slidenum">
              <a:rPr lang="ru-RU">
                <a:solidFill>
                  <a:prstClr val="black"/>
                </a:solidFill>
              </a:rPr>
              <a:pPr/>
              <a:t>24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Обработчик регулярных выражений кэширует регулярные выражения, которые используются в вызовах статических методов. В связи с этим повторяющиеся вызовы к статическим методам регулярных выражений, в которых используются одинаковые регулярные выражения, характеризуются относительно хорошей производительностью.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12C9-D530-4324-9418-3C7C3DA585F5}" type="slidenum">
              <a:rPr lang="ru-RU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latin typeface="Arial" charset="0"/>
              </a:rPr>
              <a:t>Метод </a:t>
            </a:r>
            <a:r>
              <a:rPr lang="ru-RU" smtClean="0">
                <a:latin typeface="Arial" charset="0"/>
                <a:hlinkClick r:id="rId3"/>
              </a:rPr>
              <a:t>Match</a:t>
            </a:r>
            <a:r>
              <a:rPr lang="ru-RU" smtClean="0">
                <a:latin typeface="Arial" charset="0"/>
              </a:rPr>
              <a:t> возвращает объект </a:t>
            </a:r>
            <a:r>
              <a:rPr lang="ru-RU" smtClean="0">
                <a:latin typeface="Arial" charset="0"/>
                <a:hlinkClick r:id="rId3"/>
              </a:rPr>
              <a:t>Match</a:t>
            </a:r>
            <a:r>
              <a:rPr lang="ru-RU" smtClean="0">
                <a:latin typeface="Arial" charset="0"/>
              </a:rPr>
              <a:t>, предоставляющий сведения о совпадении в тексте. Метод </a:t>
            </a:r>
            <a:r>
              <a:rPr lang="ru-RU" smtClean="0">
                <a:latin typeface="Arial" charset="0"/>
                <a:hlinkClick r:id="rId4"/>
              </a:rPr>
              <a:t>Matches</a:t>
            </a:r>
            <a:r>
              <a:rPr lang="ru-RU" smtClean="0">
                <a:latin typeface="Arial" charset="0"/>
              </a:rPr>
              <a:t> возвращает коллекцию </a:t>
            </a:r>
            <a:r>
              <a:rPr lang="ru-RU" smtClean="0">
                <a:latin typeface="Arial" charset="0"/>
                <a:hlinkClick r:id="rId5"/>
              </a:rPr>
              <a:t>MatchCollection</a:t>
            </a:r>
            <a:r>
              <a:rPr lang="ru-RU" smtClean="0">
                <a:latin typeface="Arial" charset="0"/>
              </a:rPr>
              <a:t>, в которую входят объекты </a:t>
            </a:r>
            <a:r>
              <a:rPr lang="ru-RU" smtClean="0">
                <a:latin typeface="Arial" charset="0"/>
                <a:hlinkClick r:id="rId3"/>
              </a:rPr>
              <a:t>Match</a:t>
            </a:r>
            <a:r>
              <a:rPr lang="ru-RU" smtClean="0">
                <a:latin typeface="Arial" charset="0"/>
              </a:rPr>
              <a:t> для всех совпадений, найденных в проанализированном тексте.</a:t>
            </a:r>
          </a:p>
        </p:txBody>
      </p:sp>
      <p:sp>
        <p:nvSpPr>
          <p:cNvPr id="141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E4202F-6434-42F6-9459-3CAA9CE83CF1}" type="slidenum">
              <a:rPr lang="ru-RU">
                <a:solidFill>
                  <a:prstClr val="black"/>
                </a:solidFill>
              </a:rPr>
              <a:pPr/>
              <a:t>27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\</a:t>
            </a:r>
            <a:r>
              <a:rPr lang="ru-RU" dirty="0" err="1" smtClean="0"/>
              <a:t>b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Совпадение должно начинаться на границе слова. </a:t>
            </a:r>
          </a:p>
          <a:p>
            <a:r>
              <a:rPr lang="ru-RU" dirty="0" smtClean="0"/>
              <a:t>\</a:t>
            </a:r>
            <a:r>
              <a:rPr lang="ru-RU" dirty="0" err="1" smtClean="0"/>
              <a:t>d+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Совпадение с одной или несколькими десятичными цифрами. </a:t>
            </a:r>
          </a:p>
          <a:p>
            <a:r>
              <a:rPr lang="ru-RU" dirty="0" smtClean="0"/>
              <a:t>\. </a:t>
            </a:r>
          </a:p>
          <a:p>
            <a:r>
              <a:rPr lang="ru-RU" dirty="0" smtClean="0"/>
              <a:t>Совпадение с точкой. </a:t>
            </a:r>
          </a:p>
          <a:p>
            <a:r>
              <a:rPr lang="ru-RU" dirty="0" smtClean="0"/>
              <a:t>\</a:t>
            </a:r>
            <a:r>
              <a:rPr lang="ru-RU" dirty="0" err="1" smtClean="0"/>
              <a:t>d</a:t>
            </a:r>
            <a:r>
              <a:rPr lang="ru-RU" dirty="0" smtClean="0"/>
              <a:t>{2} </a:t>
            </a:r>
          </a:p>
          <a:p>
            <a:r>
              <a:rPr lang="ru-RU" dirty="0" smtClean="0"/>
              <a:t>Совпадение с двумя десятичными цифрами. </a:t>
            </a:r>
          </a:p>
          <a:p>
            <a:r>
              <a:rPr lang="ru-RU" dirty="0" smtClean="0"/>
              <a:t>\</a:t>
            </a:r>
            <a:r>
              <a:rPr lang="ru-RU" dirty="0" err="1" smtClean="0"/>
              <a:t>b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Совпадение должно заканчиваться на границе слова.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$$ </a:t>
            </a:r>
          </a:p>
          <a:p>
            <a:r>
              <a:rPr lang="ru-RU" dirty="0" smtClean="0"/>
              <a:t>Символ знака доллара ($). </a:t>
            </a:r>
          </a:p>
          <a:p>
            <a:r>
              <a:rPr lang="ru-RU" dirty="0" smtClean="0"/>
              <a:t>$&amp; </a:t>
            </a:r>
          </a:p>
          <a:p>
            <a:r>
              <a:rPr lang="ru-RU" dirty="0" smtClean="0"/>
              <a:t>Вся сопоставленная подстрока.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12C9-D530-4324-9418-3C7C3DA585F5}" type="slidenum">
              <a:rPr lang="ru-RU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B79FD6-D8A2-4478-A6F4-ADC48282B69E}" type="slidenum">
              <a:rPr lang="ru-RU">
                <a:solidFill>
                  <a:prstClr val="black"/>
                </a:solidFill>
              </a:rPr>
              <a:pPr/>
              <a:t>34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latin typeface="Arial" charset="0"/>
              </a:rPr>
              <a:t>шаблон регулярного выражения можно изменить таким образом, чтобы исключались все символы, которые не должны входить во входную строку.</a:t>
            </a:r>
          </a:p>
          <a:p>
            <a:endParaRPr lang="ru-RU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Шаблон регулярного выражения [^\w\.@-] ищет совпадения для всех символов, которые не являются алфавитно-цифровым знаком, символом "@", "-" (дефис). Символ слова — это любая буква, десятичная цифра или любой соединительный знак пунктуации (например, символ подчеркивания). Все символы, которые совпадают с данным шаблоном заменяются строкой </a:t>
            </a:r>
            <a:r>
              <a:rPr lang="ru-RU" smtClean="0">
                <a:latin typeface="Arial" charset="0"/>
                <a:hlinkClick r:id="rId3"/>
              </a:rPr>
              <a:t>String.Empty</a:t>
            </a:r>
            <a:r>
              <a:rPr lang="ru-RU" smtClean="0">
                <a:latin typeface="Arial" charset="0"/>
              </a:rPr>
              <a:t>, которая является строкой, заданной в шаблоне замены. Чтобы разрешить дополнительные символы во входной строке, добавьте эти символы в класс символов в шаблоне регулярного выражения. Например, шаблон регулярного выражения [^\w\.@-\\%] также разрешает знак процента и обратную косую черту во входной строке. </a:t>
            </a:r>
          </a:p>
          <a:p>
            <a:endParaRPr lang="ru-RU" smtClean="0">
              <a:latin typeface="Arial" charset="0"/>
            </a:endParaRPr>
          </a:p>
        </p:txBody>
      </p:sp>
      <p:sp>
        <p:nvSpPr>
          <p:cNvPr id="145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69FAF-687D-4187-B41F-2BFEEA4CDCF4}" type="slidenum">
              <a:rPr lang="ru-RU">
                <a:solidFill>
                  <a:prstClr val="black"/>
                </a:solidFill>
              </a:rPr>
              <a:pPr/>
              <a:t>35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84413D-0709-42C0-B5E5-AF1BB45A7E1B}" type="slidenum">
              <a:rPr lang="ru-RU">
                <a:solidFill>
                  <a:prstClr val="black"/>
                </a:solidFill>
              </a:rPr>
              <a:pPr/>
              <a:t>36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D2A824-AB8D-4F48-BE30-DB6D4317ED16}" type="slidenum">
              <a:rPr lang="ru-RU">
                <a:solidFill>
                  <a:prstClr val="black"/>
                </a:solidFill>
              </a:rPr>
              <a:pPr/>
              <a:t>37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B765EC-8DA7-4F2F-A157-324BA51E97A2}" type="slidenum">
              <a:rPr lang="ru-RU">
                <a:solidFill>
                  <a:prstClr val="black"/>
                </a:solidFill>
              </a:rPr>
              <a:pPr/>
              <a:t>38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Метод </a:t>
            </a:r>
            <a:r>
              <a:rPr lang="en-US" smtClean="0">
                <a:latin typeface="Arial" charset="0"/>
              </a:rPr>
              <a:t>Match </a:t>
            </a:r>
            <a:r>
              <a:rPr lang="ru-RU" smtClean="0">
                <a:latin typeface="Arial" charset="0"/>
              </a:rPr>
              <a:t>класса Regex, в отличие от метода IsMatch, не просто определяет, произошло ли совпадение, а возвращает объект класса </a:t>
            </a:r>
            <a:r>
              <a:rPr lang="en-US" smtClean="0">
                <a:latin typeface="Arial" charset="0"/>
              </a:rPr>
              <a:t>Match</a:t>
            </a:r>
            <a:r>
              <a:rPr lang="ru-RU" smtClean="0">
                <a:latin typeface="Arial" charset="0"/>
              </a:rPr>
              <a:t> — очередной фрагмент, совпавший с образцом.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1FCB0E-87CF-48F3-8188-BECEEE35B8D8}" type="slidenum">
              <a:rPr lang="ru-RU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>
                <a:latin typeface="Arial" charset="0"/>
              </a:rPr>
              <a:t>Поскольку метод </a:t>
            </a:r>
            <a:r>
              <a:rPr lang="ru-RU" dirty="0" err="1" smtClean="0">
                <a:latin typeface="Arial" charset="0"/>
              </a:rPr>
              <a:t>DumpHRefs</a:t>
            </a:r>
            <a:r>
              <a:rPr lang="ru-RU" dirty="0" smtClean="0">
                <a:latin typeface="Arial" charset="0"/>
              </a:rPr>
              <a:t> может быть вызван из пользовательского кода несколько раз, используется метод </a:t>
            </a:r>
            <a:r>
              <a:rPr lang="ru-RU" dirty="0" err="1" smtClean="0">
                <a:latin typeface="Arial" charset="0"/>
              </a:rPr>
              <a:t>static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  <a:hlinkClick r:id="rId3"/>
              </a:rPr>
              <a:t>Regex.Match</a:t>
            </a:r>
            <a:r>
              <a:rPr lang="ru-RU" dirty="0" smtClean="0">
                <a:latin typeface="Arial" charset="0"/>
                <a:hlinkClick r:id="rId3"/>
              </a:rPr>
              <a:t>(</a:t>
            </a:r>
            <a:r>
              <a:rPr lang="ru-RU" dirty="0" err="1" smtClean="0">
                <a:latin typeface="Arial" charset="0"/>
                <a:hlinkClick r:id="rId3"/>
              </a:rPr>
              <a:t>String</a:t>
            </a:r>
            <a:r>
              <a:rPr lang="ru-RU" dirty="0" smtClean="0">
                <a:latin typeface="Arial" charset="0"/>
                <a:hlinkClick r:id="rId3"/>
              </a:rPr>
              <a:t>, </a:t>
            </a:r>
            <a:r>
              <a:rPr lang="ru-RU" dirty="0" err="1" smtClean="0">
                <a:latin typeface="Arial" charset="0"/>
                <a:hlinkClick r:id="rId3"/>
              </a:rPr>
              <a:t>String</a:t>
            </a:r>
            <a:r>
              <a:rPr lang="ru-RU" dirty="0" smtClean="0">
                <a:latin typeface="Arial" charset="0"/>
                <a:hlinkClick r:id="rId3"/>
              </a:rPr>
              <a:t>, </a:t>
            </a:r>
            <a:r>
              <a:rPr lang="ru-RU" dirty="0" err="1" smtClean="0">
                <a:latin typeface="Arial" charset="0"/>
                <a:hlinkClick r:id="rId3"/>
              </a:rPr>
              <a:t>RegexOptions</a:t>
            </a:r>
            <a:r>
              <a:rPr lang="ru-RU" dirty="0" smtClean="0">
                <a:latin typeface="Arial" charset="0"/>
                <a:hlinkClick r:id="rId3"/>
              </a:rPr>
              <a:t>)</a:t>
            </a:r>
            <a:r>
              <a:rPr lang="ru-RU" dirty="0" smtClean="0">
                <a:latin typeface="Arial" charset="0"/>
              </a:rPr>
              <a:t>. Это позволяет кэшировать регулярное выражение и избежать дополнительной нагрузки, связанной с созданием объекта </a:t>
            </a:r>
            <a:r>
              <a:rPr lang="ru-RU" dirty="0" err="1" smtClean="0">
                <a:latin typeface="Arial" charset="0"/>
                <a:hlinkClick r:id="rId4"/>
              </a:rPr>
              <a:t>Regex</a:t>
            </a:r>
            <a:r>
              <a:rPr lang="ru-RU" dirty="0" smtClean="0">
                <a:latin typeface="Arial" charset="0"/>
              </a:rPr>
              <a:t> при каждом вызове метода.. Объект </a:t>
            </a:r>
            <a:r>
              <a:rPr lang="ru-RU" dirty="0" err="1" smtClean="0">
                <a:latin typeface="Arial" charset="0"/>
                <a:hlinkClick r:id="rId5"/>
              </a:rPr>
              <a:t>Match</a:t>
            </a:r>
            <a:r>
              <a:rPr lang="ru-RU" dirty="0" smtClean="0">
                <a:latin typeface="Arial" charset="0"/>
              </a:rPr>
              <a:t> используется для итерации по всем совпадениями в строке. </a:t>
            </a:r>
          </a:p>
          <a:p>
            <a:endParaRPr lang="ru-RU" dirty="0" smtClean="0">
              <a:latin typeface="Arial" charset="0"/>
            </a:endParaRPr>
          </a:p>
        </p:txBody>
      </p:sp>
      <p:sp>
        <p:nvSpPr>
          <p:cNvPr id="146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2502C6-D58F-4D9F-8A0F-89E8A0557F20}" type="slidenum">
              <a:rPr lang="ru-RU">
                <a:solidFill>
                  <a:prstClr val="black"/>
                </a:solidFill>
              </a:rPr>
              <a:pPr/>
              <a:t>39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latin typeface="Arial" charset="0"/>
              </a:rPr>
              <a:t>Результаты поиска сохраняются в классе </a:t>
            </a:r>
            <a:r>
              <a:rPr lang="ru-RU" smtClean="0">
                <a:latin typeface="Arial" charset="0"/>
                <a:hlinkClick r:id="rId3"/>
              </a:rPr>
              <a:t>Match</a:t>
            </a:r>
            <a:r>
              <a:rPr lang="ru-RU" smtClean="0">
                <a:latin typeface="Arial" charset="0"/>
              </a:rPr>
              <a:t>, который предоставляет доступ ко всем подстрокам, извлеченным в ходе поиска. Также запоминается искомая строка и используемое регулярное выражение, поэтому можно вызвать метод </a:t>
            </a:r>
            <a:r>
              <a:rPr lang="ru-RU" smtClean="0">
                <a:latin typeface="Arial" charset="0"/>
                <a:hlinkClick r:id="rId4"/>
              </a:rPr>
              <a:t>Match.NextMatch</a:t>
            </a:r>
            <a:r>
              <a:rPr lang="ru-RU" smtClean="0">
                <a:latin typeface="Arial" charset="0"/>
              </a:rPr>
              <a:t> для выполнения другого поиска, начиная с того места, где закончился предыдущий. </a:t>
            </a:r>
          </a:p>
          <a:p>
            <a:endParaRPr lang="ru-RU" smtClean="0">
              <a:latin typeface="Arial" charset="0"/>
            </a:endParaRPr>
          </a:p>
        </p:txBody>
      </p:sp>
      <p:sp>
        <p:nvSpPr>
          <p:cNvPr id="147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17333-9389-4C1C-B72F-E9083049466C}" type="slidenum">
              <a:rPr lang="ru-RU">
                <a:solidFill>
                  <a:prstClr val="black"/>
                </a:solidFill>
              </a:rPr>
              <a:pPr/>
              <a:t>41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latin typeface="Arial" charset="0"/>
              </a:rPr>
              <a:t>Метод </a:t>
            </a:r>
            <a:r>
              <a:rPr lang="ru-RU" smtClean="0">
                <a:latin typeface="Arial" charset="0"/>
                <a:hlinkClick r:id="rId3"/>
              </a:rPr>
              <a:t>Match.Result</a:t>
            </a:r>
            <a:r>
              <a:rPr lang="ru-RU" smtClean="0">
                <a:latin typeface="Arial" charset="0"/>
              </a:rPr>
              <a:t> разворачивает последовательность замены ${proto}${port}, которая объединяет захваченное значение двух именованных групп в шаблон регулярного выражения. Это удобная альтернатива явному объединению строк, извлеченных из объекта коллекции, который был возвращен свойством </a:t>
            </a:r>
            <a:r>
              <a:rPr lang="ru-RU" smtClean="0">
                <a:latin typeface="Arial" charset="0"/>
                <a:hlinkClick r:id="rId4"/>
              </a:rPr>
              <a:t>Match.Groups</a:t>
            </a:r>
            <a:r>
              <a:rPr lang="ru-RU" smtClean="0">
                <a:latin typeface="Arial" charset="0"/>
              </a:rPr>
              <a:t>. </a:t>
            </a:r>
          </a:p>
          <a:p>
            <a:r>
              <a:rPr lang="ru-RU" smtClean="0">
                <a:latin typeface="Arial" charset="0"/>
              </a:rPr>
              <a:t>В следующем примере используется метод </a:t>
            </a:r>
            <a:r>
              <a:rPr lang="ru-RU" smtClean="0">
                <a:latin typeface="Arial" charset="0"/>
                <a:hlinkClick r:id="rId3"/>
              </a:rPr>
              <a:t>Match.Result</a:t>
            </a:r>
            <a:r>
              <a:rPr lang="ru-RU" smtClean="0">
                <a:latin typeface="Arial" charset="0"/>
              </a:rPr>
              <a:t> с двумя подстановками, ${proto} и${port}, для включения захваченных групп в выходную строку. Вместо этого, можно извлечь захваченные группы из соответствующего объекта </a:t>
            </a:r>
            <a:r>
              <a:rPr lang="ru-RU" smtClean="0">
                <a:latin typeface="Arial" charset="0"/>
                <a:hlinkClick r:id="rId5"/>
              </a:rPr>
              <a:t>GroupCollection</a:t>
            </a:r>
            <a:r>
              <a:rPr lang="ru-RU" smtClean="0">
                <a:latin typeface="Arial" charset="0"/>
              </a:rPr>
              <a:t>, как показано в следующем примере кода. </a:t>
            </a:r>
          </a:p>
          <a:p>
            <a:endParaRPr lang="ru-RU" smtClean="0">
              <a:latin typeface="Arial" charset="0"/>
            </a:endParaRPr>
          </a:p>
        </p:txBody>
      </p:sp>
      <p:sp>
        <p:nvSpPr>
          <p:cNvPr id="148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9A354-FF1E-4F23-A222-7140A8EF9080}" type="slidenum">
              <a:rPr lang="ru-RU">
                <a:solidFill>
                  <a:prstClr val="black"/>
                </a:solidFill>
              </a:rPr>
              <a:pPr/>
              <a:t>43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latin typeface="Arial" charset="0"/>
              </a:rPr>
              <a:t>Возможные интерпретации шаблона регулярного выражения</a:t>
            </a:r>
          </a:p>
        </p:txBody>
      </p:sp>
      <p:sp>
        <p:nvSpPr>
          <p:cNvPr id="149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E9039D-78E3-4525-917F-59C0D85B7A34}" type="slidenum">
              <a:rPr lang="ru-RU">
                <a:solidFill>
                  <a:prstClr val="black"/>
                </a:solidFill>
              </a:rPr>
              <a:pPr/>
              <a:t>45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E1EE78-D893-4018-9468-3004A3A15365}" type="slidenum">
              <a:rPr lang="ru-RU">
                <a:solidFill>
                  <a:prstClr val="black"/>
                </a:solidFill>
              </a:rPr>
              <a:pPr/>
              <a:t>52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000" dirty="0" smtClean="0">
                <a:latin typeface="Arial" charset="0"/>
              </a:rPr>
              <a:t>конечный автомат является формальной моделью алгоритма распознавания лексем, обозначаемых данным регулярным выражением. В наиболее общих терминах </a:t>
            </a:r>
            <a:r>
              <a:rPr lang="ru-RU" sz="1000" dirty="0" smtClean="0">
                <a:latin typeface="Arial" charset="0"/>
                <a:hlinkMouseOver r:id="rId3"/>
              </a:rPr>
              <a:t>конечный автомат</a:t>
            </a:r>
            <a:r>
              <a:rPr lang="ru-RU" sz="1000" dirty="0" smtClean="0">
                <a:latin typeface="Arial" charset="0"/>
              </a:rPr>
              <a:t>-распознаватель определяется конечным множеством характерных для него состояний входного потока и переходов между ними. Изменение состояния происходит при получении символов входного потока из заданного алфавита в соответствии с </a:t>
            </a:r>
            <a:r>
              <a:rPr lang="ru-RU" sz="1000" dirty="0" smtClean="0">
                <a:latin typeface="Arial" charset="0"/>
                <a:hlinkMouseOver r:id="rId3"/>
              </a:rPr>
              <a:t>функцией переходов</a:t>
            </a:r>
            <a:r>
              <a:rPr lang="ru-RU" sz="1000" dirty="0" smtClean="0">
                <a:latin typeface="Arial" charset="0"/>
              </a:rPr>
              <a:t>, которая определяет возможные последующие состояния по входному символу и текущему состоянию. Среди возможных состояний выделяется </a:t>
            </a:r>
            <a:r>
              <a:rPr lang="ru-RU" sz="1000" dirty="0" smtClean="0">
                <a:latin typeface="Arial" charset="0"/>
                <a:hlinkMouseOver r:id="rId3"/>
              </a:rPr>
              <a:t>исходное</a:t>
            </a:r>
            <a:r>
              <a:rPr lang="ru-RU" sz="1000" dirty="0" smtClean="0">
                <a:latin typeface="Arial" charset="0"/>
              </a:rPr>
              <a:t> (</a:t>
            </a:r>
            <a:r>
              <a:rPr lang="ru-RU" sz="1000" dirty="0" smtClean="0">
                <a:latin typeface="Arial" charset="0"/>
                <a:hlinkMouseOver r:id="rId3"/>
              </a:rPr>
              <a:t>начальное</a:t>
            </a:r>
            <a:r>
              <a:rPr lang="ru-RU" sz="1000" dirty="0" smtClean="0">
                <a:latin typeface="Arial" charset="0"/>
              </a:rPr>
              <a:t>) и </a:t>
            </a:r>
            <a:r>
              <a:rPr lang="ru-RU" sz="1000" dirty="0" smtClean="0">
                <a:latin typeface="Arial" charset="0"/>
                <a:hlinkMouseOver r:id="rId3"/>
              </a:rPr>
              <a:t>заключительные</a:t>
            </a:r>
            <a:r>
              <a:rPr lang="ru-RU" sz="1000" dirty="0" smtClean="0">
                <a:latin typeface="Arial" charset="0"/>
              </a:rPr>
              <a:t> (</a:t>
            </a:r>
            <a:r>
              <a:rPr lang="ru-RU" sz="1000" dirty="0" smtClean="0">
                <a:latin typeface="Arial" charset="0"/>
                <a:hlinkMouseOver r:id="rId3"/>
              </a:rPr>
              <a:t>допускающие</a:t>
            </a:r>
            <a:r>
              <a:rPr lang="ru-RU" sz="1000" dirty="0" smtClean="0">
                <a:latin typeface="Arial" charset="0"/>
              </a:rPr>
              <a:t>) состояния в которых конечный автомат-распознаватель может находиться, соответственно, при начале и завершении обработки лексем входного потока. Если входная последовательность символов может порождать последовательность переходов, которая может переводить конечный автомат из начального состояния в одно из заключительных, то она считается допускающей и принадлежит распознаваемому им регулярному множеству.</a:t>
            </a:r>
            <a:endParaRPr lang="ru-RU" sz="1000" dirty="0" smtClean="0">
              <a:latin typeface="Arial" charset="0"/>
              <a:hlinkMouseOver r:id="rId3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1000" dirty="0" smtClean="0">
                <a:latin typeface="Arial" charset="0"/>
                <a:hlinkMouseOver r:id="rId3"/>
              </a:rPr>
              <a:t>Конечный автомат</a:t>
            </a:r>
            <a:r>
              <a:rPr lang="ru-RU" sz="1000" dirty="0" smtClean="0">
                <a:latin typeface="Arial" charset="0"/>
              </a:rPr>
              <a:t> распознаватель может быть реализован в детерминированном и недетерминированном варианте. </a:t>
            </a:r>
            <a:r>
              <a:rPr lang="ru-RU" sz="1000" dirty="0" smtClean="0">
                <a:latin typeface="Arial" charset="0"/>
                <a:hlinkMouseOver r:id="rId3"/>
              </a:rPr>
              <a:t>Детерминированный конечный автомат</a:t>
            </a:r>
            <a:r>
              <a:rPr lang="ru-RU" sz="1000" dirty="0" smtClean="0">
                <a:latin typeface="Arial" charset="0"/>
              </a:rPr>
              <a:t> (</a:t>
            </a:r>
            <a:r>
              <a:rPr lang="ru-RU" sz="1000" dirty="0" smtClean="0">
                <a:latin typeface="Arial" charset="0"/>
                <a:hlinkMouseOver r:id="rId3"/>
              </a:rPr>
              <a:t>ДКА</a:t>
            </a:r>
            <a:r>
              <a:rPr lang="ru-RU" sz="1000" dirty="0" smtClean="0">
                <a:latin typeface="Arial" charset="0"/>
              </a:rPr>
              <a:t>) по любому входному символу допускает не более одного перехода из каждого состояния. Поэтому для любого входного символа может существовать только одно допускающее состояние, в которое он может переходить из текущего состояния. Напротив, </a:t>
            </a:r>
            <a:r>
              <a:rPr lang="ru-RU" sz="1000" dirty="0" smtClean="0">
                <a:latin typeface="Arial" charset="0"/>
                <a:hlinkMouseOver r:id="rId3"/>
              </a:rPr>
              <a:t>недетерминированный конечный автомат</a:t>
            </a:r>
            <a:r>
              <a:rPr lang="ru-RU" sz="1000" dirty="0" smtClean="0">
                <a:latin typeface="Arial" charset="0"/>
              </a:rPr>
              <a:t> (</a:t>
            </a:r>
            <a:r>
              <a:rPr lang="ru-RU" sz="1000" dirty="0" smtClean="0">
                <a:latin typeface="Arial" charset="0"/>
                <a:hlinkMouseOver r:id="rId3"/>
              </a:rPr>
              <a:t>НКА</a:t>
            </a:r>
            <a:r>
              <a:rPr lang="ru-RU" sz="1000" dirty="0" smtClean="0">
                <a:latin typeface="Arial" charset="0"/>
              </a:rPr>
              <a:t>) допускает более одного перехода из каждого состояния. Поэтому он одновременно может находиться в нескольких состояниях. Формально </a:t>
            </a:r>
            <a:r>
              <a:rPr lang="ru-RU" sz="1000" dirty="0" smtClean="0">
                <a:latin typeface="Arial" charset="0"/>
                <a:hlinkMouseOver r:id="rId3"/>
              </a:rPr>
              <a:t>ДКА</a:t>
            </a:r>
            <a:r>
              <a:rPr lang="ru-RU" sz="1000" dirty="0" smtClean="0">
                <a:latin typeface="Arial" charset="0"/>
              </a:rPr>
              <a:t> и </a:t>
            </a:r>
            <a:r>
              <a:rPr lang="ru-RU" sz="1000" dirty="0" smtClean="0">
                <a:latin typeface="Arial" charset="0"/>
                <a:hlinkMouseOver r:id="rId3"/>
              </a:rPr>
              <a:t>НКА</a:t>
            </a:r>
            <a:r>
              <a:rPr lang="ru-RU" sz="1000" dirty="0" smtClean="0">
                <a:latin typeface="Arial" charset="0"/>
              </a:rPr>
              <a:t> различаются значением функции переходов. В </a:t>
            </a:r>
            <a:r>
              <a:rPr lang="ru-RU" sz="1000" dirty="0" smtClean="0">
                <a:latin typeface="Arial" charset="0"/>
                <a:hlinkMouseOver r:id="rId3"/>
              </a:rPr>
              <a:t>ДКА</a:t>
            </a:r>
            <a:r>
              <a:rPr lang="ru-RU" sz="1000" dirty="0" smtClean="0">
                <a:latin typeface="Arial" charset="0"/>
              </a:rPr>
              <a:t> значением функции переходов может быть только одно состояние, а в </a:t>
            </a:r>
            <a:r>
              <a:rPr lang="ru-RU" sz="1000" dirty="0" smtClean="0">
                <a:latin typeface="Arial" charset="0"/>
                <a:hlinkMouseOver r:id="rId3"/>
              </a:rPr>
              <a:t>НКА</a:t>
            </a:r>
            <a:r>
              <a:rPr lang="ru-RU" sz="1000" dirty="0" smtClean="0">
                <a:latin typeface="Arial" charset="0"/>
              </a:rPr>
              <a:t> – множество состояний. В общем случае </a:t>
            </a:r>
            <a:r>
              <a:rPr lang="ru-RU" sz="1000" dirty="0" smtClean="0">
                <a:latin typeface="Arial" charset="0"/>
                <a:hlinkMouseOver r:id="rId3"/>
              </a:rPr>
              <a:t>НКА</a:t>
            </a:r>
            <a:r>
              <a:rPr lang="ru-RU" sz="1000" dirty="0" smtClean="0">
                <a:latin typeface="Arial" charset="0"/>
              </a:rPr>
              <a:t> более компактны и легче строятся, но </a:t>
            </a:r>
            <a:r>
              <a:rPr lang="ru-RU" sz="1000" dirty="0" smtClean="0">
                <a:latin typeface="Arial" charset="0"/>
                <a:hlinkMouseOver r:id="rId3"/>
              </a:rPr>
              <a:t>ДКА</a:t>
            </a:r>
            <a:r>
              <a:rPr lang="ru-RU" sz="1000" dirty="0" smtClean="0">
                <a:latin typeface="Arial" charset="0"/>
              </a:rPr>
              <a:t> имеет преимущество по быстродействию.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Обычно кванторы "жадные"; они заставляют обработчик регулярных выражений выделить максимально возможное число вхождений определенного шаблона. Добавление символа ? в квантор делает его отложенным; это приводит к тому, что обработчик регулярных выражений пытается искать так мало вхождений, как это возможно.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312C9-D530-4324-9418-3C7C3DA585F5}" type="slidenum">
              <a:rPr lang="ru-RU">
                <a:solidFill>
                  <a:prstClr val="black"/>
                </a:solidFill>
              </a:rPr>
              <a:pPr>
                <a:defRPr/>
              </a:pPr>
              <a:t>53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AA5F78-7008-49EA-845B-729DA52409C8}" type="slidenum">
              <a:rPr lang="ru-RU">
                <a:solidFill>
                  <a:prstClr val="black"/>
                </a:solidFill>
              </a:rPr>
              <a:pPr/>
              <a:t>54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067E08-0CC7-4B1C-8AD5-29F20C4AD230}" type="slidenum">
              <a:rPr lang="ru-RU">
                <a:solidFill>
                  <a:prstClr val="black"/>
                </a:solidFill>
              </a:rPr>
              <a:pPr/>
              <a:t>56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BC0B1-CC31-4D7D-98A7-2B8176A4AFDF}" type="slidenum">
              <a:rPr lang="ru-RU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FA24DC-A2C0-418E-B90F-16E1D97FD6B8}" type="slidenum">
              <a:rPr lang="ru-RU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434D3B-888A-475A-9D82-24C7E322D8C2}" type="slidenum">
              <a:rPr lang="ru-RU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452A8-4511-48FB-AA1D-E3E312A121CF}" type="slidenum">
              <a:rPr lang="ru-RU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F73CC-1A91-44EB-BA4C-391574F84358}" type="slidenum">
              <a:rPr lang="ru-RU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211998-0084-4D27-B02C-575906E7B549}" type="slidenum">
              <a:rPr lang="ru-RU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038600" y="12954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776288"/>
            <a:ext cx="7678738" cy="519112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1524000"/>
            <a:ext cx="8229600" cy="4648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34032-885A-4D4C-A3C6-A276FC7EDD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0E98C-4C31-4FAC-92D1-BCCB854FCDD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115888"/>
            <a:ext cx="2141537" cy="61928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273800" cy="6192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1E1A8-F030-47A4-B69D-69D7CB247B6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567737" cy="519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68313" y="836613"/>
            <a:ext cx="4200525" cy="5472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21238" y="836613"/>
            <a:ext cx="4202112" cy="5472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0E26F-A9D8-4EEE-893F-43F02272290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567737" cy="519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68313" y="836613"/>
            <a:ext cx="8555037" cy="547211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1F8B0-0F72-43EA-9034-AA01CC48B28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51813-43FC-4A2C-B083-CE788E6C8C3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C7EFE-B91A-40D0-9F3E-0386A08540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836613"/>
            <a:ext cx="4200525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21238" y="836613"/>
            <a:ext cx="4202112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3B0DD-9E8D-4DC5-9EC9-C6C426C4EF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55803-27ED-4C7A-B7E4-8CF581C1B88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E4718-73DE-4D5F-9133-BC49C367D56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8959A-AA3F-484F-82B6-29F8BC3D1B3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0599E-F00B-4364-BC7E-03802861830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E4D6A-1D00-4B13-BF7E-93AD0A80011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567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836613"/>
            <a:ext cx="8555037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28432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557487-42B4-41C8-B94B-0FF0D8EAD5B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10000"/>
        </a:spcAft>
        <a:buClr>
          <a:schemeClr val="folHlink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10000"/>
        </a:spcAft>
        <a:buClr>
          <a:schemeClr val="fol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10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1000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ru-ru/library/system.text.regularexpressions.regex.asp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msdn.microsoft.com/ru-ru/library/system.text.regularexpressions.regex.split.aspx" TargetMode="External"/><Relationship Id="rId3" Type="http://schemas.openxmlformats.org/officeDocument/2006/relationships/hyperlink" Target="http://msdn.microsoft.com/ru-ru/library/system.text.regularexpressions.regex.aspx" TargetMode="External"/><Relationship Id="rId7" Type="http://schemas.openxmlformats.org/officeDocument/2006/relationships/hyperlink" Target="http://msdn.microsoft.com/ru-ru/library/system.text.regularexpressions.regex.replace.asp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ru-ru/library/system.text.regularexpressions.regex.matches.aspx" TargetMode="External"/><Relationship Id="rId5" Type="http://schemas.openxmlformats.org/officeDocument/2006/relationships/hyperlink" Target="http://msdn.microsoft.com/ru-ru/library/system.text.regularexpressions.regex.match.aspx" TargetMode="External"/><Relationship Id="rId4" Type="http://schemas.openxmlformats.org/officeDocument/2006/relationships/hyperlink" Target="http://msdn.microsoft.com/ru-ru/library/system.text.regularexpressions.regex.ismatch.aspx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sdoms.ru/avt/b229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mailto:j..s@proseware.com" TargetMode="External"/><Relationship Id="rId3" Type="http://schemas.openxmlformats.org/officeDocument/2006/relationships/hyperlink" Target="mailto:d.j@server1.proseware.com" TargetMode="External"/><Relationship Id="rId7" Type="http://schemas.openxmlformats.org/officeDocument/2006/relationships/hyperlink" Target="mailto:j_9@[129.126.118.1" TargetMode="External"/><Relationship Id="rId2" Type="http://schemas.openxmlformats.org/officeDocument/2006/relationships/hyperlink" Target="mailto:david.jones@prosewar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@proseware.com9" TargetMode="External"/><Relationship Id="rId11" Type="http://schemas.openxmlformats.org/officeDocument/2006/relationships/hyperlink" Target="mailto:js@proseware.com9" TargetMode="External"/><Relationship Id="rId5" Type="http://schemas.openxmlformats.org/officeDocument/2006/relationships/hyperlink" Target="mailto:j.@server1.proseware.com" TargetMode="External"/><Relationship Id="rId10" Type="http://schemas.openxmlformats.org/officeDocument/2006/relationships/hyperlink" Target="mailto:js@proseware..com" TargetMode="External"/><Relationship Id="rId4" Type="http://schemas.openxmlformats.org/officeDocument/2006/relationships/hyperlink" Target="mailto:jones@ms1.proseware.com" TargetMode="External"/><Relationship Id="rId9" Type="http://schemas.openxmlformats.org/officeDocument/2006/relationships/hyperlink" Target="mailto:js*@proseware.com" TargetMode="Externa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ru-ru/library/system.text.regularexpressions.regex.replace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Строки и регулярные выражения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6051813-43FC-4A2C-B083-CE788E6C8C3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98757-958B-4E95-BD57-8B4FFD7665AB}" type="slidenum">
              <a:rPr lang="ru-RU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Пример: разбиение текста на слова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836613"/>
            <a:ext cx="9036496" cy="54721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noProof="1" smtClean="0">
                <a:solidFill>
                  <a:srgbClr val="2B91AF"/>
                </a:solidFill>
              </a:rPr>
              <a:t>StreamReader inputFile = </a:t>
            </a:r>
            <a:r>
              <a:rPr lang="en-US" sz="2000" noProof="1" smtClean="0">
                <a:solidFill>
                  <a:schemeClr val="bg1">
                    <a:lumMod val="10000"/>
                  </a:schemeClr>
                </a:solidFill>
              </a:rPr>
              <a:t>new</a:t>
            </a:r>
            <a:r>
              <a:rPr lang="en-US" sz="2000" noProof="1" smtClean="0">
                <a:solidFill>
                  <a:srgbClr val="0000FF"/>
                </a:solidFill>
              </a:rPr>
              <a:t> </a:t>
            </a:r>
            <a:r>
              <a:rPr lang="en-US" sz="2000" noProof="1" smtClean="0">
                <a:solidFill>
                  <a:srgbClr val="2B91AF"/>
                </a:solidFill>
              </a:rPr>
              <a:t>StreamReader(</a:t>
            </a:r>
            <a:r>
              <a:rPr lang="en-US" sz="2000" noProof="1" smtClean="0">
                <a:solidFill>
                  <a:srgbClr val="A31515"/>
                </a:solidFill>
              </a:rPr>
              <a:t>"example.txt");</a:t>
            </a:r>
          </a:p>
          <a:p>
            <a:pPr eaLnBrk="1" hangingPunct="1"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lang="en-US" sz="2000" noProof="1" smtClean="0">
                <a:solidFill>
                  <a:schemeClr val="bg1">
                    <a:lumMod val="10000"/>
                  </a:schemeClr>
                </a:solidFill>
              </a:rPr>
              <a:t>string </a:t>
            </a:r>
            <a:r>
              <a:rPr lang="en-US" sz="2000" noProof="1" smtClean="0">
                <a:solidFill>
                  <a:schemeClr val="bg1">
                    <a:lumMod val="10000"/>
                  </a:schemeClr>
                </a:solidFill>
              </a:rPr>
              <a:t>text = inputFile.ReadToEnd();</a:t>
            </a:r>
          </a:p>
          <a:p>
            <a:pPr eaLnBrk="1" hangingPunct="1">
              <a:spcAft>
                <a:spcPct val="30000"/>
              </a:spcAft>
              <a:buFont typeface="Wingdings" pitchFamily="2" charset="2"/>
              <a:buNone/>
              <a:defRPr/>
            </a:pPr>
            <a:endParaRPr lang="ru-RU" sz="1000" noProof="1" smtClean="0">
              <a:solidFill>
                <a:schemeClr val="bg1">
                  <a:lumMod val="10000"/>
                </a:schemeClr>
              </a:solidFill>
            </a:endParaRPr>
          </a:p>
          <a:p>
            <a:pPr eaLnBrk="1" hangingPunct="1"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lang="en-US" sz="2000" noProof="1" smtClean="0">
                <a:solidFill>
                  <a:schemeClr val="bg1">
                    <a:lumMod val="10000"/>
                  </a:schemeClr>
                </a:solidFill>
              </a:rPr>
              <a:t>char</a:t>
            </a:r>
            <a:r>
              <a:rPr lang="en-US" sz="2000" noProof="1" smtClean="0">
                <a:solidFill>
                  <a:schemeClr val="bg1">
                    <a:lumMod val="10000"/>
                  </a:schemeClr>
                </a:solidFill>
              </a:rPr>
              <a:t>[] delims = </a:t>
            </a:r>
            <a:r>
              <a:rPr lang="en-US" sz="2000" noProof="1" smtClean="0">
                <a:solidFill>
                  <a:srgbClr val="A31515"/>
                </a:solidFill>
              </a:rPr>
              <a:t>"</a:t>
            </a:r>
            <a:r>
              <a:rPr lang="en-US" sz="2000" b="1" noProof="1" smtClean="0">
                <a:solidFill>
                  <a:srgbClr val="A31515"/>
                </a:solidFill>
              </a:rPr>
              <a:t>.,</a:t>
            </a:r>
            <a:r>
              <a:rPr lang="en-US" sz="2000" b="1" noProof="1" smtClean="0">
                <a:solidFill>
                  <a:srgbClr val="430909"/>
                </a:solidFill>
              </a:rPr>
              <a:t>;</a:t>
            </a:r>
            <a:r>
              <a:rPr lang="en-US" sz="2000" b="1" noProof="1" smtClean="0">
                <a:solidFill>
                  <a:srgbClr val="A31515"/>
                </a:solidFill>
              </a:rPr>
              <a:t>:</a:t>
            </a:r>
            <a:r>
              <a:rPr lang="en-US" sz="2000" b="1" noProof="1" smtClean="0">
                <a:solidFill>
                  <a:srgbClr val="430909"/>
                </a:solidFill>
              </a:rPr>
              <a:t>!</a:t>
            </a:r>
            <a:r>
              <a:rPr lang="en-US" sz="2000" b="1" noProof="1" smtClean="0">
                <a:solidFill>
                  <a:srgbClr val="A31515"/>
                </a:solidFill>
              </a:rPr>
              <a:t>?</a:t>
            </a:r>
            <a:r>
              <a:rPr lang="en-US" sz="2000" b="1" noProof="1" smtClean="0">
                <a:solidFill>
                  <a:srgbClr val="430909"/>
                </a:solidFill>
              </a:rPr>
              <a:t>\n</a:t>
            </a:r>
            <a:r>
              <a:rPr lang="en-US" sz="2000" b="1" noProof="1" smtClean="0">
                <a:solidFill>
                  <a:srgbClr val="A31515"/>
                </a:solidFill>
              </a:rPr>
              <a:t>\xD</a:t>
            </a:r>
            <a:r>
              <a:rPr lang="en-US" sz="2000" b="1" noProof="1" smtClean="0">
                <a:solidFill>
                  <a:srgbClr val="430909"/>
                </a:solidFill>
              </a:rPr>
              <a:t>\xA</a:t>
            </a:r>
            <a:r>
              <a:rPr lang="en-US" sz="2000" b="1" noProof="1" smtClean="0">
                <a:solidFill>
                  <a:srgbClr val="A31515"/>
                </a:solidFill>
              </a:rPr>
              <a:t>\"</a:t>
            </a:r>
            <a:r>
              <a:rPr lang="en-US" sz="2000" noProof="1" smtClean="0">
                <a:solidFill>
                  <a:srgbClr val="A31515"/>
                </a:solidFill>
              </a:rPr>
              <a:t> "</a:t>
            </a:r>
            <a:r>
              <a:rPr lang="en-US" sz="2000" noProof="1" smtClean="0">
                <a:solidFill>
                  <a:schemeClr val="tx2"/>
                </a:solidFill>
              </a:rPr>
              <a:t>.ToCharArray();</a:t>
            </a:r>
          </a:p>
          <a:p>
            <a:pPr eaLnBrk="1" hangingPunct="1"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lang="en-US" sz="2000" noProof="1" smtClean="0">
                <a:solidFill>
                  <a:schemeClr val="bg1">
                    <a:lumMod val="10000"/>
                  </a:schemeClr>
                </a:solidFill>
              </a:rPr>
              <a:t>string[] words = text.</a:t>
            </a:r>
            <a:r>
              <a:rPr lang="en-US" sz="2000" noProof="1" smtClean="0">
                <a:solidFill>
                  <a:srgbClr val="0070C0"/>
                </a:solidFill>
              </a:rPr>
              <a:t>Split</a:t>
            </a:r>
            <a:r>
              <a:rPr lang="en-US" sz="2000" noProof="1" smtClean="0">
                <a:solidFill>
                  <a:schemeClr val="bg1">
                    <a:lumMod val="10000"/>
                  </a:schemeClr>
                </a:solidFill>
              </a:rPr>
              <a:t>(delims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,</a:t>
            </a:r>
          </a:p>
          <a:p>
            <a:pPr eaLnBrk="1" hangingPunct="1"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                                       </a:t>
            </a:r>
            <a:r>
              <a:rPr lang="en-US" sz="2000" noProof="1" smtClean="0">
                <a:solidFill>
                  <a:schemeClr val="bg1">
                    <a:lumMod val="10000"/>
                  </a:schemeClr>
                </a:solidFill>
              </a:rPr>
              <a:t>StringSplitOptions.RemoveEmptyEntries);</a:t>
            </a:r>
          </a:p>
          <a:p>
            <a:pPr eaLnBrk="1" hangingPunct="1"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lang="en-US" sz="2000" noProof="1" smtClean="0">
                <a:solidFill>
                  <a:schemeClr val="bg1">
                    <a:lumMod val="10000"/>
                  </a:schemeClr>
                </a:solidFill>
              </a:rPr>
              <a:t>foreach (string word in words)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noProof="1" smtClean="0">
                <a:solidFill>
                  <a:schemeClr val="bg1">
                    <a:lumMod val="10000"/>
                  </a:schemeClr>
                </a:solidFill>
              </a:rPr>
              <a:t>Console.WriteLine(word</a:t>
            </a:r>
            <a:r>
              <a:rPr lang="en-US" sz="2000" noProof="1" smtClean="0">
                <a:solidFill>
                  <a:schemeClr val="bg1">
                    <a:lumMod val="10000"/>
                  </a:schemeClr>
                </a:solidFill>
              </a:rPr>
              <a:t>);</a:t>
            </a:r>
            <a:endParaRPr lang="ru-RU" sz="2000" noProof="1" smtClean="0">
              <a:solidFill>
                <a:schemeClr val="bg1">
                  <a:lumMod val="10000"/>
                </a:schemeClr>
              </a:solidFill>
            </a:endParaRPr>
          </a:p>
          <a:p>
            <a:pPr eaLnBrk="1" hangingPunct="1">
              <a:spcAft>
                <a:spcPct val="30000"/>
              </a:spcAft>
              <a:buFont typeface="Wingdings" pitchFamily="2" charset="2"/>
              <a:buNone/>
              <a:defRPr/>
            </a:pPr>
            <a:endParaRPr lang="ru-RU" sz="600" noProof="1" smtClean="0">
              <a:solidFill>
                <a:schemeClr val="bg1">
                  <a:lumMod val="10000"/>
                </a:schemeClr>
              </a:solidFill>
            </a:endParaRPr>
          </a:p>
          <a:p>
            <a:pPr eaLnBrk="1" hangingPunct="1"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lang="en-US" sz="2000" dirty="0" err="1" smtClean="0">
                <a:solidFill>
                  <a:srgbClr val="006600"/>
                </a:solidFill>
              </a:rPr>
              <a:t>Console.WriteLine</a:t>
            </a:r>
            <a:r>
              <a:rPr lang="en-US" sz="2000" dirty="0" smtClean="0">
                <a:solidFill>
                  <a:srgbClr val="006600"/>
                </a:solidFill>
              </a:rPr>
              <a:t>("C</a:t>
            </a:r>
            <a:r>
              <a:rPr lang="ru-RU" sz="2000" dirty="0" smtClean="0">
                <a:solidFill>
                  <a:srgbClr val="006600"/>
                </a:solidFill>
              </a:rPr>
              <a:t>лов в тексте: </a:t>
            </a:r>
            <a:r>
              <a:rPr lang="en-US" sz="2000" dirty="0" smtClean="0">
                <a:solidFill>
                  <a:srgbClr val="006600"/>
                </a:solidFill>
              </a:rPr>
              <a:t>"</a:t>
            </a:r>
            <a:r>
              <a:rPr lang="ru-RU" sz="2000" dirty="0" smtClean="0">
                <a:solidFill>
                  <a:srgbClr val="006600"/>
                </a:solidFill>
              </a:rPr>
              <a:t> + </a:t>
            </a:r>
            <a:r>
              <a:rPr lang="en-US" sz="2000" dirty="0" err="1" smtClean="0">
                <a:solidFill>
                  <a:srgbClr val="006600"/>
                </a:solidFill>
              </a:rPr>
              <a:t>words.Length</a:t>
            </a:r>
            <a:r>
              <a:rPr lang="en-US" sz="2000" dirty="0" smtClean="0">
                <a:solidFill>
                  <a:srgbClr val="006600"/>
                </a:solidFill>
              </a:rPr>
              <a:t>);</a:t>
            </a:r>
            <a:endParaRPr lang="ru-RU" sz="2000" noProof="1" smtClean="0">
              <a:solidFill>
                <a:srgbClr val="006600"/>
              </a:solidFill>
            </a:endParaRPr>
          </a:p>
          <a:p>
            <a:pPr eaLnBrk="1" hangingPunct="1">
              <a:spcAft>
                <a:spcPct val="30000"/>
              </a:spcAft>
              <a:buFont typeface="Wingdings" pitchFamily="2" charset="2"/>
              <a:buNone/>
              <a:defRPr/>
            </a:pPr>
            <a:endParaRPr lang="ru-RU" sz="900" noProof="1" smtClean="0">
              <a:solidFill>
                <a:srgbClr val="002060"/>
              </a:solidFill>
            </a:endParaRPr>
          </a:p>
          <a:p>
            <a:pPr eaLnBrk="1" hangingPunct="1"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lang="en-US" sz="2000" noProof="1" smtClean="0">
                <a:solidFill>
                  <a:srgbClr val="002060"/>
                </a:solidFill>
              </a:rPr>
              <a:t>// </a:t>
            </a:r>
            <a:r>
              <a:rPr lang="ru-RU" sz="2000" noProof="1" smtClean="0">
                <a:solidFill>
                  <a:srgbClr val="002060"/>
                </a:solidFill>
              </a:rPr>
              <a:t>слова, оканчивающиеся на «а»:</a:t>
            </a:r>
          </a:p>
          <a:p>
            <a:pPr eaLnBrk="1" hangingPunct="1"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lang="en-US" sz="2000" dirty="0" err="1" smtClean="0">
                <a:solidFill>
                  <a:srgbClr val="002060"/>
                </a:solidFill>
              </a:rPr>
              <a:t>foreach</a:t>
            </a:r>
            <a:r>
              <a:rPr lang="en-US" sz="2000" dirty="0" smtClean="0">
                <a:solidFill>
                  <a:srgbClr val="002060"/>
                </a:solidFill>
              </a:rPr>
              <a:t> (string word in words) </a:t>
            </a:r>
            <a:endParaRPr lang="ru-RU" sz="2000" dirty="0" smtClean="0">
              <a:solidFill>
                <a:srgbClr val="002060"/>
              </a:solidFill>
            </a:endParaRPr>
          </a:p>
          <a:p>
            <a:pPr eaLnBrk="1" hangingPunct="1"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     </a:t>
            </a:r>
            <a:r>
              <a:rPr lang="en-US" sz="2000" dirty="0" smtClean="0">
                <a:solidFill>
                  <a:srgbClr val="002060"/>
                </a:solidFill>
              </a:rPr>
              <a:t>if (word[word.Length-1] == 'а') </a:t>
            </a:r>
            <a:r>
              <a:rPr lang="en-US" sz="2000" dirty="0" err="1" smtClean="0">
                <a:solidFill>
                  <a:srgbClr val="002060"/>
                </a:solidFill>
              </a:rPr>
              <a:t>Console.WriteLine</a:t>
            </a:r>
            <a:r>
              <a:rPr lang="en-US" sz="2000" dirty="0" smtClean="0">
                <a:solidFill>
                  <a:srgbClr val="002060"/>
                </a:solidFill>
              </a:rPr>
              <a:t>(word);</a:t>
            </a:r>
            <a:endParaRPr lang="ru-RU" sz="2000" dirty="0" smtClean="0">
              <a:solidFill>
                <a:srgbClr val="002060"/>
              </a:solidFill>
            </a:endParaRPr>
          </a:p>
          <a:p>
            <a:pPr eaLnBrk="1" hangingPunct="1">
              <a:spcAft>
                <a:spcPct val="30000"/>
              </a:spcAft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002060"/>
              </a:solidFill>
            </a:endParaRPr>
          </a:p>
          <a:p>
            <a:pPr eaLnBrk="1" hangingPunct="1">
              <a:spcAft>
                <a:spcPct val="30000"/>
              </a:spcAft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6D8DD-A130-4E79-A413-309F4913E2EC}" type="slidenum">
              <a:rPr lang="ru-RU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Пример форматирования строк</a:t>
            </a:r>
            <a:endParaRPr lang="ru-RU" dirty="0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9361487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5000"/>
              </a:spcAft>
              <a:buFont typeface="Wingdings" pitchFamily="2" charset="2"/>
              <a:buNone/>
            </a:pPr>
            <a:r>
              <a:rPr lang="en-US" sz="2000" dirty="0" smtClean="0"/>
              <a:t>double a = 12.234;</a:t>
            </a: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buFont typeface="Wingdings" pitchFamily="2" charset="2"/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b </a:t>
            </a:r>
            <a:r>
              <a:rPr lang="en-US" sz="2000" dirty="0" smtClean="0"/>
              <a:t>= 29;</a:t>
            </a: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buFont typeface="Wingdings" pitchFamily="2" charset="2"/>
              <a:buNone/>
            </a:pPr>
            <a:r>
              <a:rPr lang="en-US" sz="2000" dirty="0" err="1" smtClean="0"/>
              <a:t>Console.WriteLine</a:t>
            </a:r>
            <a:r>
              <a:rPr lang="en-US" sz="2000" dirty="0" smtClean="0"/>
              <a:t>( " a = {</a:t>
            </a:r>
            <a:r>
              <a:rPr lang="en-US" sz="2000" b="1" dirty="0" smtClean="0"/>
              <a:t>0</a:t>
            </a:r>
            <a:r>
              <a:rPr lang="en-US" sz="2000" dirty="0" smtClean="0"/>
              <a:t>,6:</a:t>
            </a:r>
            <a:r>
              <a:rPr lang="en-US" sz="2000" dirty="0" smtClean="0">
                <a:solidFill>
                  <a:schemeClr val="folHlink"/>
                </a:solidFill>
              </a:rPr>
              <a:t>C</a:t>
            </a:r>
            <a:r>
              <a:rPr lang="en-US" sz="2000" dirty="0" smtClean="0"/>
              <a:t>}  b = {</a:t>
            </a:r>
            <a:r>
              <a:rPr lang="en-US" sz="2000" b="1" dirty="0" smtClean="0"/>
              <a:t>1</a:t>
            </a:r>
            <a:r>
              <a:rPr lang="en-US" sz="2000" dirty="0" smtClean="0"/>
              <a:t>,2:</a:t>
            </a:r>
            <a:r>
              <a:rPr lang="en-US" sz="2000" dirty="0" smtClean="0">
                <a:solidFill>
                  <a:schemeClr val="folHlink"/>
                </a:solidFill>
              </a:rPr>
              <a:t>X</a:t>
            </a:r>
            <a:r>
              <a:rPr lang="en-US" sz="2000" dirty="0" smtClean="0"/>
              <a:t>}", a, b );    </a:t>
            </a: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buFont typeface="Wingdings" pitchFamily="2" charset="2"/>
              <a:buNone/>
            </a:pPr>
            <a:r>
              <a:rPr lang="en-US" sz="2000" dirty="0" err="1" smtClean="0"/>
              <a:t>Console.WriteLine</a:t>
            </a:r>
            <a:r>
              <a:rPr lang="en-US" sz="2000" dirty="0" smtClean="0"/>
              <a:t>( " a = {</a:t>
            </a:r>
            <a:r>
              <a:rPr lang="en-US" sz="2000" b="1" dirty="0" smtClean="0"/>
              <a:t>0</a:t>
            </a:r>
            <a:r>
              <a:rPr lang="en-US" sz="2000" dirty="0" smtClean="0"/>
              <a:t>,6:0.##}  b = {</a:t>
            </a:r>
            <a:r>
              <a:rPr lang="en-US" sz="2000" b="1" dirty="0" smtClean="0"/>
              <a:t>1</a:t>
            </a:r>
            <a:r>
              <a:rPr lang="en-US" sz="2000" dirty="0" smtClean="0"/>
              <a:t>,5:0.# ' </a:t>
            </a:r>
            <a:r>
              <a:rPr lang="ru-RU" sz="2000" dirty="0" err="1" smtClean="0"/>
              <a:t>руб</a:t>
            </a:r>
            <a:r>
              <a:rPr lang="en-US" sz="2000" dirty="0" smtClean="0"/>
              <a:t>. '}", a</a:t>
            </a:r>
            <a:r>
              <a:rPr lang="ru-RU" sz="2000" dirty="0" smtClean="0"/>
              <a:t>, </a:t>
            </a:r>
            <a:r>
              <a:rPr lang="en-US" sz="2000" dirty="0" smtClean="0"/>
              <a:t>b</a:t>
            </a:r>
            <a:r>
              <a:rPr lang="ru-RU" sz="2000" dirty="0" smtClean="0"/>
              <a:t>); </a:t>
            </a: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buFont typeface="Wingdings" pitchFamily="2" charset="2"/>
              <a:buNone/>
            </a:pPr>
            <a:r>
              <a:rPr lang="en-US" sz="2000" dirty="0" err="1" smtClean="0"/>
              <a:t>Console.WriteLine</a:t>
            </a:r>
            <a:r>
              <a:rPr lang="en-US" sz="2000" dirty="0" smtClean="0"/>
              <a:t>(" a = {</a:t>
            </a:r>
            <a:r>
              <a:rPr lang="en-US" sz="2000" b="1" dirty="0" smtClean="0"/>
              <a:t>0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chemeClr val="folHlink"/>
                </a:solidFill>
              </a:rPr>
              <a:t>F</a:t>
            </a:r>
            <a:r>
              <a:rPr lang="en-US" sz="2000" b="1" dirty="0" smtClean="0">
                <a:solidFill>
                  <a:srgbClr val="006600"/>
                </a:solidFill>
              </a:rPr>
              <a:t>3</a:t>
            </a:r>
            <a:r>
              <a:rPr lang="en-US" sz="2000" dirty="0" smtClean="0"/>
              <a:t>}  b = {</a:t>
            </a:r>
            <a:r>
              <a:rPr lang="en-US" sz="2000" b="1" dirty="0" smtClean="0"/>
              <a:t>1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chemeClr val="folHlink"/>
                </a:solidFill>
              </a:rPr>
              <a:t>D</a:t>
            </a:r>
            <a:r>
              <a:rPr lang="en-US" sz="2000" b="1" dirty="0" smtClean="0">
                <a:solidFill>
                  <a:srgbClr val="006600"/>
                </a:solidFill>
              </a:rPr>
              <a:t>3</a:t>
            </a:r>
            <a:r>
              <a:rPr lang="en-US" sz="2000" dirty="0" smtClean="0"/>
              <a:t>}", a, b);</a:t>
            </a:r>
            <a:endParaRPr lang="ru-RU" sz="2000" dirty="0" smtClean="0"/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buFont typeface="Wingdings" pitchFamily="2" charset="2"/>
              <a:buNone/>
            </a:pPr>
            <a:r>
              <a:rPr lang="en-US" sz="2000" dirty="0" err="1" smtClean="0">
                <a:solidFill>
                  <a:srgbClr val="5F5F5F"/>
                </a:solidFill>
              </a:rPr>
              <a:t>Console.WriteLine</a:t>
            </a:r>
            <a:r>
              <a:rPr lang="en-US" sz="2000" dirty="0" smtClean="0">
                <a:solidFill>
                  <a:srgbClr val="5F5F5F"/>
                </a:solidFill>
              </a:rPr>
              <a:t>( " a =</a:t>
            </a:r>
            <a:r>
              <a:rPr lang="ru-RU" sz="2000" dirty="0" smtClean="0">
                <a:solidFill>
                  <a:srgbClr val="5F5F5F"/>
                </a:solidFill>
              </a:rPr>
              <a:t> </a:t>
            </a:r>
            <a:r>
              <a:rPr lang="en-US" sz="2000" dirty="0" smtClean="0">
                <a:solidFill>
                  <a:srgbClr val="5F5F5F"/>
                </a:solidFill>
              </a:rPr>
              <a:t>" + </a:t>
            </a:r>
            <a:r>
              <a:rPr lang="en-US" sz="2000" dirty="0" err="1" smtClean="0">
                <a:solidFill>
                  <a:srgbClr val="5F5F5F"/>
                </a:solidFill>
              </a:rPr>
              <a:t>a.ToString</a:t>
            </a:r>
            <a:r>
              <a:rPr lang="en-US" sz="2000" dirty="0" smtClean="0">
                <a:solidFill>
                  <a:srgbClr val="5F5F5F"/>
                </a:solidFill>
              </a:rPr>
              <a:t>("C"));</a:t>
            </a:r>
            <a:endParaRPr lang="ru-RU" sz="2000" dirty="0" smtClean="0">
              <a:solidFill>
                <a:srgbClr val="5F5F5F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buFont typeface="Wingdings" pitchFamily="2" charset="2"/>
              <a:buNone/>
            </a:pPr>
            <a:endParaRPr lang="ru-RU" sz="2000" dirty="0" smtClean="0">
              <a:solidFill>
                <a:srgbClr val="5F5F5F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buFont typeface="Wingdings" pitchFamily="2" charset="2"/>
              <a:buNone/>
            </a:pPr>
            <a:r>
              <a:rPr lang="en-US" sz="2000" dirty="0" smtClean="0">
                <a:solidFill>
                  <a:schemeClr val="hlink"/>
                </a:solidFill>
              </a:rPr>
              <a:t>a = 12,23p.  b = 1D</a:t>
            </a:r>
            <a:endParaRPr lang="ru-RU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buFont typeface="Wingdings" pitchFamily="2" charset="2"/>
              <a:buNone/>
            </a:pPr>
            <a:r>
              <a:rPr lang="ru-RU" sz="2000" dirty="0" err="1" smtClean="0">
                <a:solidFill>
                  <a:schemeClr val="hlink"/>
                </a:solidFill>
              </a:rPr>
              <a:t>a</a:t>
            </a:r>
            <a:r>
              <a:rPr lang="ru-RU" sz="2000" dirty="0" smtClean="0">
                <a:solidFill>
                  <a:schemeClr val="hlink"/>
                </a:solidFill>
              </a:rPr>
              <a:t> =  12,23  </a:t>
            </a:r>
            <a:r>
              <a:rPr lang="ru-RU" sz="2000" dirty="0" err="1" smtClean="0">
                <a:solidFill>
                  <a:schemeClr val="hlink"/>
                </a:solidFill>
              </a:rPr>
              <a:t>b</a:t>
            </a:r>
            <a:r>
              <a:rPr lang="ru-RU" sz="2000" dirty="0" smtClean="0">
                <a:solidFill>
                  <a:schemeClr val="hlink"/>
                </a:solidFill>
              </a:rPr>
              <a:t> = 29  руб.</a:t>
            </a: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buFont typeface="Wingdings" pitchFamily="2" charset="2"/>
              <a:buNone/>
            </a:pPr>
            <a:r>
              <a:rPr lang="ru-RU" sz="2000" dirty="0" err="1" smtClean="0">
                <a:solidFill>
                  <a:schemeClr val="hlink"/>
                </a:solidFill>
              </a:rPr>
              <a:t>a</a:t>
            </a:r>
            <a:r>
              <a:rPr lang="ru-RU" sz="2000" dirty="0" smtClean="0">
                <a:solidFill>
                  <a:schemeClr val="hlink"/>
                </a:solidFill>
              </a:rPr>
              <a:t> = 12,</a:t>
            </a:r>
            <a:r>
              <a:rPr lang="ru-RU" sz="2000" u="sng" dirty="0" smtClean="0">
                <a:solidFill>
                  <a:schemeClr val="hlink"/>
                </a:solidFill>
              </a:rPr>
              <a:t>234</a:t>
            </a:r>
            <a:r>
              <a:rPr lang="ru-RU" sz="2000" dirty="0" smtClean="0">
                <a:solidFill>
                  <a:schemeClr val="hlink"/>
                </a:solidFill>
              </a:rPr>
              <a:t>  </a:t>
            </a:r>
            <a:r>
              <a:rPr lang="ru-RU" sz="2000" dirty="0" err="1" smtClean="0">
                <a:solidFill>
                  <a:schemeClr val="hlink"/>
                </a:solidFill>
              </a:rPr>
              <a:t>b</a:t>
            </a:r>
            <a:r>
              <a:rPr lang="ru-RU" sz="2000" dirty="0" smtClean="0">
                <a:solidFill>
                  <a:schemeClr val="hlink"/>
                </a:solidFill>
              </a:rPr>
              <a:t> = </a:t>
            </a:r>
            <a:r>
              <a:rPr lang="ru-RU" sz="2000" u="sng" dirty="0" smtClean="0">
                <a:solidFill>
                  <a:schemeClr val="hlink"/>
                </a:solidFill>
              </a:rPr>
              <a:t>029</a:t>
            </a: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buFont typeface="Wingdings" pitchFamily="2" charset="2"/>
              <a:buNone/>
            </a:pPr>
            <a:r>
              <a:rPr lang="en-US" sz="2000" dirty="0" smtClean="0">
                <a:solidFill>
                  <a:schemeClr val="hlink"/>
                </a:solidFill>
              </a:rPr>
              <a:t>a = 12,23p.</a:t>
            </a:r>
            <a:endParaRPr lang="ru-RU" sz="2000" u="sng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buFont typeface="Wingdings" pitchFamily="2" charset="2"/>
              <a:buNone/>
            </a:pPr>
            <a:r>
              <a:rPr lang="ru-RU" b="1" dirty="0" smtClean="0"/>
              <a:t>{</a:t>
            </a:r>
            <a:r>
              <a:rPr lang="ru-RU" b="1" dirty="0" err="1" smtClean="0"/>
              <a:t>n</a:t>
            </a:r>
            <a:r>
              <a:rPr lang="ru-RU" dirty="0" smtClean="0"/>
              <a:t>[,</a:t>
            </a:r>
            <a:r>
              <a:rPr lang="ru-RU" dirty="0" err="1" smtClean="0"/>
              <a:t>m</a:t>
            </a:r>
            <a:r>
              <a:rPr lang="ru-RU" dirty="0" smtClean="0"/>
              <a:t>]</a:t>
            </a:r>
            <a:r>
              <a:rPr lang="ru-RU" b="1" dirty="0" smtClean="0"/>
              <a:t>[:</a:t>
            </a:r>
            <a:r>
              <a:rPr lang="ru-RU" b="1" dirty="0" err="1" smtClean="0"/>
              <a:t>спецификатор_формата</a:t>
            </a:r>
            <a:r>
              <a:rPr lang="ru-RU" dirty="0" smtClean="0">
                <a:solidFill>
                  <a:srgbClr val="006600"/>
                </a:solidFill>
              </a:rPr>
              <a:t>[число]</a:t>
            </a:r>
            <a:r>
              <a:rPr lang="ru-RU" b="1" dirty="0" smtClean="0"/>
              <a:t>]}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2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64EA4-C963-4004-84AE-FACBA79ACE68}" type="slidenum">
              <a:rPr lang="ru-RU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Спецификаторы формата для строк </a:t>
            </a:r>
          </a:p>
        </p:txBody>
      </p:sp>
      <p:graphicFrame>
        <p:nvGraphicFramePr>
          <p:cNvPr id="77850" name="Group 26"/>
          <p:cNvGraphicFramePr>
            <a:graphicFrameLocks noGrp="1"/>
          </p:cNvGraphicFramePr>
          <p:nvPr>
            <p:ph idx="1"/>
          </p:nvPr>
        </p:nvGraphicFramePr>
        <p:xfrm>
          <a:off x="444500" y="620713"/>
          <a:ext cx="8699500" cy="5763895"/>
        </p:xfrm>
        <a:graphic>
          <a:graphicData uri="http://schemas.openxmlformats.org/drawingml/2006/table">
            <a:tbl>
              <a:tblPr/>
              <a:tblGrid>
                <a:gridCol w="1733550"/>
                <a:gridCol w="6965950"/>
              </a:tblGrid>
              <a:tr h="3032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 или c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Вывод значений в денежном (currency) формате. 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 или 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Вывод целых значений. 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 или 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Вывод значений в экспоненциальном формате, то есть в виде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ddd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ddd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или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ddd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ddd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 или f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Вывод значений с фиксированной точностью. 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 или g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Формат общего вида. Вывод значений с фиксированной точностью или в экспоненциальном формате, в зависимости от того, какой формат требует меньшего количества позиций. 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или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Вывод значений в формате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ddd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ddd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ddd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После спецификации можно задать целое число, определяющее длину дробной части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или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Вывод числа в процентном формате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или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Отмена округления числа при преобразовании в строку. Гарантирует, что при обратном преобразовании в значение того же типа получится то же самое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X или x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Вывод значений в шестнадцатеричном формате.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2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366C7-E368-4FDE-B898-AB937C038B62}" type="slidenum">
              <a:rPr lang="ru-RU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Примеры пользовательских шаблонов </a:t>
            </a:r>
          </a:p>
        </p:txBody>
      </p:sp>
      <p:graphicFrame>
        <p:nvGraphicFramePr>
          <p:cNvPr id="78851" name="Group 3"/>
          <p:cNvGraphicFramePr>
            <a:graphicFrameLocks noGrp="1"/>
          </p:cNvGraphicFramePr>
          <p:nvPr>
            <p:ph idx="1"/>
          </p:nvPr>
        </p:nvGraphicFramePr>
        <p:xfrm>
          <a:off x="468313" y="836613"/>
          <a:ext cx="8555037" cy="5472113"/>
        </p:xfrm>
        <a:graphic>
          <a:graphicData uri="http://schemas.openxmlformats.org/drawingml/2006/table">
            <a:tbl>
              <a:tblPr/>
              <a:tblGrid>
                <a:gridCol w="2851150"/>
                <a:gridCol w="2852737"/>
                <a:gridCol w="2851150"/>
              </a:tblGrid>
              <a:tr h="10382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Число</a:t>
                      </a:r>
                      <a:endParaRPr kumimoji="0" lang="ru-RU" sz="6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Шаблон</a:t>
                      </a:r>
                      <a:endParaRPr kumimoji="0" lang="ru-RU" sz="6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Представление числа</a:t>
                      </a:r>
                      <a:endParaRPr kumimoji="0" lang="ru-RU" sz="6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96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1,243</a:t>
                      </a:r>
                      <a:endParaRPr kumimoji="0" lang="ru-RU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00.00</a:t>
                      </a:r>
                      <a:endParaRPr kumimoji="0" lang="ru-RU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01,24</a:t>
                      </a:r>
                      <a:endParaRPr kumimoji="0" lang="ru-RU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1,243</a:t>
                      </a:r>
                      <a:endParaRPr kumimoji="0" lang="ru-RU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#.##</a:t>
                      </a:r>
                      <a:endParaRPr kumimoji="0" lang="ru-RU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1,24</a:t>
                      </a:r>
                      <a:endParaRPr kumimoji="0" lang="ru-RU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ru-RU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00.00</a:t>
                      </a:r>
                      <a:endParaRPr kumimoji="0" lang="ru-RU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00,10</a:t>
                      </a:r>
                      <a:endParaRPr kumimoji="0" lang="ru-RU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ru-RU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#.##</a:t>
                      </a:r>
                      <a:endParaRPr kumimoji="0" lang="ru-RU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,1</a:t>
                      </a:r>
                      <a:endParaRPr kumimoji="0" lang="ru-RU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Пустые строки и строки </a:t>
            </a:r>
            <a:r>
              <a:rPr lang="en-US" dirty="0" smtClean="0"/>
              <a:t>null</a:t>
            </a:r>
            <a:endParaRPr lang="ru-RU" dirty="0" smtClean="0"/>
          </a:p>
        </p:txBody>
      </p:sp>
      <p:sp>
        <p:nvSpPr>
          <p:cNvPr id="53251" name="Содержимое 5"/>
          <p:cNvSpPr>
            <a:spLocks noGrp="1"/>
          </p:cNvSpPr>
          <p:nvPr>
            <p:ph idx="1"/>
          </p:nvPr>
        </p:nvSpPr>
        <p:spPr>
          <a:xfrm>
            <a:off x="107505" y="836613"/>
            <a:ext cx="8915846" cy="54721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Пустая строка </a:t>
            </a:r>
            <a:r>
              <a:rPr lang="ru-RU" sz="2000" dirty="0" smtClean="0"/>
              <a:t>— экземпляр объекта </a:t>
            </a:r>
            <a:r>
              <a:rPr lang="ru-RU" sz="2000" dirty="0" err="1" smtClean="0"/>
              <a:t>System.String</a:t>
            </a:r>
            <a:r>
              <a:rPr lang="ru-RU" sz="2000" dirty="0" smtClean="0"/>
              <a:t>, содержащий 0 </a:t>
            </a:r>
            <a:r>
              <a:rPr lang="ru-RU" sz="2000" dirty="0" smtClean="0"/>
              <a:t>символов:</a:t>
            </a:r>
            <a:endParaRPr lang="ru-RU" sz="2000" dirty="0" smtClean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6600"/>
                </a:solidFill>
              </a:rPr>
              <a:t>          </a:t>
            </a:r>
            <a:r>
              <a:rPr lang="ru-RU" sz="2000" dirty="0" err="1" smtClean="0">
                <a:solidFill>
                  <a:srgbClr val="006600"/>
                </a:solidFill>
              </a:rPr>
              <a:t>string</a:t>
            </a:r>
            <a:r>
              <a:rPr lang="ru-RU" sz="2000" dirty="0" smtClean="0">
                <a:solidFill>
                  <a:srgbClr val="006600"/>
                </a:solidFill>
              </a:rPr>
              <a:t> </a:t>
            </a:r>
            <a:r>
              <a:rPr lang="ru-RU" sz="2000" dirty="0" err="1" smtClean="0">
                <a:solidFill>
                  <a:srgbClr val="006600"/>
                </a:solidFill>
              </a:rPr>
              <a:t>s</a:t>
            </a:r>
            <a:r>
              <a:rPr lang="ru-RU" sz="2000" dirty="0" smtClean="0">
                <a:solidFill>
                  <a:srgbClr val="006600"/>
                </a:solidFill>
              </a:rPr>
              <a:t> = "";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/>
              <a:t>    Для </a:t>
            </a:r>
            <a:r>
              <a:rPr lang="ru-RU" sz="2000" dirty="0" smtClean="0"/>
              <a:t>пустых строк можно вызывать методы. </a:t>
            </a:r>
          </a:p>
          <a:p>
            <a:pPr>
              <a:lnSpc>
                <a:spcPct val="150000"/>
              </a:lnSpc>
            </a:pP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smtClean="0"/>
              <a:t>Строки со значениями </a:t>
            </a:r>
            <a:r>
              <a:rPr lang="ru-RU" sz="2000" b="1" dirty="0" err="1" smtClean="0"/>
              <a:t>null</a:t>
            </a:r>
            <a:r>
              <a:rPr lang="ru-RU" sz="2000" dirty="0" smtClean="0"/>
              <a:t>, напротив, не ссылаются на экземпляр объекта </a:t>
            </a:r>
            <a:r>
              <a:rPr lang="ru-RU" sz="2000" dirty="0" err="1" smtClean="0"/>
              <a:t>System.String</a:t>
            </a:r>
            <a:r>
              <a:rPr lang="ru-RU" sz="2000" dirty="0" smtClean="0"/>
              <a:t>, попытка вызвать метод для </a:t>
            </a:r>
            <a:r>
              <a:rPr lang="ru-RU" sz="2000" dirty="0" smtClean="0"/>
              <a:t>строки </a:t>
            </a:r>
            <a:r>
              <a:rPr lang="ru-RU" sz="2000" b="1" dirty="0" err="1" smtClean="0"/>
              <a:t>null</a:t>
            </a:r>
            <a:r>
              <a:rPr lang="ru-RU" sz="2000" b="1" dirty="0" smtClean="0"/>
              <a:t> </a:t>
            </a:r>
            <a:r>
              <a:rPr lang="ru-RU" sz="2000" dirty="0" smtClean="0"/>
              <a:t>вызовет </a:t>
            </a:r>
            <a:r>
              <a:rPr lang="ru-RU" sz="2000" dirty="0" smtClean="0"/>
              <a:t>исключение </a:t>
            </a:r>
            <a:r>
              <a:rPr lang="ru-RU" sz="2000" dirty="0" err="1" smtClean="0"/>
              <a:t>NullReferenceException</a:t>
            </a:r>
            <a:r>
              <a:rPr lang="ru-RU" sz="2000" dirty="0" smtClean="0"/>
              <a:t>. Однако </a:t>
            </a:r>
            <a:r>
              <a:rPr lang="ru-RU" sz="2000" dirty="0" smtClean="0"/>
              <a:t>строки </a:t>
            </a:r>
            <a:r>
              <a:rPr lang="ru-RU" sz="2000" b="1" dirty="0" err="1" smtClean="0"/>
              <a:t>null</a:t>
            </a:r>
            <a:r>
              <a:rPr lang="ru-RU" sz="2000" b="1" dirty="0" smtClean="0"/>
              <a:t> </a:t>
            </a:r>
            <a:r>
              <a:rPr lang="ru-RU" sz="2000" dirty="0" smtClean="0"/>
              <a:t>можно </a:t>
            </a:r>
            <a:r>
              <a:rPr lang="ru-RU" sz="2000" dirty="0" smtClean="0"/>
              <a:t>использовать в операциях объединения и сравнения с другими строками.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9A4D4-C189-41BB-AE91-92B2F1458EB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56FC3-F911-41AF-BED0-84A839999105}" type="slidenum">
              <a:rPr lang="ru-RU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Строки типа StringBuilder 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36613"/>
            <a:ext cx="8843839" cy="5472112"/>
          </a:xfrm>
        </p:spPr>
        <p:txBody>
          <a:bodyPr/>
          <a:lstStyle/>
          <a:p>
            <a:pPr marL="266700" indent="-266700" eaLnBrk="1" hangingPunct="1">
              <a:buFont typeface="Wingdings" pitchFamily="2" charset="2"/>
              <a:buNone/>
            </a:pPr>
            <a:r>
              <a:rPr lang="ru-RU" sz="2000" dirty="0" smtClean="0"/>
              <a:t>Класс </a:t>
            </a:r>
            <a:r>
              <a:rPr lang="ru-RU" sz="2000" dirty="0" err="1" smtClean="0"/>
              <a:t>StringBuilder</a:t>
            </a:r>
            <a:r>
              <a:rPr lang="ru-RU" sz="2000" dirty="0" smtClean="0"/>
              <a:t> определен в пространстве имен S</a:t>
            </a:r>
            <a:r>
              <a:rPr lang="en-US" sz="2000" dirty="0" smtClean="0"/>
              <a:t>y</a:t>
            </a:r>
            <a:r>
              <a:rPr lang="ru-RU" sz="2000" dirty="0" err="1" smtClean="0"/>
              <a:t>stem.Text</a:t>
            </a:r>
            <a:r>
              <a:rPr lang="ru-RU" sz="2000" dirty="0" smtClean="0"/>
              <a:t>.  Позволяет изменять значение своих экземпляров.</a:t>
            </a:r>
          </a:p>
          <a:p>
            <a:pPr marL="266700" indent="-266700" eaLnBrk="1" hangingPunct="1">
              <a:buFont typeface="Wingdings" pitchFamily="2" charset="2"/>
              <a:buNone/>
            </a:pPr>
            <a:r>
              <a:rPr lang="ru-RU" sz="2000" dirty="0" smtClean="0"/>
              <a:t>При создании экземпляра обязательно использовать операцию </a:t>
            </a:r>
            <a:r>
              <a:rPr lang="ru-RU" sz="2000" dirty="0" err="1" smtClean="0"/>
              <a:t>new</a:t>
            </a:r>
            <a:r>
              <a:rPr lang="ru-RU" sz="2000" dirty="0" smtClean="0"/>
              <a:t> и конструктор, например:</a:t>
            </a:r>
          </a:p>
          <a:p>
            <a:pPr marL="266700" indent="-266700" eaLnBrk="1" hangingPunct="1">
              <a:buFont typeface="Wingdings" pitchFamily="2" charset="2"/>
              <a:buNone/>
            </a:pPr>
            <a:endParaRPr lang="en-US" sz="2000" dirty="0" smtClean="0"/>
          </a:p>
          <a:p>
            <a:pPr marL="266700" indent="-266700" eaLnBrk="1" hangingPunct="1"/>
            <a:r>
              <a:rPr lang="en-US" sz="2000" dirty="0" err="1" smtClean="0"/>
              <a:t>StringBuilder</a:t>
            </a:r>
            <a:r>
              <a:rPr lang="en-US" sz="2000" dirty="0" smtClean="0"/>
              <a:t> a = new </a:t>
            </a:r>
            <a:r>
              <a:rPr lang="en-US" sz="2000" dirty="0" err="1" smtClean="0"/>
              <a:t>StringBuilder</a:t>
            </a:r>
            <a:r>
              <a:rPr lang="en-US" sz="2000" dirty="0" smtClean="0"/>
              <a:t>();                        </a:t>
            </a:r>
            <a:r>
              <a:rPr lang="ru-RU" sz="2000" dirty="0" smtClean="0"/>
              <a:t>     </a:t>
            </a:r>
            <a:r>
              <a:rPr lang="en-US" sz="2000" dirty="0" smtClean="0"/>
              <a:t>// 1</a:t>
            </a:r>
          </a:p>
          <a:p>
            <a:pPr marL="266700" indent="-266700" eaLnBrk="1" hangingPunct="1"/>
            <a:r>
              <a:rPr lang="en-US" sz="2000" dirty="0" err="1" smtClean="0"/>
              <a:t>StringBuilder</a:t>
            </a:r>
            <a:r>
              <a:rPr lang="en-US" sz="2000" dirty="0" smtClean="0"/>
              <a:t> b = new </a:t>
            </a:r>
            <a:r>
              <a:rPr lang="en-US" sz="2000" dirty="0" err="1" smtClean="0"/>
              <a:t>StringBuilder</a:t>
            </a:r>
            <a:r>
              <a:rPr lang="en-US" sz="2000" dirty="0" smtClean="0"/>
              <a:t>( "qwerty" );              // 2</a:t>
            </a:r>
          </a:p>
          <a:p>
            <a:pPr marL="266700" indent="-266700" eaLnBrk="1" hangingPunct="1"/>
            <a:r>
              <a:rPr lang="en-US" sz="2000" dirty="0" err="1" smtClean="0"/>
              <a:t>StringBuilder</a:t>
            </a:r>
            <a:r>
              <a:rPr lang="en-US" sz="2000" dirty="0" smtClean="0"/>
              <a:t> c = new </a:t>
            </a:r>
            <a:r>
              <a:rPr lang="en-US" sz="2000" dirty="0" err="1" smtClean="0"/>
              <a:t>StringBuilder</a:t>
            </a:r>
            <a:r>
              <a:rPr lang="en-US" sz="2000" dirty="0" smtClean="0"/>
              <a:t>( 100 );                   </a:t>
            </a:r>
            <a:r>
              <a:rPr lang="ru-RU" sz="2000" dirty="0" smtClean="0"/>
              <a:t>   </a:t>
            </a:r>
            <a:r>
              <a:rPr lang="en-US" sz="2000" dirty="0" smtClean="0"/>
              <a:t>// 3</a:t>
            </a:r>
          </a:p>
          <a:p>
            <a:pPr marL="266700" indent="-266700" eaLnBrk="1" hangingPunct="1"/>
            <a:r>
              <a:rPr lang="en-US" sz="2000" dirty="0" err="1" smtClean="0"/>
              <a:t>StringBuilder</a:t>
            </a:r>
            <a:r>
              <a:rPr lang="en-US" sz="2000" dirty="0" smtClean="0"/>
              <a:t> d = new </a:t>
            </a:r>
            <a:r>
              <a:rPr lang="en-US" sz="2000" dirty="0" err="1" smtClean="0"/>
              <a:t>StringBuilder</a:t>
            </a:r>
            <a:r>
              <a:rPr lang="en-US" sz="2000" dirty="0" smtClean="0"/>
              <a:t>( "qwerty", 100 );       // 4</a:t>
            </a:r>
          </a:p>
          <a:p>
            <a:pPr marL="266700" indent="-266700" eaLnBrk="1" hangingPunct="1"/>
            <a:r>
              <a:rPr lang="en-US" sz="2000" dirty="0" err="1" smtClean="0"/>
              <a:t>StringBuilder</a:t>
            </a:r>
            <a:r>
              <a:rPr lang="en-US" sz="2000" dirty="0" smtClean="0"/>
              <a:t> e = new </a:t>
            </a:r>
            <a:r>
              <a:rPr lang="en-US" sz="2000" dirty="0" err="1" smtClean="0"/>
              <a:t>StringBuilder</a:t>
            </a:r>
            <a:r>
              <a:rPr lang="en-US" sz="2000" dirty="0" smtClean="0"/>
              <a:t>( "qwerty", 1, 3, 100 );// 5</a:t>
            </a:r>
            <a:endParaRPr lang="ru-RU" sz="2000" dirty="0" smtClean="0"/>
          </a:p>
          <a:p>
            <a:pPr marL="266700" indent="-266700" eaLnBrk="1" hangingPunct="1"/>
            <a:endParaRPr lang="ru-RU" sz="2000" dirty="0" smtClean="0"/>
          </a:p>
          <a:p>
            <a:pPr marL="266700" indent="-266700" eaLnBrk="1" hangingPunct="1">
              <a:buFont typeface="Wingdings" pitchFamily="2" charset="2"/>
              <a:buNone/>
            </a:pPr>
            <a:r>
              <a:rPr lang="ru-RU" sz="2000" i="1" dirty="0" smtClean="0">
                <a:solidFill>
                  <a:srgbClr val="5F5F5F"/>
                </a:solidFill>
              </a:rPr>
              <a:t>Конкатенация 50000 </a:t>
            </a:r>
            <a:r>
              <a:rPr lang="en-US" sz="2000" i="1" dirty="0" smtClean="0">
                <a:solidFill>
                  <a:srgbClr val="5F5F5F"/>
                </a:solidFill>
              </a:rPr>
              <a:t>string</a:t>
            </a:r>
            <a:r>
              <a:rPr lang="ru-RU" sz="2000" i="1" dirty="0" smtClean="0">
                <a:solidFill>
                  <a:srgbClr val="5F5F5F"/>
                </a:solidFill>
              </a:rPr>
              <a:t> </a:t>
            </a:r>
            <a:r>
              <a:rPr lang="en-US" sz="2000" i="1" dirty="0" smtClean="0">
                <a:solidFill>
                  <a:srgbClr val="5F5F5F"/>
                </a:solidFill>
              </a:rPr>
              <a:t>~ </a:t>
            </a:r>
            <a:r>
              <a:rPr lang="ru-RU" sz="2000" i="1" dirty="0" smtClean="0">
                <a:solidFill>
                  <a:srgbClr val="5F5F5F"/>
                </a:solidFill>
              </a:rPr>
              <a:t>1 мин.,</a:t>
            </a:r>
            <a:r>
              <a:rPr lang="en-US" sz="2000" i="1" dirty="0" smtClean="0">
                <a:solidFill>
                  <a:srgbClr val="5F5F5F"/>
                </a:solidFill>
              </a:rPr>
              <a:t> </a:t>
            </a:r>
            <a:r>
              <a:rPr lang="ru-RU" sz="2000" i="1" dirty="0" err="1" smtClean="0">
                <a:solidFill>
                  <a:srgbClr val="5F5F5F"/>
                </a:solidFill>
              </a:rPr>
              <a:t>StringBuilder</a:t>
            </a:r>
            <a:r>
              <a:rPr lang="ru-RU" sz="2000" i="1" dirty="0" smtClean="0">
                <a:solidFill>
                  <a:srgbClr val="5F5F5F"/>
                </a:solidFill>
              </a:rPr>
              <a:t>  </a:t>
            </a:r>
            <a:r>
              <a:rPr lang="en-US" sz="2000" i="1" dirty="0" smtClean="0">
                <a:solidFill>
                  <a:srgbClr val="5F5F5F"/>
                </a:solidFill>
              </a:rPr>
              <a:t>~ </a:t>
            </a:r>
            <a:r>
              <a:rPr lang="ru-RU" sz="2000" i="1" dirty="0" smtClean="0">
                <a:solidFill>
                  <a:srgbClr val="5F5F5F"/>
                </a:solidFill>
              </a:rPr>
              <a:t>1 сек.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2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C2ECF-8053-4FCF-84ED-EF41203611E9}" type="slidenum">
              <a:rPr lang="ru-RU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115888"/>
            <a:ext cx="9072562" cy="457200"/>
          </a:xfrm>
        </p:spPr>
        <p:txBody>
          <a:bodyPr/>
          <a:lstStyle/>
          <a:p>
            <a:pPr eaLnBrk="1" hangingPunct="1"/>
            <a:r>
              <a:rPr lang="ru-RU" sz="2400" dirty="0" smtClean="0"/>
              <a:t>Основные элементы класса </a:t>
            </a:r>
            <a:r>
              <a:rPr lang="ru-RU" sz="2400" dirty="0" err="1" smtClean="0"/>
              <a:t>System.Text.StringBuilder</a:t>
            </a:r>
            <a:r>
              <a:rPr lang="ru-RU" sz="2400" dirty="0" smtClean="0"/>
              <a:t> </a:t>
            </a:r>
          </a:p>
        </p:txBody>
      </p:sp>
      <p:graphicFrame>
        <p:nvGraphicFramePr>
          <p:cNvPr id="81923" name="Group 3"/>
          <p:cNvGraphicFramePr>
            <a:graphicFrameLocks noGrp="1"/>
          </p:cNvGraphicFramePr>
          <p:nvPr>
            <p:ph idx="1"/>
          </p:nvPr>
        </p:nvGraphicFramePr>
        <p:xfrm>
          <a:off x="250825" y="620713"/>
          <a:ext cx="8675688" cy="6127433"/>
        </p:xfrm>
        <a:graphic>
          <a:graphicData uri="http://schemas.openxmlformats.org/drawingml/2006/table">
            <a:tbl>
              <a:tblPr/>
              <a:tblGrid>
                <a:gridCol w="2089150"/>
                <a:gridCol w="6586538"/>
              </a:tblGrid>
              <a:tr h="11525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Append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Добавление в конец строки. Разные варианты метода позволяют добавлять в строку величины любых встроенных типов, массивы символов, строки и подстроки типа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string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AppendFormat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Добавление форматированной строки в конец строки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Capacity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или установка емкости буфера. Если устанавливаемое значение меньше текущей длины строки или больше максимального, генерируется исключение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ArgumentOutOfRangeException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Insert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Вставка подстроки в заданную позицию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Length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Длина строки (количество символов)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MaxCapacity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Максимальный размер буфера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Remove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Удаление подстроки из заданной позиции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Replace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Замена всех вхождений заданной подстроки или символа новой подстрокой или символом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ToString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Преобразование в строку типа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string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4384B-6C80-40BC-A87D-F4562D0A73FF}" type="slidenum">
              <a:rPr lang="ru-RU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Пример использования </a:t>
            </a:r>
            <a:r>
              <a:rPr lang="ru-RU" dirty="0" err="1" smtClean="0"/>
              <a:t>StringBuilder</a:t>
            </a:r>
            <a:endParaRPr lang="ru-RU" dirty="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12700" eaLnBrk="1" hangingPunct="1">
              <a:buFont typeface="Wingdings" pitchFamily="2" charset="2"/>
              <a:buNone/>
            </a:pPr>
            <a:r>
              <a:rPr lang="en-US" sz="2000" smtClean="0"/>
              <a:t>Console</a:t>
            </a:r>
            <a:r>
              <a:rPr lang="ru-RU" sz="2000" smtClean="0"/>
              <a:t>.</a:t>
            </a:r>
            <a:r>
              <a:rPr lang="en-US" sz="2000" smtClean="0"/>
              <a:t>Write</a:t>
            </a:r>
            <a:r>
              <a:rPr lang="ru-RU" sz="2000" smtClean="0"/>
              <a:t>( "Введите зарплату: " );</a:t>
            </a:r>
          </a:p>
          <a:p>
            <a:pPr marL="0" indent="12700" eaLnBrk="1" hangingPunct="1">
              <a:buFont typeface="Wingdings" pitchFamily="2" charset="2"/>
              <a:buNone/>
            </a:pPr>
            <a:r>
              <a:rPr lang="en-US" sz="2000" smtClean="0"/>
              <a:t>double </a:t>
            </a:r>
            <a:r>
              <a:rPr lang="ru-RU" sz="2000" smtClean="0"/>
              <a:t>  </a:t>
            </a:r>
            <a:r>
              <a:rPr lang="en-US" sz="2000" smtClean="0"/>
              <a:t>salary = double.Parse( Console.ReadLine() );</a:t>
            </a:r>
          </a:p>
          <a:p>
            <a:pPr marL="0" indent="12700" eaLnBrk="1" hangingPunct="1">
              <a:buFont typeface="Wingdings" pitchFamily="2" charset="2"/>
              <a:buNone/>
            </a:pPr>
            <a:r>
              <a:rPr lang="en-US" sz="2000" smtClean="0"/>
              <a:t>StringBuilder a = new StringBuilder();</a:t>
            </a:r>
          </a:p>
          <a:p>
            <a:pPr marL="0" indent="12700" eaLnBrk="1" hangingPunct="1">
              <a:buFont typeface="Wingdings" pitchFamily="2" charset="2"/>
              <a:buNone/>
            </a:pPr>
            <a:r>
              <a:rPr lang="en-US" sz="2000" smtClean="0"/>
              <a:t>a</a:t>
            </a:r>
            <a:r>
              <a:rPr lang="ru-RU" sz="2000" smtClean="0"/>
              <a:t>.</a:t>
            </a:r>
            <a:r>
              <a:rPr lang="en-US" sz="2000" smtClean="0"/>
              <a:t>Append</a:t>
            </a:r>
            <a:r>
              <a:rPr lang="ru-RU" sz="2000" smtClean="0"/>
              <a:t>( "зарплата " );</a:t>
            </a:r>
          </a:p>
          <a:p>
            <a:pPr marL="0" indent="12700" eaLnBrk="1" hangingPunct="1">
              <a:buFont typeface="Wingdings" pitchFamily="2" charset="2"/>
              <a:buNone/>
            </a:pPr>
            <a:r>
              <a:rPr lang="en-US" sz="2000" smtClean="0"/>
              <a:t>a</a:t>
            </a:r>
            <a:r>
              <a:rPr lang="ru-RU" sz="2000" smtClean="0"/>
              <a:t>.</a:t>
            </a:r>
            <a:r>
              <a:rPr lang="en-US" sz="2000" smtClean="0"/>
              <a:t>AppendFormat</a:t>
            </a:r>
            <a:r>
              <a:rPr lang="ru-RU" sz="2000" smtClean="0"/>
              <a:t>( "{0, 6:</a:t>
            </a:r>
            <a:r>
              <a:rPr lang="en-US" sz="2000" smtClean="0"/>
              <a:t>C</a:t>
            </a:r>
            <a:r>
              <a:rPr lang="ru-RU" sz="2000" smtClean="0"/>
              <a:t>} - в год {1, 6:</a:t>
            </a:r>
            <a:r>
              <a:rPr lang="en-US" sz="2000" smtClean="0"/>
              <a:t>C</a:t>
            </a:r>
            <a:r>
              <a:rPr lang="ru-RU" sz="2000" smtClean="0"/>
              <a:t>}", </a:t>
            </a:r>
          </a:p>
          <a:p>
            <a:pPr marL="0" indent="12700" eaLnBrk="1" hangingPunct="1">
              <a:buFont typeface="Wingdings" pitchFamily="2" charset="2"/>
              <a:buNone/>
            </a:pPr>
            <a:r>
              <a:rPr lang="ru-RU" sz="2000" smtClean="0"/>
              <a:t>                           </a:t>
            </a:r>
            <a:r>
              <a:rPr lang="en-US" sz="2000" smtClean="0"/>
              <a:t>salary, salary * 12 ); </a:t>
            </a:r>
          </a:p>
          <a:p>
            <a:pPr marL="0" indent="12700" eaLnBrk="1" hangingPunct="1">
              <a:buFont typeface="Wingdings" pitchFamily="2" charset="2"/>
              <a:buNone/>
            </a:pPr>
            <a:r>
              <a:rPr lang="en-US" sz="2000" smtClean="0"/>
              <a:t>Console.WriteLine( a );</a:t>
            </a:r>
          </a:p>
          <a:p>
            <a:pPr marL="0" indent="12700" eaLnBrk="1" hangingPunct="1">
              <a:buFont typeface="Wingdings" pitchFamily="2" charset="2"/>
              <a:buNone/>
            </a:pPr>
            <a:r>
              <a:rPr lang="en-US" sz="2000" smtClean="0"/>
              <a:t>a.Replace( "</a:t>
            </a:r>
            <a:r>
              <a:rPr lang="ru-RU" sz="2000" smtClean="0"/>
              <a:t>р</a:t>
            </a:r>
            <a:r>
              <a:rPr lang="en-US" sz="2000" smtClean="0"/>
              <a:t>.", "</a:t>
            </a:r>
            <a:r>
              <a:rPr lang="ru-RU" sz="2000" smtClean="0"/>
              <a:t>тыс</a:t>
            </a:r>
            <a:r>
              <a:rPr lang="en-US" sz="2000" smtClean="0"/>
              <a:t>.$" </a:t>
            </a:r>
            <a:r>
              <a:rPr lang="ru-RU" sz="2000" smtClean="0"/>
              <a:t>);</a:t>
            </a:r>
          </a:p>
          <a:p>
            <a:pPr marL="0" indent="12700" eaLnBrk="1" hangingPunct="1">
              <a:buFont typeface="Wingdings" pitchFamily="2" charset="2"/>
              <a:buNone/>
            </a:pPr>
            <a:r>
              <a:rPr lang="ru-RU" sz="2000" smtClean="0"/>
              <a:t>Console.WriteLine( "А лучше было бы: " + a );</a:t>
            </a:r>
          </a:p>
          <a:p>
            <a:pPr marL="0" indent="12700" eaLnBrk="1" hangingPunct="1">
              <a:buFont typeface="Wingdings" pitchFamily="2" charset="2"/>
              <a:buNone/>
            </a:pPr>
            <a:endParaRPr lang="ru-RU" sz="2000" smtClean="0"/>
          </a:p>
          <a:p>
            <a:pPr marL="0" indent="12700" eaLnBrk="1" hangingPunct="1">
              <a:buFont typeface="Wingdings" pitchFamily="2" charset="2"/>
              <a:buNone/>
            </a:pPr>
            <a:r>
              <a:rPr lang="ru-RU" sz="2000" smtClean="0">
                <a:solidFill>
                  <a:schemeClr val="hlink"/>
                </a:solidFill>
              </a:rPr>
              <a:t>Введите зарплату: 3500</a:t>
            </a:r>
          </a:p>
          <a:p>
            <a:pPr marL="0" indent="12700" eaLnBrk="1" hangingPunct="1">
              <a:buFont typeface="Wingdings" pitchFamily="2" charset="2"/>
              <a:buNone/>
            </a:pPr>
            <a:r>
              <a:rPr lang="ru-RU" sz="2000" smtClean="0">
                <a:solidFill>
                  <a:schemeClr val="hlink"/>
                </a:solidFill>
              </a:rPr>
              <a:t>зарплата 3 500,00р. - в год 42 000,00р.</a:t>
            </a:r>
          </a:p>
          <a:p>
            <a:pPr marL="0" indent="12700" eaLnBrk="1" hangingPunct="1">
              <a:buFont typeface="Wingdings" pitchFamily="2" charset="2"/>
              <a:buNone/>
            </a:pPr>
            <a:r>
              <a:rPr lang="ru-RU" sz="1800" smtClean="0">
                <a:solidFill>
                  <a:schemeClr val="hlink"/>
                </a:solidFill>
              </a:rPr>
              <a:t>А лучше было бы: зарплата 3 500,00тыс.$ - в год 42 000,00тыс.$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CDB4B-CAE9-44F0-A174-8145B56B49D7}" type="slidenum">
              <a:rPr lang="ru-RU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66675"/>
            <a:ext cx="6551959" cy="701675"/>
          </a:xfrm>
        </p:spPr>
        <p:txBody>
          <a:bodyPr/>
          <a:lstStyle/>
          <a:p>
            <a:pPr eaLnBrk="1" hangingPunct="1"/>
            <a:r>
              <a:rPr lang="ru-RU" sz="4000" dirty="0" smtClean="0"/>
              <a:t>Регулярные выражения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555037" cy="57610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000" dirty="0" smtClean="0"/>
              <a:t>Регулярное выражение —</a:t>
            </a:r>
            <a:r>
              <a:rPr lang="en-US" sz="2000" dirty="0" smtClean="0"/>
              <a:t> </a:t>
            </a:r>
            <a:r>
              <a:rPr lang="ru-RU" sz="2000" dirty="0" smtClean="0"/>
              <a:t>шаблон (образец), по которому выполняется поиск соответствующего ему фрагмента текста. </a:t>
            </a:r>
            <a:endParaRPr lang="en-US" sz="2000" dirty="0" smtClean="0"/>
          </a:p>
          <a:p>
            <a:pPr marL="0" indent="0" eaLnBrk="1" hangingPunct="1"/>
            <a:r>
              <a:rPr lang="ru-RU" sz="2000" dirty="0" smtClean="0"/>
              <a:t>  тег </a:t>
            </a:r>
            <a:r>
              <a:rPr lang="en-US" sz="2000" dirty="0" smtClean="0"/>
              <a:t>html:  </a:t>
            </a:r>
          </a:p>
          <a:p>
            <a:pPr marL="0" indent="0" eaLnBrk="1" hangingPunct="1">
              <a:buNone/>
            </a:pPr>
            <a:r>
              <a:rPr lang="ru-RU" dirty="0" smtClean="0">
                <a:solidFill>
                  <a:srgbClr val="006600"/>
                </a:solidFill>
              </a:rPr>
              <a:t>                </a:t>
            </a:r>
            <a:r>
              <a:rPr lang="en-US" dirty="0" smtClean="0">
                <a:solidFill>
                  <a:srgbClr val="006600"/>
                </a:solidFill>
              </a:rPr>
              <a:t>&lt;</a:t>
            </a:r>
            <a:r>
              <a:rPr lang="en-US" dirty="0" smtClean="0">
                <a:solidFill>
                  <a:srgbClr val="7030A0"/>
                </a:solidFill>
              </a:rPr>
              <a:t>[^&gt;]</a:t>
            </a:r>
            <a:r>
              <a:rPr lang="en-US" dirty="0" smtClean="0">
                <a:solidFill>
                  <a:srgbClr val="0070C0"/>
                </a:solidFill>
              </a:rPr>
              <a:t>+</a:t>
            </a:r>
            <a:r>
              <a:rPr lang="en-US" dirty="0" smtClean="0">
                <a:solidFill>
                  <a:srgbClr val="006600"/>
                </a:solidFill>
              </a:rPr>
              <a:t>&gt;</a:t>
            </a:r>
            <a:endParaRPr lang="ru-RU" dirty="0" smtClean="0">
              <a:solidFill>
                <a:srgbClr val="006600"/>
              </a:solidFill>
            </a:endParaRPr>
          </a:p>
          <a:p>
            <a:pPr eaLnBrk="1" hangingPunct="1"/>
            <a:r>
              <a:rPr lang="ru-RU" sz="2000" dirty="0" smtClean="0"/>
              <a:t>российский </a:t>
            </a:r>
            <a:r>
              <a:rPr lang="ru-RU" sz="2000" dirty="0" smtClean="0"/>
              <a:t>номер </a:t>
            </a:r>
            <a:r>
              <a:rPr lang="ru-RU" sz="2000" dirty="0" smtClean="0"/>
              <a:t>автомобиля:</a:t>
            </a:r>
            <a:endParaRPr lang="en-US" sz="2000" dirty="0" smtClean="0"/>
          </a:p>
          <a:p>
            <a:pPr eaLnBrk="1" hangingPunct="1">
              <a:buNone/>
            </a:pPr>
            <a:r>
              <a:rPr lang="en-US" sz="2000" dirty="0" smtClean="0"/>
              <a:t>  </a:t>
            </a:r>
            <a:r>
              <a:rPr lang="en-US" dirty="0" smtClean="0"/>
              <a:t>  </a:t>
            </a:r>
            <a:r>
              <a:rPr lang="ru-RU" dirty="0" smtClean="0"/>
              <a:t>	</a:t>
            </a:r>
            <a:r>
              <a:rPr lang="en-US" dirty="0" smtClean="0"/>
              <a:t>[A-Z]</a:t>
            </a:r>
            <a:r>
              <a:rPr lang="en-US" b="1" dirty="0" smtClean="0">
                <a:solidFill>
                  <a:schemeClr val="hlink"/>
                </a:solidFill>
              </a:rPr>
              <a:t>\d</a:t>
            </a:r>
            <a:r>
              <a:rPr lang="en-US" dirty="0" smtClean="0">
                <a:solidFill>
                  <a:schemeClr val="hlink"/>
                </a:solidFill>
              </a:rPr>
              <a:t>{3}</a:t>
            </a:r>
            <a:r>
              <a:rPr lang="en-US" b="1" dirty="0" smtClean="0">
                <a:solidFill>
                  <a:srgbClr val="881212"/>
                </a:solidFill>
              </a:rPr>
              <a:t>[A-Z]</a:t>
            </a:r>
            <a:r>
              <a:rPr lang="en-US" dirty="0" smtClean="0">
                <a:solidFill>
                  <a:srgbClr val="881212"/>
                </a:solidFill>
              </a:rPr>
              <a:t>{2}</a:t>
            </a:r>
            <a:r>
              <a:rPr lang="en-US" dirty="0" smtClean="0"/>
              <a:t>\d\</a:t>
            </a:r>
            <a:r>
              <a:rPr lang="en-US" dirty="0" err="1" smtClean="0"/>
              <a:t>dRUS</a:t>
            </a:r>
            <a:endParaRPr lang="ru-RU" sz="2000" dirty="0" smtClean="0"/>
          </a:p>
          <a:p>
            <a:pPr marL="0" indent="0" eaLnBrk="1" hangingPunct="1"/>
            <a:r>
              <a:rPr lang="ru-RU" sz="2000" dirty="0" smtClean="0"/>
              <a:t>  </a:t>
            </a:r>
            <a:r>
              <a:rPr lang="en-US" sz="2000" dirty="0" smtClean="0"/>
              <a:t>IP-</a:t>
            </a:r>
            <a:r>
              <a:rPr lang="ru-RU" sz="2000" dirty="0" smtClean="0"/>
              <a:t>адрес: </a:t>
            </a:r>
          </a:p>
          <a:p>
            <a:pPr marL="0" indent="0" eaLnBrk="1" hangingPunct="1">
              <a:buNone/>
            </a:pPr>
            <a:r>
              <a:rPr lang="ru-RU" dirty="0" smtClean="0">
                <a:solidFill>
                  <a:srgbClr val="006600"/>
                </a:solidFill>
              </a:rPr>
              <a:t>       \</a:t>
            </a:r>
            <a:r>
              <a:rPr lang="ru-RU" dirty="0" err="1" smtClean="0">
                <a:solidFill>
                  <a:srgbClr val="006600"/>
                </a:solidFill>
              </a:rPr>
              <a:t>d\d?\d?</a:t>
            </a:r>
            <a:r>
              <a:rPr lang="ru-RU" b="1" dirty="0" err="1" smtClean="0">
                <a:solidFill>
                  <a:srgbClr val="006600"/>
                </a:solidFill>
              </a:rPr>
              <a:t>\.</a:t>
            </a:r>
            <a:r>
              <a:rPr lang="ru-RU" dirty="0" err="1" smtClean="0">
                <a:solidFill>
                  <a:srgbClr val="006600"/>
                </a:solidFill>
              </a:rPr>
              <a:t>\d\d?\d?</a:t>
            </a:r>
            <a:r>
              <a:rPr lang="ru-RU" b="1" dirty="0" err="1" smtClean="0">
                <a:solidFill>
                  <a:srgbClr val="006600"/>
                </a:solidFill>
              </a:rPr>
              <a:t>\.</a:t>
            </a:r>
            <a:r>
              <a:rPr lang="ru-RU" dirty="0" err="1" smtClean="0">
                <a:solidFill>
                  <a:srgbClr val="006600"/>
                </a:solidFill>
              </a:rPr>
              <a:t>\d\d?\d?</a:t>
            </a:r>
            <a:r>
              <a:rPr lang="ru-RU" b="1" dirty="0" err="1" smtClean="0">
                <a:solidFill>
                  <a:srgbClr val="006600"/>
                </a:solidFill>
              </a:rPr>
              <a:t>\.</a:t>
            </a:r>
            <a:r>
              <a:rPr lang="ru-RU" dirty="0" err="1" smtClean="0">
                <a:solidFill>
                  <a:srgbClr val="006600"/>
                </a:solidFill>
              </a:rPr>
              <a:t>\d\d?\d</a:t>
            </a:r>
            <a:r>
              <a:rPr lang="ru-RU" dirty="0" smtClean="0">
                <a:solidFill>
                  <a:srgbClr val="006600"/>
                </a:solidFill>
              </a:rPr>
              <a:t>?</a:t>
            </a:r>
            <a:endParaRPr lang="en-US" dirty="0" smtClean="0">
              <a:solidFill>
                <a:srgbClr val="006600"/>
              </a:solidFill>
            </a:endParaRPr>
          </a:p>
          <a:p>
            <a:pPr marL="0" indent="0" eaLnBrk="1" hangingPunct="1">
              <a:spcBef>
                <a:spcPts val="1800"/>
              </a:spcBef>
              <a:buFont typeface="Wingdings" pitchFamily="2" charset="2"/>
              <a:buNone/>
            </a:pPr>
            <a:r>
              <a:rPr lang="ru-RU" sz="2000" dirty="0" smtClean="0"/>
              <a:t>Регулярные </a:t>
            </a:r>
            <a:r>
              <a:rPr lang="ru-RU" sz="2000" dirty="0" smtClean="0"/>
              <a:t>выражения предназначены для обработки текстовой информации и обеспечивают:</a:t>
            </a:r>
          </a:p>
          <a:p>
            <a:pPr marL="0" indent="0" eaLnBrk="1" hangingPunct="1"/>
            <a:r>
              <a:rPr lang="ru-RU" sz="2000" dirty="0" smtClean="0"/>
              <a:t>  эффективный </a:t>
            </a:r>
            <a:r>
              <a:rPr lang="ru-RU" sz="2000" b="1" dirty="0" smtClean="0"/>
              <a:t>поиск</a:t>
            </a:r>
            <a:r>
              <a:rPr lang="ru-RU" sz="2000" dirty="0" smtClean="0"/>
              <a:t> в тексте по заданному шаблону;</a:t>
            </a:r>
          </a:p>
          <a:p>
            <a:pPr marL="0" indent="0" eaLnBrk="1" hangingPunct="1"/>
            <a:r>
              <a:rPr lang="ru-RU" sz="2000" dirty="0" smtClean="0"/>
              <a:t>  </a:t>
            </a:r>
            <a:r>
              <a:rPr lang="ru-RU" sz="2000" b="1" dirty="0" smtClean="0"/>
              <a:t>редактирование</a:t>
            </a:r>
            <a:r>
              <a:rPr lang="ru-RU" sz="2000" dirty="0" smtClean="0"/>
              <a:t>, замену и удаление подстрок;</a:t>
            </a:r>
          </a:p>
          <a:p>
            <a:pPr marL="0" indent="0" eaLnBrk="1" hangingPunct="1"/>
            <a:r>
              <a:rPr lang="ru-RU" sz="2000" dirty="0" smtClean="0"/>
              <a:t>  формирование итоговых </a:t>
            </a:r>
            <a:r>
              <a:rPr lang="ru-RU" sz="2000" b="1" dirty="0" smtClean="0"/>
              <a:t>отчетов</a:t>
            </a:r>
            <a:r>
              <a:rPr lang="ru-RU" sz="2000" dirty="0" smtClean="0"/>
              <a:t> по результатам работы с текстом.</a:t>
            </a:r>
            <a:endParaRPr lang="en-US" sz="2000" dirty="0" smtClean="0"/>
          </a:p>
        </p:txBody>
      </p:sp>
      <p:sp>
        <p:nvSpPr>
          <p:cNvPr id="7" name="Выноска-облако 6"/>
          <p:cNvSpPr/>
          <p:nvPr/>
        </p:nvSpPr>
        <p:spPr>
          <a:xfrm>
            <a:off x="6084168" y="1700808"/>
            <a:ext cx="2844824" cy="1584176"/>
          </a:xfrm>
          <a:prstGeom prst="cloudCallout">
            <a:avLst>
              <a:gd name="adj1" fmla="val -11982"/>
              <a:gd name="adj2" fmla="val 45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Примеры упрощенные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C5E61-271A-49D0-A08E-C819C9D16502}" type="slidenum">
              <a:rPr lang="ru-RU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1780"/>
            <a:ext cx="8567737" cy="523220"/>
          </a:xfrm>
        </p:spPr>
        <p:txBody>
          <a:bodyPr/>
          <a:lstStyle/>
          <a:p>
            <a:pPr eaLnBrk="1" hangingPunct="1"/>
            <a:r>
              <a:rPr lang="ru-RU" dirty="0" smtClean="0"/>
              <a:t>Язык описания регулярных выражений</a:t>
            </a:r>
            <a:endParaRPr lang="ru-RU" dirty="0" smtClean="0"/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3" y="692696"/>
            <a:ext cx="8843838" cy="5616029"/>
          </a:xfrm>
        </p:spPr>
        <p:txBody>
          <a:bodyPr/>
          <a:lstStyle/>
          <a:p>
            <a:pPr marL="0" indent="0" eaLnBrk="1" hangingPunct="1">
              <a:lnSpc>
                <a:spcPct val="105000"/>
              </a:lnSpc>
              <a:spcAft>
                <a:spcPct val="15000"/>
              </a:spcAft>
              <a:buNone/>
            </a:pPr>
            <a:r>
              <a:rPr lang="ru-RU" sz="1900" dirty="0" smtClean="0"/>
              <a:t>Язык </a:t>
            </a:r>
            <a:r>
              <a:rPr lang="ru-RU" sz="1900" dirty="0" smtClean="0"/>
              <a:t>описания регулярных выражений состоит из символов двух видов: обычных и </a:t>
            </a:r>
            <a:r>
              <a:rPr lang="ru-RU" sz="1900" dirty="0" smtClean="0"/>
              <a:t>метасимволов</a:t>
            </a:r>
            <a:r>
              <a:rPr lang="ru-RU" sz="1900" i="1" dirty="0" smtClean="0"/>
              <a:t>.</a:t>
            </a:r>
            <a:endParaRPr lang="en-US" sz="1900" dirty="0" smtClean="0"/>
          </a:p>
          <a:p>
            <a:pPr eaLnBrk="1" hangingPunct="1">
              <a:lnSpc>
                <a:spcPct val="105000"/>
              </a:lnSpc>
              <a:spcAft>
                <a:spcPct val="15000"/>
              </a:spcAft>
            </a:pPr>
            <a:r>
              <a:rPr lang="ru-RU" sz="1900" b="1" dirty="0" smtClean="0"/>
              <a:t>Обычный символ</a:t>
            </a:r>
            <a:r>
              <a:rPr lang="ru-RU" sz="1900" dirty="0" smtClean="0"/>
              <a:t> представляет в выражении сам </a:t>
            </a:r>
            <a:r>
              <a:rPr lang="ru-RU" sz="1900" dirty="0" smtClean="0"/>
              <a:t>себя</a:t>
            </a:r>
            <a:r>
              <a:rPr lang="en-US" sz="1900" dirty="0" smtClean="0"/>
              <a:t>.</a:t>
            </a:r>
            <a:endParaRPr lang="en-US" sz="1900" dirty="0" smtClean="0"/>
          </a:p>
          <a:p>
            <a:pPr eaLnBrk="1" hangingPunct="1">
              <a:lnSpc>
                <a:spcPct val="105000"/>
              </a:lnSpc>
              <a:spcAft>
                <a:spcPct val="15000"/>
              </a:spcAft>
            </a:pPr>
            <a:r>
              <a:rPr lang="ru-RU" sz="1900" b="1" dirty="0" smtClean="0"/>
              <a:t>Метасимвол</a:t>
            </a:r>
            <a:r>
              <a:rPr lang="ru-RU" sz="1900" dirty="0" smtClean="0"/>
              <a:t>:</a:t>
            </a:r>
          </a:p>
          <a:p>
            <a:pPr marL="450850" indent="-185738" eaLnBrk="1" hangingPunct="1">
              <a:lnSpc>
                <a:spcPct val="105000"/>
              </a:lnSpc>
              <a:spcAft>
                <a:spcPct val="15000"/>
              </a:spcAft>
            </a:pPr>
            <a:r>
              <a:rPr lang="ru-RU" sz="1900" b="1" dirty="0" smtClean="0">
                <a:solidFill>
                  <a:schemeClr val="accent3">
                    <a:lumMod val="25000"/>
                  </a:schemeClr>
                </a:solidFill>
              </a:rPr>
              <a:t>класс символов</a:t>
            </a:r>
            <a:r>
              <a:rPr lang="en-US" sz="1900" b="1" dirty="0" smtClean="0">
                <a:solidFill>
                  <a:schemeClr val="accent3">
                    <a:lumMod val="25000"/>
                  </a:schemeClr>
                </a:solidFill>
              </a:rPr>
              <a:t> </a:t>
            </a:r>
            <a:r>
              <a:rPr lang="en-US" sz="1900" dirty="0" smtClean="0"/>
              <a:t>(</a:t>
            </a:r>
            <a:r>
              <a:rPr lang="ru-RU" sz="1900" dirty="0" smtClean="0"/>
              <a:t>например</a:t>
            </a:r>
            <a:r>
              <a:rPr lang="ru-RU" sz="1900" dirty="0" smtClean="0"/>
              <a:t>, любая цифра </a:t>
            </a:r>
            <a:r>
              <a:rPr lang="ru-RU" sz="1900" b="1" dirty="0" smtClean="0">
                <a:solidFill>
                  <a:schemeClr val="tx2"/>
                </a:solidFill>
              </a:rPr>
              <a:t>\</a:t>
            </a:r>
            <a:r>
              <a:rPr lang="en-US" sz="1900" b="1" dirty="0" smtClean="0">
                <a:solidFill>
                  <a:schemeClr val="tx2"/>
                </a:solidFill>
              </a:rPr>
              <a:t>d</a:t>
            </a:r>
            <a:r>
              <a:rPr lang="ru-RU" sz="1900" dirty="0" smtClean="0"/>
              <a:t> </a:t>
            </a:r>
            <a:r>
              <a:rPr lang="ru-RU" sz="1900" dirty="0" smtClean="0"/>
              <a:t>или </a:t>
            </a:r>
            <a:r>
              <a:rPr lang="ru-RU" sz="1900" dirty="0" smtClean="0"/>
              <a:t>буква</a:t>
            </a:r>
            <a:r>
              <a:rPr lang="en-US" sz="1900" dirty="0" smtClean="0"/>
              <a:t> </a:t>
            </a:r>
            <a:r>
              <a:rPr lang="en-US" sz="1900" b="1" dirty="0" smtClean="0">
                <a:solidFill>
                  <a:srgbClr val="002060"/>
                </a:solidFill>
              </a:rPr>
              <a:t>\</a:t>
            </a:r>
            <a:r>
              <a:rPr lang="en-US" sz="1900" b="1" dirty="0" smtClean="0">
                <a:solidFill>
                  <a:srgbClr val="002060"/>
                </a:solidFill>
              </a:rPr>
              <a:t>w</a:t>
            </a:r>
            <a:r>
              <a:rPr lang="ru-RU" sz="1900" dirty="0" smtClean="0"/>
              <a:t>) </a:t>
            </a:r>
          </a:p>
          <a:p>
            <a:pPr marL="450850" indent="-185738" eaLnBrk="1" hangingPunct="1">
              <a:lnSpc>
                <a:spcPct val="105000"/>
              </a:lnSpc>
              <a:spcAft>
                <a:spcPct val="15000"/>
              </a:spcAft>
            </a:pPr>
            <a:r>
              <a:rPr lang="ru-RU" sz="1900" b="1" dirty="0" smtClean="0">
                <a:solidFill>
                  <a:schemeClr val="accent3">
                    <a:lumMod val="25000"/>
                  </a:schemeClr>
                </a:solidFill>
              </a:rPr>
              <a:t>уточняющий символ</a:t>
            </a:r>
            <a:r>
              <a:rPr lang="ru-RU" sz="1900" dirty="0" smtClean="0"/>
              <a:t> 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например, </a:t>
            </a:r>
            <a:r>
              <a:rPr lang="en-US" sz="1900" b="1" dirty="0" smtClean="0">
                <a:solidFill>
                  <a:srgbClr val="002060"/>
                </a:solidFill>
              </a:rPr>
              <a:t>^</a:t>
            </a:r>
            <a:r>
              <a:rPr lang="ru-RU" sz="1900" dirty="0" smtClean="0">
                <a:solidFill>
                  <a:srgbClr val="002060"/>
                </a:solidFill>
              </a:rPr>
              <a:t>)</a:t>
            </a:r>
            <a:r>
              <a:rPr lang="ru-RU" sz="1900" dirty="0" smtClean="0"/>
              <a:t>.</a:t>
            </a:r>
            <a:endParaRPr lang="ru-RU" sz="1900" dirty="0" smtClean="0"/>
          </a:p>
          <a:p>
            <a:pPr marL="450850" indent="-185738" eaLnBrk="1" hangingPunct="1">
              <a:lnSpc>
                <a:spcPct val="105000"/>
              </a:lnSpc>
              <a:spcAft>
                <a:spcPct val="15000"/>
              </a:spcAft>
            </a:pPr>
            <a:r>
              <a:rPr lang="ru-RU" sz="1900" b="1" dirty="0" smtClean="0">
                <a:solidFill>
                  <a:schemeClr val="accent3">
                    <a:lumMod val="25000"/>
                  </a:schemeClr>
                </a:solidFill>
              </a:rPr>
              <a:t>повторитель</a:t>
            </a:r>
            <a:r>
              <a:rPr lang="en-US" sz="1900" b="1" dirty="0" smtClean="0">
                <a:solidFill>
                  <a:schemeClr val="accent3">
                    <a:lumMod val="25000"/>
                  </a:schemeClr>
                </a:solidFill>
              </a:rPr>
              <a:t> </a:t>
            </a:r>
            <a:r>
              <a:rPr lang="en-US" sz="1900" dirty="0" smtClean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ru-RU" sz="1900" dirty="0" smtClean="0">
                <a:solidFill>
                  <a:schemeClr val="bg1">
                    <a:lumMod val="10000"/>
                  </a:schemeClr>
                </a:solidFill>
              </a:rPr>
              <a:t>например, </a:t>
            </a:r>
            <a:r>
              <a:rPr lang="ru-RU" sz="1900" b="1" dirty="0" smtClean="0">
                <a:solidFill>
                  <a:srgbClr val="002060"/>
                </a:solidFill>
              </a:rPr>
              <a:t>+</a:t>
            </a:r>
            <a:r>
              <a:rPr lang="ru-RU" sz="1900" dirty="0" smtClean="0">
                <a:solidFill>
                  <a:srgbClr val="002060"/>
                </a:solidFill>
              </a:rPr>
              <a:t>)</a:t>
            </a:r>
            <a:r>
              <a:rPr lang="ru-RU" sz="1900" dirty="0" smtClean="0"/>
              <a:t>.</a:t>
            </a:r>
            <a:endParaRPr lang="ru-RU" sz="1900" dirty="0" smtClean="0"/>
          </a:p>
          <a:p>
            <a:pPr eaLnBrk="1" hangingPunct="1">
              <a:lnSpc>
                <a:spcPct val="105000"/>
              </a:lnSpc>
              <a:spcAft>
                <a:spcPct val="15000"/>
              </a:spcAft>
              <a:buNone/>
            </a:pPr>
            <a:r>
              <a:rPr lang="ru-RU" sz="1900" dirty="0" smtClean="0"/>
              <a:t>П</a:t>
            </a:r>
            <a:r>
              <a:rPr lang="ru-RU" sz="1900" dirty="0" smtClean="0"/>
              <a:t>римеры:</a:t>
            </a:r>
            <a:endParaRPr lang="en-US" sz="1900" dirty="0" smtClean="0"/>
          </a:p>
          <a:p>
            <a:pPr eaLnBrk="1" hangingPunct="1">
              <a:lnSpc>
                <a:spcPct val="105000"/>
              </a:lnSpc>
              <a:spcAft>
                <a:spcPct val="15000"/>
              </a:spcAft>
            </a:pPr>
            <a:r>
              <a:rPr lang="ru-RU" sz="1900" dirty="0" smtClean="0"/>
              <a:t>выражение </a:t>
            </a:r>
            <a:r>
              <a:rPr lang="ru-RU" sz="1900" dirty="0" smtClean="0"/>
              <a:t>для поиска в тексте фрагмента «</a:t>
            </a:r>
            <a:r>
              <a:rPr lang="ru-RU" sz="1900" dirty="0" smtClean="0">
                <a:solidFill>
                  <a:srgbClr val="006600"/>
                </a:solidFill>
              </a:rPr>
              <a:t>Вася</a:t>
            </a:r>
            <a:r>
              <a:rPr lang="ru-RU" sz="1900" dirty="0" smtClean="0"/>
              <a:t>» записывается с помощью четырех обычных символов «</a:t>
            </a:r>
            <a:r>
              <a:rPr lang="ru-RU" sz="1900" b="1" dirty="0" smtClean="0">
                <a:solidFill>
                  <a:srgbClr val="002060"/>
                </a:solidFill>
              </a:rPr>
              <a:t>Вася</a:t>
            </a:r>
            <a:r>
              <a:rPr lang="ru-RU" sz="1900" dirty="0" smtClean="0"/>
              <a:t>»</a:t>
            </a:r>
          </a:p>
          <a:p>
            <a:pPr eaLnBrk="1" hangingPunct="1">
              <a:lnSpc>
                <a:spcPct val="105000"/>
              </a:lnSpc>
              <a:spcAft>
                <a:spcPct val="15000"/>
              </a:spcAft>
            </a:pPr>
            <a:r>
              <a:rPr lang="ru-RU" sz="1900" dirty="0" smtClean="0"/>
              <a:t>выражение для поиска </a:t>
            </a:r>
            <a:r>
              <a:rPr lang="ru-RU" sz="1900" dirty="0" smtClean="0"/>
              <a:t>двух цифр, идущих подряд, состоит из двух метасимволов «</a:t>
            </a:r>
            <a:r>
              <a:rPr lang="ru-RU" sz="1900" b="1" dirty="0" smtClean="0">
                <a:solidFill>
                  <a:schemeClr val="tx2"/>
                </a:solidFill>
              </a:rPr>
              <a:t>\</a:t>
            </a:r>
            <a:r>
              <a:rPr lang="ru-RU" sz="1900" b="1" dirty="0" err="1" smtClean="0">
                <a:solidFill>
                  <a:schemeClr val="tx2"/>
                </a:solidFill>
              </a:rPr>
              <a:t>d\d</a:t>
            </a:r>
            <a:r>
              <a:rPr lang="ru-RU" sz="1900" dirty="0" smtClean="0"/>
              <a:t>»</a:t>
            </a:r>
          </a:p>
          <a:p>
            <a:pPr eaLnBrk="1" hangingPunct="1">
              <a:lnSpc>
                <a:spcPct val="105000"/>
              </a:lnSpc>
              <a:spcAft>
                <a:spcPct val="15000"/>
              </a:spcAft>
            </a:pPr>
            <a:r>
              <a:rPr lang="ru-RU" sz="1900" dirty="0" smtClean="0"/>
              <a:t>выражение для </a:t>
            </a:r>
            <a:r>
              <a:rPr lang="ru-RU" sz="1900" dirty="0" smtClean="0"/>
              <a:t>поиска фрагментов вида «</a:t>
            </a:r>
            <a:r>
              <a:rPr lang="ru-RU" sz="1900" dirty="0" smtClean="0">
                <a:solidFill>
                  <a:srgbClr val="006600"/>
                </a:solidFill>
              </a:rPr>
              <a:t>Вариант 1</a:t>
            </a:r>
            <a:r>
              <a:rPr lang="ru-RU" sz="1900" dirty="0" smtClean="0"/>
              <a:t>», </a:t>
            </a:r>
            <a:r>
              <a:rPr lang="ru-RU" sz="1900" dirty="0" smtClean="0"/>
              <a:t>«</a:t>
            </a:r>
            <a:r>
              <a:rPr lang="ru-RU" sz="1900" dirty="0" smtClean="0">
                <a:solidFill>
                  <a:srgbClr val="006600"/>
                </a:solidFill>
              </a:rPr>
              <a:t>Вариант </a:t>
            </a:r>
            <a:r>
              <a:rPr lang="ru-RU" sz="1900" dirty="0" smtClean="0">
                <a:solidFill>
                  <a:srgbClr val="006600"/>
                </a:solidFill>
              </a:rPr>
              <a:t>2</a:t>
            </a:r>
            <a:r>
              <a:rPr lang="ru-RU" sz="1900" dirty="0" smtClean="0"/>
              <a:t>», …, </a:t>
            </a:r>
            <a:r>
              <a:rPr lang="ru-RU" sz="1900" dirty="0" smtClean="0"/>
              <a:t>«</a:t>
            </a:r>
            <a:r>
              <a:rPr lang="ru-RU" sz="1900" dirty="0" smtClean="0">
                <a:solidFill>
                  <a:srgbClr val="006600"/>
                </a:solidFill>
              </a:rPr>
              <a:t>Вариант </a:t>
            </a:r>
            <a:r>
              <a:rPr lang="ru-RU" sz="1900" dirty="0" smtClean="0">
                <a:solidFill>
                  <a:srgbClr val="006600"/>
                </a:solidFill>
              </a:rPr>
              <a:t>9</a:t>
            </a:r>
            <a:r>
              <a:rPr lang="ru-RU" sz="1900" dirty="0" smtClean="0"/>
              <a:t>» имеет вид </a:t>
            </a:r>
            <a:r>
              <a:rPr lang="ru-RU" sz="1900" dirty="0" smtClean="0"/>
              <a:t>«</a:t>
            </a:r>
            <a:r>
              <a:rPr lang="ru-RU" sz="1900" b="1" dirty="0" smtClean="0">
                <a:solidFill>
                  <a:srgbClr val="002060"/>
                </a:solidFill>
              </a:rPr>
              <a:t>Вариант </a:t>
            </a:r>
            <a:r>
              <a:rPr lang="ru-RU" sz="1900" b="1" dirty="0" smtClean="0">
                <a:solidFill>
                  <a:srgbClr val="002060"/>
                </a:solidFill>
              </a:rPr>
              <a:t>\</a:t>
            </a:r>
            <a:r>
              <a:rPr lang="en-US" sz="1900" b="1" dirty="0" smtClean="0">
                <a:solidFill>
                  <a:srgbClr val="002060"/>
                </a:solidFill>
              </a:rPr>
              <a:t>d</a:t>
            </a:r>
            <a:r>
              <a:rPr lang="ru-RU" sz="1900" dirty="0" smtClean="0"/>
              <a:t>» </a:t>
            </a:r>
            <a:endParaRPr lang="en-US" sz="1900" dirty="0" smtClean="0"/>
          </a:p>
          <a:p>
            <a:pPr eaLnBrk="1" hangingPunct="1">
              <a:lnSpc>
                <a:spcPct val="105000"/>
              </a:lnSpc>
              <a:spcAft>
                <a:spcPct val="15000"/>
              </a:spcAft>
            </a:pPr>
            <a:r>
              <a:rPr lang="ru-RU" sz="1900" dirty="0" smtClean="0"/>
              <a:t>выражение для поиска фрагментов вида «</a:t>
            </a:r>
            <a:r>
              <a:rPr lang="ru-RU" sz="1900" dirty="0" smtClean="0">
                <a:solidFill>
                  <a:srgbClr val="006600"/>
                </a:solidFill>
              </a:rPr>
              <a:t>Вариант 1</a:t>
            </a:r>
            <a:r>
              <a:rPr lang="ru-RU" sz="1900" dirty="0" smtClean="0"/>
              <a:t>», «</a:t>
            </a:r>
            <a:r>
              <a:rPr lang="ru-RU" sz="1900" dirty="0" smtClean="0">
                <a:solidFill>
                  <a:srgbClr val="006600"/>
                </a:solidFill>
              </a:rPr>
              <a:t>Вариант </a:t>
            </a:r>
            <a:r>
              <a:rPr lang="ru-RU" sz="1900" dirty="0" smtClean="0">
                <a:solidFill>
                  <a:srgbClr val="006600"/>
                </a:solidFill>
              </a:rPr>
              <a:t>2</a:t>
            </a:r>
            <a:r>
              <a:rPr lang="en-US" sz="1900" dirty="0" smtClean="0">
                <a:solidFill>
                  <a:srgbClr val="006600"/>
                </a:solidFill>
              </a:rPr>
              <a:t>3</a:t>
            </a:r>
            <a:r>
              <a:rPr lang="ru-RU" sz="1900" dirty="0" smtClean="0"/>
              <a:t>», «</a:t>
            </a:r>
            <a:r>
              <a:rPr lang="ru-RU" sz="1900" dirty="0" smtClean="0">
                <a:solidFill>
                  <a:srgbClr val="006600"/>
                </a:solidFill>
              </a:rPr>
              <a:t>Вариант </a:t>
            </a:r>
            <a:r>
              <a:rPr lang="en-US" sz="1900" dirty="0" smtClean="0">
                <a:solidFill>
                  <a:srgbClr val="006600"/>
                </a:solidFill>
              </a:rPr>
              <a:t>71</a:t>
            </a:r>
            <a:r>
              <a:rPr lang="ru-RU" sz="1900" dirty="0" smtClean="0">
                <a:solidFill>
                  <a:srgbClr val="006600"/>
                </a:solidFill>
              </a:rPr>
              <a:t>9</a:t>
            </a:r>
            <a:r>
              <a:rPr lang="ru-RU" sz="1900" dirty="0" smtClean="0"/>
              <a:t>»</a:t>
            </a:r>
            <a:r>
              <a:rPr lang="en-US" sz="1900" dirty="0" smtClean="0"/>
              <a:t>,</a:t>
            </a:r>
            <a:r>
              <a:rPr lang="ru-RU" sz="1900" dirty="0" smtClean="0"/>
              <a:t> </a:t>
            </a:r>
            <a:r>
              <a:rPr lang="ru-RU" sz="1900" dirty="0" smtClean="0"/>
              <a:t>…,</a:t>
            </a:r>
            <a:r>
              <a:rPr lang="ru-RU" sz="1900" dirty="0" smtClean="0"/>
              <a:t> </a:t>
            </a:r>
            <a:r>
              <a:rPr lang="ru-RU" sz="1900" dirty="0" smtClean="0"/>
              <a:t>имеет вид «</a:t>
            </a:r>
            <a:r>
              <a:rPr lang="ru-RU" sz="1900" b="1" dirty="0" smtClean="0">
                <a:solidFill>
                  <a:srgbClr val="002060"/>
                </a:solidFill>
              </a:rPr>
              <a:t>Вариант \</a:t>
            </a:r>
            <a:r>
              <a:rPr lang="en-US" sz="1900" b="1" dirty="0" smtClean="0">
                <a:solidFill>
                  <a:srgbClr val="002060"/>
                </a:solidFill>
              </a:rPr>
              <a:t>d+</a:t>
            </a:r>
            <a:r>
              <a:rPr lang="ru-RU" sz="1900" dirty="0" smtClean="0"/>
              <a:t>»</a:t>
            </a:r>
            <a:endParaRPr lang="ru-RU" sz="1900" dirty="0" smtClean="0"/>
          </a:p>
          <a:p>
            <a:pPr eaLnBrk="1" hangingPunct="1">
              <a:lnSpc>
                <a:spcPct val="105000"/>
              </a:lnSpc>
              <a:spcAft>
                <a:spcPct val="15000"/>
              </a:spcAft>
            </a:pPr>
            <a:endParaRPr lang="ru-RU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3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3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3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0D0464-38AD-49FE-BAA2-136AE02DD79E}" type="slidenum">
              <a:rPr lang="ru-RU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Строки в </a:t>
            </a:r>
            <a:r>
              <a:rPr lang="en-US" smtClean="0"/>
              <a:t>C#</a:t>
            </a:r>
            <a:endParaRPr lang="ru-RU" smtClean="0"/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</a:t>
            </a:r>
          </a:p>
          <a:p>
            <a:pPr eaLnBrk="1" hangingPunct="1"/>
            <a:r>
              <a:rPr lang="en-US" smtClean="0"/>
              <a:t>StringBuilder</a:t>
            </a:r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символы (тип </a:t>
            </a:r>
            <a:r>
              <a:rPr lang="en-US" smtClean="0"/>
              <a:t>char</a:t>
            </a:r>
            <a:r>
              <a:rPr lang="ru-RU" smtClean="0"/>
              <a:t>) - самостоятельно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3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61591-F54F-4E8A-8CC9-6C89DE7B5247}" type="slidenum">
              <a:rPr lang="ru-RU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Метасимволы - классы символов </a:t>
            </a:r>
          </a:p>
        </p:txBody>
      </p:sp>
      <p:graphicFrame>
        <p:nvGraphicFramePr>
          <p:cNvPr id="135197" name="Group 29"/>
          <p:cNvGraphicFramePr>
            <a:graphicFrameLocks noGrp="1"/>
          </p:cNvGraphicFramePr>
          <p:nvPr>
            <p:ph idx="1"/>
          </p:nvPr>
        </p:nvGraphicFramePr>
        <p:xfrm>
          <a:off x="323850" y="692150"/>
          <a:ext cx="8640638" cy="5919154"/>
        </p:xfrm>
        <a:graphic>
          <a:graphicData uri="http://schemas.openxmlformats.org/drawingml/2006/table">
            <a:tbl>
              <a:tblPr/>
              <a:tblGrid>
                <a:gridCol w="1295822"/>
                <a:gridCol w="3285673"/>
                <a:gridCol w="4059143"/>
              </a:tblGrid>
              <a:tr h="700088">
                <a:tc>
                  <a:txBody>
                    <a:bodyPr/>
                    <a:lstStyle/>
                    <a:p>
                      <a:pPr marL="0" marR="0" lvl="0" indent="15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Класс символов</a:t>
                      </a:r>
                      <a:endParaRPr kumimoji="0" 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Описание</a:t>
                      </a:r>
                      <a:endParaRPr kumimoji="0" lang="ru-RU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Пример</a:t>
                      </a:r>
                      <a:endParaRPr kumimoji="0" 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.</a:t>
                      </a:r>
                      <a:endParaRPr kumimoji="0" lang="ru-RU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любой символ, кроме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\n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c.t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соответствует фрагментам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cat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cut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c1t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{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и т.д.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[]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5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любой одиночный символ из последовательности внутри скобок.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au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1]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соответствует фрагментам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cat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cut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и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c1t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z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]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соответствует фрагментам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cat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…,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z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17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[^]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любой одиночный символ, не входящий в последовательность внутри скобок.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[^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au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1]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соответствует фрагментам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c2t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cХt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т.д.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[^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zA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Z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соответствует фрагментам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и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Ч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т.д.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17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\w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5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любой алфавитно-цифровой символ, то есть символ из множества прописных и строчных букв и десятичных цифр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c\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w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соответствует фрагментам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cat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cut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c1t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cЮt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и т.д.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Не соответствует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{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c;t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и т.д.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3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6C6BA-E37A-4BFA-A891-4F25758F2DD2}" type="slidenum">
              <a:rPr lang="ru-RU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продолжение таблицы</a:t>
            </a:r>
          </a:p>
        </p:txBody>
      </p:sp>
      <p:graphicFrame>
        <p:nvGraphicFramePr>
          <p:cNvPr id="137253" name="Group 37"/>
          <p:cNvGraphicFramePr>
            <a:graphicFrameLocks noGrp="1"/>
          </p:cNvGraphicFramePr>
          <p:nvPr>
            <p:ph idx="1"/>
          </p:nvPr>
        </p:nvGraphicFramePr>
        <p:xfrm>
          <a:off x="179388" y="836613"/>
          <a:ext cx="8843962" cy="5616577"/>
        </p:xfrm>
        <a:graphic>
          <a:graphicData uri="http://schemas.openxmlformats.org/drawingml/2006/table">
            <a:tbl>
              <a:tblPr/>
              <a:tblGrid>
                <a:gridCol w="742950"/>
                <a:gridCol w="4513262"/>
                <a:gridCol w="3587750"/>
              </a:tblGrid>
              <a:tr h="1323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\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W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любой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алфавитно-цифровой символ, то есть символ, не входящий в множество прописных и строчных букв и десятичных цифр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c\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W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соответствует фрагментам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c{t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c;t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 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т.д. Не соответствует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cat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cut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c1t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cЮt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т.д.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2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\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s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любой пробельный символ, например, пробел, табуляция (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\t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\v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перевод строки (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\n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\r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новая страница (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\f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\s\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w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\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w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\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w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\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соответствует любому слову из трех букв, окруженному пробельными символами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7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\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S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любой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пробельный символ, то есть символ, не входящий в множество пробельных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\s\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\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\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соответствует любым двум непробельным символам, окруженным пробельными.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\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d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любая десятичная цифра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\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dt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соответствует фрагментам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c1t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c2t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…,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c9t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9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\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D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любой символ, не явдяющийся десятичной цифрой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\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Dt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соответствует фрагментам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c1t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c2t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…,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c9t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3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4C873-276B-4696-B157-83788462C1DE}" type="slidenum">
              <a:rPr lang="ru-RU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Уточняющие (якорные) метасимволы </a:t>
            </a:r>
          </a:p>
        </p:txBody>
      </p:sp>
      <p:graphicFrame>
        <p:nvGraphicFramePr>
          <p:cNvPr id="139303" name="Group 39"/>
          <p:cNvGraphicFramePr>
            <a:graphicFrameLocks noGrp="1"/>
          </p:cNvGraphicFramePr>
          <p:nvPr>
            <p:ph idx="1"/>
          </p:nvPr>
        </p:nvGraphicFramePr>
        <p:xfrm>
          <a:off x="250825" y="620713"/>
          <a:ext cx="8699500" cy="5616576"/>
        </p:xfrm>
        <a:graphic>
          <a:graphicData uri="http://schemas.openxmlformats.org/drawingml/2006/table">
            <a:tbl>
              <a:tblPr/>
              <a:tblGrid>
                <a:gridCol w="1222375"/>
                <a:gridCol w="7477125"/>
              </a:tblGrid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Мета-символ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фрагмент, совпадающий с регулярным выражением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^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следует искать только в начале строки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$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следует искать только в конце строки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\A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следует искать только в начале многострочной строки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\Z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следует искать только в конце многострочной строки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\b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06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начинается или заканчивается на границе слова (т.е. между символами, соответствующими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\</a:t>
                      </a:r>
                      <a:r>
                        <a:rPr kumimoji="0" 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w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\W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\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B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06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должен встречаться на границе слова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9293" name="Rectangle 29"/>
          <p:cNvSpPr>
            <a:spLocks noChangeArrowheads="1"/>
          </p:cNvSpPr>
          <p:nvPr/>
        </p:nvSpPr>
        <p:spPr bwMode="auto">
          <a:xfrm>
            <a:off x="7524750" y="1844675"/>
            <a:ext cx="1439863" cy="466725"/>
          </a:xfrm>
          <a:prstGeom prst="rect">
            <a:avLst/>
          </a:prstGeom>
          <a:solidFill>
            <a:schemeClr val="bg2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</a:rPr>
              <a:t>^c</a:t>
            </a:r>
            <a:r>
              <a:rPr lang="en-US" sz="2400">
                <a:solidFill>
                  <a:srgbClr val="000000"/>
                </a:solidFill>
              </a:rPr>
              <a:t>a</a:t>
            </a:r>
            <a:r>
              <a:rPr lang="ru-RU" sz="2400">
                <a:solidFill>
                  <a:srgbClr val="000000"/>
                </a:solidFill>
              </a:rPr>
              <a:t>t </a:t>
            </a:r>
          </a:p>
        </p:txBody>
      </p:sp>
      <p:sp>
        <p:nvSpPr>
          <p:cNvPr id="139294" name="Rectangle 30"/>
          <p:cNvSpPr>
            <a:spLocks noChangeArrowheads="1"/>
          </p:cNvSpPr>
          <p:nvPr/>
        </p:nvSpPr>
        <p:spPr bwMode="auto">
          <a:xfrm>
            <a:off x="7524750" y="2565400"/>
            <a:ext cx="1439863" cy="466725"/>
          </a:xfrm>
          <a:prstGeom prst="rect">
            <a:avLst/>
          </a:prstGeom>
          <a:solidFill>
            <a:schemeClr val="bg2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</a:rPr>
              <a:t>c</a:t>
            </a:r>
            <a:r>
              <a:rPr lang="en-US" sz="2400">
                <a:solidFill>
                  <a:srgbClr val="000000"/>
                </a:solidFill>
              </a:rPr>
              <a:t>a</a:t>
            </a:r>
            <a:r>
              <a:rPr lang="ru-RU" sz="2400">
                <a:solidFill>
                  <a:srgbClr val="000000"/>
                </a:solidFill>
              </a:rPr>
              <a:t>t</a:t>
            </a:r>
            <a:r>
              <a:rPr lang="en-US" sz="2400">
                <a:solidFill>
                  <a:srgbClr val="000000"/>
                </a:solidFill>
              </a:rPr>
              <a:t>$</a:t>
            </a:r>
            <a:r>
              <a:rPr lang="ru-RU" sz="2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39295" name="Rectangle 31"/>
          <p:cNvSpPr>
            <a:spLocks noChangeArrowheads="1"/>
          </p:cNvSpPr>
          <p:nvPr/>
        </p:nvSpPr>
        <p:spPr bwMode="auto">
          <a:xfrm>
            <a:off x="7524750" y="404813"/>
            <a:ext cx="1439863" cy="466725"/>
          </a:xfrm>
          <a:prstGeom prst="rect">
            <a:avLst/>
          </a:prstGeom>
          <a:solidFill>
            <a:schemeClr val="bg2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</a:rPr>
              <a:t>^c</a:t>
            </a:r>
            <a:r>
              <a:rPr lang="en-US" sz="2400">
                <a:solidFill>
                  <a:srgbClr val="000000"/>
                </a:solidFill>
              </a:rPr>
              <a:t>a</a:t>
            </a:r>
            <a:r>
              <a:rPr lang="ru-RU" sz="2400">
                <a:solidFill>
                  <a:srgbClr val="000000"/>
                </a:solidFill>
              </a:rPr>
              <a:t>t</a:t>
            </a:r>
            <a:r>
              <a:rPr lang="en-US" sz="2400">
                <a:solidFill>
                  <a:srgbClr val="000000"/>
                </a:solidFill>
              </a:rPr>
              <a:t>$</a:t>
            </a:r>
            <a:r>
              <a:rPr lang="ru-RU" sz="2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39296" name="Rectangle 32"/>
          <p:cNvSpPr>
            <a:spLocks noChangeArrowheads="1"/>
          </p:cNvSpPr>
          <p:nvPr/>
        </p:nvSpPr>
        <p:spPr bwMode="auto">
          <a:xfrm>
            <a:off x="7524750" y="1052513"/>
            <a:ext cx="1439863" cy="466725"/>
          </a:xfrm>
          <a:prstGeom prst="rect">
            <a:avLst/>
          </a:prstGeom>
          <a:solidFill>
            <a:schemeClr val="bg2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</a:rPr>
              <a:t>^</a:t>
            </a:r>
            <a:r>
              <a:rPr lang="en-US" sz="2400">
                <a:solidFill>
                  <a:srgbClr val="000000"/>
                </a:solidFill>
              </a:rPr>
              <a:t>$</a:t>
            </a:r>
            <a:r>
              <a:rPr lang="ru-RU" sz="240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93" grpId="0" animBg="1"/>
      <p:bldP spid="139294" grpId="0" animBg="1"/>
      <p:bldP spid="139295" grpId="0" animBg="1"/>
      <p:bldP spid="13929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4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FDF1E-FF51-492A-AD44-121F26155C85}" type="slidenum">
              <a:rPr lang="ru-RU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Повторители </a:t>
            </a:r>
          </a:p>
        </p:txBody>
      </p:sp>
      <p:graphicFrame>
        <p:nvGraphicFramePr>
          <p:cNvPr id="141351" name="Group 39"/>
          <p:cNvGraphicFramePr>
            <a:graphicFrameLocks noGrp="1"/>
          </p:cNvGraphicFramePr>
          <p:nvPr/>
        </p:nvGraphicFramePr>
        <p:xfrm>
          <a:off x="179388" y="692150"/>
          <a:ext cx="8640762" cy="5839460"/>
        </p:xfrm>
        <a:graphic>
          <a:graphicData uri="http://schemas.openxmlformats.org/drawingml/2006/table">
            <a:tbl>
              <a:tblPr/>
              <a:tblGrid>
                <a:gridCol w="1152525"/>
                <a:gridCol w="3600450"/>
                <a:gridCol w="3887787"/>
              </a:tblGrid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Мета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символ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Описание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Пример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*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или более повторений предыдущего элемента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*t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соответствует фрагментам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aa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aaaaaaaaaaa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и т.д.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или более повторений предыдущего элемента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+t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соответствует фрагментам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aa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aaaaaaaaaaa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и т.д. 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?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или 1 повторений предыдущего элемента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?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соответствует фрагментам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и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{n}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ровно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повторений предыдущего элемента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{3}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соответствует фрагменту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aaa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(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){2}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соответствует фрагменту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.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{n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}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крайней мере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повторений предыдущего элемента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{3,}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соответствует фрагментам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aaa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aaaa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aaaaaaaaaaaa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и т.д.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{n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m}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повторений предыдущего элемента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{2,4}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соответствует фрагментам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aa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aaa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и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aaaa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03" name="Rectangle 37"/>
          <p:cNvSpPr>
            <a:spLocks noChangeArrowheads="1"/>
          </p:cNvSpPr>
          <p:nvPr/>
        </p:nvSpPr>
        <p:spPr bwMode="auto">
          <a:xfrm>
            <a:off x="2184400" y="4751388"/>
            <a:ext cx="1841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>
                <a:solidFill>
                  <a:srgbClr val="000000"/>
                </a:solidFill>
              </a:rPr>
              <a:t/>
            </a:r>
            <a:br>
              <a:rPr lang="ru-RU" sz="900">
                <a:solidFill>
                  <a:srgbClr val="000000"/>
                </a:solidFill>
              </a:rPr>
            </a:b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884C3-93A9-431F-89F2-1325DC0AFD99}" type="slidenum">
              <a:rPr lang="ru-RU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Примеры простых регулярных выражений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целое число (возможно, со знаком):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	</a:t>
            </a:r>
            <a:r>
              <a:rPr lang="ru-RU" sz="2800" dirty="0" smtClean="0"/>
              <a:t>[-+]?</a:t>
            </a:r>
            <a:r>
              <a:rPr lang="ru-RU" sz="2800" b="1" dirty="0" smtClean="0"/>
              <a:t>\</a:t>
            </a:r>
            <a:r>
              <a:rPr lang="ru-RU" sz="2800" b="1" dirty="0" err="1" smtClean="0"/>
              <a:t>d</a:t>
            </a:r>
            <a:r>
              <a:rPr lang="ru-RU" sz="2800" dirty="0" err="1" smtClean="0"/>
              <a:t>+</a:t>
            </a:r>
            <a:endParaRPr lang="ru-RU" sz="2800" dirty="0" smtClean="0"/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ru-RU" dirty="0" smtClean="0"/>
              <a:t>вещественное число (может иметь знак и дробную часть, отделенную точкой):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	</a:t>
            </a:r>
            <a:r>
              <a:rPr lang="ru-RU" sz="2800" dirty="0" smtClean="0"/>
              <a:t>[-+]?\</a:t>
            </a:r>
            <a:r>
              <a:rPr lang="ru-RU" sz="2800" dirty="0" err="1" smtClean="0"/>
              <a:t>d+\</a:t>
            </a:r>
            <a:r>
              <a:rPr lang="ru-RU" sz="2800" b="1" dirty="0" smtClean="0">
                <a:solidFill>
                  <a:schemeClr val="hlink"/>
                </a:solidFill>
              </a:rPr>
              <a:t>.</a:t>
            </a:r>
            <a:r>
              <a:rPr lang="ru-RU" sz="2800" dirty="0" smtClean="0">
                <a:solidFill>
                  <a:schemeClr val="hlink"/>
                </a:solidFill>
              </a:rPr>
              <a:t>?</a:t>
            </a:r>
            <a:r>
              <a:rPr lang="ru-RU" sz="2800" dirty="0" smtClean="0"/>
              <a:t>\</a:t>
            </a:r>
            <a:r>
              <a:rPr lang="ru-RU" sz="2800" dirty="0" err="1" smtClean="0"/>
              <a:t>d</a:t>
            </a:r>
            <a:r>
              <a:rPr lang="ru-RU" sz="2800" dirty="0" smtClean="0"/>
              <a:t>*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ru-RU" dirty="0" smtClean="0"/>
              <a:t>российский номер автомобиля (упрощенно):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ru-RU" dirty="0" smtClean="0"/>
              <a:t>	</a:t>
            </a:r>
            <a:r>
              <a:rPr lang="en-US" sz="2800" dirty="0" smtClean="0"/>
              <a:t>[A-Z]</a:t>
            </a:r>
            <a:r>
              <a:rPr lang="en-US" sz="2800" b="1" dirty="0" smtClean="0">
                <a:solidFill>
                  <a:schemeClr val="hlink"/>
                </a:solidFill>
              </a:rPr>
              <a:t>\d</a:t>
            </a:r>
            <a:r>
              <a:rPr lang="en-US" sz="2800" dirty="0" smtClean="0">
                <a:solidFill>
                  <a:schemeClr val="hlink"/>
                </a:solidFill>
              </a:rPr>
              <a:t>{3}</a:t>
            </a:r>
            <a:r>
              <a:rPr lang="en-US" sz="2800" b="1" dirty="0" smtClean="0">
                <a:solidFill>
                  <a:srgbClr val="881212"/>
                </a:solidFill>
              </a:rPr>
              <a:t>[A-Z]</a:t>
            </a:r>
            <a:r>
              <a:rPr lang="en-US" sz="2800" dirty="0" smtClean="0">
                <a:solidFill>
                  <a:srgbClr val="881212"/>
                </a:solidFill>
              </a:rPr>
              <a:t>{2}</a:t>
            </a:r>
            <a:r>
              <a:rPr lang="en-US" sz="2800" dirty="0" smtClean="0"/>
              <a:t>\d\</a:t>
            </a:r>
            <a:r>
              <a:rPr lang="en-US" sz="2800" dirty="0" err="1" smtClean="0"/>
              <a:t>dRUS</a:t>
            </a:r>
            <a:endParaRPr lang="ru-RU" sz="2800" dirty="0" smtClean="0"/>
          </a:p>
          <a:p>
            <a:pPr eaLnBrk="1" hangingPunct="1"/>
            <a:endParaRPr lang="en-US" sz="900" dirty="0" smtClean="0"/>
          </a:p>
          <a:p>
            <a:pPr eaLnBrk="1" hangingPunct="1"/>
            <a:r>
              <a:rPr lang="en-US" dirty="0" err="1" smtClean="0"/>
              <a:t>ip</a:t>
            </a:r>
            <a:r>
              <a:rPr lang="ru-RU" dirty="0" smtClean="0"/>
              <a:t>-адрес (упрощенно):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	</a:t>
            </a:r>
            <a:r>
              <a:rPr lang="ru-RU" sz="2800" dirty="0" smtClean="0"/>
              <a:t>	</a:t>
            </a:r>
            <a:r>
              <a:rPr lang="ru-RU" sz="2800" dirty="0" smtClean="0">
                <a:solidFill>
                  <a:srgbClr val="881212"/>
                </a:solidFill>
              </a:rPr>
              <a:t>(</a:t>
            </a:r>
            <a:r>
              <a:rPr lang="ru-RU" sz="2800" dirty="0" smtClean="0"/>
              <a:t>\</a:t>
            </a:r>
            <a:r>
              <a:rPr lang="en-US" sz="2800" dirty="0" smtClean="0"/>
              <a:t>d</a:t>
            </a:r>
            <a:r>
              <a:rPr lang="ru-RU" sz="2800" dirty="0" smtClean="0"/>
              <a:t>{1,3}</a:t>
            </a:r>
            <a:r>
              <a:rPr lang="ru-RU" sz="2800" b="1" dirty="0" smtClean="0"/>
              <a:t>\.</a:t>
            </a:r>
            <a:r>
              <a:rPr lang="ru-RU" sz="2800" dirty="0" smtClean="0">
                <a:solidFill>
                  <a:srgbClr val="881212"/>
                </a:solidFill>
              </a:rPr>
              <a:t>){3}</a:t>
            </a:r>
            <a:r>
              <a:rPr lang="ru-RU" sz="2800" dirty="0" smtClean="0"/>
              <a:t>\</a:t>
            </a:r>
            <a:r>
              <a:rPr lang="en-US" sz="2800" dirty="0" smtClean="0"/>
              <a:t>d</a:t>
            </a:r>
            <a:r>
              <a:rPr lang="ru-RU" sz="2800" dirty="0" smtClean="0"/>
              <a:t>{1,3}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Заголовок 1"/>
          <p:cNvSpPr>
            <a:spLocks noGrp="1"/>
          </p:cNvSpPr>
          <p:nvPr>
            <p:ph type="title"/>
          </p:nvPr>
        </p:nvSpPr>
        <p:spPr>
          <a:xfrm>
            <a:off x="468313" y="111780"/>
            <a:ext cx="8567737" cy="523220"/>
          </a:xfrm>
        </p:spPr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оддержка </a:t>
            </a:r>
            <a:r>
              <a:rPr lang="ru-RU" dirty="0" smtClean="0"/>
              <a:t>регулярных выражений </a:t>
            </a:r>
            <a:r>
              <a:rPr lang="ru-RU" dirty="0" smtClean="0"/>
              <a:t>в .NET</a:t>
            </a:r>
            <a:endParaRPr lang="ru-RU" dirty="0" smtClean="0"/>
          </a:p>
        </p:txBody>
      </p:sp>
      <p:sp>
        <p:nvSpPr>
          <p:cNvPr id="686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 smtClean="0">
                <a:solidFill>
                  <a:srgbClr val="000000"/>
                </a:solidFill>
              </a:rPr>
              <a:t>Для поддержки регулярных выражений в библиотеку .NET включены классы, объединенные в пространство имен </a:t>
            </a:r>
            <a:r>
              <a:rPr lang="ru-RU" sz="2000" dirty="0" err="1" smtClean="0">
                <a:solidFill>
                  <a:srgbClr val="003366"/>
                </a:solidFill>
              </a:rPr>
              <a:t>System.Text.RegularExpressions</a:t>
            </a:r>
            <a:r>
              <a:rPr lang="ru-RU" sz="2000" dirty="0" smtClean="0">
                <a:solidFill>
                  <a:srgbClr val="000000"/>
                </a:solidFill>
              </a:rPr>
              <a:t>.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0" eaLnBrk="1" hangingPunct="1">
              <a:lnSpc>
                <a:spcPct val="105000"/>
              </a:lnSpc>
              <a:spcAft>
                <a:spcPct val="15000"/>
              </a:spcAft>
              <a:buClr>
                <a:srgbClr val="9A0000"/>
              </a:buClr>
            </a:pPr>
            <a:r>
              <a:rPr lang="ru-RU" sz="2000" dirty="0" smtClean="0">
                <a:solidFill>
                  <a:srgbClr val="000000"/>
                </a:solidFill>
              </a:rPr>
              <a:t>Основной класс – </a:t>
            </a:r>
            <a:r>
              <a:rPr lang="en-US" sz="2000" b="1" dirty="0" err="1" smtClean="0">
                <a:solidFill>
                  <a:srgbClr val="003366"/>
                </a:solidFill>
              </a:rPr>
              <a:t>Regex</a:t>
            </a:r>
            <a:r>
              <a:rPr lang="en-US" sz="2000" dirty="0" smtClean="0">
                <a:solidFill>
                  <a:srgbClr val="000000"/>
                </a:solidFill>
              </a:rPr>
              <a:t>. </a:t>
            </a:r>
            <a:r>
              <a:rPr lang="ru-RU" sz="2000" dirty="0" smtClean="0">
                <a:solidFill>
                  <a:srgbClr val="000000"/>
                </a:solidFill>
              </a:rPr>
              <a:t>Он реализует подсистему обработки регулярных выражений.</a:t>
            </a:r>
            <a:endParaRPr lang="ru-RU" sz="2000" dirty="0" smtClean="0">
              <a:solidFill>
                <a:srgbClr val="000000"/>
              </a:solidFill>
            </a:endParaRPr>
          </a:p>
          <a:p>
            <a:r>
              <a:rPr lang="ru-RU" sz="2000" dirty="0" smtClean="0"/>
              <a:t> Подсистеме требуется </a:t>
            </a:r>
            <a:r>
              <a:rPr lang="ru-RU" sz="2000" dirty="0" smtClean="0"/>
              <a:t>предоставить:</a:t>
            </a:r>
          </a:p>
          <a:p>
            <a:pPr lvl="1"/>
            <a:r>
              <a:rPr lang="ru-RU" b="1" dirty="0" smtClean="0"/>
              <a:t>Шаблон</a:t>
            </a:r>
            <a:r>
              <a:rPr lang="ru-RU" dirty="0" smtClean="0"/>
              <a:t> (регулярное выражение), соответствия которому требуется найти в тексте. </a:t>
            </a:r>
          </a:p>
          <a:p>
            <a:pPr lvl="1"/>
            <a:r>
              <a:rPr lang="ru-RU" b="1" dirty="0" smtClean="0"/>
              <a:t>Текст</a:t>
            </a:r>
            <a:r>
              <a:rPr lang="ru-RU" dirty="0" smtClean="0"/>
              <a:t>, который требуется проанализировать с помощью шаблона. </a:t>
            </a:r>
          </a:p>
          <a:p>
            <a:endParaRPr lang="ru-RU" sz="2000" dirty="0" smtClean="0"/>
          </a:p>
          <a:p>
            <a:pPr>
              <a:buFont typeface="Wingdings" pitchFamily="2" charset="2"/>
              <a:buNone/>
            </a:pPr>
            <a:r>
              <a:rPr lang="ru-RU" sz="1800" i="1" dirty="0" smtClean="0"/>
              <a:t>См.:</a:t>
            </a:r>
          </a:p>
          <a:p>
            <a:pPr>
              <a:buFont typeface="Wingdings" pitchFamily="2" charset="2"/>
              <a:buNone/>
            </a:pPr>
            <a:r>
              <a:rPr lang="en-US" sz="1800" i="1" dirty="0" smtClean="0"/>
              <a:t>http://msdn.microsoft.com/ru-ru/library/hs600312.aspx?ppud=4</a:t>
            </a:r>
            <a:endParaRPr lang="ru-RU" sz="1800" i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5648D-B6C3-43F3-85E3-C8FB6ED813A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класса </a:t>
            </a:r>
            <a:r>
              <a:rPr lang="en-US" dirty="0" err="1" smtClean="0"/>
              <a:t>Rege</a:t>
            </a:r>
            <a:r>
              <a:rPr lang="en-US" dirty="0" err="1" smtClean="0"/>
              <a:t>x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836613"/>
            <a:ext cx="8280151" cy="547211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Обработчик регулярных выражений </a:t>
            </a:r>
            <a:r>
              <a:rPr lang="ru-RU" sz="2000" dirty="0" smtClean="0"/>
              <a:t>выполня</a:t>
            </a:r>
            <a:r>
              <a:rPr lang="ru-RU" sz="2000" dirty="0" smtClean="0"/>
              <a:t>ет синтаксический </a:t>
            </a:r>
            <a:r>
              <a:rPr lang="ru-RU" sz="2000" b="1" dirty="0" smtClean="0"/>
              <a:t>разбор</a:t>
            </a:r>
            <a:r>
              <a:rPr lang="ru-RU" sz="2000" dirty="0" smtClean="0"/>
              <a:t> и </a:t>
            </a:r>
            <a:r>
              <a:rPr lang="ru-RU" sz="2000" b="1" dirty="0" smtClean="0"/>
              <a:t>компиляцию</a:t>
            </a:r>
            <a:r>
              <a:rPr lang="ru-RU" sz="2000" dirty="0" smtClean="0"/>
              <a:t> </a:t>
            </a:r>
            <a:r>
              <a:rPr lang="ru-RU" sz="2000" dirty="0" smtClean="0"/>
              <a:t>регулярного выражения, а также </a:t>
            </a:r>
            <a:r>
              <a:rPr lang="ru-RU" sz="2000" dirty="0" smtClean="0"/>
              <a:t>операции, </a:t>
            </a:r>
            <a:r>
              <a:rPr lang="ru-RU" sz="2000" b="1" dirty="0" smtClean="0"/>
              <a:t>сопоставляющие</a:t>
            </a:r>
            <a:r>
              <a:rPr lang="ru-RU" sz="2000" dirty="0" smtClean="0"/>
              <a:t> </a:t>
            </a:r>
            <a:r>
              <a:rPr lang="ru-RU" sz="2000" dirty="0" smtClean="0"/>
              <a:t>шаблон регулярного выражения с входной строкой. </a:t>
            </a: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Обработчик </a:t>
            </a:r>
            <a:r>
              <a:rPr lang="ru-RU" sz="2000" dirty="0" smtClean="0"/>
              <a:t>можно использовать одним из двух способов: </a:t>
            </a:r>
          </a:p>
          <a:p>
            <a:r>
              <a:rPr lang="ru-RU" sz="2000" dirty="0" smtClean="0"/>
              <a:t>С помощью вызова статических методов класса </a:t>
            </a:r>
            <a:r>
              <a:rPr lang="ru-RU" sz="2000" dirty="0" err="1" smtClean="0">
                <a:hlinkClick r:id="rId3"/>
              </a:rPr>
              <a:t>Regex</a:t>
            </a:r>
            <a:r>
              <a:rPr lang="ru-RU" sz="2000" dirty="0" smtClean="0"/>
              <a:t>. Параметры метода содержат входную строку и шаблон регулярного выражения. </a:t>
            </a:r>
          </a:p>
          <a:p>
            <a:r>
              <a:rPr lang="ru-RU" sz="2000" dirty="0" smtClean="0"/>
              <a:t>С помощью создания объекта </a:t>
            </a:r>
            <a:r>
              <a:rPr lang="ru-RU" sz="2000" dirty="0" err="1" smtClean="0">
                <a:hlinkClick r:id="rId3"/>
              </a:rPr>
              <a:t>Regex</a:t>
            </a:r>
            <a:r>
              <a:rPr lang="ru-RU" sz="2000" dirty="0" smtClean="0"/>
              <a:t> </a:t>
            </a:r>
            <a:r>
              <a:rPr lang="ru-RU" sz="2000" dirty="0" smtClean="0"/>
              <a:t>посредством передачи регулярного выражения в конструктор класса. </a:t>
            </a: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51813-43FC-4A2C-B083-CE788E6C8C3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Методы класса </a:t>
            </a:r>
            <a:r>
              <a:rPr lang="ru-RU" smtClean="0">
                <a:hlinkClick r:id="rId3"/>
              </a:rPr>
              <a:t>Regex</a:t>
            </a:r>
            <a:r>
              <a:rPr lang="ru-RU" smtClean="0"/>
              <a:t> </a:t>
            </a:r>
          </a:p>
        </p:txBody>
      </p:sp>
      <p:sp>
        <p:nvSpPr>
          <p:cNvPr id="696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sz="2000" dirty="0" smtClean="0"/>
              <a:t>позволяют выполнять следующие действия: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Определить, </a:t>
            </a:r>
            <a:r>
              <a:rPr lang="ru-RU" sz="2000" b="1" dirty="0" smtClean="0"/>
              <a:t>встречается ли </a:t>
            </a:r>
            <a:r>
              <a:rPr lang="ru-RU" sz="2000" dirty="0" smtClean="0"/>
              <a:t>во входном тексте шаблон регулярного выражения (метод </a:t>
            </a:r>
            <a:r>
              <a:rPr lang="ru-RU" sz="2000" dirty="0" err="1" smtClean="0">
                <a:hlinkClick r:id="rId4"/>
              </a:rPr>
              <a:t>IsMatch</a:t>
            </a:r>
            <a:r>
              <a:rPr lang="ru-RU" sz="2000" dirty="0" smtClean="0"/>
              <a:t>).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Извлечь</a:t>
            </a:r>
            <a:r>
              <a:rPr lang="ru-RU" sz="2000" dirty="0" smtClean="0"/>
              <a:t> из текста одно или все вхождения, соответствующие шаблону регулярного выражения (методы </a:t>
            </a:r>
            <a:r>
              <a:rPr lang="ru-RU" sz="2000" dirty="0" err="1" smtClean="0">
                <a:hlinkClick r:id="rId5"/>
              </a:rPr>
              <a:t>Match</a:t>
            </a:r>
            <a:r>
              <a:rPr lang="ru-RU" sz="2000" dirty="0" smtClean="0"/>
              <a:t> или </a:t>
            </a:r>
            <a:r>
              <a:rPr lang="ru-RU" sz="2000" dirty="0" err="1" smtClean="0">
                <a:hlinkClick r:id="rId6"/>
              </a:rPr>
              <a:t>Matches</a:t>
            </a:r>
            <a:r>
              <a:rPr lang="ru-RU" sz="2000" dirty="0" smtClean="0"/>
              <a:t>).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Заменить</a:t>
            </a:r>
            <a:r>
              <a:rPr lang="ru-RU" sz="2000" dirty="0" smtClean="0"/>
              <a:t> текст, соответствующий шаблону регулярного выражения (метод </a:t>
            </a:r>
            <a:r>
              <a:rPr lang="ru-RU" sz="2000" dirty="0" err="1" smtClean="0">
                <a:hlinkClick r:id="rId7"/>
              </a:rPr>
              <a:t>Replace</a:t>
            </a:r>
            <a:r>
              <a:rPr lang="ru-RU" sz="2000" dirty="0" smtClean="0"/>
              <a:t>).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Разделить</a:t>
            </a:r>
            <a:r>
              <a:rPr lang="ru-RU" sz="2000" dirty="0" smtClean="0"/>
              <a:t> строку на массив строк (метод </a:t>
            </a:r>
            <a:r>
              <a:rPr lang="en-US" sz="2000" dirty="0" smtClean="0">
                <a:hlinkClick r:id="rId8"/>
              </a:rPr>
              <a:t>Split</a:t>
            </a:r>
            <a:r>
              <a:rPr lang="ru-RU" sz="2000" dirty="0" smtClean="0"/>
              <a:t>).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2490C-8509-4449-8558-4DBA856165B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using</a:t>
            </a:r>
            <a:r>
              <a:rPr lang="en-US" sz="2000" dirty="0" smtClean="0"/>
              <a:t> System;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using</a:t>
            </a:r>
            <a:r>
              <a:rPr lang="en-US" sz="2000" dirty="0" smtClean="0"/>
              <a:t> </a:t>
            </a:r>
            <a:r>
              <a:rPr lang="en-US" sz="2000" dirty="0" err="1" smtClean="0"/>
              <a:t>System.Text.RegularExpressions</a:t>
            </a:r>
            <a:r>
              <a:rPr lang="en-US" sz="2000" dirty="0" smtClean="0"/>
              <a:t>;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public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dirty="0" smtClean="0"/>
              <a:t>Example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{ </a:t>
            </a:r>
            <a:r>
              <a:rPr lang="en-US" sz="2000" dirty="0" smtClean="0">
                <a:solidFill>
                  <a:srgbClr val="0000FF"/>
                </a:solidFill>
              </a:rPr>
              <a:t>public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static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void</a:t>
            </a:r>
            <a:r>
              <a:rPr lang="en-US" sz="2000" dirty="0" smtClean="0"/>
              <a:t> Main</a:t>
            </a:r>
            <a:r>
              <a:rPr lang="en-US" sz="2000" dirty="0" smtClean="0"/>
              <a:t>()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</a:t>
            </a:r>
            <a:r>
              <a:rPr lang="en-US" sz="2000" dirty="0" smtClean="0"/>
              <a:t> </a:t>
            </a:r>
            <a:r>
              <a:rPr lang="en-US" sz="2000" dirty="0" smtClean="0"/>
              <a:t>{ 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[] values = { </a:t>
            </a:r>
            <a:r>
              <a:rPr lang="en-US" sz="2000" dirty="0" smtClean="0">
                <a:solidFill>
                  <a:srgbClr val="A31515"/>
                </a:solidFill>
              </a:rPr>
              <a:t>"111-22-3333"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A31515"/>
                </a:solidFill>
              </a:rPr>
              <a:t>"111-2-3333</a:t>
            </a:r>
            <a:r>
              <a:rPr lang="en-US" sz="2000" dirty="0" smtClean="0">
                <a:solidFill>
                  <a:srgbClr val="A31515"/>
                </a:solidFill>
              </a:rPr>
              <a:t>"</a:t>
            </a:r>
            <a:r>
              <a:rPr lang="en-US" sz="2000" dirty="0" smtClean="0"/>
              <a:t>};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pattern = </a:t>
            </a:r>
            <a:r>
              <a:rPr lang="en-US" sz="2000" dirty="0" smtClean="0">
                <a:solidFill>
                  <a:srgbClr val="A31515"/>
                </a:solidFill>
              </a:rPr>
              <a:t>@"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^</a:t>
            </a:r>
            <a:r>
              <a:rPr lang="en-US" sz="2000" dirty="0" smtClean="0">
                <a:solidFill>
                  <a:srgbClr val="A31515"/>
                </a:solidFill>
              </a:rPr>
              <a:t>\d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{3}</a:t>
            </a:r>
            <a:r>
              <a:rPr lang="en-US" sz="2000" dirty="0" smtClean="0">
                <a:solidFill>
                  <a:srgbClr val="A31515"/>
                </a:solidFill>
              </a:rPr>
              <a:t>-\d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{2}</a:t>
            </a:r>
            <a:r>
              <a:rPr lang="en-US" sz="2000" dirty="0" smtClean="0">
                <a:solidFill>
                  <a:srgbClr val="A31515"/>
                </a:solidFill>
              </a:rPr>
              <a:t>-\d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{4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}</a:t>
            </a:r>
            <a:r>
              <a:rPr lang="en-US" sz="2000" dirty="0" smtClean="0">
                <a:solidFill>
                  <a:srgbClr val="A31515"/>
                </a:solidFill>
              </a:rPr>
              <a:t>$"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foreach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value </a:t>
            </a:r>
            <a:r>
              <a:rPr lang="en-US" sz="2000" dirty="0" smtClean="0">
                <a:solidFill>
                  <a:srgbClr val="0000FF"/>
                </a:solidFill>
              </a:rPr>
              <a:t>in</a:t>
            </a:r>
            <a:r>
              <a:rPr lang="en-US" sz="2000" dirty="0" smtClean="0"/>
              <a:t> values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</a:t>
            </a:r>
            <a:r>
              <a:rPr lang="en-US" sz="2000" dirty="0" smtClean="0"/>
              <a:t> </a:t>
            </a:r>
            <a:r>
              <a:rPr lang="en-US" sz="2000" dirty="0" smtClean="0"/>
              <a:t>{ </a:t>
            </a:r>
            <a:r>
              <a:rPr lang="en-US" sz="2000" dirty="0" smtClean="0">
                <a:solidFill>
                  <a:srgbClr val="0000FF"/>
                </a:solidFill>
              </a:rPr>
              <a:t>if</a:t>
            </a:r>
            <a:r>
              <a:rPr lang="en-US" sz="2000" dirty="0" smtClean="0"/>
              <a:t> (</a:t>
            </a:r>
            <a:r>
              <a:rPr lang="en-US" sz="2000" dirty="0" err="1" smtClean="0"/>
              <a:t>Regex.</a:t>
            </a:r>
            <a:r>
              <a:rPr lang="en-US" sz="2000" b="1" dirty="0" err="1" smtClean="0"/>
              <a:t>IsMatch</a:t>
            </a:r>
            <a:r>
              <a:rPr lang="en-US" sz="2000" dirty="0" smtClean="0"/>
              <a:t>(value, pattern</a:t>
            </a:r>
            <a:r>
              <a:rPr lang="en-US" sz="2000" dirty="0" smtClean="0"/>
              <a:t>))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</a:t>
            </a:r>
            <a:r>
              <a:rPr lang="en-US" sz="2000" dirty="0" smtClean="0"/>
              <a:t>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A31515"/>
                </a:solidFill>
              </a:rPr>
              <a:t>"{0} is a valid SSN."</a:t>
            </a:r>
            <a:r>
              <a:rPr lang="en-US" sz="2000" dirty="0" smtClean="0"/>
              <a:t>, value</a:t>
            </a:r>
            <a:r>
              <a:rPr lang="en-US" sz="2000" dirty="0" smtClean="0"/>
              <a:t>);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else</a:t>
            </a:r>
            <a:r>
              <a:rPr lang="en-US" sz="2000" dirty="0" smtClean="0"/>
              <a:t>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A31515"/>
                </a:solidFill>
              </a:rPr>
              <a:t>"{0}: Invalid"</a:t>
            </a:r>
            <a:r>
              <a:rPr lang="en-US" sz="2000" dirty="0" smtClean="0"/>
              <a:t>, value</a:t>
            </a:r>
            <a:r>
              <a:rPr lang="en-US" sz="2000" dirty="0" smtClean="0"/>
              <a:t>);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} } </a:t>
            </a:r>
            <a:r>
              <a:rPr lang="en-US" sz="2000" dirty="0" smtClean="0"/>
              <a:t>}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</a:t>
            </a:r>
            <a:r>
              <a:rPr lang="ru-RU" sz="2000" dirty="0" smtClean="0">
                <a:solidFill>
                  <a:srgbClr val="008000"/>
                </a:solidFill>
              </a:rPr>
              <a:t>Вывод</a:t>
            </a:r>
            <a:r>
              <a:rPr lang="en-US" sz="2000" dirty="0" smtClean="0">
                <a:solidFill>
                  <a:srgbClr val="008000"/>
                </a:solidFill>
              </a:rPr>
              <a:t>:</a:t>
            </a:r>
            <a:endParaRPr lang="ru-RU" sz="20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111-22-3333 is a valid SSN</a:t>
            </a:r>
            <a:r>
              <a:rPr lang="en-US" sz="2000" dirty="0" smtClean="0">
                <a:solidFill>
                  <a:srgbClr val="008000"/>
                </a:solidFill>
              </a:rPr>
              <a:t>.</a:t>
            </a:r>
            <a:endParaRPr lang="ru-RU" sz="20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111-2-3333: Invalid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51813-43FC-4A2C-B083-CE788E6C8C3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использования </a:t>
            </a:r>
            <a:r>
              <a:rPr lang="en-US" dirty="0" err="1" smtClean="0"/>
              <a:t>Regex.IsMatch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1780"/>
            <a:ext cx="8567737" cy="523220"/>
          </a:xfrm>
        </p:spPr>
        <p:txBody>
          <a:bodyPr/>
          <a:lstStyle/>
          <a:p>
            <a:r>
              <a:rPr lang="ru-RU" dirty="0" smtClean="0"/>
              <a:t>Пример использования </a:t>
            </a:r>
            <a:r>
              <a:rPr lang="en-US" dirty="0" err="1" smtClean="0"/>
              <a:t>Regex.Matches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9" y="692696"/>
            <a:ext cx="8820472" cy="5472112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// </a:t>
            </a:r>
            <a:r>
              <a:rPr lang="ru-RU" sz="2000" dirty="0" smtClean="0"/>
              <a:t>совпадения </a:t>
            </a:r>
            <a:r>
              <a:rPr lang="ru-RU" sz="2000" dirty="0" smtClean="0"/>
              <a:t>со строкой "</a:t>
            </a:r>
            <a:r>
              <a:rPr lang="ru-RU" sz="2000" dirty="0" err="1" smtClean="0"/>
              <a:t>abc</a:t>
            </a:r>
            <a:r>
              <a:rPr lang="ru-RU" sz="2000" dirty="0" smtClean="0"/>
              <a:t>" во входной строке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using</a:t>
            </a:r>
            <a:r>
              <a:rPr lang="en-US" sz="2000" dirty="0" smtClean="0"/>
              <a:t> </a:t>
            </a:r>
            <a:r>
              <a:rPr lang="en-US" sz="2000" dirty="0" smtClean="0"/>
              <a:t>System;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using</a:t>
            </a:r>
            <a:r>
              <a:rPr lang="en-US" sz="2000" dirty="0" smtClean="0"/>
              <a:t> </a:t>
            </a:r>
            <a:r>
              <a:rPr lang="en-US" sz="2000" dirty="0" err="1" smtClean="0"/>
              <a:t>System.Text.RegularExpressions</a:t>
            </a:r>
            <a:r>
              <a:rPr lang="en-US" sz="2000" dirty="0" smtClean="0"/>
              <a:t>;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public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dirty="0" smtClean="0"/>
              <a:t>Example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{ </a:t>
            </a:r>
            <a:r>
              <a:rPr lang="en-US" sz="2000" dirty="0" smtClean="0">
                <a:solidFill>
                  <a:srgbClr val="0000FF"/>
                </a:solidFill>
              </a:rPr>
              <a:t>public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static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void</a:t>
            </a:r>
            <a:r>
              <a:rPr lang="en-US" sz="2000" dirty="0" smtClean="0"/>
              <a:t> Main</a:t>
            </a:r>
            <a:r>
              <a:rPr lang="en-US" sz="2000" dirty="0" smtClean="0"/>
              <a:t>()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</a:t>
            </a:r>
            <a:r>
              <a:rPr lang="en-US" sz="2000" dirty="0" smtClean="0"/>
              <a:t> </a:t>
            </a:r>
            <a:r>
              <a:rPr lang="en-US" sz="2000" dirty="0" smtClean="0"/>
              <a:t>{ 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pattern = </a:t>
            </a:r>
            <a:r>
              <a:rPr lang="en-US" sz="2000" dirty="0" smtClean="0">
                <a:solidFill>
                  <a:srgbClr val="A31515"/>
                </a:solidFill>
              </a:rPr>
              <a:t>"</a:t>
            </a:r>
            <a:r>
              <a:rPr lang="en-US" sz="2000" dirty="0" err="1" smtClean="0">
                <a:solidFill>
                  <a:srgbClr val="A31515"/>
                </a:solidFill>
              </a:rPr>
              <a:t>abc</a:t>
            </a:r>
            <a:r>
              <a:rPr lang="en-US" sz="2000" dirty="0" smtClean="0">
                <a:solidFill>
                  <a:srgbClr val="A31515"/>
                </a:solidFill>
              </a:rPr>
              <a:t>"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input = </a:t>
            </a:r>
            <a:r>
              <a:rPr lang="en-US" sz="2000" dirty="0" smtClean="0">
                <a:solidFill>
                  <a:srgbClr val="A31515"/>
                </a:solidFill>
              </a:rPr>
              <a:t>"abc123abc456abc789</a:t>
            </a:r>
            <a:r>
              <a:rPr lang="en-US" sz="2000" dirty="0" smtClean="0">
                <a:solidFill>
                  <a:srgbClr val="A31515"/>
                </a:solidFill>
              </a:rPr>
              <a:t>"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foreach</a:t>
            </a:r>
            <a:r>
              <a:rPr lang="en-US" sz="2000" dirty="0" smtClean="0"/>
              <a:t> (Match </a:t>
            </a:r>
            <a:r>
              <a:rPr lang="en-US" sz="2000" dirty="0" err="1" smtClean="0"/>
              <a:t>match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in</a:t>
            </a:r>
            <a:r>
              <a:rPr lang="en-US" sz="2000" dirty="0" smtClean="0"/>
              <a:t> </a:t>
            </a:r>
            <a:r>
              <a:rPr lang="en-US" sz="2000" dirty="0" err="1" smtClean="0"/>
              <a:t>Regex.Matches</a:t>
            </a:r>
            <a:r>
              <a:rPr lang="en-US" sz="2000" dirty="0" smtClean="0"/>
              <a:t>(input, pattern</a:t>
            </a:r>
            <a:r>
              <a:rPr lang="en-US" sz="2000" dirty="0" smtClean="0"/>
              <a:t>))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</a:t>
            </a:r>
            <a:r>
              <a:rPr lang="en-US" sz="2000" dirty="0" smtClean="0"/>
              <a:t>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A31515"/>
                </a:solidFill>
              </a:rPr>
              <a:t>"{0} found at position {1}."</a:t>
            </a:r>
            <a:r>
              <a:rPr lang="en-US" sz="2000" dirty="0" smtClean="0"/>
              <a:t>,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           </a:t>
            </a:r>
            <a:r>
              <a:rPr lang="en-US" sz="2000" dirty="0" err="1" smtClean="0"/>
              <a:t>match.Value</a:t>
            </a:r>
            <a:r>
              <a:rPr lang="en-US" sz="2000" dirty="0" smtClean="0"/>
              <a:t>, </a:t>
            </a:r>
            <a:r>
              <a:rPr lang="en-US" sz="2000" dirty="0" err="1" smtClean="0"/>
              <a:t>match.Index</a:t>
            </a:r>
            <a:r>
              <a:rPr lang="en-US" sz="2000" dirty="0" smtClean="0"/>
              <a:t>);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} </a:t>
            </a:r>
            <a:r>
              <a:rPr lang="en-US" sz="2000" dirty="0" smtClean="0"/>
              <a:t>}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</a:t>
            </a:r>
            <a:r>
              <a:rPr lang="ru-RU" sz="2000" dirty="0" smtClean="0">
                <a:solidFill>
                  <a:srgbClr val="008000"/>
                </a:solidFill>
              </a:rPr>
              <a:t>Вывод: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</a:t>
            </a:r>
            <a:r>
              <a:rPr lang="en-US" sz="2000" dirty="0" err="1" smtClean="0">
                <a:solidFill>
                  <a:srgbClr val="008000"/>
                </a:solidFill>
              </a:rPr>
              <a:t>abc</a:t>
            </a:r>
            <a:r>
              <a:rPr lang="en-US" sz="2000" dirty="0" smtClean="0">
                <a:solidFill>
                  <a:srgbClr val="008000"/>
                </a:solidFill>
              </a:rPr>
              <a:t> found at position 0</a:t>
            </a:r>
            <a:r>
              <a:rPr lang="en-US" sz="2000" dirty="0" smtClean="0">
                <a:solidFill>
                  <a:srgbClr val="008000"/>
                </a:solidFill>
              </a:rPr>
              <a:t>.</a:t>
            </a:r>
            <a:endParaRPr lang="ru-RU" sz="20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</a:t>
            </a:r>
            <a:r>
              <a:rPr lang="en-US" sz="2000" dirty="0" err="1" smtClean="0">
                <a:solidFill>
                  <a:srgbClr val="008000"/>
                </a:solidFill>
              </a:rPr>
              <a:t>abc</a:t>
            </a:r>
            <a:r>
              <a:rPr lang="en-US" sz="2000" dirty="0" smtClean="0">
                <a:solidFill>
                  <a:srgbClr val="008000"/>
                </a:solidFill>
              </a:rPr>
              <a:t> found at position 6</a:t>
            </a:r>
            <a:r>
              <a:rPr lang="en-US" sz="2000" dirty="0" smtClean="0">
                <a:solidFill>
                  <a:srgbClr val="008000"/>
                </a:solidFill>
              </a:rPr>
              <a:t>.</a:t>
            </a:r>
            <a:endParaRPr lang="ru-RU" sz="20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</a:t>
            </a:r>
            <a:r>
              <a:rPr lang="en-US" sz="2000" dirty="0" err="1" smtClean="0">
                <a:solidFill>
                  <a:srgbClr val="008000"/>
                </a:solidFill>
              </a:rPr>
              <a:t>abc</a:t>
            </a:r>
            <a:r>
              <a:rPr lang="en-US" sz="2000" dirty="0" smtClean="0">
                <a:solidFill>
                  <a:srgbClr val="008000"/>
                </a:solidFill>
              </a:rPr>
              <a:t> found at position 12.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51813-43FC-4A2C-B083-CE788E6C8C3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CB2F6-9984-4664-97E4-A8FBD84A8F7F}" type="slidenum">
              <a:rPr lang="ru-RU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14288" eaLnBrk="1" hangingPunct="1">
              <a:buFont typeface="Wingdings" pitchFamily="2" charset="2"/>
              <a:buNone/>
            </a:pPr>
            <a:r>
              <a:rPr lang="ru-RU" sz="4000" smtClean="0">
                <a:solidFill>
                  <a:schemeClr val="tx2"/>
                </a:solidFill>
                <a:latin typeface="Monotype Corsiva" pitchFamily="66" charset="0"/>
              </a:rPr>
              <a:t>Преодолевши какой ни на есть труд, человек</a:t>
            </a:r>
            <a:r>
              <a:rPr lang="en-US" sz="4000" smtClean="0">
                <a:solidFill>
                  <a:schemeClr val="tx2"/>
                </a:solidFill>
                <a:latin typeface="Monotype Corsiva" pitchFamily="66" charset="0"/>
              </a:rPr>
              <a:t> </a:t>
            </a:r>
            <a:r>
              <a:rPr lang="ru-RU" sz="4000" smtClean="0">
                <a:solidFill>
                  <a:schemeClr val="tx2"/>
                </a:solidFill>
                <a:latin typeface="Monotype Corsiva" pitchFamily="66" charset="0"/>
              </a:rPr>
              <a:t>чувствует удовольствие. </a:t>
            </a:r>
            <a:endParaRPr lang="ru-RU" sz="4000" smtClean="0">
              <a:solidFill>
                <a:schemeClr val="tx2"/>
              </a:solidFill>
              <a:latin typeface="Monotype Corsiva" pitchFamily="66" charset="0"/>
              <a:hlinkClick r:id="rId3"/>
            </a:endParaRPr>
          </a:p>
          <a:p>
            <a:pPr marL="0" indent="14288" algn="r" eaLnBrk="1" hangingPunct="1">
              <a:buFont typeface="Wingdings" pitchFamily="2" charset="2"/>
              <a:buNone/>
            </a:pPr>
            <a:r>
              <a:rPr lang="ru-RU" sz="4000" smtClean="0">
                <a:solidFill>
                  <a:schemeClr val="tx2"/>
                </a:solidFill>
                <a:latin typeface="Monotype Corsiva" pitchFamily="66" charset="0"/>
              </a:rPr>
              <a:t>Суворов А. 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using</a:t>
            </a:r>
            <a:r>
              <a:rPr lang="en-US" sz="2000" dirty="0" smtClean="0"/>
              <a:t> System;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using</a:t>
            </a:r>
            <a:r>
              <a:rPr lang="en-US" sz="2000" dirty="0" smtClean="0"/>
              <a:t> </a:t>
            </a:r>
            <a:r>
              <a:rPr lang="en-US" sz="2000" dirty="0" err="1" smtClean="0"/>
              <a:t>System.Text.RegularExpressions</a:t>
            </a:r>
            <a:r>
              <a:rPr lang="en-US" sz="2000" dirty="0" smtClean="0"/>
              <a:t>;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public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dirty="0" smtClean="0"/>
              <a:t>Example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{ </a:t>
            </a:r>
            <a:r>
              <a:rPr lang="en-US" sz="2000" dirty="0" smtClean="0">
                <a:solidFill>
                  <a:srgbClr val="0000FF"/>
                </a:solidFill>
              </a:rPr>
              <a:t>public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static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void</a:t>
            </a:r>
            <a:r>
              <a:rPr lang="en-US" sz="2000" dirty="0" smtClean="0"/>
              <a:t> Main</a:t>
            </a:r>
            <a:r>
              <a:rPr lang="en-US" sz="2000" dirty="0" smtClean="0"/>
              <a:t>()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</a:t>
            </a:r>
            <a:r>
              <a:rPr lang="en-US" sz="2000" dirty="0" smtClean="0"/>
              <a:t> </a:t>
            </a:r>
            <a:r>
              <a:rPr lang="en-US" sz="2000" dirty="0" smtClean="0"/>
              <a:t>{ 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pattern = </a:t>
            </a:r>
            <a:r>
              <a:rPr lang="en-US" sz="2000" dirty="0" smtClean="0">
                <a:solidFill>
                  <a:srgbClr val="A31515"/>
                </a:solidFill>
              </a:rPr>
              <a:t>"</a:t>
            </a:r>
            <a:r>
              <a:rPr lang="en-US" sz="2000" dirty="0" err="1" smtClean="0">
                <a:solidFill>
                  <a:srgbClr val="A31515"/>
                </a:solidFill>
              </a:rPr>
              <a:t>abc</a:t>
            </a:r>
            <a:r>
              <a:rPr lang="en-US" sz="2000" dirty="0" smtClean="0">
                <a:solidFill>
                  <a:srgbClr val="A31515"/>
                </a:solidFill>
              </a:rPr>
              <a:t>"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input = </a:t>
            </a:r>
            <a:r>
              <a:rPr lang="en-US" sz="2000" dirty="0" smtClean="0">
                <a:solidFill>
                  <a:srgbClr val="A31515"/>
                </a:solidFill>
              </a:rPr>
              <a:t>"abc123abc456abc789</a:t>
            </a:r>
            <a:r>
              <a:rPr lang="en-US" sz="2000" dirty="0" smtClean="0">
                <a:solidFill>
                  <a:srgbClr val="A31515"/>
                </a:solidFill>
              </a:rPr>
              <a:t>"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</a:t>
            </a:r>
            <a:r>
              <a:rPr lang="en-US" sz="2000" dirty="0" smtClean="0"/>
              <a:t> </a:t>
            </a:r>
            <a:r>
              <a:rPr lang="ru-RU" sz="2000" dirty="0" smtClean="0"/>
              <a:t> </a:t>
            </a:r>
            <a:r>
              <a:rPr lang="en-US" sz="2000" dirty="0" smtClean="0"/>
              <a:t>Match </a:t>
            </a:r>
            <a:r>
              <a:rPr lang="en-US" sz="2000" dirty="0" err="1" smtClean="0"/>
              <a:t>match</a:t>
            </a:r>
            <a:r>
              <a:rPr lang="en-US" sz="2000" dirty="0" smtClean="0"/>
              <a:t> = </a:t>
            </a:r>
            <a:r>
              <a:rPr lang="en-US" sz="2000" dirty="0" err="1" smtClean="0"/>
              <a:t>Regex.Match</a:t>
            </a:r>
            <a:r>
              <a:rPr lang="en-US" sz="2000" dirty="0" smtClean="0"/>
              <a:t>(input, pattern</a:t>
            </a:r>
            <a:r>
              <a:rPr lang="en-US" sz="2000" dirty="0" smtClean="0"/>
              <a:t>);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while</a:t>
            </a:r>
            <a:r>
              <a:rPr lang="en-US" sz="2000" dirty="0" smtClean="0"/>
              <a:t> (</a:t>
            </a:r>
            <a:r>
              <a:rPr lang="en-US" sz="2000" dirty="0" err="1" smtClean="0"/>
              <a:t>match.Success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</a:t>
            </a:r>
            <a:r>
              <a:rPr lang="en-US" sz="2000" dirty="0" smtClean="0"/>
              <a:t> </a:t>
            </a:r>
            <a:r>
              <a:rPr lang="ru-RU" sz="2000" dirty="0" smtClean="0"/>
              <a:t>  </a:t>
            </a:r>
            <a:r>
              <a:rPr lang="en-US" sz="2000" dirty="0" smtClean="0"/>
              <a:t>{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A31515"/>
                </a:solidFill>
              </a:rPr>
              <a:t>"{0} found at position {1</a:t>
            </a:r>
            <a:r>
              <a:rPr lang="en-US" sz="2000" dirty="0" smtClean="0">
                <a:solidFill>
                  <a:srgbClr val="A31515"/>
                </a:solidFill>
              </a:rPr>
              <a:t>}."</a:t>
            </a:r>
            <a:r>
              <a:rPr lang="en-US" sz="2000" dirty="0" smtClean="0"/>
              <a:t>,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           </a:t>
            </a:r>
            <a:r>
              <a:rPr lang="en-US" sz="2000" dirty="0" smtClean="0"/>
              <a:t> </a:t>
            </a:r>
            <a:r>
              <a:rPr lang="en-US" sz="2000" dirty="0" err="1" smtClean="0"/>
              <a:t>match.Value</a:t>
            </a:r>
            <a:r>
              <a:rPr lang="en-US" sz="2000" dirty="0" smtClean="0"/>
              <a:t>, </a:t>
            </a:r>
            <a:r>
              <a:rPr lang="en-US" sz="2000" dirty="0" err="1" smtClean="0"/>
              <a:t>match.Index</a:t>
            </a:r>
            <a:r>
              <a:rPr lang="en-US" sz="2000" dirty="0" smtClean="0"/>
              <a:t>);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</a:t>
            </a:r>
            <a:r>
              <a:rPr lang="en-US" sz="2000" dirty="0" smtClean="0"/>
              <a:t> </a:t>
            </a:r>
            <a:r>
              <a:rPr lang="en-US" sz="2000" dirty="0" smtClean="0"/>
              <a:t>match = </a:t>
            </a:r>
            <a:r>
              <a:rPr lang="en-US" sz="2000" dirty="0" err="1" smtClean="0"/>
              <a:t>match.NextMatch</a:t>
            </a:r>
            <a:r>
              <a:rPr lang="en-US" sz="2000" dirty="0" smtClean="0"/>
              <a:t>();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} } </a:t>
            </a:r>
            <a:r>
              <a:rPr lang="en-US" sz="2000" dirty="0" smtClean="0"/>
              <a:t>}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</a:t>
            </a:r>
            <a:r>
              <a:rPr lang="ru-RU" sz="2000" dirty="0" smtClean="0">
                <a:solidFill>
                  <a:srgbClr val="008000"/>
                </a:solidFill>
              </a:rPr>
              <a:t> создание экземпляра класса </a:t>
            </a:r>
            <a:r>
              <a:rPr lang="en-US" sz="2000" dirty="0" smtClean="0"/>
              <a:t>Match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51813-43FC-4A2C-B083-CE788E6C8C3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1780"/>
            <a:ext cx="8567737" cy="523220"/>
          </a:xfrm>
        </p:spPr>
        <p:txBody>
          <a:bodyPr/>
          <a:lstStyle/>
          <a:p>
            <a:r>
              <a:rPr lang="ru-RU" dirty="0" smtClean="0"/>
              <a:t>Еще пример использования </a:t>
            </a:r>
            <a:r>
              <a:rPr lang="en-US" dirty="0" err="1" smtClean="0"/>
              <a:t>Regex.Matches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pattern = </a:t>
            </a:r>
            <a:r>
              <a:rPr lang="en-US" sz="2000" dirty="0" smtClean="0">
                <a:solidFill>
                  <a:srgbClr val="A31515"/>
                </a:solidFill>
              </a:rPr>
              <a:t>@"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\b</a:t>
            </a:r>
            <a:r>
              <a:rPr lang="en-US" sz="2000" dirty="0" smtClean="0">
                <a:solidFill>
                  <a:srgbClr val="A31515"/>
                </a:solidFill>
              </a:rPr>
              <a:t>91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*</a:t>
            </a:r>
            <a:r>
              <a:rPr lang="en-US" sz="2000" dirty="0" smtClean="0">
                <a:solidFill>
                  <a:srgbClr val="A31515"/>
                </a:solidFill>
              </a:rPr>
              <a:t>9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*\b</a:t>
            </a:r>
            <a:r>
              <a:rPr lang="en-US" sz="2000" dirty="0" smtClean="0">
                <a:solidFill>
                  <a:srgbClr val="A31515"/>
                </a:solidFill>
              </a:rPr>
              <a:t>"</a:t>
            </a:r>
            <a:r>
              <a:rPr lang="en-US" sz="2000" dirty="0" smtClean="0"/>
              <a:t>;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</a:t>
            </a:r>
            <a:r>
              <a:rPr lang="en-US" sz="2000" dirty="0" smtClean="0"/>
              <a:t>input = </a:t>
            </a:r>
            <a:r>
              <a:rPr lang="en-US" sz="2000" dirty="0" smtClean="0">
                <a:solidFill>
                  <a:srgbClr val="A31515"/>
                </a:solidFill>
              </a:rPr>
              <a:t>"99 95 919 929 9119 9219 999 9919 91119"</a:t>
            </a:r>
            <a:r>
              <a:rPr lang="en-US" sz="2000" dirty="0" smtClean="0"/>
              <a:t>; </a:t>
            </a:r>
            <a:endParaRPr lang="ru-RU" sz="2000" dirty="0" smtClean="0"/>
          </a:p>
          <a:p>
            <a:pPr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foreach</a:t>
            </a:r>
            <a:r>
              <a:rPr lang="en-US" sz="2000" dirty="0" smtClean="0"/>
              <a:t> </a:t>
            </a:r>
            <a:r>
              <a:rPr lang="en-US" sz="2000" dirty="0" smtClean="0"/>
              <a:t>(Match </a:t>
            </a:r>
            <a:r>
              <a:rPr lang="en-US" sz="2000" dirty="0" err="1" smtClean="0"/>
              <a:t>match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in</a:t>
            </a:r>
            <a:r>
              <a:rPr lang="en-US" sz="2000" dirty="0" smtClean="0"/>
              <a:t> </a:t>
            </a:r>
            <a:r>
              <a:rPr lang="en-US" sz="2000" dirty="0" err="1" smtClean="0"/>
              <a:t>Regex.</a:t>
            </a:r>
            <a:r>
              <a:rPr lang="en-US" sz="2000" b="1" dirty="0" err="1" smtClean="0"/>
              <a:t>Matches</a:t>
            </a:r>
            <a:r>
              <a:rPr lang="en-US" sz="2000" dirty="0" smtClean="0"/>
              <a:t>(input, pattern))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A31515"/>
                </a:solidFill>
              </a:rPr>
              <a:t>"'{0}' found at position {1</a:t>
            </a:r>
            <a:r>
              <a:rPr lang="en-US" sz="2000" dirty="0" smtClean="0">
                <a:solidFill>
                  <a:srgbClr val="A31515"/>
                </a:solidFill>
              </a:rPr>
              <a:t>}."</a:t>
            </a:r>
            <a:r>
              <a:rPr lang="en-US" sz="2000" dirty="0" smtClean="0"/>
              <a:t>,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      </a:t>
            </a:r>
            <a:r>
              <a:rPr lang="en-US" sz="2000" dirty="0" smtClean="0"/>
              <a:t> </a:t>
            </a:r>
            <a:r>
              <a:rPr lang="en-US" sz="2000" dirty="0" err="1" smtClean="0"/>
              <a:t>match.Value</a:t>
            </a:r>
            <a:r>
              <a:rPr lang="en-US" sz="2000" dirty="0" smtClean="0"/>
              <a:t>, </a:t>
            </a:r>
            <a:r>
              <a:rPr lang="en-US" sz="2000" dirty="0" err="1" smtClean="0"/>
              <a:t>match.Index</a:t>
            </a:r>
            <a:r>
              <a:rPr lang="en-US" sz="2000" dirty="0" smtClean="0"/>
              <a:t>);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</a:t>
            </a:r>
            <a:r>
              <a:rPr lang="ru-RU" sz="2000" dirty="0" smtClean="0">
                <a:solidFill>
                  <a:srgbClr val="008000"/>
                </a:solidFill>
              </a:rPr>
              <a:t>Вывод</a:t>
            </a:r>
            <a:r>
              <a:rPr lang="en-US" sz="2000" dirty="0" smtClean="0">
                <a:solidFill>
                  <a:srgbClr val="008000"/>
                </a:solidFill>
              </a:rPr>
              <a:t>:</a:t>
            </a:r>
            <a:endParaRPr lang="ru-RU" sz="20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'99' found at position 0</a:t>
            </a:r>
            <a:r>
              <a:rPr lang="en-US" sz="2000" dirty="0" smtClean="0">
                <a:solidFill>
                  <a:srgbClr val="008000"/>
                </a:solidFill>
              </a:rPr>
              <a:t>.</a:t>
            </a:r>
            <a:endParaRPr lang="ru-RU" sz="20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'919' found at position 6</a:t>
            </a:r>
            <a:r>
              <a:rPr lang="en-US" sz="2000" dirty="0" smtClean="0">
                <a:solidFill>
                  <a:srgbClr val="008000"/>
                </a:solidFill>
              </a:rPr>
              <a:t>.</a:t>
            </a:r>
            <a:endParaRPr lang="ru-RU" sz="20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'9119' found at position 14</a:t>
            </a:r>
            <a:r>
              <a:rPr lang="en-US" sz="2000" dirty="0" smtClean="0">
                <a:solidFill>
                  <a:srgbClr val="008000"/>
                </a:solidFill>
              </a:rPr>
              <a:t>.</a:t>
            </a:r>
            <a:endParaRPr lang="ru-RU" sz="20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'999' found at position 24</a:t>
            </a:r>
            <a:r>
              <a:rPr lang="en-US" sz="2000" dirty="0" smtClean="0">
                <a:solidFill>
                  <a:srgbClr val="008000"/>
                </a:solidFill>
              </a:rPr>
              <a:t>.</a:t>
            </a:r>
            <a:endParaRPr lang="ru-RU" sz="20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'91119' found at position 33.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51813-43FC-4A2C-B083-CE788E6C8C3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006600"/>
                </a:solidFill>
              </a:rPr>
              <a:t>// </a:t>
            </a:r>
            <a:r>
              <a:rPr lang="ru-RU" sz="2000" dirty="0" smtClean="0">
                <a:solidFill>
                  <a:srgbClr val="006600"/>
                </a:solidFill>
              </a:rPr>
              <a:t>Добавить </a:t>
            </a:r>
            <a:r>
              <a:rPr lang="en-US" sz="2000" dirty="0" smtClean="0">
                <a:solidFill>
                  <a:srgbClr val="006600"/>
                </a:solidFill>
              </a:rPr>
              <a:t>$</a:t>
            </a:r>
            <a:r>
              <a:rPr lang="ru-RU" sz="2000" dirty="0" smtClean="0">
                <a:solidFill>
                  <a:srgbClr val="006600"/>
                </a:solidFill>
              </a:rPr>
              <a:t> перед десятичной цифрой</a:t>
            </a:r>
            <a:r>
              <a:rPr lang="ru-RU" sz="2000" dirty="0" smtClean="0">
                <a:solidFill>
                  <a:srgbClr val="006600"/>
                </a:solidFill>
              </a:rPr>
              <a:t>: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using</a:t>
            </a:r>
            <a:r>
              <a:rPr lang="en-US" sz="2000" dirty="0" smtClean="0"/>
              <a:t> </a:t>
            </a:r>
            <a:r>
              <a:rPr lang="en-US" sz="2000" dirty="0" smtClean="0"/>
              <a:t>System;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using</a:t>
            </a:r>
            <a:r>
              <a:rPr lang="en-US" sz="2000" dirty="0" smtClean="0"/>
              <a:t> </a:t>
            </a:r>
            <a:r>
              <a:rPr lang="en-US" sz="2000" dirty="0" err="1" smtClean="0"/>
              <a:t>System.Text.RegularExpressions</a:t>
            </a:r>
            <a:r>
              <a:rPr lang="en-US" sz="2000" dirty="0" smtClean="0"/>
              <a:t>; 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public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dirty="0" smtClean="0"/>
              <a:t>Example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{ </a:t>
            </a:r>
            <a:r>
              <a:rPr lang="en-US" sz="2000" dirty="0" smtClean="0">
                <a:solidFill>
                  <a:srgbClr val="0000FF"/>
                </a:solidFill>
              </a:rPr>
              <a:t>public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static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void</a:t>
            </a:r>
            <a:r>
              <a:rPr lang="en-US" sz="2000" dirty="0" smtClean="0"/>
              <a:t> Main</a:t>
            </a:r>
            <a:r>
              <a:rPr lang="en-US" sz="2000" dirty="0" smtClean="0"/>
              <a:t>()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</a:t>
            </a:r>
            <a:r>
              <a:rPr lang="en-US" sz="2000" dirty="0" smtClean="0"/>
              <a:t> </a:t>
            </a:r>
            <a:r>
              <a:rPr lang="en-US" sz="2000" dirty="0" smtClean="0"/>
              <a:t>{ 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pattern = </a:t>
            </a:r>
            <a:r>
              <a:rPr lang="en-US" sz="2000" dirty="0" smtClean="0">
                <a:solidFill>
                  <a:srgbClr val="A31515"/>
                </a:solidFill>
              </a:rPr>
              <a:t>@"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\b</a:t>
            </a:r>
            <a:r>
              <a:rPr lang="en-US" sz="2000" dirty="0" smtClean="0">
                <a:solidFill>
                  <a:srgbClr val="A31515"/>
                </a:solidFill>
              </a:rPr>
              <a:t>\d+</a:t>
            </a:r>
            <a:r>
              <a:rPr lang="en-US" sz="2000" b="1" dirty="0" smtClean="0">
                <a:solidFill>
                  <a:schemeClr val="bg1">
                    <a:lumMod val="10000"/>
                  </a:schemeClr>
                </a:solidFill>
              </a:rPr>
              <a:t>\.</a:t>
            </a:r>
            <a:r>
              <a:rPr lang="en-US" sz="2000" dirty="0" smtClean="0">
                <a:solidFill>
                  <a:srgbClr val="A31515"/>
                </a:solidFill>
              </a:rPr>
              <a:t>\d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{2}</a:t>
            </a:r>
            <a:r>
              <a:rPr lang="en-US" sz="2000" dirty="0" smtClean="0">
                <a:solidFill>
                  <a:srgbClr val="A31515"/>
                </a:solidFill>
              </a:rPr>
              <a:t>\b</a:t>
            </a:r>
            <a:r>
              <a:rPr lang="en-US" sz="2000" dirty="0" smtClean="0">
                <a:solidFill>
                  <a:srgbClr val="A31515"/>
                </a:solidFill>
              </a:rPr>
              <a:t>"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replacement = </a:t>
            </a:r>
            <a:r>
              <a:rPr lang="en-US" sz="2000" dirty="0" smtClean="0">
                <a:solidFill>
                  <a:srgbClr val="A31515"/>
                </a:solidFill>
              </a:rPr>
              <a:t>"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$$</a:t>
            </a:r>
            <a:r>
              <a:rPr lang="en-US" sz="2000" dirty="0" smtClean="0">
                <a:solidFill>
                  <a:srgbClr val="A31515"/>
                </a:solidFill>
              </a:rPr>
              <a:t>$&amp;"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input = </a:t>
            </a:r>
            <a:r>
              <a:rPr lang="en-US" sz="2000" dirty="0" smtClean="0">
                <a:solidFill>
                  <a:srgbClr val="A31515"/>
                </a:solidFill>
              </a:rPr>
              <a:t>"Total Cost: 103.64</a:t>
            </a:r>
            <a:r>
              <a:rPr lang="en-US" sz="2000" dirty="0" smtClean="0">
                <a:solidFill>
                  <a:srgbClr val="A31515"/>
                </a:solidFill>
              </a:rPr>
              <a:t>"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</a:t>
            </a:r>
            <a:r>
              <a:rPr lang="en-US" sz="2000" dirty="0" smtClean="0"/>
              <a:t>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</a:t>
            </a:r>
            <a:r>
              <a:rPr lang="en-US" sz="2000" b="1" dirty="0" err="1" smtClean="0"/>
              <a:t>Regex.Replace</a:t>
            </a:r>
            <a:r>
              <a:rPr lang="en-US" sz="2000" dirty="0" smtClean="0"/>
              <a:t>(input, pattern</a:t>
            </a:r>
            <a:r>
              <a:rPr lang="en-US" sz="2000" dirty="0" smtClean="0"/>
              <a:t>,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                            </a:t>
            </a:r>
            <a:r>
              <a:rPr lang="en-US" sz="2000" dirty="0" smtClean="0"/>
              <a:t>    replacement));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} </a:t>
            </a:r>
            <a:r>
              <a:rPr lang="en-US" sz="2000" dirty="0" smtClean="0"/>
              <a:t>}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</a:t>
            </a:r>
            <a:r>
              <a:rPr lang="ru-RU" sz="2000" dirty="0" smtClean="0">
                <a:solidFill>
                  <a:srgbClr val="008000"/>
                </a:solidFill>
              </a:rPr>
              <a:t>Вывод</a:t>
            </a:r>
            <a:r>
              <a:rPr lang="en-US" sz="2000" dirty="0" smtClean="0">
                <a:solidFill>
                  <a:srgbClr val="008000"/>
                </a:solidFill>
              </a:rPr>
              <a:t>:</a:t>
            </a:r>
            <a:endParaRPr lang="ru-RU" sz="20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Total Cost: $103.64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51813-43FC-4A2C-B083-CE788E6C8C3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51520" y="188640"/>
            <a:ext cx="85677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Пример использования </a:t>
            </a:r>
            <a:r>
              <a:rPr lang="en-US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Regex.Replace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96136" y="1700808"/>
            <a:ext cx="3168352" cy="923330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$$ </a:t>
            </a:r>
            <a:r>
              <a:rPr lang="en-US" dirty="0" smtClean="0"/>
              <a:t>- c</a:t>
            </a:r>
            <a:r>
              <a:rPr lang="ru-RU" dirty="0" err="1" smtClean="0"/>
              <a:t>имвол</a:t>
            </a:r>
            <a:r>
              <a:rPr lang="ru-RU" dirty="0" smtClean="0"/>
              <a:t> доллара </a:t>
            </a:r>
            <a:r>
              <a:rPr lang="ru-RU" dirty="0" smtClean="0"/>
              <a:t>($). </a:t>
            </a:r>
          </a:p>
          <a:p>
            <a:r>
              <a:rPr lang="ru-RU" dirty="0" smtClean="0"/>
              <a:t>$&amp; </a:t>
            </a:r>
            <a:r>
              <a:rPr lang="en-US" dirty="0" smtClean="0"/>
              <a:t>- </a:t>
            </a:r>
            <a:r>
              <a:rPr lang="ru-RU" dirty="0" smtClean="0"/>
              <a:t>вся </a:t>
            </a:r>
            <a:r>
              <a:rPr lang="ru-RU" dirty="0" smtClean="0"/>
              <a:t>сопоставленная подстрока.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836613"/>
            <a:ext cx="8555037" cy="3312467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// </a:t>
            </a:r>
            <a:r>
              <a:rPr lang="ru-RU" sz="2000" dirty="0" smtClean="0"/>
              <a:t>помещает </a:t>
            </a:r>
            <a:r>
              <a:rPr lang="ru-RU" sz="2000" dirty="0" smtClean="0"/>
              <a:t>элементы нумерованного списка в массив </a:t>
            </a:r>
            <a:r>
              <a:rPr lang="ru-RU" sz="2000" dirty="0" smtClean="0"/>
              <a:t>строк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using</a:t>
            </a:r>
            <a:r>
              <a:rPr lang="en-US" sz="2000" dirty="0" smtClean="0"/>
              <a:t> </a:t>
            </a:r>
            <a:r>
              <a:rPr lang="en-US" sz="2000" dirty="0" smtClean="0"/>
              <a:t>System;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using</a:t>
            </a:r>
            <a:r>
              <a:rPr lang="en-US" sz="2000" dirty="0" smtClean="0"/>
              <a:t> </a:t>
            </a:r>
            <a:r>
              <a:rPr lang="en-US" sz="2000" dirty="0" err="1" smtClean="0"/>
              <a:t>System.Text.RegularExpressions</a:t>
            </a:r>
            <a:r>
              <a:rPr lang="en-US" sz="2000" dirty="0" smtClean="0"/>
              <a:t>;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public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dirty="0" smtClean="0"/>
              <a:t>Example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{ </a:t>
            </a:r>
            <a:r>
              <a:rPr lang="en-US" sz="2000" dirty="0" smtClean="0">
                <a:solidFill>
                  <a:srgbClr val="0000FF"/>
                </a:solidFill>
              </a:rPr>
              <a:t>public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static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void</a:t>
            </a:r>
            <a:r>
              <a:rPr lang="en-US" sz="2000" dirty="0" smtClean="0"/>
              <a:t> Main</a:t>
            </a:r>
            <a:r>
              <a:rPr lang="en-US" sz="2000" dirty="0" smtClean="0"/>
              <a:t>()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</a:t>
            </a:r>
            <a:r>
              <a:rPr lang="en-US" sz="2000" dirty="0" smtClean="0"/>
              <a:t> </a:t>
            </a:r>
            <a:r>
              <a:rPr lang="en-US" sz="2000" dirty="0" smtClean="0"/>
              <a:t>{ 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input = </a:t>
            </a:r>
            <a:r>
              <a:rPr lang="en-US" sz="2000" dirty="0" smtClean="0">
                <a:solidFill>
                  <a:srgbClr val="A31515"/>
                </a:solidFill>
              </a:rPr>
              <a:t>"1. Eggs 2. Bread 3. Milk 4. Coffee 5. Tea</a:t>
            </a:r>
            <a:r>
              <a:rPr lang="en-US" sz="2000" dirty="0" smtClean="0">
                <a:solidFill>
                  <a:srgbClr val="A31515"/>
                </a:solidFill>
              </a:rPr>
              <a:t>"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pattern = </a:t>
            </a:r>
            <a:r>
              <a:rPr lang="en-US" sz="2000" dirty="0" smtClean="0">
                <a:solidFill>
                  <a:srgbClr val="A31515"/>
                </a:solidFill>
              </a:rPr>
              <a:t>@"\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b\</a:t>
            </a:r>
            <a:r>
              <a:rPr lang="en-US" sz="2000" dirty="0" smtClean="0">
                <a:solidFill>
                  <a:srgbClr val="A31515"/>
                </a:solidFill>
              </a:rPr>
              <a:t>d{1,2}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\.</a:t>
            </a:r>
            <a:r>
              <a:rPr lang="en-US" sz="2000" dirty="0" smtClean="0">
                <a:solidFill>
                  <a:srgbClr val="A31515"/>
                </a:solidFill>
              </a:rPr>
              <a:t>\s</a:t>
            </a:r>
            <a:r>
              <a:rPr lang="en-US" sz="2000" dirty="0" smtClean="0">
                <a:solidFill>
                  <a:srgbClr val="A31515"/>
                </a:solidFill>
              </a:rPr>
              <a:t>"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foreach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item </a:t>
            </a:r>
            <a:r>
              <a:rPr lang="en-US" sz="2000" dirty="0" smtClean="0">
                <a:solidFill>
                  <a:srgbClr val="0000FF"/>
                </a:solidFill>
              </a:rPr>
              <a:t>in</a:t>
            </a:r>
            <a:r>
              <a:rPr lang="en-US" sz="2000" dirty="0" smtClean="0"/>
              <a:t> </a:t>
            </a:r>
            <a:r>
              <a:rPr lang="en-US" sz="2000" dirty="0" err="1" smtClean="0"/>
              <a:t>Regex.Split</a:t>
            </a:r>
            <a:r>
              <a:rPr lang="en-US" sz="2000" dirty="0" smtClean="0"/>
              <a:t>(input, pattern</a:t>
            </a:r>
            <a:r>
              <a:rPr lang="en-US" sz="2000" dirty="0" smtClean="0"/>
              <a:t>))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   </a:t>
            </a:r>
            <a:r>
              <a:rPr lang="en-US" sz="2000" dirty="0" smtClean="0"/>
              <a:t> </a:t>
            </a:r>
            <a:r>
              <a:rPr lang="en-US" sz="2000" dirty="0" smtClean="0"/>
              <a:t>{ </a:t>
            </a:r>
            <a:r>
              <a:rPr lang="en-US" sz="2000" dirty="0" smtClean="0">
                <a:solidFill>
                  <a:srgbClr val="0000FF"/>
                </a:solidFill>
              </a:rPr>
              <a:t>if</a:t>
            </a:r>
            <a:r>
              <a:rPr lang="en-US" sz="2000" dirty="0" smtClean="0"/>
              <a:t> (! </a:t>
            </a:r>
            <a:r>
              <a:rPr lang="en-US" sz="2000" dirty="0" err="1" smtClean="0"/>
              <a:t>String.IsNullOrEmpty</a:t>
            </a:r>
            <a:r>
              <a:rPr lang="en-US" sz="2000" dirty="0" smtClean="0"/>
              <a:t>(item</a:t>
            </a:r>
            <a:r>
              <a:rPr lang="en-US" sz="2000" dirty="0" smtClean="0"/>
              <a:t>))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           </a:t>
            </a:r>
            <a:r>
              <a:rPr lang="en-US" sz="2000" dirty="0" smtClean="0"/>
              <a:t>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(item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ru-RU" sz="2000" dirty="0" smtClean="0"/>
              <a:t>         </a:t>
            </a:r>
            <a:r>
              <a:rPr lang="en-US" sz="2000" dirty="0" smtClean="0"/>
              <a:t>}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</a:t>
            </a:r>
            <a:r>
              <a:rPr lang="en-US" sz="2000" dirty="0" smtClean="0"/>
              <a:t> }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en-US" sz="2000" dirty="0" smtClean="0"/>
              <a:t> }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51813-43FC-4A2C-B083-CE788E6C8C3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51520" y="188640"/>
            <a:ext cx="85677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Пример использования </a:t>
            </a:r>
            <a:r>
              <a:rPr lang="en-US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Regex.Split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4149080"/>
            <a:ext cx="16561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10000"/>
              </a:spcAft>
              <a:buClr>
                <a:srgbClr val="9A0000"/>
              </a:buClr>
              <a:buSzPct val="75000"/>
            </a:pPr>
            <a:r>
              <a:rPr lang="ru-RU" sz="2000" kern="0" dirty="0" smtClean="0">
                <a:solidFill>
                  <a:srgbClr val="008000"/>
                </a:solidFill>
                <a:latin typeface="Arial Unicode MS" pitchFamily="34" charset="-128"/>
              </a:rPr>
              <a:t>// Вывод: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10000"/>
              </a:spcAft>
              <a:buClr>
                <a:srgbClr val="9A0000"/>
              </a:buClr>
              <a:buSzPct val="75000"/>
            </a:pPr>
            <a:r>
              <a:rPr lang="ru-RU" sz="2000" kern="0" dirty="0" smtClean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ru-RU" sz="2000" kern="0" dirty="0" smtClean="0">
                <a:solidFill>
                  <a:srgbClr val="008000"/>
                </a:solidFill>
                <a:latin typeface="Arial Unicode MS" pitchFamily="34" charset="-128"/>
              </a:rPr>
              <a:t>// </a:t>
            </a:r>
            <a:r>
              <a:rPr lang="ru-RU" sz="2000" kern="0" dirty="0" err="1" smtClean="0">
                <a:solidFill>
                  <a:srgbClr val="008000"/>
                </a:solidFill>
                <a:latin typeface="Arial Unicode MS" pitchFamily="34" charset="-128"/>
              </a:rPr>
              <a:t>Eggs</a:t>
            </a:r>
            <a:endParaRPr lang="ru-RU" sz="2000" kern="0" dirty="0" smtClean="0">
              <a:solidFill>
                <a:srgbClr val="008000"/>
              </a:solidFill>
              <a:latin typeface="Arial Unicode MS" pitchFamily="34" charset="-128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10000"/>
              </a:spcAft>
              <a:buClr>
                <a:srgbClr val="9A0000"/>
              </a:buClr>
              <a:buSzPct val="75000"/>
            </a:pPr>
            <a:r>
              <a:rPr lang="ru-RU" sz="2000" kern="0" dirty="0" smtClean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ru-RU" sz="2000" kern="0" dirty="0" smtClean="0">
                <a:solidFill>
                  <a:srgbClr val="008000"/>
                </a:solidFill>
                <a:latin typeface="Arial Unicode MS" pitchFamily="34" charset="-128"/>
              </a:rPr>
              <a:t>// </a:t>
            </a:r>
            <a:r>
              <a:rPr lang="ru-RU" sz="2000" kern="0" dirty="0" err="1" smtClean="0">
                <a:solidFill>
                  <a:srgbClr val="008000"/>
                </a:solidFill>
                <a:latin typeface="Arial Unicode MS" pitchFamily="34" charset="-128"/>
              </a:rPr>
              <a:t>Bread</a:t>
            </a:r>
            <a:r>
              <a:rPr lang="ru-RU" sz="2000" kern="0" dirty="0" smtClean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endParaRPr lang="ru-RU" sz="2000" kern="0" dirty="0" smtClean="0">
              <a:solidFill>
                <a:srgbClr val="000000"/>
              </a:solidFill>
              <a:latin typeface="Arial Unicode MS" pitchFamily="34" charset="-128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10000"/>
              </a:spcAft>
              <a:buClr>
                <a:srgbClr val="9A0000"/>
              </a:buClr>
              <a:buSzPct val="75000"/>
            </a:pPr>
            <a:r>
              <a:rPr lang="ru-RU" sz="2000" kern="0" dirty="0" smtClean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ru-RU" sz="2000" kern="0" dirty="0" smtClean="0">
                <a:solidFill>
                  <a:srgbClr val="008000"/>
                </a:solidFill>
                <a:latin typeface="Arial Unicode MS" pitchFamily="34" charset="-128"/>
              </a:rPr>
              <a:t>// </a:t>
            </a:r>
            <a:r>
              <a:rPr lang="ru-RU" sz="2000" kern="0" dirty="0" err="1" smtClean="0">
                <a:solidFill>
                  <a:srgbClr val="008000"/>
                </a:solidFill>
                <a:latin typeface="Arial Unicode MS" pitchFamily="34" charset="-128"/>
              </a:rPr>
              <a:t>Milk</a:t>
            </a:r>
            <a:endParaRPr lang="ru-RU" sz="2000" kern="0" dirty="0" smtClean="0">
              <a:solidFill>
                <a:srgbClr val="008000"/>
              </a:solidFill>
              <a:latin typeface="Arial Unicode MS" pitchFamily="34" charset="-128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10000"/>
              </a:spcAft>
              <a:buClr>
                <a:srgbClr val="9A0000"/>
              </a:buClr>
              <a:buSzPct val="75000"/>
            </a:pPr>
            <a:r>
              <a:rPr lang="ru-RU" sz="2000" kern="0" dirty="0" smtClean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ru-RU" sz="2000" kern="0" dirty="0" smtClean="0">
                <a:solidFill>
                  <a:srgbClr val="008000"/>
                </a:solidFill>
                <a:latin typeface="Arial Unicode MS" pitchFamily="34" charset="-128"/>
              </a:rPr>
              <a:t>// </a:t>
            </a:r>
            <a:r>
              <a:rPr lang="ru-RU" sz="2000" kern="0" dirty="0" err="1" smtClean="0">
                <a:solidFill>
                  <a:srgbClr val="008000"/>
                </a:solidFill>
                <a:latin typeface="Arial Unicode MS" pitchFamily="34" charset="-128"/>
              </a:rPr>
              <a:t>Coffee</a:t>
            </a:r>
            <a:endParaRPr lang="ru-RU" sz="2000" kern="0" dirty="0" smtClean="0">
              <a:solidFill>
                <a:srgbClr val="008000"/>
              </a:solidFill>
              <a:latin typeface="Arial Unicode MS" pitchFamily="34" charset="-128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10000"/>
              </a:spcAft>
              <a:buClr>
                <a:srgbClr val="9A0000"/>
              </a:buClr>
              <a:buSzPct val="75000"/>
            </a:pPr>
            <a:r>
              <a:rPr lang="ru-RU" sz="2000" kern="0" dirty="0" smtClean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r>
              <a:rPr lang="ru-RU" sz="2000" kern="0" dirty="0" smtClean="0">
                <a:solidFill>
                  <a:srgbClr val="008000"/>
                </a:solidFill>
                <a:latin typeface="Arial Unicode MS" pitchFamily="34" charset="-128"/>
              </a:rPr>
              <a:t>// </a:t>
            </a:r>
            <a:r>
              <a:rPr lang="ru-RU" sz="2000" kern="0" dirty="0" err="1" smtClean="0">
                <a:solidFill>
                  <a:srgbClr val="008000"/>
                </a:solidFill>
                <a:latin typeface="Arial Unicode MS" pitchFamily="34" charset="-128"/>
              </a:rPr>
              <a:t>Tea</a:t>
            </a:r>
            <a:r>
              <a:rPr lang="ru-RU" sz="2000" kern="0" dirty="0" smtClean="0">
                <a:solidFill>
                  <a:srgbClr val="000000"/>
                </a:solidFill>
                <a:latin typeface="Arial Unicode MS" pitchFamily="34" charset="-128"/>
              </a:rPr>
              <a:t> </a:t>
            </a:r>
            <a:endParaRPr lang="ru-RU" sz="2000" kern="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2D2C1-A5B5-4C9E-B2D3-F3B45A080A08}" type="slidenum">
              <a:rPr lang="ru-RU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Разбиение строки на слова (метод Split) </a:t>
            </a:r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023350" cy="54721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public static void Main()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string text        = "</a:t>
            </a:r>
            <a:r>
              <a:rPr lang="ru-RU" sz="2000" dirty="0" smtClean="0"/>
              <a:t>Салат</a:t>
            </a:r>
            <a:r>
              <a:rPr lang="en-US" sz="2000" dirty="0" smtClean="0"/>
              <a:t> -  $4, </a:t>
            </a:r>
            <a:r>
              <a:rPr lang="ru-RU" sz="2000" dirty="0" smtClean="0"/>
              <a:t>борщ</a:t>
            </a:r>
            <a:r>
              <a:rPr lang="en-US" sz="2000" dirty="0" smtClean="0"/>
              <a:t> -$3, </a:t>
            </a:r>
            <a:r>
              <a:rPr lang="ru-RU" sz="2000" dirty="0" smtClean="0"/>
              <a:t>одеколон</a:t>
            </a:r>
            <a:r>
              <a:rPr lang="en-US" sz="2000" dirty="0" smtClean="0"/>
              <a:t> - $10.";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string pattern   </a:t>
            </a:r>
            <a:r>
              <a:rPr lang="en-US" sz="2000" dirty="0" smtClean="0"/>
              <a:t>= </a:t>
            </a:r>
            <a:r>
              <a:rPr lang="en-US" sz="2000" dirty="0" smtClean="0"/>
              <a:t>"[- ,.]+";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Regex</a:t>
            </a:r>
            <a:r>
              <a:rPr lang="en-US" sz="2000" dirty="0" smtClean="0"/>
              <a:t>  r           = new </a:t>
            </a:r>
            <a:r>
              <a:rPr lang="en-US" sz="2000" dirty="0" err="1" smtClean="0"/>
              <a:t>Regex</a:t>
            </a:r>
            <a:r>
              <a:rPr lang="en-US" sz="2000" dirty="0" smtClean="0"/>
              <a:t>( pattern );</a:t>
            </a:r>
          </a:p>
          <a:p>
            <a:pPr eaLnBrk="1" hangingPunct="1">
              <a:buNone/>
            </a:pPr>
            <a:r>
              <a:rPr lang="en-US" sz="2000" dirty="0" smtClean="0"/>
              <a:t> </a:t>
            </a:r>
            <a:r>
              <a:rPr lang="ru-RU" sz="2000" dirty="0" smtClean="0"/>
              <a:t>       </a:t>
            </a:r>
            <a:r>
              <a:rPr lang="en-US" sz="2000" dirty="0" smtClean="0"/>
              <a:t>string </a:t>
            </a:r>
            <a:r>
              <a:rPr lang="en-US" sz="2000" dirty="0" smtClean="0"/>
              <a:t>[] words </a:t>
            </a:r>
            <a:r>
              <a:rPr lang="en-US" sz="2000" dirty="0" smtClean="0"/>
              <a:t>= </a:t>
            </a:r>
            <a:r>
              <a:rPr lang="en-US" sz="2000" dirty="0" err="1" smtClean="0"/>
              <a:t>r.Split</a:t>
            </a:r>
            <a:r>
              <a:rPr lang="en-US" sz="2000" dirty="0" smtClean="0"/>
              <a:t>(text);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 smtClean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foreach</a:t>
            </a:r>
            <a:r>
              <a:rPr lang="en-US" sz="2000" dirty="0" smtClean="0"/>
              <a:t> ( string word in words )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 word 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</a:t>
            </a:r>
            <a:r>
              <a:rPr lang="ru-RU" sz="2000" dirty="0" smtClean="0"/>
              <a:t>}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35896" y="4077072"/>
            <a:ext cx="1728291" cy="20313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b="1" dirty="0">
                <a:solidFill>
                  <a:srgbClr val="000000"/>
                </a:solidFill>
                <a:latin typeface="Arial" charset="0"/>
              </a:rPr>
              <a:t>Результат: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Салат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$4</a:t>
            </a:r>
            <a:endParaRPr lang="ru-RU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Борщ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$3</a:t>
            </a:r>
            <a:endParaRPr lang="ru-RU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Одеколон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$10</a:t>
            </a:r>
            <a:endParaRPr lang="ru-RU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Пример РВ: удаление символов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indent="12700">
              <a:buFont typeface="Wingdings" pitchFamily="2" charset="2"/>
              <a:buNone/>
              <a:defRPr/>
            </a:pPr>
            <a:r>
              <a:rPr lang="ru-RU" sz="2000" dirty="0" smtClean="0"/>
              <a:t>Метод </a:t>
            </a:r>
            <a:r>
              <a:rPr lang="ru-RU" sz="2000" dirty="0" err="1" smtClean="0"/>
              <a:t>CleanInput</a:t>
            </a:r>
            <a:r>
              <a:rPr lang="ru-RU" sz="2000" dirty="0" smtClean="0"/>
              <a:t> используется для удаления потенциально опасных символов, введенных в текстовое поле пользователем (не являющихся </a:t>
            </a:r>
            <a:r>
              <a:rPr lang="ru-RU" sz="2000" dirty="0" smtClean="0">
                <a:solidFill>
                  <a:srgbClr val="7030A0"/>
                </a:solidFill>
              </a:rPr>
              <a:t>алфавитно-цифровыми</a:t>
            </a:r>
            <a:r>
              <a:rPr lang="ru-RU" sz="2000" dirty="0" smtClean="0"/>
              <a:t>, за исключением </a:t>
            </a:r>
            <a:r>
              <a:rPr lang="ru-RU" sz="2000" b="1" dirty="0" smtClean="0">
                <a:solidFill>
                  <a:srgbClr val="C00000"/>
                </a:solidFill>
              </a:rPr>
              <a:t>@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006600"/>
                </a:solidFill>
              </a:rPr>
              <a:t>-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.</a:t>
            </a:r>
            <a:r>
              <a:rPr lang="ru-RU" sz="2000" dirty="0" smtClean="0"/>
              <a:t>. </a:t>
            </a:r>
          </a:p>
          <a:p>
            <a:pPr>
              <a:buFont typeface="Wingdings" pitchFamily="2" charset="2"/>
              <a:buNone/>
              <a:defRPr/>
            </a:pPr>
            <a:endParaRPr lang="ru-RU" sz="9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using</a:t>
            </a:r>
            <a:r>
              <a:rPr lang="en-US" sz="2000" dirty="0" smtClean="0"/>
              <a:t> System;</a:t>
            </a: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using</a:t>
            </a:r>
            <a:r>
              <a:rPr lang="en-US" sz="2000" dirty="0" smtClean="0"/>
              <a:t> </a:t>
            </a:r>
            <a:r>
              <a:rPr lang="en-US" sz="2000" dirty="0" err="1" smtClean="0"/>
              <a:t>System.Text.RegularExpressions</a:t>
            </a:r>
            <a:r>
              <a:rPr lang="en-US" sz="2000" dirty="0" smtClean="0"/>
              <a:t>; </a:t>
            </a: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public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class</a:t>
            </a:r>
            <a:r>
              <a:rPr lang="en-US" sz="2000" dirty="0" smtClean="0"/>
              <a:t> Example</a:t>
            </a: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{</a:t>
            </a: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 </a:t>
            </a:r>
            <a:r>
              <a:rPr lang="ru-RU" sz="2000" dirty="0" smtClean="0"/>
              <a:t>   </a:t>
            </a:r>
            <a:r>
              <a:rPr lang="en-US" sz="2000" dirty="0" smtClean="0">
                <a:solidFill>
                  <a:srgbClr val="0000FF"/>
                </a:solidFill>
              </a:rPr>
              <a:t>static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</a:t>
            </a:r>
            <a:r>
              <a:rPr lang="en-US" sz="2000" dirty="0" err="1" smtClean="0"/>
              <a:t>CleanInput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</a:t>
            </a:r>
            <a:r>
              <a:rPr lang="en-US" sz="2000" dirty="0" err="1" smtClean="0"/>
              <a:t>strIn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/>
              <a:t>    </a:t>
            </a:r>
            <a:r>
              <a:rPr lang="en-US" sz="2000" dirty="0" smtClean="0"/>
              <a:t> </a:t>
            </a:r>
            <a:r>
              <a:rPr lang="ru-RU" sz="2000" dirty="0" smtClean="0"/>
              <a:t>   </a:t>
            </a:r>
            <a:r>
              <a:rPr lang="en-US" sz="2000" dirty="0" smtClean="0"/>
              <a:t>{</a:t>
            </a:r>
            <a:r>
              <a:rPr lang="ru-RU" sz="2000" dirty="0" smtClean="0"/>
              <a:t>   </a:t>
            </a:r>
            <a:r>
              <a:rPr lang="en-US" sz="2000" dirty="0" smtClean="0">
                <a:solidFill>
                  <a:srgbClr val="0000FF"/>
                </a:solidFill>
              </a:rPr>
              <a:t>return</a:t>
            </a:r>
            <a:r>
              <a:rPr lang="en-US" sz="2000" dirty="0" smtClean="0"/>
              <a:t> </a:t>
            </a:r>
            <a:r>
              <a:rPr lang="en-US" sz="2000" dirty="0" err="1" smtClean="0"/>
              <a:t>Regex.Replace</a:t>
            </a:r>
            <a:r>
              <a:rPr lang="en-US" sz="2000" dirty="0" smtClean="0"/>
              <a:t>(</a:t>
            </a:r>
            <a:r>
              <a:rPr lang="en-US" sz="2000" dirty="0" err="1" smtClean="0"/>
              <a:t>strIn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A31515"/>
                </a:solidFill>
              </a:rPr>
              <a:t>@"[^</a:t>
            </a:r>
            <a:r>
              <a:rPr lang="en-US" sz="2000" b="1" dirty="0" smtClean="0">
                <a:solidFill>
                  <a:srgbClr val="7030A0"/>
                </a:solidFill>
              </a:rPr>
              <a:t>\w</a:t>
            </a:r>
            <a:r>
              <a:rPr lang="en-US" sz="2000" b="1" dirty="0" smtClean="0">
                <a:solidFill>
                  <a:srgbClr val="0070C0"/>
                </a:solidFill>
              </a:rPr>
              <a:t>\.</a:t>
            </a:r>
            <a:r>
              <a:rPr lang="en-US" sz="2000" b="1" dirty="0" smtClean="0">
                <a:solidFill>
                  <a:srgbClr val="C00000"/>
                </a:solidFill>
              </a:rPr>
              <a:t>@</a:t>
            </a:r>
            <a:r>
              <a:rPr lang="en-US" sz="2000" b="1" dirty="0" smtClean="0">
                <a:solidFill>
                  <a:srgbClr val="006600"/>
                </a:solidFill>
              </a:rPr>
              <a:t>-</a:t>
            </a:r>
            <a:r>
              <a:rPr lang="en-US" sz="2000" dirty="0" smtClean="0">
                <a:solidFill>
                  <a:srgbClr val="A31515"/>
                </a:solidFill>
              </a:rPr>
              <a:t>]"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A31515"/>
                </a:solidFill>
              </a:rPr>
              <a:t>""</a:t>
            </a:r>
            <a:r>
              <a:rPr lang="en-US" sz="2000" dirty="0" smtClean="0"/>
              <a:t>); }</a:t>
            </a: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}</a:t>
            </a: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1588" indent="12700">
              <a:buFont typeface="Wingdings" pitchFamily="2" charset="2"/>
              <a:buNone/>
              <a:defRPr/>
            </a:pPr>
            <a:r>
              <a:rPr lang="ru-RU" sz="2000" dirty="0" smtClean="0"/>
              <a:t>шаблон регулярного выражения </a:t>
            </a:r>
            <a:r>
              <a:rPr lang="ru-RU" sz="2000" b="1" dirty="0" smtClean="0">
                <a:solidFill>
                  <a:srgbClr val="881212"/>
                </a:solidFill>
              </a:rPr>
              <a:t>[</a:t>
            </a:r>
            <a:r>
              <a:rPr lang="ru-RU" sz="2000" b="1" dirty="0" err="1" smtClean="0">
                <a:solidFill>
                  <a:srgbClr val="881212"/>
                </a:solidFill>
              </a:rPr>
              <a:t>^\w\.@-</a:t>
            </a:r>
            <a:r>
              <a:rPr lang="ru-RU" sz="2000" b="1" dirty="0" err="1" smtClean="0">
                <a:solidFill>
                  <a:srgbClr val="0070C0"/>
                </a:solidFill>
              </a:rPr>
              <a:t>\\%</a:t>
            </a:r>
            <a:r>
              <a:rPr lang="ru-RU" sz="2000" b="1" dirty="0" smtClean="0">
                <a:solidFill>
                  <a:srgbClr val="881212"/>
                </a:solidFill>
              </a:rPr>
              <a:t>] </a:t>
            </a:r>
            <a:r>
              <a:rPr lang="ru-RU" sz="2000" dirty="0" smtClean="0"/>
              <a:t>также разрешает </a:t>
            </a:r>
            <a:r>
              <a:rPr lang="ru-RU" sz="2000" dirty="0" smtClean="0">
                <a:solidFill>
                  <a:srgbClr val="0070C0"/>
                </a:solidFill>
              </a:rPr>
              <a:t>знак процента и обратную косую черту</a:t>
            </a:r>
            <a:r>
              <a:rPr lang="ru-RU" sz="2000" dirty="0" smtClean="0"/>
              <a:t> во входной строке. 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CA235-9C60-4E9A-88C6-73B8C217FEB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C5B89-7C37-4A27-A0F6-D4447104CA7E}" type="slidenum">
              <a:rPr lang="ru-RU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Группирование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i="1" smtClean="0"/>
              <a:t>Группирование</a:t>
            </a:r>
            <a:r>
              <a:rPr lang="ru-RU" sz="2000" smtClean="0"/>
              <a:t> </a:t>
            </a:r>
            <a:r>
              <a:rPr lang="en-US" sz="2000" smtClean="0"/>
              <a:t>(c </a:t>
            </a:r>
            <a:r>
              <a:rPr lang="ru-RU" sz="2000" smtClean="0"/>
              <a:t>помощью круглых скобок) применяется во многих случаях:</a:t>
            </a:r>
          </a:p>
          <a:p>
            <a:pPr eaLnBrk="1" hangingPunct="1"/>
            <a:r>
              <a:rPr lang="ru-RU" sz="2000" smtClean="0"/>
              <a:t>требуется задать повторитель не для отдельного символа, а для последовательности;</a:t>
            </a:r>
          </a:p>
          <a:p>
            <a:pPr eaLnBrk="1" hangingPunct="1"/>
            <a:r>
              <a:rPr lang="ru-RU" sz="2000" smtClean="0"/>
              <a:t>для запоминания фрагмента, совпавшего с выражением, заключенным в скобки, в некоторой переменной. Имя переменной задается в угловых скобках или апострофах:</a:t>
            </a: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        (</a:t>
            </a:r>
            <a:r>
              <a:rPr lang="ru-RU" sz="2000" b="1" smtClean="0"/>
              <a:t>?&lt;имя_переменной&gt;</a:t>
            </a:r>
            <a:r>
              <a:rPr lang="ru-RU" sz="2000" smtClean="0"/>
              <a:t>фрагмент_выражения)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</a:t>
            </a:r>
            <a:r>
              <a:rPr lang="ru-RU" sz="2000" smtClean="0"/>
              <a:t>например</a:t>
            </a:r>
            <a:r>
              <a:rPr lang="en-US" sz="2000" smtClean="0"/>
              <a:t>:</a:t>
            </a:r>
            <a:r>
              <a:rPr lang="ru-RU" sz="2000" smtClean="0"/>
              <a:t> номера телефонов в виде </a:t>
            </a:r>
            <a:r>
              <a:rPr lang="ru-RU" sz="2000" b="1" smtClean="0">
                <a:solidFill>
                  <a:schemeClr val="hlink"/>
                </a:solidFill>
              </a:rPr>
              <a:t>nnn-nn-nn</a:t>
            </a:r>
            <a:r>
              <a:rPr lang="ru-RU" sz="2000" smtClean="0"/>
              <a:t> запоминаются в переменной </a:t>
            </a:r>
            <a:r>
              <a:rPr lang="en-US" sz="2000" smtClean="0"/>
              <a:t>num</a:t>
            </a:r>
            <a:r>
              <a:rPr lang="ru-RU" sz="2000" smtClean="0"/>
              <a:t>:</a:t>
            </a: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(</a:t>
            </a:r>
            <a:r>
              <a:rPr lang="en-US" sz="2000" b="1" smtClean="0"/>
              <a:t>?&lt;num&gt;</a:t>
            </a:r>
            <a:r>
              <a:rPr lang="en-US" sz="2000" smtClean="0"/>
              <a:t>\d\d\d-\d\d-\d\d)</a:t>
            </a:r>
          </a:p>
          <a:p>
            <a:pPr eaLnBrk="1" hangingPunct="1"/>
            <a:r>
              <a:rPr lang="en-US" sz="2000" smtClean="0"/>
              <a:t>для формирования обратных ссылок</a:t>
            </a:r>
            <a:r>
              <a:rPr lang="ru-RU" sz="200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         </a:t>
            </a:r>
            <a:r>
              <a:rPr lang="ru-RU" sz="2000" b="1" smtClean="0">
                <a:solidFill>
                  <a:schemeClr val="hlink"/>
                </a:solidFill>
              </a:rPr>
              <a:t>(\w)\1</a:t>
            </a:r>
            <a:r>
              <a:rPr lang="ru-RU" sz="2000" smtClean="0"/>
              <a:t> – поиск сдвоенных символов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         </a:t>
            </a:r>
            <a:r>
              <a:rPr lang="en-US" sz="2000" b="1" smtClean="0">
                <a:solidFill>
                  <a:schemeClr val="hlink"/>
                </a:solidFill>
              </a:rPr>
              <a:t>(?&lt;z&gt;\w+) (\k&lt;z&gt;)</a:t>
            </a:r>
            <a:r>
              <a:rPr lang="en-US" sz="2000" smtClean="0"/>
              <a:t> </a:t>
            </a:r>
            <a:r>
              <a:rPr lang="ru-RU" sz="2000" smtClean="0"/>
              <a:t>– поиск повторяющихся слов, разделенных пробелом</a:t>
            </a: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D3EBD-816A-49E8-AC90-487FBB19F42E}" type="slidenum">
              <a:rPr lang="ru-RU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Поиск повторяющихся слов в строке 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756775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using System;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using System.Text.RegularExpressions;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public class Test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{ public static void Main()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</a:t>
            </a:r>
            <a:r>
              <a:rPr lang="en-US" sz="1800" smtClean="0">
                <a:latin typeface="a_FuturaRound" pitchFamily="34" charset="-52"/>
              </a:rPr>
              <a:t>Regex r = new Regex(@"</a:t>
            </a:r>
            <a:r>
              <a:rPr lang="en-US" sz="2800" smtClean="0">
                <a:latin typeface="a_FuturaRound" pitchFamily="34" charset="-52"/>
              </a:rPr>
              <a:t>\b</a:t>
            </a:r>
            <a:r>
              <a:rPr lang="en-US" sz="3200" b="1" smtClean="0">
                <a:latin typeface="a_FuturaRound" pitchFamily="34" charset="-52"/>
              </a:rPr>
              <a:t>(</a:t>
            </a:r>
            <a:r>
              <a:rPr lang="en-US" sz="2800" smtClean="0">
                <a:latin typeface="a_FuturaRound" pitchFamily="34" charset="-52"/>
              </a:rPr>
              <a:t>?&lt;word&gt;\w+</a:t>
            </a:r>
            <a:r>
              <a:rPr lang="en-US" sz="3200" b="1" smtClean="0">
                <a:latin typeface="a_FuturaRound" pitchFamily="34" charset="-52"/>
              </a:rPr>
              <a:t>)</a:t>
            </a:r>
            <a:r>
              <a:rPr lang="en-US" sz="2800" smtClean="0">
                <a:solidFill>
                  <a:srgbClr val="006600"/>
                </a:solidFill>
                <a:latin typeface="a_FuturaRound" pitchFamily="34" charset="-52"/>
              </a:rPr>
              <a:t>[.,:;!? ]</a:t>
            </a:r>
            <a:r>
              <a:rPr lang="en-US" sz="2800" smtClean="0">
                <a:solidFill>
                  <a:schemeClr val="folHlink"/>
                </a:solidFill>
                <a:latin typeface="a_FuturaRound" pitchFamily="34" charset="-52"/>
              </a:rPr>
              <a:t>\s</a:t>
            </a:r>
            <a:r>
              <a:rPr lang="en-US" sz="2800" smtClean="0">
                <a:latin typeface="a_FuturaRound" pitchFamily="34" charset="-52"/>
              </a:rPr>
              <a:t>*</a:t>
            </a:r>
            <a:r>
              <a:rPr lang="en-US" sz="3200" b="1" smtClean="0">
                <a:latin typeface="a_FuturaRound" pitchFamily="34" charset="-52"/>
              </a:rPr>
              <a:t>(</a:t>
            </a:r>
            <a:r>
              <a:rPr lang="en-US" sz="2800" smtClean="0">
                <a:latin typeface="a_FuturaRound" pitchFamily="34" charset="-52"/>
              </a:rPr>
              <a:t>\k&lt;word&gt;</a:t>
            </a:r>
            <a:r>
              <a:rPr lang="en-US" sz="3200" b="1" smtClean="0">
                <a:latin typeface="a_FuturaRound" pitchFamily="34" charset="-52"/>
              </a:rPr>
              <a:t>)</a:t>
            </a:r>
            <a:r>
              <a:rPr lang="en-US" sz="2800" smtClean="0">
                <a:latin typeface="a_FuturaRound" pitchFamily="34" charset="-52"/>
              </a:rPr>
              <a:t>\b</a:t>
            </a:r>
            <a:r>
              <a:rPr lang="en-US" sz="1800" smtClean="0">
                <a:latin typeface="a_FuturaRound" pitchFamily="34" charset="-52"/>
              </a:rPr>
              <a:t>",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                     RegexOptions.IgnoreCase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</a:t>
            </a:r>
            <a:r>
              <a:rPr lang="en-US" sz="1800" smtClean="0">
                <a:solidFill>
                  <a:schemeClr val="hlink"/>
                </a:solidFill>
              </a:rPr>
              <a:t>string s1 = "Oh, oh! Give me more!";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if ( r.IsMatch( tst1 ) ) Console.WriteLine( " s1 yes"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else                     </a:t>
            </a:r>
            <a:r>
              <a:rPr lang="ru-RU" sz="1800" smtClean="0"/>
              <a:t>     </a:t>
            </a:r>
            <a:r>
              <a:rPr lang="en-US" sz="1800" smtClean="0"/>
              <a:t>Console.WriteLine( " s1 no" 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</a:t>
            </a:r>
            <a:r>
              <a:rPr lang="en-US" sz="1800" smtClean="0">
                <a:solidFill>
                  <a:schemeClr val="hlink"/>
                </a:solidFill>
              </a:rPr>
              <a:t>string s2 = "Oh give me, give me more!";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if ( r.IsMatch( tst2 ) ) Console.WriteLine( " s2 yes"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  else                     </a:t>
            </a:r>
            <a:r>
              <a:rPr lang="ru-RU" sz="1800" smtClean="0"/>
              <a:t>     </a:t>
            </a:r>
            <a:r>
              <a:rPr lang="en-US" sz="1800" smtClean="0"/>
              <a:t>Console.WriteLine( " s2 no" 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</a:t>
            </a:r>
            <a:r>
              <a:rPr lang="ru-RU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}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395288" y="5661025"/>
            <a:ext cx="3448050" cy="9255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>
                <a:solidFill>
                  <a:srgbClr val="000000"/>
                </a:solidFill>
                <a:latin typeface="Arial" charset="0"/>
              </a:rPr>
              <a:t>Результат работы программы: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tst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1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yes</a:t>
            </a:r>
            <a:endParaRPr lang="ru-RU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tst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2 no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561975" y="5616575"/>
            <a:ext cx="5651500" cy="1016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>
                <a:solidFill>
                  <a:srgbClr val="000000"/>
                </a:solidFill>
                <a:latin typeface="Arial" charset="0"/>
              </a:rPr>
              <a:t>Результат работы программы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после замены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\s 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на </a:t>
            </a:r>
            <a:r>
              <a:rPr lang="ru-RU" sz="2400" b="1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tst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1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yes</a:t>
            </a:r>
            <a:endParaRPr lang="ru-RU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tst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2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yes</a:t>
            </a:r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/>
      <p:bldP spid="8704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972F0-A0AF-488B-81C6-5D6559092DA2}" type="slidenum">
              <a:rPr lang="ru-RU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Запоминание найденных фрагментов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8555038" cy="5472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public static void Main()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string text    = "</a:t>
            </a:r>
            <a:r>
              <a:rPr lang="ru-RU" sz="2000" smtClean="0"/>
              <a:t>Салат</a:t>
            </a:r>
            <a:r>
              <a:rPr lang="en-US" sz="2000" smtClean="0"/>
              <a:t> - $4, </a:t>
            </a:r>
            <a:r>
              <a:rPr lang="ru-RU" sz="2000" smtClean="0"/>
              <a:t>борщ</a:t>
            </a:r>
            <a:r>
              <a:rPr lang="en-US" sz="2000" smtClean="0"/>
              <a:t> - $3, </a:t>
            </a:r>
            <a:r>
              <a:rPr lang="ru-RU" sz="2000" smtClean="0"/>
              <a:t>одеколон</a:t>
            </a:r>
            <a:r>
              <a:rPr lang="en-US" sz="2000" smtClean="0"/>
              <a:t> - $10.";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string pattern = @"</a:t>
            </a:r>
            <a:r>
              <a:rPr lang="en-US" sz="2200" b="1" smtClean="0"/>
              <a:t>(\w+) - \$(\d+)[.,]</a:t>
            </a:r>
            <a:r>
              <a:rPr lang="en-US" sz="2000" smtClean="0"/>
              <a:t>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Regex  r       = new Regex( pattern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Match  m       = r.</a:t>
            </a:r>
            <a:r>
              <a:rPr lang="en-US" sz="2000" b="1" smtClean="0">
                <a:solidFill>
                  <a:schemeClr val="folHlink"/>
                </a:solidFill>
              </a:rPr>
              <a:t>Match</a:t>
            </a:r>
            <a:r>
              <a:rPr lang="en-US" sz="2000" smtClean="0"/>
              <a:t>( text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int    total   =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while ( m.Success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Console.WriteLine( m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total += int.Parse( m.Groups[2].ToString()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    m = m.NextMatch();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 Console.WriteLine( "</a:t>
            </a:r>
            <a:r>
              <a:rPr lang="ru-RU" sz="2000" smtClean="0"/>
              <a:t>Итого</a:t>
            </a:r>
            <a:r>
              <a:rPr lang="en-US" sz="2000" smtClean="0"/>
              <a:t>: $" + total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</a:t>
            </a:r>
            <a:r>
              <a:rPr lang="ru-RU" sz="2000" smtClean="0"/>
              <a:t>}</a:t>
            </a:r>
          </a:p>
        </p:txBody>
      </p:sp>
      <p:sp>
        <p:nvSpPr>
          <p:cNvPr id="71686" name="Rectangle 4"/>
          <p:cNvSpPr>
            <a:spLocks noChangeArrowheads="1"/>
          </p:cNvSpPr>
          <p:nvPr/>
        </p:nvSpPr>
        <p:spPr bwMode="auto">
          <a:xfrm>
            <a:off x="6588125" y="4789488"/>
            <a:ext cx="2303463" cy="14747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b="1" dirty="0">
                <a:solidFill>
                  <a:srgbClr val="000000"/>
                </a:solidFill>
                <a:latin typeface="Arial" charset="0"/>
              </a:rPr>
              <a:t>Результат: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dirty="0">
                <a:solidFill>
                  <a:srgbClr val="000000"/>
                </a:solidFill>
                <a:latin typeface="Arial" charset="0"/>
              </a:rPr>
              <a:t>Салат - $4,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dirty="0">
                <a:solidFill>
                  <a:srgbClr val="000000"/>
                </a:solidFill>
                <a:latin typeface="Arial" charset="0"/>
              </a:rPr>
              <a:t>борщ - $3,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dirty="0">
                <a:solidFill>
                  <a:srgbClr val="000000"/>
                </a:solidFill>
                <a:latin typeface="Arial" charset="0"/>
              </a:rPr>
              <a:t>одеколон - $10.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dirty="0">
                <a:solidFill>
                  <a:srgbClr val="000000"/>
                </a:solidFill>
                <a:latin typeface="Arial" charset="0"/>
              </a:rPr>
              <a:t>Итого: $17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Пример РВ: поиск </a:t>
            </a:r>
            <a:r>
              <a:rPr lang="en-US" smtClean="0"/>
              <a:t>href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indent="12700">
              <a:buFont typeface="Wingdings" pitchFamily="2" charset="2"/>
              <a:buNone/>
              <a:defRPr/>
            </a:pPr>
            <a:r>
              <a:rPr lang="ru-RU" sz="2000" dirty="0" smtClean="0"/>
              <a:t>поиск и печать всех значений </a:t>
            </a:r>
            <a:r>
              <a:rPr lang="ru-RU" sz="2000" dirty="0" err="1" smtClean="0"/>
              <a:t>href=</a:t>
            </a:r>
            <a:r>
              <a:rPr lang="ru-RU" sz="2000" dirty="0" smtClean="0"/>
              <a:t>"..." и их позиций во входной строке.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private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static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void</a:t>
            </a:r>
            <a:r>
              <a:rPr lang="en-US" sz="2000" dirty="0" smtClean="0"/>
              <a:t> </a:t>
            </a:r>
            <a:r>
              <a:rPr lang="en-US" sz="2000" dirty="0" err="1" smtClean="0"/>
              <a:t>DumpHRefs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</a:t>
            </a:r>
            <a:r>
              <a:rPr lang="en-US" sz="2000" dirty="0" err="1" smtClean="0"/>
              <a:t>inputString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{ Match m;</a:t>
            </a: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/>
              <a:t> 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</a:t>
            </a:r>
            <a:r>
              <a:rPr lang="en-US" sz="2000" dirty="0" err="1" smtClean="0"/>
              <a:t>HRefPattern</a:t>
            </a:r>
            <a:r>
              <a:rPr lang="en-US" sz="2000" dirty="0" smtClean="0"/>
              <a:t> = </a:t>
            </a:r>
            <a:r>
              <a:rPr lang="en-US" sz="2000" dirty="0" smtClean="0">
                <a:solidFill>
                  <a:srgbClr val="A31515"/>
                </a:solidFill>
              </a:rPr>
              <a:t>"</a:t>
            </a:r>
            <a:r>
              <a:rPr lang="en-US" sz="2000" dirty="0" err="1" smtClean="0">
                <a:solidFill>
                  <a:srgbClr val="A31515"/>
                </a:solidFill>
              </a:rPr>
              <a:t>href</a:t>
            </a:r>
            <a:r>
              <a:rPr lang="en-US" sz="2000" dirty="0" smtClean="0">
                <a:solidFill>
                  <a:srgbClr val="A31515"/>
                </a:solidFill>
              </a:rPr>
              <a:t>\\s*=\\s*(?:\"(?&lt;1&gt;[^\"]*)\"|(?&lt;1&gt;\\S+))"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/>
              <a:t>   </a:t>
            </a:r>
            <a:r>
              <a:rPr lang="en-US" sz="2000" dirty="0" smtClean="0"/>
              <a:t>m = </a:t>
            </a:r>
            <a:r>
              <a:rPr lang="en-US" sz="2000" dirty="0" err="1" smtClean="0"/>
              <a:t>Regex.</a:t>
            </a:r>
            <a:r>
              <a:rPr lang="en-US" sz="2000" b="1" dirty="0" err="1" smtClean="0"/>
              <a:t>Match</a:t>
            </a:r>
            <a:r>
              <a:rPr lang="en-US" sz="2000" dirty="0" smtClean="0"/>
              <a:t>(</a:t>
            </a:r>
            <a:r>
              <a:rPr lang="en-US" sz="2000" dirty="0" err="1" smtClean="0"/>
              <a:t>inputString</a:t>
            </a:r>
            <a:r>
              <a:rPr lang="en-US" sz="2000" dirty="0" smtClean="0"/>
              <a:t>, </a:t>
            </a:r>
            <a:r>
              <a:rPr lang="en-US" sz="2000" dirty="0" err="1" smtClean="0"/>
              <a:t>HRefPattern</a:t>
            </a:r>
            <a:r>
              <a:rPr lang="en-US" sz="2000" dirty="0" smtClean="0"/>
              <a:t>, </a:t>
            </a:r>
            <a:r>
              <a:rPr lang="en-US" sz="2000" dirty="0" err="1" smtClean="0"/>
              <a:t>RegexOptions.IgnoreCase</a:t>
            </a:r>
            <a:r>
              <a:rPr lang="en-US" sz="2000" dirty="0" smtClean="0"/>
              <a:t> | </a:t>
            </a:r>
            <a:r>
              <a:rPr lang="en-US" sz="2000" dirty="0" err="1" smtClean="0"/>
              <a:t>RegexOptions.Compiled</a:t>
            </a:r>
            <a:r>
              <a:rPr lang="en-US" sz="2000" dirty="0" smtClean="0"/>
              <a:t>);</a:t>
            </a: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/>
              <a:t> 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while</a:t>
            </a:r>
            <a:r>
              <a:rPr lang="en-US" sz="2000" dirty="0" smtClean="0"/>
              <a:t> (</a:t>
            </a:r>
            <a:r>
              <a:rPr lang="en-US" sz="2000" dirty="0" err="1" smtClean="0"/>
              <a:t>m.Success</a:t>
            </a:r>
            <a:r>
              <a:rPr lang="en-US" sz="2000" dirty="0" smtClean="0"/>
              <a:t>)</a:t>
            </a: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/>
              <a:t>  </a:t>
            </a:r>
            <a:r>
              <a:rPr lang="en-US" sz="2000" dirty="0" smtClean="0"/>
              <a:t> {  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A31515"/>
                </a:solidFill>
              </a:rPr>
              <a:t>              "Found </a:t>
            </a:r>
            <a:r>
              <a:rPr lang="en-US" sz="2000" dirty="0" err="1" smtClean="0">
                <a:solidFill>
                  <a:srgbClr val="A31515"/>
                </a:solidFill>
              </a:rPr>
              <a:t>href</a:t>
            </a:r>
            <a:r>
              <a:rPr lang="en-US" sz="2000" dirty="0" smtClean="0">
                <a:solidFill>
                  <a:srgbClr val="A31515"/>
                </a:solidFill>
              </a:rPr>
              <a:t> "</a:t>
            </a:r>
            <a:r>
              <a:rPr lang="en-US" sz="2000" dirty="0" smtClean="0"/>
              <a:t> + </a:t>
            </a:r>
            <a:r>
              <a:rPr lang="en-US" sz="2000" dirty="0" err="1" smtClean="0"/>
              <a:t>m.Groups</a:t>
            </a:r>
            <a:r>
              <a:rPr lang="en-US" sz="2000" dirty="0" smtClean="0"/>
              <a:t>[1] + </a:t>
            </a:r>
            <a:r>
              <a:rPr lang="en-US" sz="2000" dirty="0" smtClean="0">
                <a:solidFill>
                  <a:srgbClr val="A31515"/>
                </a:solidFill>
              </a:rPr>
              <a:t>" at "</a:t>
            </a:r>
            <a:r>
              <a:rPr lang="en-US" sz="2000" dirty="0" smtClean="0"/>
              <a:t> +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                </a:t>
            </a:r>
            <a:r>
              <a:rPr lang="en-US" sz="2000" dirty="0" err="1" smtClean="0"/>
              <a:t>m.Groups</a:t>
            </a:r>
            <a:r>
              <a:rPr lang="en-US" sz="2000" dirty="0" smtClean="0"/>
              <a:t>[1].Index);</a:t>
            </a: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/>
              <a:t>   </a:t>
            </a:r>
            <a:r>
              <a:rPr lang="en-US" sz="2000" dirty="0" smtClean="0"/>
              <a:t> m = </a:t>
            </a:r>
            <a:r>
              <a:rPr lang="en-US" sz="2000" dirty="0" err="1" smtClean="0"/>
              <a:t>m.NextMatch</a:t>
            </a:r>
            <a:r>
              <a:rPr lang="en-US" sz="2000" dirty="0" smtClean="0"/>
              <a:t>();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    }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}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E62D19-2970-439F-BAE1-37875BE931F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CE9F9-4219-4B6F-ACC9-FE0CF84DBCB2}" type="slidenum">
              <a:rPr lang="ru-RU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Строки типа string 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765175"/>
            <a:ext cx="9023350" cy="5543550"/>
          </a:xfrm>
        </p:spPr>
        <p:txBody>
          <a:bodyPr/>
          <a:lstStyle/>
          <a:p>
            <a:pPr marL="23813" indent="-23813" eaLnBrk="1" hangingPunct="1">
              <a:lnSpc>
                <a:spcPct val="115000"/>
              </a:lnSpc>
              <a:spcAft>
                <a:spcPct val="30000"/>
              </a:spcAft>
              <a:buFont typeface="Wingdings" pitchFamily="2" charset="2"/>
              <a:buNone/>
            </a:pPr>
            <a:r>
              <a:rPr lang="ru-RU" sz="2100" smtClean="0"/>
              <a:t>Тип </a:t>
            </a:r>
            <a:r>
              <a:rPr lang="ru-RU" sz="2100" smtClean="0">
                <a:solidFill>
                  <a:schemeClr val="tx2"/>
                </a:solidFill>
              </a:rPr>
              <a:t>string</a:t>
            </a:r>
            <a:r>
              <a:rPr lang="ru-RU" sz="2100" smtClean="0"/>
              <a:t> предназначен для работы со строками символов в кодировке </a:t>
            </a:r>
            <a:r>
              <a:rPr lang="en-US" sz="2100" smtClean="0"/>
              <a:t>Unicode</a:t>
            </a:r>
            <a:r>
              <a:rPr lang="ru-RU" sz="2100" smtClean="0"/>
              <a:t>. Ему соответствует базовый класс </a:t>
            </a:r>
            <a:r>
              <a:rPr lang="ru-RU" sz="2100" smtClean="0">
                <a:solidFill>
                  <a:schemeClr val="tx2"/>
                </a:solidFill>
              </a:rPr>
              <a:t>System.String</a:t>
            </a:r>
            <a:r>
              <a:rPr lang="ru-RU" sz="2100" smtClean="0"/>
              <a:t> библиотеки .NET.</a:t>
            </a:r>
            <a:endParaRPr lang="ru-RU" sz="2100" i="1" smtClean="0"/>
          </a:p>
          <a:p>
            <a:pPr marL="23813" indent="-23813" eaLnBrk="1" hangingPunct="1">
              <a:lnSpc>
                <a:spcPct val="115000"/>
              </a:lnSpc>
              <a:spcAft>
                <a:spcPct val="30000"/>
              </a:spcAft>
              <a:buFont typeface="Wingdings" pitchFamily="2" charset="2"/>
              <a:buNone/>
            </a:pPr>
            <a:r>
              <a:rPr lang="ru-RU" sz="2100" i="1" smtClean="0"/>
              <a:t>Создание</a:t>
            </a:r>
            <a:r>
              <a:rPr lang="ru-RU" sz="2100" smtClean="0"/>
              <a:t> строки:</a:t>
            </a:r>
            <a:endParaRPr lang="en-US" sz="2100" smtClean="0"/>
          </a:p>
          <a:p>
            <a:pPr marL="23813" indent="-23813" eaLnBrk="1" hangingPunct="1">
              <a:lnSpc>
                <a:spcPct val="115000"/>
              </a:lnSpc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US" sz="2100" smtClean="0">
                <a:solidFill>
                  <a:schemeClr val="tx2"/>
                </a:solidFill>
              </a:rPr>
              <a:t>string s</a:t>
            </a:r>
            <a:r>
              <a:rPr lang="ru-RU" sz="2100" smtClean="0">
                <a:solidFill>
                  <a:schemeClr val="tx2"/>
                </a:solidFill>
              </a:rPr>
              <a:t>;</a:t>
            </a:r>
            <a:r>
              <a:rPr lang="ru-RU" sz="2100" smtClean="0"/>
              <a:t>                                 // инициализация отложена</a:t>
            </a:r>
            <a:endParaRPr lang="en-US" sz="2100" smtClean="0"/>
          </a:p>
          <a:p>
            <a:pPr marL="23813" indent="-23813" eaLnBrk="1" hangingPunct="1">
              <a:lnSpc>
                <a:spcPct val="115000"/>
              </a:lnSpc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US" sz="2100" smtClean="0">
                <a:solidFill>
                  <a:schemeClr val="tx2"/>
                </a:solidFill>
              </a:rPr>
              <a:t>string t</a:t>
            </a:r>
            <a:r>
              <a:rPr lang="ru-RU" sz="2100" smtClean="0">
                <a:solidFill>
                  <a:schemeClr val="tx2"/>
                </a:solidFill>
              </a:rPr>
              <a:t> = "</a:t>
            </a:r>
            <a:r>
              <a:rPr lang="en-US" sz="2100" smtClean="0">
                <a:solidFill>
                  <a:schemeClr val="tx2"/>
                </a:solidFill>
              </a:rPr>
              <a:t>qqq</a:t>
            </a:r>
            <a:r>
              <a:rPr lang="ru-RU" sz="2100" smtClean="0">
                <a:solidFill>
                  <a:schemeClr val="tx2"/>
                </a:solidFill>
              </a:rPr>
              <a:t>";</a:t>
            </a:r>
            <a:r>
              <a:rPr lang="ru-RU" sz="2100" smtClean="0"/>
              <a:t>   // инициализация строковым литералом</a:t>
            </a:r>
            <a:endParaRPr lang="en-US" sz="2100" smtClean="0"/>
          </a:p>
          <a:p>
            <a:pPr marL="23813" indent="-23813" eaLnBrk="1" hangingPunct="1">
              <a:lnSpc>
                <a:spcPct val="115000"/>
              </a:lnSpc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US" sz="2100" smtClean="0">
                <a:solidFill>
                  <a:schemeClr val="tx2"/>
                </a:solidFill>
              </a:rPr>
              <a:t>string u</a:t>
            </a:r>
            <a:r>
              <a:rPr lang="ru-RU" sz="2100" smtClean="0">
                <a:solidFill>
                  <a:schemeClr val="tx2"/>
                </a:solidFill>
              </a:rPr>
              <a:t> = </a:t>
            </a:r>
            <a:r>
              <a:rPr lang="en-US" sz="2100" smtClean="0">
                <a:solidFill>
                  <a:schemeClr val="tx2"/>
                </a:solidFill>
              </a:rPr>
              <a:t>new string</a:t>
            </a:r>
            <a:r>
              <a:rPr lang="ru-RU" sz="2100" smtClean="0">
                <a:solidFill>
                  <a:schemeClr val="tx2"/>
                </a:solidFill>
              </a:rPr>
              <a:t>(' ', 20);</a:t>
            </a:r>
            <a:r>
              <a:rPr lang="ru-RU" sz="2100" smtClean="0"/>
              <a:t>            // с пом. конструктора</a:t>
            </a:r>
            <a:endParaRPr lang="en-US" sz="2100" smtClean="0"/>
          </a:p>
          <a:p>
            <a:pPr marL="23813" indent="-23813" eaLnBrk="1" hangingPunct="1">
              <a:lnSpc>
                <a:spcPct val="115000"/>
              </a:lnSpc>
              <a:spcAft>
                <a:spcPct val="30000"/>
              </a:spcAft>
              <a:buFont typeface="Wingdings" pitchFamily="2" charset="2"/>
              <a:buAutoNum type="arabicPeriod"/>
            </a:pPr>
            <a:r>
              <a:rPr lang="en-US" sz="2100" smtClean="0">
                <a:solidFill>
                  <a:schemeClr val="tx2"/>
                </a:solidFill>
              </a:rPr>
              <a:t>string v</a:t>
            </a:r>
            <a:r>
              <a:rPr lang="ru-RU" sz="2100" smtClean="0">
                <a:solidFill>
                  <a:schemeClr val="tx2"/>
                </a:solidFill>
              </a:rPr>
              <a:t> = </a:t>
            </a:r>
            <a:r>
              <a:rPr lang="en-US" sz="2100" smtClean="0">
                <a:solidFill>
                  <a:schemeClr val="tx2"/>
                </a:solidFill>
              </a:rPr>
              <a:t>new string</a:t>
            </a:r>
            <a:r>
              <a:rPr lang="ru-RU" sz="2100" smtClean="0">
                <a:solidFill>
                  <a:schemeClr val="tx2"/>
                </a:solidFill>
              </a:rPr>
              <a:t>( </a:t>
            </a:r>
            <a:r>
              <a:rPr lang="en-US" sz="2100" smtClean="0">
                <a:solidFill>
                  <a:schemeClr val="tx2"/>
                </a:solidFill>
              </a:rPr>
              <a:t>a</a:t>
            </a:r>
            <a:r>
              <a:rPr lang="ru-RU" sz="2100" smtClean="0">
                <a:solidFill>
                  <a:schemeClr val="tx2"/>
                </a:solidFill>
              </a:rPr>
              <a:t> );</a:t>
            </a:r>
            <a:r>
              <a:rPr lang="ru-RU" sz="2100" smtClean="0"/>
              <a:t> // создание из массива символов</a:t>
            </a:r>
          </a:p>
          <a:p>
            <a:pPr marL="23813" indent="-23813" eaLnBrk="1" hangingPunct="1">
              <a:lnSpc>
                <a:spcPct val="115000"/>
              </a:lnSpc>
              <a:spcAft>
                <a:spcPct val="30000"/>
              </a:spcAft>
              <a:buFont typeface="Wingdings" pitchFamily="2" charset="2"/>
              <a:buNone/>
            </a:pPr>
            <a:r>
              <a:rPr lang="ru-RU" sz="2100" smtClean="0"/>
              <a:t>// создание массива символов:  </a:t>
            </a:r>
            <a:r>
              <a:rPr lang="en-US" sz="2100" smtClean="0">
                <a:solidFill>
                  <a:schemeClr val="tx2"/>
                </a:solidFill>
              </a:rPr>
              <a:t>char</a:t>
            </a:r>
            <a:r>
              <a:rPr lang="ru-RU" sz="2100" smtClean="0">
                <a:solidFill>
                  <a:schemeClr val="tx2"/>
                </a:solidFill>
              </a:rPr>
              <a:t>[] </a:t>
            </a:r>
            <a:r>
              <a:rPr lang="en-US" sz="2100" smtClean="0">
                <a:solidFill>
                  <a:schemeClr val="tx2"/>
                </a:solidFill>
              </a:rPr>
              <a:t>a</a:t>
            </a:r>
            <a:r>
              <a:rPr lang="ru-RU" sz="2100" smtClean="0">
                <a:solidFill>
                  <a:schemeClr val="tx2"/>
                </a:solidFill>
              </a:rPr>
              <a:t> = { '0', '0', '0' };</a:t>
            </a:r>
            <a:r>
              <a:rPr lang="ru-RU" sz="2100" smtClean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вызов метода </a:t>
            </a:r>
            <a:r>
              <a:rPr lang="en-US" smtClean="0"/>
              <a:t>DumpHRefs</a:t>
            </a:r>
            <a:endParaRPr lang="ru-RU" smtClean="0"/>
          </a:p>
        </p:txBody>
      </p:sp>
      <p:sp>
        <p:nvSpPr>
          <p:cNvPr id="757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0000FF"/>
                </a:solidFill>
              </a:rPr>
              <a:t>public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0000FF"/>
                </a:solidFill>
              </a:rPr>
              <a:t>static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0000FF"/>
                </a:solidFill>
              </a:rPr>
              <a:t>void</a:t>
            </a:r>
            <a:r>
              <a:rPr lang="en-US" sz="2000" smtClean="0"/>
              <a:t> Main()</a:t>
            </a: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en-US" sz="2000" smtClean="0"/>
              <a:t> { </a:t>
            </a:r>
            <a:r>
              <a:rPr lang="en-US" sz="2000" smtClean="0">
                <a:solidFill>
                  <a:srgbClr val="0000FF"/>
                </a:solidFill>
              </a:rPr>
              <a:t>string</a:t>
            </a:r>
            <a:r>
              <a:rPr lang="en-US" sz="2000" smtClean="0"/>
              <a:t> inputString = </a:t>
            </a:r>
            <a:r>
              <a:rPr lang="en-US" sz="2000" smtClean="0">
                <a:solidFill>
                  <a:srgbClr val="A31515"/>
                </a:solidFill>
              </a:rPr>
              <a:t>"My favorite web sites include:&lt;/P&gt;"</a:t>
            </a:r>
            <a:r>
              <a:rPr lang="en-US" sz="2000" smtClean="0"/>
              <a:t> + </a:t>
            </a:r>
            <a:r>
              <a:rPr lang="en-US" sz="2000" smtClean="0">
                <a:solidFill>
                  <a:srgbClr val="A31515"/>
                </a:solidFill>
              </a:rPr>
              <a:t>"&lt;A HREF=\"http://msdn2.microsoft.com\"&gt;"</a:t>
            </a:r>
            <a:r>
              <a:rPr lang="en-US" sz="2000" smtClean="0"/>
              <a:t> + </a:t>
            </a:r>
            <a:r>
              <a:rPr lang="en-US" sz="2000" smtClean="0">
                <a:solidFill>
                  <a:srgbClr val="A31515"/>
                </a:solidFill>
              </a:rPr>
              <a:t>"MSDN Home Page&lt;/A&gt;&lt;/P&gt;"</a:t>
            </a:r>
            <a:r>
              <a:rPr lang="en-US" sz="2000" smtClean="0"/>
              <a:t> + </a:t>
            </a:r>
            <a:r>
              <a:rPr lang="en-US" sz="2000" smtClean="0">
                <a:solidFill>
                  <a:srgbClr val="A31515"/>
                </a:solidFill>
              </a:rPr>
              <a:t>"&lt;A HREF=\"http://www.microsoft.com\"&gt;"</a:t>
            </a:r>
            <a:r>
              <a:rPr lang="en-US" sz="2000" smtClean="0"/>
              <a:t> + </a:t>
            </a:r>
            <a:r>
              <a:rPr lang="en-US" sz="2000" smtClean="0">
                <a:solidFill>
                  <a:srgbClr val="A31515"/>
                </a:solidFill>
              </a:rPr>
              <a:t>"Microsoft Corporation Home Page&lt;/A&gt;&lt;/P&gt;"</a:t>
            </a:r>
            <a:r>
              <a:rPr lang="en-US" sz="2000" smtClean="0"/>
              <a:t> + </a:t>
            </a:r>
            <a:r>
              <a:rPr lang="en-US" sz="2000" smtClean="0">
                <a:solidFill>
                  <a:srgbClr val="A31515"/>
                </a:solidFill>
              </a:rPr>
              <a:t>"&lt;A HREF=\"http://blogs.msdn.com/bclteam\"&gt;"</a:t>
            </a:r>
            <a:r>
              <a:rPr lang="en-US" sz="2000" smtClean="0"/>
              <a:t> + </a:t>
            </a:r>
            <a:r>
              <a:rPr lang="en-US" sz="2000" smtClean="0">
                <a:solidFill>
                  <a:srgbClr val="A31515"/>
                </a:solidFill>
              </a:rPr>
              <a:t>".NET Base Class Library blog&lt;/A&gt;&lt;/P&gt;"</a:t>
            </a:r>
            <a:r>
              <a:rPr lang="en-US" sz="2000" smtClean="0"/>
              <a:t>; </a:t>
            </a: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ru-RU" sz="2000" smtClean="0"/>
              <a:t>   </a:t>
            </a:r>
            <a:r>
              <a:rPr lang="en-US" sz="2000" smtClean="0"/>
              <a:t>DumpHRefs(inputString);</a:t>
            </a: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en-US" sz="2000" smtClean="0"/>
              <a:t>}</a:t>
            </a: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en-US" sz="2000" smtClean="0"/>
              <a:t> </a:t>
            </a:r>
            <a:r>
              <a:rPr lang="en-US" sz="2000" smtClean="0">
                <a:solidFill>
                  <a:srgbClr val="008000"/>
                </a:solidFill>
              </a:rPr>
              <a:t>// </a:t>
            </a:r>
            <a:r>
              <a:rPr lang="ru-RU" sz="2000" smtClean="0">
                <a:solidFill>
                  <a:srgbClr val="008000"/>
                </a:solidFill>
              </a:rPr>
              <a:t>О</a:t>
            </a:r>
            <a:r>
              <a:rPr lang="en-US" sz="2000" smtClean="0">
                <a:solidFill>
                  <a:srgbClr val="008000"/>
                </a:solidFill>
              </a:rPr>
              <a:t>utput:</a:t>
            </a:r>
            <a:endParaRPr lang="ru-RU" sz="2000" smtClean="0">
              <a:solidFill>
                <a:srgbClr val="008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 smtClean="0"/>
              <a:t> </a:t>
            </a:r>
            <a:r>
              <a:rPr lang="en-US" sz="2000" smtClean="0">
                <a:solidFill>
                  <a:srgbClr val="008000"/>
                </a:solidFill>
              </a:rPr>
              <a:t>// Found href http://msdn2.microsoft.com at 43</a:t>
            </a:r>
            <a:endParaRPr lang="ru-RU" sz="2000" smtClean="0">
              <a:solidFill>
                <a:srgbClr val="008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 smtClean="0"/>
              <a:t> </a:t>
            </a:r>
            <a:r>
              <a:rPr lang="en-US" sz="2000" smtClean="0">
                <a:solidFill>
                  <a:srgbClr val="008000"/>
                </a:solidFill>
              </a:rPr>
              <a:t>// Found href http://www.microsoft.com at 102</a:t>
            </a:r>
            <a:endParaRPr lang="ru-RU" sz="2000" smtClean="0">
              <a:solidFill>
                <a:srgbClr val="008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 smtClean="0"/>
              <a:t> </a:t>
            </a:r>
            <a:r>
              <a:rPr lang="en-US" sz="2000" smtClean="0">
                <a:solidFill>
                  <a:srgbClr val="008000"/>
                </a:solidFill>
              </a:rPr>
              <a:t>// Found href http://blogs.msdn.com/bclteam at 176</a:t>
            </a:r>
            <a:r>
              <a:rPr lang="en-US" sz="2000" smtClean="0"/>
              <a:t> </a:t>
            </a:r>
            <a:endParaRPr lang="ru-RU" sz="20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AEC40-F8AE-45A6-813C-BDDED30BCDD2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Заголовок 1"/>
          <p:cNvSpPr>
            <a:spLocks noGrp="1"/>
          </p:cNvSpPr>
          <p:nvPr>
            <p:ph type="title"/>
          </p:nvPr>
        </p:nvSpPr>
        <p:spPr>
          <a:xfrm>
            <a:off x="468313" y="111125"/>
            <a:ext cx="8567737" cy="523875"/>
          </a:xfrm>
        </p:spPr>
        <p:txBody>
          <a:bodyPr/>
          <a:lstStyle/>
          <a:p>
            <a:r>
              <a:rPr lang="ru-RU" smtClean="0"/>
              <a:t>href\s*=\s*(?:"(?&lt;1&gt;[^""]*)"|(?&lt;1&gt;\S+)) 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388" y="692150"/>
          <a:ext cx="8964490" cy="5254108"/>
        </p:xfrm>
        <a:graphic>
          <a:graphicData uri="http://schemas.openxmlformats.org/drawingml/2006/table">
            <a:tbl>
              <a:tblPr/>
              <a:tblGrid>
                <a:gridCol w="1656187"/>
                <a:gridCol w="7308303"/>
              </a:tblGrid>
              <a:tr h="49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href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Совпадение с литеральной строкой "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href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2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\s*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Сопоставить нулю или нескольким символам пробела.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23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Сопоставить знаку равенства.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2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\s*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Сопоставить нулю или нескольким символам пробела.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2735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(?:"(?&lt;1&gt;[^""]*)"|(?&lt;1&gt;\S+))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Сопоставить одному из следующих без назначения результата захваченной группе: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1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Одиночные кавычки, за которыми следует ноль или несколько вхождений любого символа, отличающегося от одиночных кавычек, за которыми следуют одиночные кавычки. В этот шаблон включена группа с именем 1.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4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Один или более символов, отличных от пробела. В этот шаблон включена группа с именем 1.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229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(?&lt;1&gt;[^"]*)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Присвоить ноль или несколько вхождений любого символа, отличного от одиночной кавычки, захваченной группе с именем 1.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44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"(?&lt;1&gt;\S+)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Присвоить один или более символов, отличных от пробела, захваченной группе с именем 1.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355E7-89D6-492E-8830-17D9E9A680AB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1"/>
          <p:cNvSpPr>
            <a:spLocks noGrp="1"/>
          </p:cNvSpPr>
          <p:nvPr>
            <p:ph type="title"/>
          </p:nvPr>
        </p:nvSpPr>
        <p:spPr>
          <a:xfrm>
            <a:off x="0" y="-77788"/>
            <a:ext cx="9036050" cy="893763"/>
          </a:xfrm>
        </p:spPr>
        <p:txBody>
          <a:bodyPr/>
          <a:lstStyle/>
          <a:p>
            <a:r>
              <a:rPr lang="ru-RU" sz="2400" smtClean="0"/>
              <a:t>Извлечение протокола и номера порта из URL-адреса</a:t>
            </a:r>
            <a:br>
              <a:rPr lang="ru-RU" sz="2400" smtClean="0"/>
            </a:br>
            <a:endParaRPr lang="ru-RU" smtClean="0"/>
          </a:p>
        </p:txBody>
      </p:sp>
      <p:sp>
        <p:nvSpPr>
          <p:cNvPr id="77827" name="Содержимое 2"/>
          <p:cNvSpPr>
            <a:spLocks noGrp="1"/>
          </p:cNvSpPr>
          <p:nvPr>
            <p:ph idx="1"/>
          </p:nvPr>
        </p:nvSpPr>
        <p:spPr>
          <a:xfrm>
            <a:off x="179388" y="620713"/>
            <a:ext cx="8555037" cy="54721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0000FF"/>
                </a:solidFill>
              </a:rPr>
              <a:t>using</a:t>
            </a:r>
            <a:r>
              <a:rPr lang="en-US" sz="2000" smtClean="0"/>
              <a:t> System; </a:t>
            </a: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0000FF"/>
                </a:solidFill>
              </a:rPr>
              <a:t>using</a:t>
            </a:r>
            <a:r>
              <a:rPr lang="en-US" sz="2000" smtClean="0"/>
              <a:t> System.Text.RegularExpressions; </a:t>
            </a: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0000FF"/>
                </a:solidFill>
              </a:rPr>
              <a:t>public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0000FF"/>
                </a:solidFill>
              </a:rPr>
              <a:t>class</a:t>
            </a:r>
            <a:r>
              <a:rPr lang="en-US" sz="2000" smtClean="0"/>
              <a:t> Example </a:t>
            </a: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en-US" sz="2000" smtClean="0"/>
              <a:t>{ </a:t>
            </a:r>
            <a:r>
              <a:rPr lang="en-US" sz="2000" smtClean="0">
                <a:solidFill>
                  <a:srgbClr val="0000FF"/>
                </a:solidFill>
              </a:rPr>
              <a:t>public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0000FF"/>
                </a:solidFill>
              </a:rPr>
              <a:t>static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0000FF"/>
                </a:solidFill>
              </a:rPr>
              <a:t>void</a:t>
            </a:r>
            <a:r>
              <a:rPr lang="en-US" sz="2000" smtClean="0"/>
              <a:t> Main()</a:t>
            </a: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ru-RU" sz="2000" smtClean="0"/>
              <a:t> </a:t>
            </a:r>
            <a:r>
              <a:rPr lang="en-US" sz="2000" smtClean="0"/>
              <a:t> { </a:t>
            </a:r>
            <a:r>
              <a:rPr lang="en-US" sz="2000" smtClean="0">
                <a:solidFill>
                  <a:srgbClr val="0000FF"/>
                </a:solidFill>
              </a:rPr>
              <a:t>string</a:t>
            </a:r>
            <a:r>
              <a:rPr lang="en-US" sz="2000" smtClean="0"/>
              <a:t> url = </a:t>
            </a:r>
            <a:r>
              <a:rPr lang="en-US" sz="2000" smtClean="0">
                <a:solidFill>
                  <a:srgbClr val="A31515"/>
                </a:solidFill>
              </a:rPr>
              <a:t>"http://www.contoso.com:8080/letters/readme.html"</a:t>
            </a:r>
            <a:r>
              <a:rPr lang="en-US" sz="2000" smtClean="0"/>
              <a:t>;</a:t>
            </a: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ru-RU" sz="2000" smtClean="0"/>
              <a:t>   </a:t>
            </a:r>
            <a:r>
              <a:rPr lang="en-US" sz="2000" smtClean="0"/>
              <a:t> Regex r = </a:t>
            </a:r>
            <a:r>
              <a:rPr lang="en-US" sz="2000" smtClean="0">
                <a:solidFill>
                  <a:srgbClr val="0000FF"/>
                </a:solidFill>
              </a:rPr>
              <a:t>new</a:t>
            </a:r>
            <a:r>
              <a:rPr lang="en-US" sz="2000" smtClean="0"/>
              <a:t> Regex(</a:t>
            </a:r>
            <a:r>
              <a:rPr lang="en-US" sz="2000" smtClean="0">
                <a:solidFill>
                  <a:srgbClr val="A31515"/>
                </a:solidFill>
              </a:rPr>
              <a:t>@"^(?&lt;proto&gt;\w+)://[^/]+?(?&lt;port&gt;:\d+)?/"</a:t>
            </a:r>
            <a:r>
              <a:rPr lang="en-US" sz="2000" smtClean="0"/>
              <a:t>); </a:t>
            </a: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ru-RU" sz="2000" smtClean="0"/>
              <a:t>    </a:t>
            </a:r>
            <a:r>
              <a:rPr lang="en-US" sz="2000" smtClean="0"/>
              <a:t>Match m = r.Match(url);</a:t>
            </a: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ru-RU" sz="2000" smtClean="0"/>
              <a:t>   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0000FF"/>
                </a:solidFill>
              </a:rPr>
              <a:t>if</a:t>
            </a:r>
            <a:r>
              <a:rPr lang="en-US" sz="2000" smtClean="0"/>
              <a:t> (m.Success) </a:t>
            </a:r>
            <a:r>
              <a:rPr lang="ru-RU" sz="2000" smtClean="0"/>
              <a:t>   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    </a:t>
            </a:r>
            <a:r>
              <a:rPr lang="en-US" sz="2000" smtClean="0"/>
              <a:t>Console.WriteLine(r.Match(url).Result(</a:t>
            </a:r>
            <a:r>
              <a:rPr lang="en-US" sz="2000" smtClean="0">
                <a:solidFill>
                  <a:srgbClr val="A31515"/>
                </a:solidFill>
              </a:rPr>
              <a:t>"${proto}${port}"</a:t>
            </a:r>
            <a:r>
              <a:rPr lang="en-US" sz="2000" smtClean="0"/>
              <a:t>));</a:t>
            </a: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en-US" sz="2000" smtClean="0"/>
              <a:t> }</a:t>
            </a: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en-US" sz="2000" smtClean="0"/>
              <a:t>}</a:t>
            </a: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en-US" sz="2000" smtClean="0"/>
              <a:t> </a:t>
            </a:r>
            <a:r>
              <a:rPr lang="en-US" sz="2000" smtClean="0">
                <a:solidFill>
                  <a:srgbClr val="008000"/>
                </a:solidFill>
              </a:rPr>
              <a:t>// output:</a:t>
            </a:r>
            <a:endParaRPr lang="ru-RU" sz="2000" smtClean="0">
              <a:solidFill>
                <a:srgbClr val="008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 smtClean="0"/>
              <a:t> </a:t>
            </a:r>
            <a:r>
              <a:rPr lang="en-US" sz="2000" smtClean="0">
                <a:solidFill>
                  <a:srgbClr val="008000"/>
                </a:solidFill>
              </a:rPr>
              <a:t>// http:8080</a:t>
            </a:r>
            <a:endParaRPr lang="ru-RU" sz="20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08C85-2972-4E78-B0BD-F0015658D6F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^(?&lt;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proto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&gt;\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w+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)://[^/]+?(?&lt;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port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&gt;:\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d+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)?/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3E81E-0358-4F6E-9781-15B9A095D9C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825" y="908050"/>
          <a:ext cx="8568952" cy="5040561"/>
        </p:xfrm>
        <a:graphic>
          <a:graphicData uri="http://schemas.openxmlformats.org/drawingml/2006/table">
            <a:tbl>
              <a:tblPr/>
              <a:tblGrid>
                <a:gridCol w="1954322"/>
                <a:gridCol w="6614630"/>
              </a:tblGrid>
              <a:tr h="517740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^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Соответствие должно обнаруживаться в начале строки.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9359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(?&lt;proto&gt;\w+)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Совпадение с одним или несколькими символами слова. Эта группа должна получить имя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proto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9359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://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Соответствует двоеточию, за которым следуют две косые черты.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9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[^/]+?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Соответствует одному или нескольким вхождениям (но как можно меньшему числу) любого символа, отличного от косой черты.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941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(?&lt;port&gt;:\d+)?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Соответствует вхождениям в количестве 0 или 1 двоеточия, за которым следует одна или несколько цифр. Эта группа должна получить имя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port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5271">
                <a:tc>
                  <a:txBody>
                    <a:bodyPr/>
                    <a:lstStyle/>
                    <a:p>
                      <a:pPr algn="l" fontAlgn="b"/>
                      <a:r>
                        <a:rPr lang="ru-RU" sz="2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Соответствует косой черте. </a:t>
                      </a:r>
                    </a:p>
                  </a:txBody>
                  <a:tcPr marL="7223" marR="7223" marT="7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Пример РВ: допустимый </a:t>
            </a:r>
            <a:r>
              <a:rPr lang="en-US" smtClean="0"/>
              <a:t>e-mail </a:t>
            </a:r>
            <a:r>
              <a:rPr lang="ru-RU" smtClean="0"/>
              <a:t>адрес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indent="12700">
              <a:buFont typeface="Wingdings" pitchFamily="2" charset="2"/>
              <a:buNone/>
              <a:defRPr/>
            </a:pPr>
            <a:r>
              <a:rPr lang="ru-RU" sz="2000" dirty="0" smtClean="0"/>
              <a:t>Метод </a:t>
            </a:r>
            <a:r>
              <a:rPr lang="ru-RU" sz="2000" dirty="0" err="1" smtClean="0"/>
              <a:t>IsValidEmail</a:t>
            </a:r>
            <a:r>
              <a:rPr lang="ru-RU" sz="2000" dirty="0" smtClean="0"/>
              <a:t> возвращает значение </a:t>
            </a:r>
            <a:r>
              <a:rPr lang="ru-RU" sz="2000" dirty="0" err="1" smtClean="0"/>
              <a:t>true</a:t>
            </a:r>
            <a:r>
              <a:rPr lang="ru-RU" sz="2000" dirty="0" smtClean="0"/>
              <a:t>, если строка содержит допустимый адрес электронной почты, и значение </a:t>
            </a:r>
            <a:r>
              <a:rPr lang="ru-RU" sz="2000" dirty="0" err="1" smtClean="0"/>
              <a:t>false</a:t>
            </a:r>
            <a:r>
              <a:rPr lang="ru-RU" sz="2000" dirty="0" smtClean="0"/>
              <a:t>, если нет.</a:t>
            </a:r>
          </a:p>
          <a:p>
            <a:pPr marL="1588" indent="12700">
              <a:buFont typeface="Wingdings" pitchFamily="2" charset="2"/>
              <a:buNone/>
              <a:defRPr/>
            </a:pP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using</a:t>
            </a:r>
            <a:r>
              <a:rPr lang="en-US" sz="2000" dirty="0" smtClean="0"/>
              <a:t> System; </a:t>
            </a: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using</a:t>
            </a:r>
            <a:r>
              <a:rPr lang="en-US" sz="2000" dirty="0" smtClean="0"/>
              <a:t> </a:t>
            </a:r>
            <a:r>
              <a:rPr lang="en-US" sz="2000" dirty="0" err="1" smtClean="0"/>
              <a:t>System.Text.RegularExpressions</a:t>
            </a:r>
            <a:r>
              <a:rPr lang="en-US" sz="2000" dirty="0" smtClean="0"/>
              <a:t>; </a:t>
            </a: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public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dirty="0" err="1" smtClean="0"/>
              <a:t>RegexUtilities</a:t>
            </a: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{ </a:t>
            </a:r>
            <a:r>
              <a:rPr lang="ru-RU" sz="2000" dirty="0" smtClean="0"/>
              <a:t>  </a:t>
            </a:r>
            <a:r>
              <a:rPr lang="en-US" sz="2000" dirty="0" smtClean="0">
                <a:solidFill>
                  <a:srgbClr val="0000FF"/>
                </a:solidFill>
              </a:rPr>
              <a:t>public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static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bool</a:t>
            </a:r>
            <a:r>
              <a:rPr lang="en-US" sz="2000" dirty="0" smtClean="0"/>
              <a:t> </a:t>
            </a:r>
            <a:r>
              <a:rPr lang="en-US" sz="2000" dirty="0" err="1" smtClean="0"/>
              <a:t>IsValidEmail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</a:t>
            </a:r>
            <a:r>
              <a:rPr lang="en-US" sz="2000" dirty="0" err="1" smtClean="0"/>
              <a:t>strIn</a:t>
            </a:r>
            <a:r>
              <a:rPr lang="en-US" sz="2000" dirty="0" smtClean="0"/>
              <a:t>) </a:t>
            </a:r>
            <a:r>
              <a:rPr lang="ru-RU" sz="2000" dirty="0" smtClean="0"/>
              <a:t>   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/>
              <a:t>     </a:t>
            </a:r>
            <a:r>
              <a:rPr lang="en-US" sz="2000" dirty="0" smtClean="0"/>
              <a:t>{</a:t>
            </a:r>
            <a:r>
              <a:rPr lang="ru-RU" sz="2000" dirty="0" smtClean="0"/>
              <a:t>   </a:t>
            </a:r>
            <a:r>
              <a:rPr lang="en-US" sz="2000" dirty="0" smtClean="0">
                <a:solidFill>
                  <a:srgbClr val="0000FF"/>
                </a:solidFill>
              </a:rPr>
              <a:t>return</a:t>
            </a:r>
            <a:r>
              <a:rPr lang="en-US" sz="2000" dirty="0" smtClean="0"/>
              <a:t> </a:t>
            </a:r>
            <a:r>
              <a:rPr lang="en-US" sz="2000" dirty="0" err="1" smtClean="0"/>
              <a:t>Regex.IsMatch</a:t>
            </a:r>
            <a:r>
              <a:rPr lang="en-US" sz="2000" dirty="0" smtClean="0"/>
              <a:t>(</a:t>
            </a:r>
            <a:r>
              <a:rPr lang="en-US" sz="2000" dirty="0" err="1" smtClean="0"/>
              <a:t>strIn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A31515"/>
                </a:solidFill>
              </a:rPr>
              <a:t>@"^(?("")("".+?""@)|(([0-9a-zA-Z]((\.(?!\.))|[-!#\$%&amp;'\*\+/=\?\^`\{\}\|~\w])*)(?&lt;=[0-9a-zA-Z])@))"</a:t>
            </a:r>
            <a:r>
              <a:rPr lang="en-US" sz="2000" dirty="0" smtClean="0"/>
              <a:t> + </a:t>
            </a:r>
            <a:r>
              <a:rPr lang="en-US" sz="2000" dirty="0" smtClean="0">
                <a:solidFill>
                  <a:srgbClr val="A31515"/>
                </a:solidFill>
              </a:rPr>
              <a:t>@"(?(\[)(\[(\d{1,3}\.){3}\d{1,3}\])|(([0-9a-zA-Z][-\w]*[0-9a-zA-Z]\.)+[a-</a:t>
            </a:r>
            <a:r>
              <a:rPr lang="en-US" sz="2000" dirty="0" err="1" smtClean="0">
                <a:solidFill>
                  <a:srgbClr val="A31515"/>
                </a:solidFill>
              </a:rPr>
              <a:t>zA</a:t>
            </a:r>
            <a:r>
              <a:rPr lang="en-US" sz="2000" dirty="0" smtClean="0">
                <a:solidFill>
                  <a:srgbClr val="A31515"/>
                </a:solidFill>
              </a:rPr>
              <a:t>-Z]{2,6}))$"</a:t>
            </a:r>
            <a:r>
              <a:rPr lang="en-US" sz="2000" dirty="0" smtClean="0"/>
              <a:t>);</a:t>
            </a: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/>
              <a:t>    </a:t>
            </a:r>
            <a:r>
              <a:rPr lang="en-US" sz="2000" dirty="0" smtClean="0"/>
              <a:t> }</a:t>
            </a:r>
            <a:endParaRPr lang="ru-RU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}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711D7-CA67-43E3-9FAD-DAE8182AE89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836613"/>
          <a:ext cx="9144000" cy="5878514"/>
        </p:xfrm>
        <a:graphic>
          <a:graphicData uri="http://schemas.openxmlformats.org/drawingml/2006/table">
            <a:tbl>
              <a:tblPr/>
              <a:tblGrid>
                <a:gridCol w="1979613"/>
                <a:gridCol w="7164387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Шаблон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anchor="ctr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Описание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anchor="ctr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E5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^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Соответствие должно обнаруживаться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в начале строки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(?("")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Определение, является ли первый символ кавычкой. (?("") является началом конструкции изменения.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27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((?("")("".+?""@)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Если первый символ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является кавычкой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, имеется соответствие открывающей кавычки, после которой следует как минимум одно вхождение любого символа с последующей закрывающей кавычкой. Строка должна заканчиваться знаком @.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|(([0-9a-zA-Z]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Если первый символ не является кавычкой, имеется соответствие любой буквы с A до Z или любой цифре от 0 до 9.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9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(\.(?! \.))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Если следующим символом является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точка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, имеется соответствие. Если этот символ не является точкой, выполняется поиск вперед к следующему символу и продолжается поиск соответствия.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(?!\.)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является утверждением отрицательного поиска вперед нулевой ширины, предотвращающим отображение двух последовательных точек в локальной части адреса электронной почты.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©</a:t>
            </a:r>
            <a:r>
              <a:rPr lang="ru-RU" dirty="0" smtClean="0">
                <a:solidFill>
                  <a:srgbClr val="000000"/>
                </a:solidFill>
              </a:rPr>
              <a:t>Павловская Т.А. (СПбГУ ИТМО)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B8B07-61BF-4D7C-87BD-A5183D670E1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0923" name="Прямоугольник 6"/>
          <p:cNvSpPr>
            <a:spLocks noChangeArrowheads="1"/>
          </p:cNvSpPr>
          <p:nvPr/>
        </p:nvSpPr>
        <p:spPr bwMode="auto">
          <a:xfrm>
            <a:off x="323850" y="0"/>
            <a:ext cx="8640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A31515"/>
                </a:solidFill>
                <a:latin typeface="Arial" charset="0"/>
              </a:rPr>
              <a:t>@"</a:t>
            </a:r>
            <a:r>
              <a:rPr lang="en-US" sz="3200" u="sng">
                <a:solidFill>
                  <a:srgbClr val="430909"/>
                </a:solidFill>
                <a:latin typeface="Arial" charset="0"/>
              </a:rPr>
              <a:t>^</a:t>
            </a:r>
            <a:r>
              <a:rPr lang="en-US" sz="3200" u="sng">
                <a:solidFill>
                  <a:srgbClr val="5F5F5F"/>
                </a:solidFill>
                <a:latin typeface="Arial" charset="0"/>
              </a:rPr>
              <a:t>(?("")</a:t>
            </a:r>
            <a:r>
              <a:rPr lang="en-US" sz="3200" u="sng">
                <a:solidFill>
                  <a:srgbClr val="A31515"/>
                </a:solidFill>
                <a:latin typeface="Arial" charset="0"/>
              </a:rPr>
              <a:t>(""</a:t>
            </a:r>
            <a:r>
              <a:rPr lang="en-US" sz="3200" u="sng">
                <a:solidFill>
                  <a:srgbClr val="FF0000"/>
                </a:solidFill>
                <a:latin typeface="Arial" charset="0"/>
              </a:rPr>
              <a:t>.+</a:t>
            </a:r>
            <a:r>
              <a:rPr lang="en-US" sz="3200" u="sng">
                <a:solidFill>
                  <a:srgbClr val="A31515"/>
                </a:solidFill>
                <a:latin typeface="Arial" charset="0"/>
              </a:rPr>
              <a:t>?""</a:t>
            </a:r>
            <a:r>
              <a:rPr lang="en-US" sz="3200" u="sng">
                <a:solidFill>
                  <a:srgbClr val="A83B10"/>
                </a:solidFill>
                <a:latin typeface="Arial" charset="0"/>
              </a:rPr>
              <a:t>@</a:t>
            </a:r>
            <a:r>
              <a:rPr lang="en-US" sz="3200" u="sng">
                <a:solidFill>
                  <a:srgbClr val="A31515"/>
                </a:solidFill>
                <a:latin typeface="Arial" charset="0"/>
              </a:rPr>
              <a:t>)</a:t>
            </a:r>
            <a:r>
              <a:rPr lang="en-US" sz="3200">
                <a:solidFill>
                  <a:srgbClr val="0070C0"/>
                </a:solidFill>
                <a:latin typeface="Arial" charset="0"/>
              </a:rPr>
              <a:t>|(([0-9a-zA-Z]</a:t>
            </a:r>
            <a:r>
              <a:rPr lang="en-US" sz="3200">
                <a:solidFill>
                  <a:srgbClr val="A31515"/>
                </a:solidFill>
                <a:latin typeface="Arial" charset="0"/>
              </a:rPr>
              <a:t>((</a:t>
            </a:r>
            <a:r>
              <a:rPr lang="en-US" sz="3200">
                <a:solidFill>
                  <a:srgbClr val="006600"/>
                </a:solidFill>
                <a:latin typeface="Arial" charset="0"/>
              </a:rPr>
              <a:t>\.</a:t>
            </a:r>
            <a:r>
              <a:rPr lang="en-US" sz="3200">
                <a:solidFill>
                  <a:srgbClr val="A31515"/>
                </a:solidFill>
                <a:latin typeface="Arial" charset="0"/>
              </a:rPr>
              <a:t>(?!\.))</a:t>
            </a:r>
            <a:endParaRPr lang="ru-RU" sz="32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0825" y="1196975"/>
          <a:ext cx="8893175" cy="5659440"/>
        </p:xfrm>
        <a:graphic>
          <a:graphicData uri="http://schemas.openxmlformats.org/drawingml/2006/table">
            <a:tbl>
              <a:tblPr/>
              <a:tblGrid>
                <a:gridCol w="2736850"/>
                <a:gridCol w="6156325"/>
              </a:tblGrid>
              <a:tr h="1214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((\.(?! \.))|[-!#\$%'\*\+/=\? \^`\{\}\|~\w])*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Соответствие шаблону изменения (точка, после которой следует символ, отличный от точки, или одна цифра) 0 или несколько раз.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@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Соответствие символу @.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70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(?&lt;=[0-9a-zA-Z])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Продолжение поиска соответствия, если символ, предшествующий символу @, является буквой от A до Z, от a до z или цифрой от 0 до 9. Конструкция (?&lt;=[0-9a-zA-Z]) определяет утверждение положительного поиска вперед нулевой ширины.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(?(\[)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Проверка, является ли символ, следующий после символа @, открывающей круглой скобкой.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70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(\[(\d{1,3}\.){3}\d{1,3}\])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Если этот символ является открывающей круглой скобкой, имеется соответствие открытой круглой скобки, после которой идет IP-адрес (четыре группы из одной-трех цифр, разделенные точкой) и закрывающая круглая скобка.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206DF-8385-47EA-8A1B-E50C632E650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46</a:t>
            </a:fld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0825" y="188913"/>
          <a:ext cx="8893175" cy="946404"/>
        </p:xfrm>
        <a:graphic>
          <a:graphicData uri="http://schemas.openxmlformats.org/drawingml/2006/table">
            <a:tbl>
              <a:tblPr/>
              <a:tblGrid>
                <a:gridCol w="2736850"/>
                <a:gridCol w="6156325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|[-!#\$%&amp;'\*\+/=\? \^`\{\}\|~\w]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Если следующий символ не является точкой, имеется соответствие любого символа слова или одного из следующих символов: -!#$%'*+=?^`{}|~.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8313" y="836613"/>
          <a:ext cx="8064500" cy="3610356"/>
        </p:xfrm>
        <a:graphic>
          <a:graphicData uri="http://schemas.openxmlformats.org/drawingml/2006/table">
            <a:tbl>
              <a:tblPr/>
              <a:tblGrid>
                <a:gridCol w="7920037"/>
                <a:gridCol w="144463"/>
              </a:tblGrid>
              <a:tr h="1281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|(([0-9a-zA-Z][-\w]*[0-9a-zA-Z]\.)+[a-zA-Z]{2,6})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egoe UI" pitchFamily="34" charset="0"/>
                          <a:cs typeface="Times New Roman" pitchFamily="18" charset="0"/>
                        </a:rPr>
                        <a:t>Если символ, следующий за @, не является открывающей круглой скобкой, имеется соответствие одного буквенно-цифрового символа со значением A-Z, a-z или 0-9 с последующими 0 или несколькими вхождениями символа слова или дефиса, за которыми следует буквенно-цифровой символ со значением A-Z, a-z или 0-9 с последующей точкой. Этот шаблон можно повторить один или несколько раз, после него должны следовать от двух до шести буквенно-цифровых (a-z, A-Z) символов. Эта часть регулярного выражения предусмотрена для захвата имени домена.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5183" marR="45183" marT="0" marB="0" horzOverflow="overflow">
                    <a:lnL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45B5-4EF7-4F33-98F7-AACDBF48350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47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948488" cy="71739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smtClean="0">
                <a:solidFill>
                  <a:srgbClr val="0000FF"/>
                </a:solidFill>
              </a:rPr>
              <a:t>public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0000FF"/>
                </a:solidFill>
              </a:rPr>
              <a:t>class</a:t>
            </a:r>
            <a:r>
              <a:rPr lang="en-US" sz="1800" smtClean="0"/>
              <a:t> Application </a:t>
            </a:r>
            <a:endParaRPr lang="ru-RU" sz="1800" smtClean="0"/>
          </a:p>
          <a:p>
            <a:pPr>
              <a:buFont typeface="Wingdings" pitchFamily="2" charset="2"/>
              <a:buNone/>
            </a:pPr>
            <a:r>
              <a:rPr lang="en-US" sz="1800" smtClean="0"/>
              <a:t>{ </a:t>
            </a:r>
            <a:r>
              <a:rPr lang="en-US" sz="1800" smtClean="0">
                <a:solidFill>
                  <a:srgbClr val="0000FF"/>
                </a:solidFill>
              </a:rPr>
              <a:t>public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0000FF"/>
                </a:solidFill>
              </a:rPr>
              <a:t>static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0000FF"/>
                </a:solidFill>
              </a:rPr>
              <a:t>void</a:t>
            </a:r>
            <a:r>
              <a:rPr lang="en-US" sz="1800" smtClean="0"/>
              <a:t> Main()</a:t>
            </a:r>
            <a:endParaRPr lang="ru-RU" sz="1800" smtClean="0"/>
          </a:p>
          <a:p>
            <a:pPr>
              <a:buFont typeface="Wingdings" pitchFamily="2" charset="2"/>
              <a:buNone/>
            </a:pPr>
            <a:r>
              <a:rPr lang="en-US" sz="1800" smtClean="0"/>
              <a:t> { </a:t>
            </a:r>
            <a:r>
              <a:rPr lang="en-US" sz="1800" smtClean="0">
                <a:solidFill>
                  <a:srgbClr val="0000FF"/>
                </a:solidFill>
              </a:rPr>
              <a:t>string</a:t>
            </a:r>
            <a:r>
              <a:rPr lang="en-US" sz="1800" smtClean="0"/>
              <a:t>[] emailAddresses = { </a:t>
            </a:r>
            <a:r>
              <a:rPr lang="en-US" sz="1800" smtClean="0">
                <a:solidFill>
                  <a:srgbClr val="A31515"/>
                </a:solidFill>
              </a:rPr>
              <a:t>"david.jones@proseware.com"</a:t>
            </a:r>
            <a:r>
              <a:rPr lang="en-US" sz="1800" smtClean="0"/>
              <a:t>, </a:t>
            </a:r>
            <a:r>
              <a:rPr lang="en-US" sz="1800" smtClean="0">
                <a:solidFill>
                  <a:srgbClr val="A31515"/>
                </a:solidFill>
              </a:rPr>
              <a:t>"d.j@server1.proseware.com"</a:t>
            </a:r>
            <a:r>
              <a:rPr lang="en-US" sz="1800" smtClean="0"/>
              <a:t>, </a:t>
            </a:r>
            <a:r>
              <a:rPr lang="en-US" sz="1800" smtClean="0">
                <a:solidFill>
                  <a:srgbClr val="A31515"/>
                </a:solidFill>
              </a:rPr>
              <a:t>"jones@ms1.proseware.com"</a:t>
            </a:r>
            <a:r>
              <a:rPr lang="en-US" sz="1800" smtClean="0"/>
              <a:t>, </a:t>
            </a:r>
            <a:r>
              <a:rPr lang="en-US" sz="1800" smtClean="0">
                <a:solidFill>
                  <a:srgbClr val="A31515"/>
                </a:solidFill>
              </a:rPr>
              <a:t>"j.@server1.proseware.com"</a:t>
            </a:r>
            <a:r>
              <a:rPr lang="en-US" sz="1800" smtClean="0"/>
              <a:t>, </a:t>
            </a:r>
            <a:endParaRPr lang="ru-RU" sz="1800" smtClean="0"/>
          </a:p>
          <a:p>
            <a:pPr>
              <a:buFont typeface="Wingdings" pitchFamily="2" charset="2"/>
              <a:buNone/>
            </a:pPr>
            <a:r>
              <a:rPr lang="ru-RU" sz="1800" smtClean="0">
                <a:solidFill>
                  <a:srgbClr val="A31515"/>
                </a:solidFill>
              </a:rPr>
              <a:t>     </a:t>
            </a:r>
            <a:r>
              <a:rPr lang="en-US" sz="1800" smtClean="0">
                <a:solidFill>
                  <a:srgbClr val="A31515"/>
                </a:solidFill>
              </a:rPr>
              <a:t>"j@proseware.com9"</a:t>
            </a:r>
            <a:r>
              <a:rPr lang="en-US" sz="1800" smtClean="0"/>
              <a:t>, </a:t>
            </a:r>
            <a:endParaRPr lang="ru-RU" sz="1800" smtClean="0"/>
          </a:p>
          <a:p>
            <a:pPr>
              <a:buFont typeface="Wingdings" pitchFamily="2" charset="2"/>
              <a:buNone/>
            </a:pPr>
            <a:r>
              <a:rPr lang="ru-RU" sz="1800" smtClean="0">
                <a:solidFill>
                  <a:srgbClr val="A31515"/>
                </a:solidFill>
              </a:rPr>
              <a:t>     </a:t>
            </a:r>
            <a:r>
              <a:rPr lang="en-US" sz="1800" smtClean="0">
                <a:solidFill>
                  <a:srgbClr val="A31515"/>
                </a:solidFill>
              </a:rPr>
              <a:t>"js#internal@proseware.com"</a:t>
            </a:r>
            <a:r>
              <a:rPr lang="en-US" sz="1800" smtClean="0"/>
              <a:t>, </a:t>
            </a:r>
            <a:r>
              <a:rPr lang="en-US" sz="1800" smtClean="0">
                <a:solidFill>
                  <a:srgbClr val="A31515"/>
                </a:solidFill>
              </a:rPr>
              <a:t>"j_9@[129.126.118.1]"</a:t>
            </a:r>
            <a:r>
              <a:rPr lang="en-US" sz="1800" smtClean="0"/>
              <a:t>, </a:t>
            </a:r>
            <a:endParaRPr lang="ru-RU" sz="1800" smtClean="0"/>
          </a:p>
          <a:p>
            <a:pPr>
              <a:buFont typeface="Wingdings" pitchFamily="2" charset="2"/>
              <a:buNone/>
            </a:pPr>
            <a:r>
              <a:rPr lang="ru-RU" sz="1800" smtClean="0">
                <a:solidFill>
                  <a:srgbClr val="A31515"/>
                </a:solidFill>
              </a:rPr>
              <a:t>     </a:t>
            </a:r>
            <a:r>
              <a:rPr lang="en-US" sz="1800" smtClean="0">
                <a:solidFill>
                  <a:srgbClr val="A31515"/>
                </a:solidFill>
              </a:rPr>
              <a:t>"j..s@proseware.com"</a:t>
            </a:r>
            <a:r>
              <a:rPr lang="en-US" sz="1800" smtClean="0"/>
              <a:t>, </a:t>
            </a:r>
            <a:endParaRPr lang="ru-RU" sz="1800" smtClean="0"/>
          </a:p>
          <a:p>
            <a:pPr>
              <a:buFont typeface="Wingdings" pitchFamily="2" charset="2"/>
              <a:buNone/>
            </a:pPr>
            <a:r>
              <a:rPr lang="ru-RU" sz="1800" smtClean="0">
                <a:solidFill>
                  <a:srgbClr val="A31515"/>
                </a:solidFill>
              </a:rPr>
              <a:t>     </a:t>
            </a:r>
            <a:r>
              <a:rPr lang="en-US" sz="1800" smtClean="0">
                <a:solidFill>
                  <a:srgbClr val="A31515"/>
                </a:solidFill>
              </a:rPr>
              <a:t>"js*@proseware.com"</a:t>
            </a:r>
            <a:r>
              <a:rPr lang="en-US" sz="1800" smtClean="0"/>
              <a:t>,</a:t>
            </a:r>
            <a:endParaRPr lang="ru-RU" sz="1800" smtClean="0"/>
          </a:p>
          <a:p>
            <a:pPr>
              <a:buFont typeface="Wingdings" pitchFamily="2" charset="2"/>
              <a:buNone/>
            </a:pPr>
            <a:r>
              <a:rPr lang="ru-RU" sz="1800" smtClean="0"/>
              <a:t>    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A31515"/>
                </a:solidFill>
              </a:rPr>
              <a:t>"js@proseware..com"</a:t>
            </a:r>
            <a:r>
              <a:rPr lang="en-US" sz="1800" smtClean="0"/>
              <a:t>, </a:t>
            </a:r>
            <a:endParaRPr lang="ru-RU" sz="1800" smtClean="0"/>
          </a:p>
          <a:p>
            <a:pPr>
              <a:buFont typeface="Wingdings" pitchFamily="2" charset="2"/>
              <a:buNone/>
            </a:pPr>
            <a:r>
              <a:rPr lang="ru-RU" sz="1800" smtClean="0">
                <a:solidFill>
                  <a:srgbClr val="A31515"/>
                </a:solidFill>
              </a:rPr>
              <a:t>     </a:t>
            </a:r>
            <a:r>
              <a:rPr lang="en-US" sz="1800" smtClean="0">
                <a:solidFill>
                  <a:srgbClr val="A31515"/>
                </a:solidFill>
              </a:rPr>
              <a:t>"js@proseware.com9"</a:t>
            </a:r>
            <a:r>
              <a:rPr lang="en-US" sz="1800" smtClean="0"/>
              <a:t>, </a:t>
            </a:r>
            <a:endParaRPr lang="ru-RU" sz="1800" smtClean="0"/>
          </a:p>
          <a:p>
            <a:pPr>
              <a:buFont typeface="Wingdings" pitchFamily="2" charset="2"/>
              <a:buNone/>
            </a:pPr>
            <a:r>
              <a:rPr lang="ru-RU" sz="1800" smtClean="0">
                <a:solidFill>
                  <a:srgbClr val="A31515"/>
                </a:solidFill>
              </a:rPr>
              <a:t>     </a:t>
            </a:r>
            <a:r>
              <a:rPr lang="en-US" sz="1800" smtClean="0">
                <a:solidFill>
                  <a:srgbClr val="A31515"/>
                </a:solidFill>
              </a:rPr>
              <a:t>"j.s@server1.proseware.com"</a:t>
            </a:r>
            <a:r>
              <a:rPr lang="en-US" sz="1800" smtClean="0"/>
              <a:t> }; </a:t>
            </a:r>
            <a:endParaRPr lang="ru-RU" sz="1800" smtClean="0"/>
          </a:p>
          <a:p>
            <a:pPr>
              <a:buFont typeface="Wingdings" pitchFamily="2" charset="2"/>
              <a:buNone/>
            </a:pPr>
            <a:r>
              <a:rPr lang="en-US" sz="1800" smtClean="0">
                <a:solidFill>
                  <a:srgbClr val="0000FF"/>
                </a:solidFill>
              </a:rPr>
              <a:t>foreach</a:t>
            </a:r>
            <a:r>
              <a:rPr lang="en-US" sz="1800" smtClean="0"/>
              <a:t> (</a:t>
            </a:r>
            <a:r>
              <a:rPr lang="en-US" sz="1800" smtClean="0">
                <a:solidFill>
                  <a:srgbClr val="0000FF"/>
                </a:solidFill>
              </a:rPr>
              <a:t>string</a:t>
            </a:r>
            <a:r>
              <a:rPr lang="en-US" sz="1800" smtClean="0"/>
              <a:t> emailAddress </a:t>
            </a:r>
            <a:r>
              <a:rPr lang="en-US" sz="1800" smtClean="0">
                <a:solidFill>
                  <a:srgbClr val="0000FF"/>
                </a:solidFill>
              </a:rPr>
              <a:t>in</a:t>
            </a:r>
            <a:r>
              <a:rPr lang="en-US" sz="1800" smtClean="0"/>
              <a:t> emailAddresses)</a:t>
            </a:r>
            <a:endParaRPr lang="ru-RU" sz="1800" smtClean="0"/>
          </a:p>
          <a:p>
            <a:pPr>
              <a:buFont typeface="Wingdings" pitchFamily="2" charset="2"/>
              <a:buNone/>
            </a:pPr>
            <a:r>
              <a:rPr lang="ru-RU" sz="1800" smtClean="0"/>
              <a:t> </a:t>
            </a:r>
            <a:r>
              <a:rPr lang="en-US" sz="1800" smtClean="0"/>
              <a:t> { </a:t>
            </a:r>
            <a:r>
              <a:rPr lang="en-US" sz="1800" smtClean="0">
                <a:solidFill>
                  <a:srgbClr val="0000FF"/>
                </a:solidFill>
              </a:rPr>
              <a:t>if</a:t>
            </a:r>
            <a:r>
              <a:rPr lang="en-US" sz="1800" smtClean="0"/>
              <a:t> (RegexUtilities.IsValidEmail(emailAddress)) Console.WriteLine(</a:t>
            </a:r>
            <a:r>
              <a:rPr lang="en-US" sz="1800" smtClean="0">
                <a:solidFill>
                  <a:srgbClr val="A31515"/>
                </a:solidFill>
              </a:rPr>
              <a:t>"Valid: {0}"</a:t>
            </a:r>
            <a:r>
              <a:rPr lang="en-US" sz="1800" smtClean="0"/>
              <a:t>, emailAddress);</a:t>
            </a:r>
            <a:endParaRPr lang="ru-RU" sz="1800" smtClean="0"/>
          </a:p>
          <a:p>
            <a:pPr>
              <a:buFont typeface="Wingdings" pitchFamily="2" charset="2"/>
              <a:buNone/>
            </a:pPr>
            <a:r>
              <a:rPr lang="ru-RU" sz="1800" smtClean="0"/>
              <a:t>    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0000FF"/>
                </a:solidFill>
              </a:rPr>
              <a:t>else</a:t>
            </a:r>
            <a:r>
              <a:rPr lang="en-US" sz="1800" smtClean="0"/>
              <a:t> Console.WriteLine(</a:t>
            </a:r>
            <a:r>
              <a:rPr lang="en-US" sz="1800" smtClean="0">
                <a:solidFill>
                  <a:srgbClr val="A31515"/>
                </a:solidFill>
              </a:rPr>
              <a:t>"Invalid: {0}"</a:t>
            </a:r>
            <a:r>
              <a:rPr lang="en-US" sz="1800" smtClean="0"/>
              <a:t>, emailAddress); } } }</a:t>
            </a:r>
            <a:endParaRPr lang="ru-RU" sz="1800" smtClean="0"/>
          </a:p>
          <a:p>
            <a:pPr>
              <a:buFont typeface="Wingdings" pitchFamily="2" charset="2"/>
              <a:buNone/>
            </a:pPr>
            <a:r>
              <a:rPr lang="en-US" sz="1800" smtClean="0"/>
              <a:t> </a:t>
            </a:r>
            <a:endParaRPr lang="ru-RU" sz="18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E62798-5DE0-4003-961C-D6EFEB9E8B6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6100" y="260350"/>
            <a:ext cx="4572000" cy="36941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8000"/>
                </a:solidFill>
                <a:latin typeface="Arial" charset="0"/>
              </a:rPr>
              <a:t>// output:</a:t>
            </a:r>
            <a:endParaRPr lang="ru-RU" dirty="0">
              <a:solidFill>
                <a:srgbClr val="008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8000"/>
                </a:solidFill>
                <a:latin typeface="Arial" charset="0"/>
              </a:rPr>
              <a:t> // Valid: </a:t>
            </a:r>
            <a:r>
              <a:rPr lang="en-US" dirty="0">
                <a:solidFill>
                  <a:srgbClr val="008000"/>
                </a:solidFill>
                <a:latin typeface="Arial" charset="0"/>
                <a:hlinkClick r:id="rId2"/>
              </a:rPr>
              <a:t>david.jones@proseware.com</a:t>
            </a:r>
            <a:endParaRPr lang="ru-RU" dirty="0">
              <a:solidFill>
                <a:srgbClr val="008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8000"/>
                </a:solidFill>
                <a:latin typeface="Arial" charset="0"/>
              </a:rPr>
              <a:t> // Valid: </a:t>
            </a:r>
            <a:r>
              <a:rPr lang="en-US" dirty="0">
                <a:solidFill>
                  <a:srgbClr val="008000"/>
                </a:solidFill>
                <a:latin typeface="Arial" charset="0"/>
                <a:hlinkClick r:id="rId3"/>
              </a:rPr>
              <a:t>d.j@server1.proseware.com</a:t>
            </a:r>
            <a:endParaRPr lang="ru-RU" dirty="0">
              <a:solidFill>
                <a:srgbClr val="008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8000"/>
                </a:solidFill>
                <a:latin typeface="Arial" charset="0"/>
              </a:rPr>
              <a:t> // Valid: </a:t>
            </a:r>
            <a:r>
              <a:rPr lang="en-US" dirty="0">
                <a:solidFill>
                  <a:srgbClr val="008000"/>
                </a:solidFill>
                <a:latin typeface="Arial" charset="0"/>
                <a:hlinkClick r:id="rId4"/>
              </a:rPr>
              <a:t>jones@ms1.proseware.com</a:t>
            </a:r>
            <a:endParaRPr lang="ru-RU" dirty="0">
              <a:solidFill>
                <a:srgbClr val="008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8000"/>
                </a:solidFill>
                <a:latin typeface="Arial" charset="0"/>
              </a:rPr>
              <a:t> // Invalid: </a:t>
            </a:r>
            <a:r>
              <a:rPr lang="en-US" dirty="0">
                <a:solidFill>
                  <a:srgbClr val="008000"/>
                </a:solidFill>
                <a:latin typeface="Arial" charset="0"/>
                <a:hlinkClick r:id="rId5"/>
              </a:rPr>
              <a:t>j.@server1.proseware.com</a:t>
            </a:r>
            <a:endParaRPr lang="ru-RU" dirty="0">
              <a:solidFill>
                <a:srgbClr val="008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8000"/>
                </a:solidFill>
                <a:latin typeface="Arial" charset="0"/>
              </a:rPr>
              <a:t> // Invalid: </a:t>
            </a:r>
            <a:r>
              <a:rPr lang="en-US" dirty="0">
                <a:solidFill>
                  <a:srgbClr val="008000"/>
                </a:solidFill>
                <a:latin typeface="Arial" charset="0"/>
                <a:hlinkClick r:id="rId6"/>
              </a:rPr>
              <a:t>j@proseware.com9</a:t>
            </a:r>
            <a:endParaRPr lang="ru-RU" dirty="0">
              <a:solidFill>
                <a:srgbClr val="008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8000"/>
                </a:solidFill>
                <a:latin typeface="Arial" charset="0"/>
              </a:rPr>
              <a:t> // Valid: </a:t>
            </a:r>
            <a:r>
              <a:rPr lang="en-US" dirty="0" err="1">
                <a:solidFill>
                  <a:srgbClr val="008000"/>
                </a:solidFill>
                <a:latin typeface="Arial" charset="0"/>
              </a:rPr>
              <a:t>js#internal@proseware.com</a:t>
            </a:r>
            <a:r>
              <a:rPr lang="en-US" dirty="0">
                <a:solidFill>
                  <a:srgbClr val="008000"/>
                </a:solidFill>
                <a:latin typeface="Arial" charset="0"/>
              </a:rPr>
              <a:t> </a:t>
            </a:r>
            <a:endParaRPr lang="ru-RU" dirty="0">
              <a:solidFill>
                <a:srgbClr val="008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8000"/>
                </a:solidFill>
                <a:latin typeface="Arial" charset="0"/>
              </a:rPr>
              <a:t>// Valid: </a:t>
            </a:r>
            <a:r>
              <a:rPr lang="en-US" dirty="0">
                <a:solidFill>
                  <a:srgbClr val="008000"/>
                </a:solidFill>
                <a:latin typeface="Arial" charset="0"/>
                <a:hlinkClick r:id="rId7"/>
              </a:rPr>
              <a:t>j_9@[129.126.118.1</a:t>
            </a:r>
            <a:r>
              <a:rPr lang="en-US" dirty="0">
                <a:solidFill>
                  <a:srgbClr val="008000"/>
                </a:solidFill>
                <a:latin typeface="Arial" charset="0"/>
              </a:rPr>
              <a:t>]</a:t>
            </a:r>
            <a:endParaRPr lang="ru-RU" dirty="0">
              <a:solidFill>
                <a:srgbClr val="008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Arial" charset="0"/>
              </a:rPr>
              <a:t>// Invalid: </a:t>
            </a:r>
            <a:r>
              <a:rPr lang="en-US" dirty="0">
                <a:solidFill>
                  <a:srgbClr val="008000"/>
                </a:solidFill>
                <a:latin typeface="Arial" charset="0"/>
                <a:hlinkClick r:id="rId8"/>
              </a:rPr>
              <a:t>j..s@proseware.com</a:t>
            </a:r>
            <a:endParaRPr lang="ru-RU" dirty="0">
              <a:solidFill>
                <a:srgbClr val="008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Arial" charset="0"/>
              </a:rPr>
              <a:t>// Invalid: </a:t>
            </a:r>
            <a:r>
              <a:rPr lang="en-US" dirty="0" err="1">
                <a:solidFill>
                  <a:srgbClr val="008000"/>
                </a:solidFill>
                <a:latin typeface="Arial" charset="0"/>
                <a:hlinkClick r:id="rId9"/>
              </a:rPr>
              <a:t>js</a:t>
            </a:r>
            <a:r>
              <a:rPr lang="en-US" dirty="0">
                <a:solidFill>
                  <a:srgbClr val="008000"/>
                </a:solidFill>
                <a:latin typeface="Arial" charset="0"/>
                <a:hlinkClick r:id="rId9"/>
              </a:rPr>
              <a:t>*@</a:t>
            </a:r>
            <a:r>
              <a:rPr lang="en-US" dirty="0" err="1">
                <a:solidFill>
                  <a:srgbClr val="008000"/>
                </a:solidFill>
                <a:latin typeface="Arial" charset="0"/>
                <a:hlinkClick r:id="rId9"/>
              </a:rPr>
              <a:t>proseware.com</a:t>
            </a:r>
            <a:endParaRPr lang="ru-RU" dirty="0">
              <a:solidFill>
                <a:srgbClr val="008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Arial" charset="0"/>
              </a:rPr>
              <a:t>// Invalid: </a:t>
            </a:r>
            <a:r>
              <a:rPr lang="en-US" dirty="0" err="1">
                <a:solidFill>
                  <a:srgbClr val="008000"/>
                </a:solidFill>
                <a:latin typeface="Arial" charset="0"/>
                <a:hlinkClick r:id="rId10"/>
              </a:rPr>
              <a:t>js@proseware</a:t>
            </a:r>
            <a:r>
              <a:rPr lang="en-US" dirty="0">
                <a:solidFill>
                  <a:srgbClr val="008000"/>
                </a:solidFill>
                <a:latin typeface="Arial" charset="0"/>
                <a:hlinkClick r:id="rId10"/>
              </a:rPr>
              <a:t>..com</a:t>
            </a:r>
            <a:endParaRPr lang="ru-RU" dirty="0">
              <a:solidFill>
                <a:srgbClr val="008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Arial" charset="0"/>
              </a:rPr>
              <a:t>// Invalid: </a:t>
            </a:r>
            <a:r>
              <a:rPr lang="en-US" dirty="0">
                <a:solidFill>
                  <a:srgbClr val="008000"/>
                </a:solidFill>
                <a:latin typeface="Arial" charset="0"/>
                <a:hlinkClick r:id="rId11"/>
              </a:rPr>
              <a:t>js@proseware.com9</a:t>
            </a:r>
            <a:endParaRPr lang="ru-RU" dirty="0">
              <a:solidFill>
                <a:srgbClr val="008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Arial" charset="0"/>
              </a:rPr>
              <a:t>// Valid: j.s@server1.proseware.com</a:t>
            </a:r>
            <a:endParaRPr lang="ru-RU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Пример РВ: замена формата даты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indent="12700">
              <a:buFont typeface="Wingdings" pitchFamily="2" charset="2"/>
              <a:buNone/>
              <a:defRPr/>
            </a:pPr>
            <a:r>
              <a:rPr lang="ru-RU" dirty="0" smtClean="0"/>
              <a:t>метод </a:t>
            </a:r>
            <a:r>
              <a:rPr lang="ru-RU" dirty="0" err="1" smtClean="0">
                <a:hlinkClick r:id="rId2"/>
              </a:rPr>
              <a:t>Regex.Replace</a:t>
            </a:r>
            <a:r>
              <a:rPr lang="ru-RU" dirty="0" smtClean="0"/>
              <a:t> заменяет даты в форме мм/</a:t>
            </a:r>
            <a:r>
              <a:rPr lang="ru-RU" dirty="0" err="1" smtClean="0"/>
              <a:t>дд</a:t>
            </a:r>
            <a:r>
              <a:rPr lang="ru-RU" dirty="0" smtClean="0"/>
              <a:t>/</a:t>
            </a:r>
            <a:r>
              <a:rPr lang="ru-RU" dirty="0" err="1" smtClean="0"/>
              <a:t>гг</a:t>
            </a:r>
            <a:r>
              <a:rPr lang="ru-RU" dirty="0" smtClean="0"/>
              <a:t> на даты в форме </a:t>
            </a:r>
            <a:r>
              <a:rPr lang="ru-RU" dirty="0" err="1" smtClean="0"/>
              <a:t>дд-мм-гг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None/>
              <a:defRPr/>
            </a:pPr>
            <a:endParaRPr lang="ru-RU" sz="9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FF"/>
                </a:solidFill>
              </a:rPr>
              <a:t>static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string</a:t>
            </a:r>
            <a:r>
              <a:rPr lang="en-US" dirty="0" smtClean="0"/>
              <a:t> </a:t>
            </a:r>
            <a:r>
              <a:rPr lang="en-US" dirty="0" err="1" smtClean="0"/>
              <a:t>MDYToDMY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00FF"/>
                </a:solidFill>
              </a:rPr>
              <a:t>string</a:t>
            </a:r>
            <a:r>
              <a:rPr lang="en-US" dirty="0" smtClean="0"/>
              <a:t> input)</a:t>
            </a: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{ </a:t>
            </a:r>
            <a:r>
              <a:rPr lang="en-US" dirty="0" smtClean="0">
                <a:solidFill>
                  <a:srgbClr val="0000FF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err="1" smtClean="0"/>
              <a:t>Regex.Replace</a:t>
            </a:r>
            <a:r>
              <a:rPr lang="en-US" dirty="0" smtClean="0"/>
              <a:t>(input, </a:t>
            </a:r>
            <a:r>
              <a:rPr lang="en-US" dirty="0" smtClean="0">
                <a:solidFill>
                  <a:srgbClr val="A31515"/>
                </a:solidFill>
              </a:rPr>
              <a:t>"\\b(?&lt;month&gt;\\d{1,2})/(?&lt;day&gt;\\d{1,2})/(?&lt;year&gt;\\d{2,4})\\b"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A31515"/>
                </a:solidFill>
              </a:rPr>
              <a:t>"${day}-${month}-${year}"</a:t>
            </a:r>
            <a:r>
              <a:rPr lang="en-US" dirty="0" smtClean="0"/>
              <a:t>); }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2511F-03E8-4D46-A530-D4F1A60167B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49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0381F-FB98-45F6-9D7E-9BA55D9904F8}" type="slidenum">
              <a:rPr lang="ru-RU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Операции для строк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присваивание (=);</a:t>
            </a:r>
          </a:p>
          <a:p>
            <a:pPr eaLnBrk="1" hangingPunct="1"/>
            <a:r>
              <a:rPr lang="ru-RU" sz="2000" smtClean="0"/>
              <a:t>проверка на равенство (==);</a:t>
            </a:r>
          </a:p>
          <a:p>
            <a:pPr eaLnBrk="1" hangingPunct="1"/>
            <a:r>
              <a:rPr lang="ru-RU" sz="2000" smtClean="0"/>
              <a:t>проверка на неравенство (!=);</a:t>
            </a:r>
          </a:p>
          <a:p>
            <a:pPr eaLnBrk="1" hangingPunct="1"/>
            <a:r>
              <a:rPr lang="ru-RU" sz="2000" smtClean="0"/>
              <a:t>обращение по индексу ([]);</a:t>
            </a:r>
          </a:p>
          <a:p>
            <a:pPr eaLnBrk="1" hangingPunct="1"/>
            <a:r>
              <a:rPr lang="ru-RU" sz="2000" smtClean="0"/>
              <a:t>сцепление (конкатенация) строк (+).</a:t>
            </a:r>
          </a:p>
          <a:p>
            <a:pPr eaLnBrk="1" hangingPunct="1"/>
            <a:endParaRPr lang="ru-RU" sz="2000" smtClean="0"/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v"/>
            </a:pPr>
            <a:r>
              <a:rPr lang="ru-RU" sz="2000" smtClean="0"/>
              <a:t>Строки равны, если имеют одинаковое количество символов и совпадают посимвольно.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v"/>
            </a:pPr>
            <a:r>
              <a:rPr lang="ru-RU" sz="2000" smtClean="0"/>
              <a:t>Обращаться к отдельному элементу строки по индексу можно </a:t>
            </a:r>
            <a:r>
              <a:rPr lang="ru-RU" sz="2000" smtClean="0">
                <a:solidFill>
                  <a:schemeClr val="hlink"/>
                </a:solidFill>
              </a:rPr>
              <a:t>только для получения значения,</a:t>
            </a:r>
            <a:r>
              <a:rPr lang="ru-RU" sz="2000" smtClean="0"/>
              <a:t> но не для его изменения. Это связано с тем, что строки типа string относятся к </a:t>
            </a:r>
            <a:r>
              <a:rPr lang="ru-RU" sz="2000" smtClean="0">
                <a:solidFill>
                  <a:schemeClr val="hlink"/>
                </a:solidFill>
              </a:rPr>
              <a:t>неизменяемым типам данных</a:t>
            </a:r>
            <a:r>
              <a:rPr lang="ru-RU" sz="2000" smtClean="0"/>
              <a:t>. 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v"/>
            </a:pPr>
            <a:r>
              <a:rPr lang="ru-RU" sz="2000" smtClean="0"/>
              <a:t>Методы, изменяющие содержимое строки, на самом деле создают новую копию строки. Неиспользуемые «старые» копии автоматически удаляются сборщиком мусора.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67738" cy="708025"/>
          </a:xfrm>
        </p:spPr>
        <p:txBody>
          <a:bodyPr/>
          <a:lstStyle/>
          <a:p>
            <a:r>
              <a:rPr lang="en-US" sz="2000" b="1" smtClean="0">
                <a:solidFill>
                  <a:srgbClr val="A31515"/>
                </a:solidFill>
              </a:rPr>
              <a:t>"\\b(?&lt;month&gt;\\d{1,2})/(?&lt;day&gt;\\d{1,2})/(?&lt;year&gt;\\d{2,4})\\b"</a:t>
            </a:r>
            <a:r>
              <a:rPr lang="en-US" sz="2000" b="1" smtClean="0"/>
              <a:t>, </a:t>
            </a:r>
            <a:r>
              <a:rPr lang="en-US" sz="2000" b="1" smtClean="0">
                <a:solidFill>
                  <a:srgbClr val="A31515"/>
                </a:solidFill>
              </a:rPr>
              <a:t>"${day}-${month}-${year}</a:t>
            </a:r>
            <a:endParaRPr lang="ru-RU" sz="2000" b="1" smtClean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0825" y="981075"/>
          <a:ext cx="8892480" cy="5555684"/>
        </p:xfrm>
        <a:graphic>
          <a:graphicData uri="http://schemas.openxmlformats.org/drawingml/2006/table">
            <a:tbl>
              <a:tblPr/>
              <a:tblGrid>
                <a:gridCol w="1368152"/>
                <a:gridCol w="1115616"/>
                <a:gridCol w="6408712"/>
              </a:tblGrid>
              <a:tr h="2421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\b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Совпадение должно начинаться на границе слова.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1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(?&lt;month&gt;\d{1,2})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Совпадение с одной или двумя десятичными цифрами. Это записанная группа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1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Совпадение с косой чертой.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1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(?&lt;day&gt;\d{1,2})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Совпадение с одной или двумя десятичными цифрами. Это записанная группа day.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1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Совпадение с косой чертой.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1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(?&lt;year&gt;\d{2,4})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Совпадение двумя–четырьмя десятичными цифрами. Это записанная группа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18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\b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Совпадение должно заканчиваться на границе слова.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96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Шаблон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${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day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}-${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}-${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}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задает строку замены,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представленную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таблице: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869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$(day)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Добавляет строку, которая записана группой записи day.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187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Добавляет знак дефиса.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187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$(month)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Добавляет строку, которая записана группой записи month.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187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Добавляет знак дефиса.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187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$(year)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Добавляет строку, которая записана группой записи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3F928-EDC8-48A2-AF36-DD22A5155401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50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/>
          <p:cNvSpPr>
            <a:spLocks noGrp="1"/>
          </p:cNvSpPr>
          <p:nvPr>
            <p:ph type="title"/>
          </p:nvPr>
        </p:nvSpPr>
        <p:spPr>
          <a:xfrm>
            <a:off x="468313" y="111125"/>
            <a:ext cx="8567737" cy="523875"/>
          </a:xfrm>
        </p:spPr>
        <p:txBody>
          <a:bodyPr/>
          <a:lstStyle/>
          <a:p>
            <a:r>
              <a:rPr lang="ru-RU" smtClean="0"/>
              <a:t>Пример вызова метода MDYToDMY</a:t>
            </a:r>
          </a:p>
        </p:txBody>
      </p:sp>
      <p:sp>
        <p:nvSpPr>
          <p:cNvPr id="870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using</a:t>
            </a:r>
            <a:r>
              <a:rPr lang="en-US" sz="2000" dirty="0" smtClean="0"/>
              <a:t> System; </a:t>
            </a:r>
            <a:endParaRPr lang="ru-RU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using</a:t>
            </a:r>
            <a:r>
              <a:rPr lang="en-US" sz="2000" dirty="0" smtClean="0"/>
              <a:t> </a:t>
            </a:r>
            <a:r>
              <a:rPr lang="en-US" sz="2000" dirty="0" err="1" smtClean="0"/>
              <a:t>System.Globalization</a:t>
            </a:r>
            <a:r>
              <a:rPr lang="en-US" sz="2000" dirty="0" smtClean="0"/>
              <a:t>; </a:t>
            </a:r>
            <a:endParaRPr lang="ru-RU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using</a:t>
            </a:r>
            <a:r>
              <a:rPr lang="en-US" sz="2000" dirty="0" smtClean="0"/>
              <a:t> </a:t>
            </a:r>
            <a:r>
              <a:rPr lang="en-US" sz="2000" dirty="0" err="1" smtClean="0"/>
              <a:t>System.Text.RegularExpressions</a:t>
            </a:r>
            <a:r>
              <a:rPr lang="en-US" sz="2000" dirty="0" smtClean="0"/>
              <a:t>; </a:t>
            </a:r>
            <a:endParaRPr lang="ru-RU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public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class</a:t>
            </a:r>
            <a:r>
              <a:rPr lang="en-US" sz="2000" dirty="0" smtClean="0"/>
              <a:t> Class1</a:t>
            </a:r>
            <a:endParaRPr lang="ru-RU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 { </a:t>
            </a:r>
            <a:r>
              <a:rPr lang="en-US" sz="2000" dirty="0" smtClean="0">
                <a:solidFill>
                  <a:srgbClr val="0000FF"/>
                </a:solidFill>
              </a:rPr>
              <a:t>public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static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void</a:t>
            </a:r>
            <a:r>
              <a:rPr lang="en-US" sz="2000" dirty="0" smtClean="0"/>
              <a:t> Main()</a:t>
            </a:r>
            <a:endParaRPr lang="ru-RU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 { 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</a:t>
            </a:r>
            <a:r>
              <a:rPr lang="en-US" sz="2000" dirty="0" err="1" smtClean="0"/>
              <a:t>dateString</a:t>
            </a:r>
            <a:r>
              <a:rPr lang="en-US" sz="2000" dirty="0" smtClean="0"/>
              <a:t> = </a:t>
            </a:r>
            <a:r>
              <a:rPr lang="en-US" sz="2000" dirty="0" err="1" smtClean="0"/>
              <a:t>DateTime.Today.ToString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A31515"/>
                </a:solidFill>
              </a:rPr>
              <a:t>"d"</a:t>
            </a:r>
            <a:r>
              <a:rPr lang="en-US" sz="2000" dirty="0" smtClean="0"/>
              <a:t>, </a:t>
            </a:r>
            <a:endParaRPr lang="ru-RU" sz="2000" dirty="0" smtClean="0"/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                                          </a:t>
            </a:r>
            <a:r>
              <a:rPr lang="en-US" sz="2000" dirty="0" err="1" smtClean="0"/>
              <a:t>DateTimeFormatInfo.InvariantInfo</a:t>
            </a:r>
            <a:r>
              <a:rPr lang="en-US" sz="2000" dirty="0" smtClean="0"/>
              <a:t>);</a:t>
            </a:r>
            <a:endParaRPr lang="ru-RU" sz="2000" dirty="0" smtClean="0"/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  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</a:t>
            </a:r>
            <a:r>
              <a:rPr lang="en-US" sz="2000" dirty="0" err="1" smtClean="0"/>
              <a:t>resultString</a:t>
            </a:r>
            <a:r>
              <a:rPr lang="en-US" sz="2000" dirty="0" smtClean="0"/>
              <a:t> = </a:t>
            </a:r>
            <a:r>
              <a:rPr lang="en-US" sz="2000" dirty="0" err="1" smtClean="0"/>
              <a:t>MDYToDMY</a:t>
            </a:r>
            <a:r>
              <a:rPr lang="en-US" sz="2000" dirty="0" smtClean="0"/>
              <a:t>(</a:t>
            </a:r>
            <a:r>
              <a:rPr lang="en-US" sz="2000" dirty="0" err="1" smtClean="0"/>
              <a:t>dateString</a:t>
            </a:r>
            <a:r>
              <a:rPr lang="en-US" sz="2000" dirty="0" smtClean="0"/>
              <a:t>); </a:t>
            </a:r>
            <a:endParaRPr lang="ru-RU" sz="2000" dirty="0" smtClean="0"/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  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A31515"/>
                </a:solidFill>
              </a:rPr>
              <a:t>"Converted {0} to {1}."</a:t>
            </a:r>
            <a:r>
              <a:rPr lang="en-US" sz="2000" dirty="0" smtClean="0"/>
              <a:t>, </a:t>
            </a:r>
            <a:r>
              <a:rPr lang="en-US" sz="2000" dirty="0" err="1" smtClean="0"/>
              <a:t>dateString</a:t>
            </a:r>
            <a:r>
              <a:rPr lang="en-US" sz="2000" dirty="0" smtClean="0"/>
              <a:t>,</a:t>
            </a:r>
            <a:endParaRPr lang="ru-RU" sz="2000" dirty="0" smtClean="0"/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   </a:t>
            </a:r>
            <a:r>
              <a:rPr lang="en-US" sz="2000" dirty="0" smtClean="0"/>
              <a:t> </a:t>
            </a:r>
            <a:r>
              <a:rPr lang="en-US" sz="2000" dirty="0" err="1" smtClean="0"/>
              <a:t>resultString</a:t>
            </a:r>
            <a:r>
              <a:rPr lang="en-US" sz="2000" dirty="0" smtClean="0"/>
              <a:t>);</a:t>
            </a:r>
            <a:endParaRPr lang="ru-RU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 }</a:t>
            </a:r>
            <a:endParaRPr lang="ru-RU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// </a:t>
            </a:r>
            <a:r>
              <a:rPr lang="ru-RU" sz="2000" dirty="0" smtClean="0">
                <a:solidFill>
                  <a:srgbClr val="008000"/>
                </a:solidFill>
              </a:rPr>
              <a:t>Вывод, если было запущено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8/21/2007:</a:t>
            </a:r>
            <a:endParaRPr lang="ru-RU" sz="2000" dirty="0" smtClean="0">
              <a:solidFill>
                <a:srgbClr val="008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Converted 08/21/2007 to 21-08-2007.</a:t>
            </a:r>
            <a:r>
              <a:rPr lang="en-US" sz="2000" dirty="0" smtClean="0"/>
              <a:t> </a:t>
            </a:r>
            <a:endParaRPr lang="ru-RU" sz="20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2B61C-D4C3-4F78-B4AB-2C6AAA2F421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51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77BAE-7A0E-4BCF-969D-953CDECAD79B}" type="slidenum">
              <a:rPr lang="ru-RU">
                <a:solidFill>
                  <a:srgbClr val="000000"/>
                </a:solidFill>
              </a:rPr>
              <a:pPr>
                <a:defRPr/>
              </a:pPr>
              <a:t>52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Механизм НКА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565400"/>
            <a:ext cx="8496300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/>
              <a:t>Формальной моделью алгоритма распознавания лексем, обозначаемых регулярным выражением, является конечный автомат. 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НКА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/>
              <a:t>- недетерминированный конечный автомат (</a:t>
            </a:r>
            <a:r>
              <a:rPr lang="ru-RU" sz="2000" smtClean="0"/>
              <a:t>допускает более одного перехода из каждого состояния</a:t>
            </a:r>
            <a:r>
              <a:rPr lang="en-US" sz="2000" smtClean="0"/>
              <a:t>)</a:t>
            </a:r>
            <a:r>
              <a:rPr lang="en-US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Общие правила разбора:</a:t>
            </a:r>
          </a:p>
          <a:p>
            <a:pPr lvl="1" eaLnBrk="1" hangingPunct="1">
              <a:lnSpc>
                <a:spcPct val="90000"/>
              </a:lnSpc>
            </a:pPr>
            <a:r>
              <a:rPr lang="ru-RU" smtClean="0"/>
              <a:t>предпочтение отдается совпадению, ближайшему к началу строки (левее)</a:t>
            </a:r>
          </a:p>
          <a:p>
            <a:pPr lvl="1" eaLnBrk="1" hangingPunct="1">
              <a:lnSpc>
                <a:spcPct val="90000"/>
              </a:lnSpc>
            </a:pPr>
            <a:r>
              <a:rPr lang="ru-RU" smtClean="0"/>
              <a:t>модификаторы – жадные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 НКА выполняется возврат к предыдущему сохраненному состоянию по принципу </a:t>
            </a:r>
            <a:r>
              <a:rPr lang="en-US" smtClean="0"/>
              <a:t>LIFO</a:t>
            </a:r>
            <a:endParaRPr lang="ru-RU" smtClean="0"/>
          </a:p>
        </p:txBody>
      </p:sp>
      <p:sp>
        <p:nvSpPr>
          <p:cNvPr id="64518" name="Rectangle 4"/>
          <p:cNvSpPr>
            <a:spLocks noChangeArrowheads="1"/>
          </p:cNvSpPr>
          <p:nvPr/>
        </p:nvSpPr>
        <p:spPr bwMode="auto">
          <a:xfrm>
            <a:off x="1619250" y="765175"/>
            <a:ext cx="5832475" cy="1389063"/>
          </a:xfrm>
          <a:prstGeom prst="rect">
            <a:avLst/>
          </a:prstGeom>
          <a:solidFill>
            <a:schemeClr val="hlink">
              <a:alpha val="3098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>
                <a:solidFill>
                  <a:srgbClr val="000000"/>
                </a:solidFill>
                <a:latin typeface="Arial" charset="0"/>
              </a:rPr>
              <a:t>Регулярное выражение должно: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ru-RU" sz="2800">
                <a:solidFill>
                  <a:srgbClr val="000000"/>
                </a:solidFill>
                <a:latin typeface="Arial" charset="0"/>
              </a:rPr>
              <a:t>находить то, что надо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ru-RU" sz="2800">
                <a:solidFill>
                  <a:srgbClr val="000000"/>
                </a:solidFill>
                <a:latin typeface="Arial" charset="0"/>
              </a:rPr>
              <a:t>не находить то, чего не надо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Жадные и нежадные повторители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83568" y="692696"/>
          <a:ext cx="8280920" cy="4824539"/>
        </p:xfrm>
        <a:graphic>
          <a:graphicData uri="http://schemas.openxmlformats.org/drawingml/2006/table">
            <a:tbl>
              <a:tblPr/>
              <a:tblGrid>
                <a:gridCol w="1385284"/>
                <a:gridCol w="1477636"/>
                <a:gridCol w="5418000"/>
              </a:tblGrid>
              <a:tr h="111810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Жадный квантор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Ленивый квантор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Описание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73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*?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Выделить ноль или несколько раз.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73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+?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Выделить один или несколько.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739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??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Выделить ноль или один раз.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73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{}n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{}?n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Соответствие ровно </a:t>
                      </a:r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 </a:t>
                      </a:r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73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{,}n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{,}?n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Выделяет как минимум n раз.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73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{n,m}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n,m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}?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Выделяет от </a:t>
                      </a:r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до </a:t>
                      </a:r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раз.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51813-43FC-4A2C-B083-CE788E6C8C3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53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25D35F-F411-46CC-8B86-8327D8F2291E}" type="slidenum">
              <a:rPr lang="ru-RU">
                <a:solidFill>
                  <a:srgbClr val="000000"/>
                </a:solidFill>
              </a:rPr>
              <a:pPr>
                <a:defRPr/>
              </a:pPr>
              <a:t>54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Примеры жадности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say "yes" instead of "yeah", please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".*"</a:t>
            </a:r>
            <a:r>
              <a:rPr lang="ru-RU" sz="2000" smtClean="0"/>
              <a:t>		           </a:t>
            </a: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"[^"]*"</a:t>
            </a:r>
            <a:r>
              <a:rPr lang="ru-RU" sz="2000" smtClean="0"/>
              <a:t>	</a:t>
            </a: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in 1991 there were 2 056 items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hlink"/>
                </a:solidFill>
              </a:rPr>
              <a:t>^.*</a:t>
            </a:r>
            <a:r>
              <a:rPr lang="en-US" sz="2000" smtClean="0"/>
              <a:t>(\d\d) </a:t>
            </a:r>
            <a:r>
              <a:rPr lang="ru-RU" sz="2000" smtClean="0"/>
              <a:t>	</a:t>
            </a: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^.*(\d+) </a:t>
            </a:r>
            <a:r>
              <a:rPr lang="ru-RU" sz="2000" smtClean="0"/>
              <a:t>	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5076825" y="1268413"/>
            <a:ext cx="37226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rgbClr val="9A0000"/>
              </a:buClr>
              <a:buSzPct val="75000"/>
              <a:buFont typeface="Wingding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=&gt; </a:t>
            </a:r>
            <a:r>
              <a:rPr lang="ru-RU" sz="2000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"yes" instead of "yeah"</a:t>
            </a: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5148263" y="1628775"/>
            <a:ext cx="14430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rgbClr val="9A0000"/>
              </a:buClr>
              <a:buSzPct val="75000"/>
              <a:buFont typeface="Wingding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=&gt; </a:t>
            </a:r>
            <a:r>
              <a:rPr lang="ru-RU" sz="2000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"yes"</a:t>
            </a: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4787900" y="2924175"/>
            <a:ext cx="1101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=&gt; </a:t>
            </a:r>
            <a:r>
              <a:rPr lang="ru-RU" sz="2000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56</a:t>
            </a: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4859338" y="3357563"/>
            <a:ext cx="93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=&gt; </a:t>
            </a:r>
            <a:r>
              <a:rPr lang="ru-RU" sz="2000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6</a:t>
            </a:r>
            <a:endParaRPr lang="ru-RU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/>
      <p:bldP spid="145413" grpId="0"/>
      <p:bldP spid="145414" grpId="0"/>
      <p:bldP spid="14541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1780"/>
            <a:ext cx="8567737" cy="5232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//</a:t>
            </a:r>
            <a:r>
              <a:rPr lang="ru-RU" sz="2000" dirty="0" smtClean="0"/>
              <a:t>Выделить </a:t>
            </a:r>
            <a:r>
              <a:rPr lang="ru-RU" sz="2000" dirty="0" smtClean="0"/>
              <a:t>ноль или несколько раз (ленивое совпадение): *?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</a:t>
            </a:r>
            <a:r>
              <a:rPr lang="en-US" sz="2000" dirty="0" smtClean="0"/>
              <a:t>pattern = </a:t>
            </a:r>
            <a:r>
              <a:rPr lang="en-US" sz="2000" dirty="0" smtClean="0">
                <a:solidFill>
                  <a:srgbClr val="A31515"/>
                </a:solidFill>
              </a:rPr>
              <a:t>@"\b\w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*?</a:t>
            </a:r>
            <a:r>
              <a:rPr lang="en-US" sz="2000" dirty="0" err="1" smtClean="0">
                <a:solidFill>
                  <a:srgbClr val="A31515"/>
                </a:solidFill>
              </a:rPr>
              <a:t>oo</a:t>
            </a:r>
            <a:r>
              <a:rPr lang="en-US" sz="2000" dirty="0" smtClean="0">
                <a:solidFill>
                  <a:srgbClr val="A31515"/>
                </a:solidFill>
              </a:rPr>
              <a:t>\w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</a:rPr>
              <a:t>*?</a:t>
            </a:r>
            <a:r>
              <a:rPr lang="en-US" sz="2000" dirty="0" smtClean="0">
                <a:solidFill>
                  <a:srgbClr val="A31515"/>
                </a:solidFill>
              </a:rPr>
              <a:t>\b</a:t>
            </a:r>
            <a:r>
              <a:rPr lang="en-US" sz="2000" dirty="0" smtClean="0">
                <a:solidFill>
                  <a:srgbClr val="A31515"/>
                </a:solidFill>
              </a:rPr>
              <a:t>"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string</a:t>
            </a:r>
            <a:r>
              <a:rPr lang="en-US" sz="2000" dirty="0" smtClean="0"/>
              <a:t> input = </a:t>
            </a:r>
            <a:r>
              <a:rPr lang="en-US" sz="2000" dirty="0" smtClean="0">
                <a:solidFill>
                  <a:srgbClr val="A31515"/>
                </a:solidFill>
              </a:rPr>
              <a:t>"woof root </a:t>
            </a:r>
            <a:r>
              <a:rPr lang="en-US" sz="2000" dirty="0" err="1" smtClean="0">
                <a:solidFill>
                  <a:srgbClr val="A31515"/>
                </a:solidFill>
              </a:rPr>
              <a:t>root</a:t>
            </a:r>
            <a:r>
              <a:rPr lang="en-US" sz="2000" dirty="0" smtClean="0">
                <a:solidFill>
                  <a:srgbClr val="A31515"/>
                </a:solidFill>
              </a:rPr>
              <a:t> rob </a:t>
            </a:r>
            <a:r>
              <a:rPr lang="en-US" sz="2000" dirty="0" err="1" smtClean="0">
                <a:solidFill>
                  <a:srgbClr val="A31515"/>
                </a:solidFill>
              </a:rPr>
              <a:t>oof</a:t>
            </a:r>
            <a:r>
              <a:rPr lang="en-US" sz="2000" dirty="0" smtClean="0">
                <a:solidFill>
                  <a:srgbClr val="A31515"/>
                </a:solidFill>
              </a:rPr>
              <a:t> woo woe</a:t>
            </a:r>
            <a:r>
              <a:rPr lang="en-US" sz="2000" dirty="0" smtClean="0">
                <a:solidFill>
                  <a:srgbClr val="A31515"/>
                </a:solidFill>
              </a:rPr>
              <a:t>"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foreach</a:t>
            </a:r>
            <a:r>
              <a:rPr lang="en-US" sz="2000" dirty="0" smtClean="0"/>
              <a:t> (Match </a:t>
            </a:r>
            <a:r>
              <a:rPr lang="en-US" sz="2000" dirty="0" err="1" smtClean="0"/>
              <a:t>match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in</a:t>
            </a:r>
            <a:r>
              <a:rPr lang="en-US" sz="2000" dirty="0" smtClean="0"/>
              <a:t> </a:t>
            </a:r>
            <a:r>
              <a:rPr lang="en-US" sz="2000" dirty="0" err="1" smtClean="0"/>
              <a:t>Regex.Matches</a:t>
            </a:r>
            <a:r>
              <a:rPr lang="en-US" sz="2000" dirty="0" smtClean="0"/>
              <a:t>(input, pattern, </a:t>
            </a:r>
            <a:r>
              <a:rPr lang="en-US" sz="2000" dirty="0" err="1" smtClean="0"/>
              <a:t>RegexOptions.IgnoreCase</a:t>
            </a:r>
            <a:r>
              <a:rPr lang="en-US" sz="2000" dirty="0" smtClean="0"/>
              <a:t>))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</a:t>
            </a:r>
            <a:r>
              <a:rPr lang="en-US" sz="2000" dirty="0" smtClean="0"/>
              <a:t>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A31515"/>
                </a:solidFill>
              </a:rPr>
              <a:t>"'{0}' found at position {1</a:t>
            </a:r>
            <a:r>
              <a:rPr lang="en-US" sz="2000" dirty="0" smtClean="0">
                <a:solidFill>
                  <a:srgbClr val="A31515"/>
                </a:solidFill>
              </a:rPr>
              <a:t>}."</a:t>
            </a:r>
            <a:r>
              <a:rPr lang="en-US" sz="2000" dirty="0" smtClean="0"/>
              <a:t>,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                           </a:t>
            </a:r>
            <a:r>
              <a:rPr lang="en-US" sz="2000" dirty="0" smtClean="0"/>
              <a:t> </a:t>
            </a:r>
            <a:r>
              <a:rPr lang="en-US" sz="2000" dirty="0" err="1" smtClean="0"/>
              <a:t>match.Value</a:t>
            </a:r>
            <a:r>
              <a:rPr lang="en-US" sz="2000" dirty="0" smtClean="0"/>
              <a:t>, </a:t>
            </a:r>
            <a:r>
              <a:rPr lang="en-US" sz="2000" dirty="0" err="1" smtClean="0"/>
              <a:t>match.Index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</a:t>
            </a:r>
            <a:r>
              <a:rPr lang="ru-RU" sz="2000" dirty="0" smtClean="0">
                <a:solidFill>
                  <a:srgbClr val="008000"/>
                </a:solidFill>
              </a:rPr>
              <a:t>Вывод</a:t>
            </a:r>
            <a:r>
              <a:rPr lang="en-US" sz="2000" dirty="0" smtClean="0">
                <a:solidFill>
                  <a:srgbClr val="008000"/>
                </a:solidFill>
              </a:rPr>
              <a:t>:</a:t>
            </a:r>
            <a:endParaRPr lang="ru-RU" sz="20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'woof' found at position 0</a:t>
            </a:r>
            <a:r>
              <a:rPr lang="en-US" sz="2000" dirty="0" smtClean="0">
                <a:solidFill>
                  <a:srgbClr val="008000"/>
                </a:solidFill>
              </a:rPr>
              <a:t>.</a:t>
            </a:r>
            <a:endParaRPr lang="ru-RU" sz="20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'root' found at position 5</a:t>
            </a:r>
            <a:r>
              <a:rPr lang="en-US" sz="2000" dirty="0" smtClean="0">
                <a:solidFill>
                  <a:srgbClr val="008000"/>
                </a:solidFill>
              </a:rPr>
              <a:t>.</a:t>
            </a:r>
            <a:endParaRPr lang="ru-RU" sz="20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'root' found at position 10</a:t>
            </a:r>
            <a:r>
              <a:rPr lang="en-US" sz="2000" dirty="0" smtClean="0">
                <a:solidFill>
                  <a:srgbClr val="008000"/>
                </a:solidFill>
              </a:rPr>
              <a:t>.</a:t>
            </a:r>
            <a:endParaRPr lang="ru-RU" sz="20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'</a:t>
            </a:r>
            <a:r>
              <a:rPr lang="en-US" sz="2000" dirty="0" err="1" smtClean="0">
                <a:solidFill>
                  <a:srgbClr val="008000"/>
                </a:solidFill>
              </a:rPr>
              <a:t>oof</a:t>
            </a:r>
            <a:r>
              <a:rPr lang="en-US" sz="2000" dirty="0" smtClean="0">
                <a:solidFill>
                  <a:srgbClr val="008000"/>
                </a:solidFill>
              </a:rPr>
              <a:t>' found at position 19</a:t>
            </a:r>
            <a:r>
              <a:rPr lang="en-US" sz="2000" dirty="0" smtClean="0">
                <a:solidFill>
                  <a:srgbClr val="008000"/>
                </a:solidFill>
              </a:rPr>
              <a:t>.</a:t>
            </a:r>
            <a:endParaRPr lang="ru-RU" sz="20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// 'woo' found at position 23.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51813-43FC-4A2C-B083-CE788E6C8C3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55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4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91382-BABF-4059-B8D5-4101422ADDBA}" type="slidenum">
              <a:rPr lang="ru-RU">
                <a:solidFill>
                  <a:srgbClr val="000000"/>
                </a:solidFill>
              </a:rPr>
              <a:pPr>
                <a:defRPr/>
              </a:pPr>
              <a:t>56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Минимальные (не жадные) повторители </a:t>
            </a:r>
          </a:p>
        </p:txBody>
      </p:sp>
      <p:graphicFrame>
        <p:nvGraphicFramePr>
          <p:cNvPr id="147496" name="Group 40"/>
          <p:cNvGraphicFramePr>
            <a:graphicFrameLocks noGrp="1"/>
          </p:cNvGraphicFramePr>
          <p:nvPr/>
        </p:nvGraphicFramePr>
        <p:xfrm>
          <a:off x="179388" y="692150"/>
          <a:ext cx="8640762" cy="5423218"/>
        </p:xfrm>
        <a:graphic>
          <a:graphicData uri="http://schemas.openxmlformats.org/drawingml/2006/table">
            <a:tbl>
              <a:tblPr/>
              <a:tblGrid>
                <a:gridCol w="1223962"/>
                <a:gridCol w="4321175"/>
                <a:gridCol w="3095625"/>
              </a:tblGrid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Мета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символ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Описание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Пример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?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или более повторений предыдущего элемента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*t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соотв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aaatcaa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*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?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соотв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aaat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caa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t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+?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или более повторений предыдущего элемента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?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?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или 1 повторений предыдущего элемента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{n}?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ровно 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повторений предыдущего элемента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{n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}?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крайней мере 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повторений предыдущего элемента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{n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pitchFamily="49" charset="0"/>
                          <a:cs typeface="Times New Roman" pitchFamily="18" charset="0"/>
                        </a:rPr>
                        <a:t>m}?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повторений предыдущего элемента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599" name="Rectangle 37"/>
          <p:cNvSpPr>
            <a:spLocks noChangeArrowheads="1"/>
          </p:cNvSpPr>
          <p:nvPr/>
        </p:nvSpPr>
        <p:spPr bwMode="auto">
          <a:xfrm>
            <a:off x="2184400" y="4751388"/>
            <a:ext cx="1841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>
                <a:solidFill>
                  <a:srgbClr val="000000"/>
                </a:solidFill>
              </a:rPr>
              <a:t/>
            </a:r>
            <a:br>
              <a:rPr lang="ru-RU" sz="900">
                <a:solidFill>
                  <a:srgbClr val="000000"/>
                </a:solidFill>
              </a:rPr>
            </a:b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468313" y="173335"/>
            <a:ext cx="8567737" cy="461665"/>
          </a:xfrm>
        </p:spPr>
        <p:txBody>
          <a:bodyPr/>
          <a:lstStyle/>
          <a:p>
            <a:r>
              <a:rPr lang="ru-RU" sz="2400" dirty="0" smtClean="0"/>
              <a:t>Иллюстрация неизменяемости строки</a:t>
            </a:r>
          </a:p>
        </p:txBody>
      </p:sp>
      <p:sp>
        <p:nvSpPr>
          <p:cNvPr id="450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/>
              <a:t>string s1 = "Hello";</a:t>
            </a:r>
            <a:endParaRPr lang="ru-RU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string s2 = s1;</a:t>
            </a:r>
            <a:endParaRPr lang="ru-RU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s1 += " and goodbye.";</a:t>
            </a:r>
            <a:endParaRPr lang="ru-RU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err="1" smtClean="0"/>
              <a:t>Console.WriteLine</a:t>
            </a:r>
            <a:r>
              <a:rPr lang="en-US" sz="2000" dirty="0" smtClean="0"/>
              <a:t>(s2); </a:t>
            </a:r>
            <a:r>
              <a:rPr lang="ru-RU" sz="2000" dirty="0" smtClean="0"/>
              <a:t>   </a:t>
            </a:r>
            <a:r>
              <a:rPr lang="en-US" sz="2000" dirty="0" smtClean="0">
                <a:solidFill>
                  <a:srgbClr val="0070C0"/>
                </a:solidFill>
              </a:rPr>
              <a:t>//</a:t>
            </a:r>
            <a:r>
              <a:rPr lang="ru-RU" sz="2000" dirty="0" smtClean="0">
                <a:solidFill>
                  <a:srgbClr val="0070C0"/>
                </a:solidFill>
              </a:rPr>
              <a:t> результат -</a:t>
            </a:r>
            <a:r>
              <a:rPr lang="en-US" sz="2000" dirty="0" smtClean="0">
                <a:solidFill>
                  <a:srgbClr val="0070C0"/>
                </a:solidFill>
              </a:rPr>
              <a:t> "Hello"</a:t>
            </a:r>
            <a:endParaRPr lang="ru-RU" sz="2000" dirty="0" smtClean="0">
              <a:solidFill>
                <a:srgbClr val="0070C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©</a:t>
            </a:r>
            <a:r>
              <a:rPr lang="ru-RU" smtClean="0">
                <a:solidFill>
                  <a:srgbClr val="000000"/>
                </a:solidFill>
              </a:rPr>
              <a:t>Павловская Т.А. (СПбГУ ИТМО)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CD0B6-5C39-4167-9F20-6FE97877870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AD5F1-5676-47EE-9261-579FF9939494}" type="slidenum">
              <a:rPr lang="ru-RU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Некоторые элементы класса System.String </a:t>
            </a:r>
          </a:p>
        </p:txBody>
      </p:sp>
      <p:graphicFrame>
        <p:nvGraphicFramePr>
          <p:cNvPr id="73731" name="Group 3"/>
          <p:cNvGraphicFramePr>
            <a:graphicFrameLocks noGrp="1"/>
          </p:cNvGraphicFramePr>
          <p:nvPr>
            <p:ph idx="1"/>
          </p:nvPr>
        </p:nvGraphicFramePr>
        <p:xfrm>
          <a:off x="250825" y="941388"/>
          <a:ext cx="8713788" cy="5253321"/>
        </p:xfrm>
        <a:graphic>
          <a:graphicData uri="http://schemas.openxmlformats.org/drawingml/2006/table">
            <a:tbl>
              <a:tblPr/>
              <a:tblGrid>
                <a:gridCol w="2592983"/>
                <a:gridCol w="6120805"/>
              </a:tblGrid>
              <a:tr h="39938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Название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Описание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66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Compare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двух строк в алфавитном порядке. Разные реализации метода позволяют сравнивать строки и подстроки с учетом и без учета регистра и особенностей национального представления дат и т. д.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CompareOrdinal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двух строк по кодам символов. Разные реализации метода позволяют сравнивать строки и подстроки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CompareTo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текущего экземпляра строки с другой строкой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Concat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Конкатенация строк. Метод допускает сцепление произвольного числа строк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Copy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копии строки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2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C24D1-12EE-4562-905B-10FBE61B5EB4}" type="slidenum">
              <a:rPr lang="ru-RU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74754" name="Group 2"/>
          <p:cNvGraphicFramePr>
            <a:graphicFrameLocks noGrp="1"/>
          </p:cNvGraphicFramePr>
          <p:nvPr/>
        </p:nvGraphicFramePr>
        <p:xfrm>
          <a:off x="250825" y="404813"/>
          <a:ext cx="8569325" cy="5699760"/>
        </p:xfrm>
        <a:graphic>
          <a:graphicData uri="http://schemas.openxmlformats.org/drawingml/2006/table">
            <a:tbl>
              <a:tblPr/>
              <a:tblGrid>
                <a:gridCol w="2160588"/>
                <a:gridCol w="6408737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Format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Форматирование в соответствии с заданными спецификаторами формата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IndexOf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,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LastIndexOf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,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индексов первого и последнего вхождения заданной подстроки или любого символа из заданного набора</a:t>
                      </a:r>
                      <a:endParaRPr kumimoji="0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Insert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Вставка подстроки в заданную позицию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Join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Слияние массива строк в единую строку. Между элементами массива вставляются разделители (см. далее)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Length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Длина строки (количество символов)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Remove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Удаление подстроки из заданной позиции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Replace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Замена всех вхождений заданной подстроки или символа новой подстрокой или символом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Split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Разделение строки на элементы, используя заданные разделители. Результаты помещаются в массив строк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Courier New" pitchFamily="49" charset="0"/>
                        </a:rPr>
                        <a:t>Substring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Выделение подстроки, начиная с заданной позиции</a:t>
                      </a:r>
                      <a:endParaRPr kumimoji="0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</a:t>
            </a:r>
            <a:r>
              <a:rPr lang="ru-RU">
                <a:solidFill>
                  <a:srgbClr val="000000"/>
                </a:solidFill>
              </a:rPr>
              <a:t>Павловская Т.А. (СПбГУ ИТМО)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DC0D7-BCFC-4F77-9415-4E36A7C9763D}" type="slidenum">
              <a:rPr lang="ru-RU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 </a:t>
            </a:r>
            <a:r>
              <a:rPr lang="en-US" sz="2000" dirty="0" smtClean="0"/>
              <a:t>string s</a:t>
            </a:r>
            <a:r>
              <a:rPr lang="ru-RU" sz="2000" dirty="0" smtClean="0"/>
              <a:t> = "пре</a:t>
            </a:r>
            <a:r>
              <a:rPr lang="ru-RU" sz="2000" b="1" dirty="0" smtClean="0"/>
              <a:t>красная коро</a:t>
            </a:r>
            <a:r>
              <a:rPr lang="ru-RU" sz="2000" b="1" dirty="0" smtClean="0">
                <a:solidFill>
                  <a:schemeClr val="tx2"/>
                </a:solidFill>
              </a:rPr>
              <a:t>ле</a:t>
            </a:r>
            <a:r>
              <a:rPr lang="ru-RU" sz="2000" b="1" dirty="0" smtClean="0"/>
              <a:t>ва Изольда</a:t>
            </a:r>
            <a:r>
              <a:rPr lang="ru-RU" sz="2000" dirty="0" smtClean="0"/>
              <a:t>";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           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 s 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     string sub = </a:t>
            </a:r>
            <a:r>
              <a:rPr lang="en-US" sz="2000" dirty="0" err="1" smtClean="0">
                <a:solidFill>
                  <a:srgbClr val="7030A0"/>
                </a:solidFill>
              </a:rPr>
              <a:t>s.Substring</a:t>
            </a:r>
            <a:r>
              <a:rPr lang="en-US" sz="2000" dirty="0" smtClean="0">
                <a:solidFill>
                  <a:srgbClr val="7030A0"/>
                </a:solidFill>
              </a:rPr>
              <a:t>( 3 )</a:t>
            </a:r>
            <a:r>
              <a:rPr lang="en-US" sz="2000" dirty="0" smtClean="0"/>
              <a:t>.Remove( 12, 2 );         //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    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 sub 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     string[] </a:t>
            </a:r>
            <a:r>
              <a:rPr lang="en-US" sz="2000" dirty="0" err="1" smtClean="0"/>
              <a:t>mas</a:t>
            </a:r>
            <a:r>
              <a:rPr lang="en-US" sz="2000" dirty="0" smtClean="0"/>
              <a:t> = </a:t>
            </a:r>
            <a:r>
              <a:rPr lang="en-US" sz="2000" dirty="0" err="1" smtClean="0"/>
              <a:t>s.Split</a:t>
            </a:r>
            <a:r>
              <a:rPr lang="en-US" sz="2000" dirty="0" smtClean="0"/>
              <a:t>(' ');                                </a:t>
            </a:r>
            <a:r>
              <a:rPr lang="ru-RU" sz="2000" dirty="0" smtClean="0"/>
              <a:t>       </a:t>
            </a:r>
            <a:r>
              <a:rPr lang="en-US" sz="2000" dirty="0" smtClean="0"/>
              <a:t>// 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     string joined = </a:t>
            </a:r>
            <a:r>
              <a:rPr lang="en-US" sz="2000" dirty="0" err="1" smtClean="0"/>
              <a:t>string.Join</a:t>
            </a:r>
            <a:r>
              <a:rPr lang="en-US" sz="2000" dirty="0" smtClean="0"/>
              <a:t>( "! ", </a:t>
            </a:r>
            <a:r>
              <a:rPr lang="en-US" sz="2000" dirty="0" err="1" smtClean="0"/>
              <a:t>mas</a:t>
            </a:r>
            <a:r>
              <a:rPr lang="en-US" sz="2000" dirty="0" smtClean="0"/>
              <a:t> 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    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 joined );</a:t>
            </a: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hlink"/>
                </a:solidFill>
              </a:rPr>
              <a:t>прекрасная королева Изольда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hlink"/>
                </a:solidFill>
              </a:rPr>
              <a:t>красная корова Изольда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hlink"/>
                </a:solidFill>
              </a:rPr>
              <a:t>прекрасная! королева! Изольда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csharp01">
  <a:themeElements>
    <a:clrScheme name="1_csharp01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1_csharp0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sharp01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sharp01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harp01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harp01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6488</Words>
  <Application>Microsoft Office PowerPoint</Application>
  <PresentationFormat>Экран (4:3)</PresentationFormat>
  <Paragraphs>933</Paragraphs>
  <Slides>56</Slides>
  <Notes>37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1_csharp01</vt:lpstr>
      <vt:lpstr>Строки и регулярные выражения</vt:lpstr>
      <vt:lpstr>Строки в C#</vt:lpstr>
      <vt:lpstr>Слайд 3</vt:lpstr>
      <vt:lpstr>Строки типа string </vt:lpstr>
      <vt:lpstr>Операции для строк</vt:lpstr>
      <vt:lpstr>Иллюстрация неизменяемости строки</vt:lpstr>
      <vt:lpstr>Некоторые элементы класса System.String </vt:lpstr>
      <vt:lpstr>Слайд 8</vt:lpstr>
      <vt:lpstr>Пример</vt:lpstr>
      <vt:lpstr>Пример: разбиение текста на слова</vt:lpstr>
      <vt:lpstr>Пример форматирования строк</vt:lpstr>
      <vt:lpstr>Спецификаторы формата для строк </vt:lpstr>
      <vt:lpstr>Примеры пользовательских шаблонов </vt:lpstr>
      <vt:lpstr>Пустые строки и строки null</vt:lpstr>
      <vt:lpstr>Строки типа StringBuilder </vt:lpstr>
      <vt:lpstr>Основные элементы класса System.Text.StringBuilder </vt:lpstr>
      <vt:lpstr>Пример использования StringBuilder</vt:lpstr>
      <vt:lpstr>Регулярные выражения</vt:lpstr>
      <vt:lpstr>Язык описания регулярных выражений</vt:lpstr>
      <vt:lpstr>Метасимволы - классы символов </vt:lpstr>
      <vt:lpstr>продолжение таблицы</vt:lpstr>
      <vt:lpstr>Уточняющие (якорные) метасимволы </vt:lpstr>
      <vt:lpstr>Повторители </vt:lpstr>
      <vt:lpstr>Примеры простых регулярных выражений </vt:lpstr>
      <vt:lpstr>Поддержка регулярных выражений в .NET</vt:lpstr>
      <vt:lpstr>Использование класса Regex</vt:lpstr>
      <vt:lpstr>Методы класса Regex </vt:lpstr>
      <vt:lpstr>Пример использования Regex.IsMatch</vt:lpstr>
      <vt:lpstr>Пример использования Regex.Matches</vt:lpstr>
      <vt:lpstr>Или:</vt:lpstr>
      <vt:lpstr>Еще пример использования Regex.Matches</vt:lpstr>
      <vt:lpstr>Слайд 32</vt:lpstr>
      <vt:lpstr>Слайд 33</vt:lpstr>
      <vt:lpstr>Разбиение строки на слова (метод Split) </vt:lpstr>
      <vt:lpstr>Пример РВ: удаление символов</vt:lpstr>
      <vt:lpstr>Группирование</vt:lpstr>
      <vt:lpstr>Поиск повторяющихся слов в строке </vt:lpstr>
      <vt:lpstr>Запоминание найденных фрагментов</vt:lpstr>
      <vt:lpstr>Пример РВ: поиск href</vt:lpstr>
      <vt:lpstr>вызов метода DumpHRefs</vt:lpstr>
      <vt:lpstr>href\s*=\s*(?:"(?&lt;1&gt;[^""]*)"|(?&lt;1&gt;\S+)) </vt:lpstr>
      <vt:lpstr>Извлечение протокола и номера порта из URL-адреса </vt:lpstr>
      <vt:lpstr>^(?&lt;proto&gt;\w+)://[^/]+?(?&lt;port&gt;:\d+)?/ </vt:lpstr>
      <vt:lpstr>Пример РВ: допустимый e-mail адрес</vt:lpstr>
      <vt:lpstr>Слайд 45</vt:lpstr>
      <vt:lpstr>Слайд 46</vt:lpstr>
      <vt:lpstr>Слайд 47</vt:lpstr>
      <vt:lpstr>Слайд 48</vt:lpstr>
      <vt:lpstr>Пример РВ: замена формата даты</vt:lpstr>
      <vt:lpstr>"\\b(?&lt;month&gt;\\d{1,2})/(?&lt;day&gt;\\d{1,2})/(?&lt;year&gt;\\d{2,4})\\b", "${day}-${month}-${year}</vt:lpstr>
      <vt:lpstr>Пример вызова метода MDYToDMY</vt:lpstr>
      <vt:lpstr>Механизм НКА</vt:lpstr>
      <vt:lpstr>Жадные и нежадные повторители</vt:lpstr>
      <vt:lpstr>Примеры жадности</vt:lpstr>
      <vt:lpstr>Слайд 55</vt:lpstr>
      <vt:lpstr>Минимальные (не жадные) повторители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Строки и регулярные выражения</dc:title>
  <dc:creator>mux</dc:creator>
  <cp:lastModifiedBy>mux</cp:lastModifiedBy>
  <cp:revision>20</cp:revision>
  <dcterms:created xsi:type="dcterms:W3CDTF">2011-11-25T19:02:13Z</dcterms:created>
  <dcterms:modified xsi:type="dcterms:W3CDTF">2011-11-30T14:29:47Z</dcterms:modified>
</cp:coreProperties>
</file>