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5"/>
  </p:notesMasterIdLst>
  <p:sldIdLst>
    <p:sldId id="257" r:id="rId2"/>
    <p:sldId id="259" r:id="rId3"/>
    <p:sldId id="327" r:id="rId4"/>
    <p:sldId id="260" r:id="rId5"/>
    <p:sldId id="329" r:id="rId6"/>
    <p:sldId id="261" r:id="rId7"/>
    <p:sldId id="330" r:id="rId8"/>
    <p:sldId id="262" r:id="rId9"/>
    <p:sldId id="331" r:id="rId10"/>
    <p:sldId id="263" r:id="rId11"/>
    <p:sldId id="289" r:id="rId12"/>
    <p:sldId id="298" r:id="rId13"/>
    <p:sldId id="258" r:id="rId14"/>
    <p:sldId id="264" r:id="rId15"/>
    <p:sldId id="265" r:id="rId16"/>
    <p:sldId id="267" r:id="rId17"/>
    <p:sldId id="299" r:id="rId18"/>
    <p:sldId id="266" r:id="rId19"/>
    <p:sldId id="300" r:id="rId20"/>
    <p:sldId id="268" r:id="rId21"/>
    <p:sldId id="269" r:id="rId22"/>
    <p:sldId id="271" r:id="rId23"/>
    <p:sldId id="270" r:id="rId24"/>
    <p:sldId id="272" r:id="rId25"/>
    <p:sldId id="316" r:id="rId26"/>
    <p:sldId id="273" r:id="rId27"/>
    <p:sldId id="274" r:id="rId28"/>
    <p:sldId id="301" r:id="rId29"/>
    <p:sldId id="302" r:id="rId30"/>
    <p:sldId id="277" r:id="rId31"/>
    <p:sldId id="322" r:id="rId32"/>
    <p:sldId id="278" r:id="rId33"/>
    <p:sldId id="320" r:id="rId34"/>
    <p:sldId id="332" r:id="rId35"/>
    <p:sldId id="321" r:id="rId36"/>
    <p:sldId id="279" r:id="rId37"/>
    <p:sldId id="304" r:id="rId38"/>
    <p:sldId id="333" r:id="rId39"/>
    <p:sldId id="280" r:id="rId40"/>
    <p:sldId id="296" r:id="rId41"/>
    <p:sldId id="307" r:id="rId42"/>
    <p:sldId id="317" r:id="rId43"/>
    <p:sldId id="339" r:id="rId44"/>
    <p:sldId id="340" r:id="rId45"/>
    <p:sldId id="341" r:id="rId46"/>
    <p:sldId id="281" r:id="rId47"/>
    <p:sldId id="315" r:id="rId48"/>
    <p:sldId id="334" r:id="rId49"/>
    <p:sldId id="336" r:id="rId50"/>
    <p:sldId id="282" r:id="rId51"/>
    <p:sldId id="297" r:id="rId52"/>
    <p:sldId id="284" r:id="rId53"/>
    <p:sldId id="335" r:id="rId54"/>
    <p:sldId id="295" r:id="rId55"/>
    <p:sldId id="337" r:id="rId56"/>
    <p:sldId id="338" r:id="rId57"/>
    <p:sldId id="323" r:id="rId58"/>
    <p:sldId id="285" r:id="rId59"/>
    <p:sldId id="342" r:id="rId60"/>
    <p:sldId id="286" r:id="rId61"/>
    <p:sldId id="305" r:id="rId62"/>
    <p:sldId id="324" r:id="rId63"/>
    <p:sldId id="290" r:id="rId64"/>
    <p:sldId id="343" r:id="rId65"/>
    <p:sldId id="325" r:id="rId66"/>
    <p:sldId id="291" r:id="rId67"/>
    <p:sldId id="318" r:id="rId68"/>
    <p:sldId id="308" r:id="rId69"/>
    <p:sldId id="344" r:id="rId70"/>
    <p:sldId id="312" r:id="rId71"/>
    <p:sldId id="309" r:id="rId72"/>
    <p:sldId id="314" r:id="rId73"/>
    <p:sldId id="345" r:id="rId74"/>
    <p:sldId id="310" r:id="rId75"/>
    <p:sldId id="346" r:id="rId76"/>
    <p:sldId id="311" r:id="rId77"/>
    <p:sldId id="303" r:id="rId78"/>
    <p:sldId id="292" r:id="rId79"/>
    <p:sldId id="293" r:id="rId80"/>
    <p:sldId id="347" r:id="rId81"/>
    <p:sldId id="348" r:id="rId82"/>
    <p:sldId id="294" r:id="rId83"/>
    <p:sldId id="349" r:id="rId8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00" autoAdjust="0"/>
  </p:normalViewPr>
  <p:slideViewPr>
    <p:cSldViewPr>
      <p:cViewPr varScale="1">
        <p:scale>
          <a:sx n="76" d="100"/>
          <a:sy n="76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AE2FA7-03D7-44DA-9C0C-0D6DC8B16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E676D-06B0-4605-AF25-71385CE847DD}" type="slidenum">
              <a:rPr lang="ru-RU"/>
              <a:pPr/>
              <a:t>1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FF63B-224F-4F39-9502-93FB3D1926B0}" type="slidenum">
              <a:rPr lang="ru-RU"/>
              <a:pPr/>
              <a:t>11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AAC5-E70E-4E7F-BB4C-4AD726A1364A}" type="slidenum">
              <a:rPr lang="ru-RU"/>
              <a:pPr/>
              <a:t>12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7B255-7B4F-40BB-967E-41780D3270C4}" type="slidenum">
              <a:rPr lang="ru-RU"/>
              <a:pPr/>
              <a:t>13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5ED4B-620E-4CFD-A0D0-F0998DD3045C}" type="slidenum">
              <a:rPr lang="ru-RU"/>
              <a:pPr/>
              <a:t>14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10D2C-E977-4C20-90E5-7D83C17C3519}" type="slidenum">
              <a:rPr lang="ru-RU"/>
              <a:pPr/>
              <a:t>15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020E0-46E3-4FE5-94D0-901B8D33C3DD}" type="slidenum">
              <a:rPr lang="ru-RU"/>
              <a:pPr/>
              <a:t>16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D01D4-6EE8-4ACB-B2B5-4514056E3D2B}" type="slidenum">
              <a:rPr lang="ru-RU"/>
              <a:pPr/>
              <a:t>17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743BD-5298-42A8-86DE-CE37E8F7C5AD}" type="slidenum">
              <a:rPr lang="ru-RU"/>
              <a:pPr/>
              <a:t>18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51C13-EF33-46F0-A9E4-94034DEFC998}" type="slidenum">
              <a:rPr lang="ru-RU"/>
              <a:pPr/>
              <a:t>19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79771-0D90-4B5F-9849-4CAC4A18D268}" type="slidenum">
              <a:rPr lang="ru-RU"/>
              <a:pPr/>
              <a:t>20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EE5FD-90AD-4C4C-B202-3FB904E9DFF7}" type="slidenum">
              <a:rPr lang="ru-RU"/>
              <a:pPr/>
              <a:t>2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EB233-C783-44AA-9C6B-8D6B31E14FE4}" type="slidenum">
              <a:rPr lang="ru-RU"/>
              <a:pPr/>
              <a:t>21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6435-AAB6-459C-88E1-8966042E97FF}" type="slidenum">
              <a:rPr lang="ru-RU"/>
              <a:pPr/>
              <a:t>22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57679-FC5E-4FCF-96E2-A690F886EF1F}" type="slidenum">
              <a:rPr lang="ru-RU"/>
              <a:pPr/>
              <a:t>23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FF57D-02F0-4BAE-AE12-093E85656438}" type="slidenum">
              <a:rPr lang="ru-RU"/>
              <a:pPr/>
              <a:t>24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B09D5-44D5-4305-A186-093B98BB5FE5}" type="slidenum">
              <a:rPr lang="ru-RU"/>
              <a:pPr/>
              <a:t>26</a:t>
            </a:fld>
            <a:endParaRPr 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6C4ED-3086-49FF-B9B7-15FBB446DF42}" type="slidenum">
              <a:rPr lang="ru-RU"/>
              <a:pPr/>
              <a:t>27</a:t>
            </a:fld>
            <a:endParaRPr lang="ru-RU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0096F-207F-4087-8A9B-DD1895AF064D}" type="slidenum">
              <a:rPr lang="ru-RU"/>
              <a:pPr/>
              <a:t>28</a:t>
            </a:fld>
            <a:endParaRPr lang="ru-RU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D6F91-EDCB-40D0-B816-F9E0AAADC43E}" type="slidenum">
              <a:rPr lang="ru-RU"/>
              <a:pPr/>
              <a:t>29</a:t>
            </a:fld>
            <a:endParaRPr 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705B9-D04A-4175-B197-4431FD8B53B7}" type="slidenum">
              <a:rPr lang="ru-RU"/>
              <a:pPr/>
              <a:t>30</a:t>
            </a:fld>
            <a:endParaRPr lang="ru-RU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C9B3F-84B7-4F66-8C3E-9D7CDD193094}" type="slidenum">
              <a:rPr lang="ru-RU"/>
              <a:pPr/>
              <a:t>3</a:t>
            </a:fld>
            <a:endParaRPr 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52F7D-C80A-467A-AB8D-7A3CCFE782E2}" type="slidenum">
              <a:rPr lang="ru-RU"/>
              <a:pPr/>
              <a:t>32</a:t>
            </a:fld>
            <a:endParaRPr lang="ru-RU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B47A1-F8AB-40A2-85DC-69449279A2A6}" type="slidenum">
              <a:rPr lang="ru-RU"/>
              <a:pPr/>
              <a:t>36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CEC7E-E1C2-40E7-9CC5-ECA50A640B0C}" type="slidenum">
              <a:rPr lang="ru-RU"/>
              <a:pPr/>
              <a:t>37</a:t>
            </a:fld>
            <a:endParaRPr lang="ru-RU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Имена параметров и аргументов для разнообразия не совпадают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7F608-AC55-4DDF-BCAC-39CA68E396BF}" type="slidenum">
              <a:rPr lang="ru-RU"/>
              <a:pPr/>
              <a:t>39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817F3-A820-4845-A329-067B887ABCA8}" type="slidenum">
              <a:rPr lang="ru-RU"/>
              <a:pPr/>
              <a:t>40</a:t>
            </a:fld>
            <a:endParaRPr 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0E178-7EE9-429B-9ED5-B453B80BFB96}" type="slidenum">
              <a:rPr lang="ru-RU"/>
              <a:pPr/>
              <a:t>41</a:t>
            </a:fld>
            <a:endParaRPr 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F26E8-4F79-4858-9C6D-2878CCED5E78}" type="slidenum">
              <a:rPr lang="ru-RU"/>
              <a:pPr/>
              <a:t>4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D0CCE-E08B-4617-AB61-D02F943747EA}" type="slidenum">
              <a:rPr lang="ru-RU"/>
              <a:pPr/>
              <a:t>44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FA603-0794-4CA3-8AE3-7BD750B45B2E}" type="slidenum">
              <a:rPr lang="ru-RU"/>
              <a:pPr/>
              <a:t>46</a:t>
            </a:fld>
            <a:endParaRPr 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Это относится к нестатическим методам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0A896-7E84-443D-A5EF-BC64EC93DB9F}" type="slidenum">
              <a:rPr lang="ru-RU"/>
              <a:pPr/>
              <a:t>47</a:t>
            </a:fld>
            <a:endParaRPr lang="ru-RU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24F84-0E5D-4DB3-B6D7-47E140402BEF}" type="slidenum">
              <a:rPr lang="ru-RU"/>
              <a:pPr/>
              <a:t>50</a:t>
            </a:fld>
            <a:endParaRPr lang="ru-RU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2B510-BA6F-4502-891C-46D31A5545C3}" type="slidenum">
              <a:rPr lang="ru-RU"/>
              <a:pPr/>
              <a:t>51</a:t>
            </a:fld>
            <a:endParaRPr lang="ru-RU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A89DE-C126-4E3C-B126-5ABD16A43ADE}" type="slidenum">
              <a:rPr lang="ru-RU"/>
              <a:pPr/>
              <a:t>52</a:t>
            </a:fld>
            <a:endParaRPr lang="ru-RU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2A0A4-5772-480E-80BB-127DA27F8086}" type="slidenum">
              <a:rPr lang="ru-RU"/>
              <a:pPr/>
              <a:t>54</a:t>
            </a:fld>
            <a:endParaRPr lang="ru-RU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79AAE-B65D-438C-BFDD-47141CD90B34}" type="slidenum">
              <a:rPr lang="ru-RU"/>
              <a:pPr/>
              <a:t>58</a:t>
            </a:fld>
            <a:endParaRPr lang="ru-RU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mtClean="0"/>
              <a:t>Чаще всего свойства объявляются как открытые (public).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mtClean="0"/>
              <a:t>Код доступа - блоки операторов, которые выполняются при получении (get) или установке (set) свойства. 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C909E-8B72-40C0-8F64-823060D5BB36}" type="slidenum">
              <a:rPr lang="ru-RU"/>
              <a:pPr/>
              <a:t>60</a:t>
            </a:fld>
            <a:endParaRPr lang="ru-RU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Метод записи обычно содержит действия по проверке допустимости устанавливаемого значения, метод чтения может содержать, например, поддержку счетчика обращений к полю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C9B3F-84B7-4F66-8C3E-9D7CDD193094}" type="slidenum">
              <a:rPr lang="ru-RU"/>
              <a:pPr/>
              <a:t>5</a:t>
            </a:fld>
            <a:endParaRPr 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A5617-9118-4EC2-921B-75CA558BB1F8}" type="slidenum">
              <a:rPr lang="ru-RU"/>
              <a:pPr/>
              <a:t>61</a:t>
            </a:fld>
            <a:endParaRPr lang="ru-RU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8A24A-763E-4CCA-8712-A25CE1D89C80}" type="slidenum">
              <a:rPr lang="ru-RU"/>
              <a:pPr/>
              <a:t>63</a:t>
            </a:fld>
            <a:endParaRPr lang="ru-RU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C40E5B2-7BE3-4E32-8F97-62CB0E12F558}" type="slidenum">
              <a:rPr lang="ru-RU" sz="1200"/>
              <a:pPr algn="r"/>
              <a:t>65</a:t>
            </a:fld>
            <a:endParaRPr lang="ru-RU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D9386-3C79-40A1-84FC-654E86C0E848}" type="slidenum">
              <a:rPr lang="ru-RU"/>
              <a:pPr/>
              <a:t>66</a:t>
            </a:fld>
            <a:endParaRPr lang="ru-RU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перегрузка обычно применяется для классов, описывающих математические или физические понятия (для которых применение операций делает программу более понятной).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399F5-0A21-4F46-8319-21EEE0F0E945}" type="slidenum">
              <a:rPr lang="ru-RU"/>
              <a:pPr/>
              <a:t>68</a:t>
            </a:fld>
            <a:endParaRPr lang="ru-RU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2CC50-ECE8-4208-8173-81009DE3F4E6}" type="slidenum">
              <a:rPr lang="ru-RU"/>
              <a:pPr/>
              <a:t>70</a:t>
            </a:fld>
            <a:endParaRPr lang="ru-RU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4829A-8925-4AF4-B2F3-FCA381EE2396}" type="slidenum">
              <a:rPr lang="ru-RU"/>
              <a:pPr/>
              <a:t>71</a:t>
            </a:fld>
            <a:endParaRPr lang="ru-RU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Чаще всего в классе определяют операции сравнения на равенство и неравенство для того, чтобы обеспечить сравнение объектов, а не их ссылок, как определено по умолчанию для ссылочных типов. Перегрузка операций отношения требует знания интерфейсов, 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ACB7E-8F01-46B8-8D61-04D3F1AEB89E}" type="slidenum">
              <a:rPr lang="ru-RU"/>
              <a:pPr/>
              <a:t>72</a:t>
            </a:fld>
            <a:endParaRPr lang="ru-RU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47B9A-7FBF-4397-AC91-762A3395DB0A}" type="slidenum">
              <a:rPr lang="ru-RU"/>
              <a:pPr/>
              <a:t>6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723B5-559C-4654-BD20-60C63C1BDD4A}" type="slidenum">
              <a:rPr lang="ru-RU"/>
              <a:pPr/>
              <a:t>74</a:t>
            </a:fld>
            <a:endParaRPr lang="ru-RU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580D1-5DF7-40D4-AB47-04DE8D91975C}" type="slidenum">
              <a:rPr lang="ru-RU"/>
              <a:pPr/>
              <a:t>76</a:t>
            </a:fld>
            <a:endParaRPr lang="ru-RU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F2770-429E-4294-AA6F-93B4FA4897A5}" type="slidenum">
              <a:rPr lang="ru-RU"/>
              <a:pPr/>
              <a:t>77</a:t>
            </a:fld>
            <a:endParaRPr lang="ru-RU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925B9-C914-4EC5-A3CC-385069982606}" type="slidenum">
              <a:rPr lang="ru-RU"/>
              <a:pPr/>
              <a:t>78</a:t>
            </a:fld>
            <a:endParaRPr lang="ru-RU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5270B-079B-4795-AE5C-E3ED63359EAD}" type="slidenum">
              <a:rPr lang="ru-RU"/>
              <a:pPr/>
              <a:t>79</a:t>
            </a:fld>
            <a:endParaRPr lang="ru-RU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1C690-3279-4813-BC0C-268DE0B72431}" type="slidenum">
              <a:rPr lang="ru-RU"/>
              <a:pPr/>
              <a:t>82</a:t>
            </a:fld>
            <a:endParaRPr lang="ru-RU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1511B-3DB7-4810-BD56-0200E7611E97}" type="slidenum">
              <a:rPr lang="ru-RU"/>
              <a:pPr/>
              <a:t>7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82C7B-6AB0-4627-B8CF-97A60C95A8EE}" type="slidenum">
              <a:rPr lang="ru-RU"/>
              <a:pPr/>
              <a:t>8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891D7-A525-428F-90DC-DC494CB694B5}" type="slidenum">
              <a:rPr lang="ru-RU"/>
              <a:pPr/>
              <a:t>10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8600" y="12954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776288"/>
            <a:ext cx="7678738" cy="51911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524000"/>
            <a:ext cx="8229600" cy="4648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b="0" smtClean="0"/>
            </a:lvl1pPr>
          </a:lstStyle>
          <a:p>
            <a:pPr>
              <a:defRPr/>
            </a:pPr>
            <a:fld id="{22849C0F-86C5-48B1-AB1E-B290D86E1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35F2F-2A18-469F-8FC8-BE38D6847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141537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273800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ACA0D-D240-4324-84B2-4B7036EFD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836613"/>
            <a:ext cx="8555037" cy="54721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29C7-05EB-46C9-BE1F-B76B0507D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68313" y="115888"/>
            <a:ext cx="8567737" cy="6192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60CCE-2660-437C-A138-876E8FC1F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FCDFB-0BC5-4D1B-940E-65EBAB0BD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BB245-7979-41CE-A421-2D77E71EB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647B-0235-41F1-808D-B3CA45419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E7218-42BB-4AEB-95DC-182F55A9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985B-3AA4-4CEB-ABE1-133F0AD7A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92A8-DE7C-4DC8-A27E-B2BD5B62A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441B1-5880-4192-87E5-50027A223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29BDE-4F88-41E3-B61D-4464A5A0E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5550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b="1" smtClean="0">
                <a:latin typeface="+mn-lt"/>
              </a:defRPr>
            </a:lvl1pPr>
          </a:lstStyle>
          <a:p>
            <a:pPr>
              <a:defRPr/>
            </a:pPr>
            <a:fld id="{43CECE0F-E431-476D-9763-FA0B7FF00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ED4A39-C2FF-4ABD-8931-C8DD04E77D1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9575"/>
            <a:ext cx="8974138" cy="885825"/>
          </a:xfrm>
        </p:spPr>
        <p:txBody>
          <a:bodyPr/>
          <a:lstStyle/>
          <a:p>
            <a:pPr eaLnBrk="1" hangingPunct="1"/>
            <a:r>
              <a:rPr lang="ru-RU" sz="2600" b="1" smtClean="0"/>
              <a:t/>
            </a:r>
            <a:br>
              <a:rPr lang="ru-RU" sz="2600" b="1" smtClean="0"/>
            </a:br>
            <a:r>
              <a:rPr lang="ru-RU" sz="2600" b="1" smtClean="0"/>
              <a:t>Введение в ООП</a:t>
            </a:r>
          </a:p>
        </p:txBody>
      </p:sp>
      <p:graphicFrame>
        <p:nvGraphicFramePr>
          <p:cNvPr id="3173" name="Group 101"/>
          <p:cNvGraphicFramePr>
            <a:graphicFrameLocks noGrp="1"/>
          </p:cNvGraphicFramePr>
          <p:nvPr/>
        </p:nvGraphicFramePr>
        <p:xfrm>
          <a:off x="611560" y="1916832"/>
          <a:ext cx="7602288" cy="1833565"/>
        </p:xfrm>
        <a:graphic>
          <a:graphicData uri="http://schemas.openxmlformats.org/drawingml/2006/table">
            <a:tbl>
              <a:tblPr/>
              <a:tblGrid>
                <a:gridCol w="3388972"/>
                <a:gridCol w="2261663"/>
                <a:gridCol w="1951653"/>
              </a:tblGrid>
              <a:tr h="366713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Ratings Oct 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Delta Oct 2010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lang="en-US"/>
                        <a:t>Object-Oriented Languages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55.9%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+0.7%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lang="en-US"/>
                        <a:t>Procedural Languages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38.0%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-1.5%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lang="en-US"/>
                        <a:t>Functional Languages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4.1%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+0.4%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lang="en-US"/>
                        <a:t>Logical Languages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2.0%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+0.4%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63888" y="4653136"/>
            <a:ext cx="51845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>
                <a:latin typeface="Arial" pitchFamily="34" charset="0"/>
              </a:rPr>
              <a:t>"</a:t>
            </a:r>
            <a:r>
              <a:rPr lang="ru-RU" dirty="0" err="1" smtClean="0">
                <a:latin typeface="Arial" pitchFamily="34" charset="0"/>
              </a:rPr>
              <a:t>Programming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today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is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race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between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software</a:t>
            </a:r>
            <a:endParaRPr lang="ru-RU" dirty="0" smtClean="0">
              <a:latin typeface="Arial" pitchFamily="34" charset="0"/>
            </a:endParaRPr>
          </a:p>
          <a:p>
            <a:pPr eaLnBrk="0" hangingPunct="0"/>
            <a:r>
              <a:rPr lang="ru-RU" dirty="0" err="1" smtClean="0">
                <a:latin typeface="Arial" pitchFamily="34" charset="0"/>
              </a:rPr>
              <a:t>engineers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striving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build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bigger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better</a:t>
            </a:r>
            <a:endParaRPr lang="ru-RU" dirty="0" smtClean="0">
              <a:latin typeface="Arial" pitchFamily="34" charset="0"/>
            </a:endParaRPr>
          </a:p>
          <a:p>
            <a:pPr eaLnBrk="0" hangingPunct="0"/>
            <a:r>
              <a:rPr lang="ru-RU" dirty="0" err="1" smtClean="0">
                <a:latin typeface="Arial" pitchFamily="34" charset="0"/>
              </a:rPr>
              <a:t>idiot-proof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programs</a:t>
            </a:r>
            <a:r>
              <a:rPr lang="ru-RU" dirty="0" smtClean="0">
                <a:latin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Universe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trying</a:t>
            </a:r>
            <a:endParaRPr lang="ru-RU" dirty="0" smtClean="0">
              <a:latin typeface="Arial" pitchFamily="34" charset="0"/>
            </a:endParaRPr>
          </a:p>
          <a:p>
            <a:pPr eaLnBrk="0" hangingPunct="0"/>
            <a:r>
              <a:rPr lang="ru-RU" dirty="0" err="1" smtClean="0">
                <a:latin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produce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bigger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better</a:t>
            </a:r>
            <a:r>
              <a:rPr lang="ru-RU" dirty="0" smtClean="0">
                <a:latin typeface="Arial" pitchFamily="34" charset="0"/>
              </a:rPr>
              <a:t>  </a:t>
            </a:r>
            <a:r>
              <a:rPr lang="ru-RU" dirty="0" err="1" smtClean="0">
                <a:latin typeface="Arial" pitchFamily="34" charset="0"/>
              </a:rPr>
              <a:t>idiots</a:t>
            </a:r>
            <a:r>
              <a:rPr lang="ru-RU" dirty="0" smtClean="0">
                <a:latin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</a:rPr>
              <a:t>So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far</a:t>
            </a:r>
            <a:r>
              <a:rPr lang="ru-RU" dirty="0" smtClean="0">
                <a:latin typeface="Arial" pitchFamily="34" charset="0"/>
              </a:rPr>
              <a:t>,</a:t>
            </a:r>
          </a:p>
          <a:p>
            <a:pPr eaLnBrk="0" hangingPunct="0"/>
            <a:r>
              <a:rPr lang="ru-RU" dirty="0" err="1" smtClean="0">
                <a:latin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Universe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is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winning</a:t>
            </a:r>
            <a:r>
              <a:rPr lang="ru-RU" dirty="0" smtClean="0">
                <a:latin typeface="Arial" pitchFamily="34" charset="0"/>
              </a:rPr>
              <a:t>."</a:t>
            </a:r>
          </a:p>
          <a:p>
            <a:pPr eaLnBrk="0" hangingPunct="0"/>
            <a:r>
              <a:rPr lang="ru-RU" dirty="0" smtClean="0">
                <a:latin typeface="Arial" pitchFamily="34" charset="0"/>
              </a:rPr>
              <a:t>                                    </a:t>
            </a:r>
            <a:r>
              <a:rPr lang="ru-RU" dirty="0" err="1" smtClean="0">
                <a:latin typeface="Arial" pitchFamily="34" charset="0"/>
              </a:rPr>
              <a:t>Rich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</a:rPr>
              <a:t>Cook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91052-8FEF-44AC-8B84-C6D3697F8C3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Достоинства ООП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991475" cy="5472112"/>
          </a:xfrm>
        </p:spPr>
        <p:txBody>
          <a:bodyPr/>
          <a:lstStyle/>
          <a:p>
            <a:pPr eaLnBrk="1" hangingPunct="1"/>
            <a:r>
              <a:rPr lang="ru-RU" sz="2000" smtClean="0"/>
              <a:t>использование при программировании понятий, близких к предметной области;</a:t>
            </a:r>
          </a:p>
          <a:p>
            <a:pPr eaLnBrk="1" hangingPunct="1"/>
            <a:r>
              <a:rPr lang="ru-RU" sz="2000" smtClean="0"/>
              <a:t>возможность успешно управлять большими объемами исходного кода благодаря инкапсуляции, то есть скрытию деталей реализации объектов и упрощению структуры программы;</a:t>
            </a:r>
          </a:p>
          <a:p>
            <a:pPr eaLnBrk="1" hangingPunct="1"/>
            <a:r>
              <a:rPr lang="ru-RU" sz="2000" smtClean="0"/>
              <a:t>возможность многократного использования кода за счет наследования;</a:t>
            </a:r>
          </a:p>
          <a:p>
            <a:pPr eaLnBrk="1" hangingPunct="1"/>
            <a:r>
              <a:rPr lang="ru-RU" sz="2000" smtClean="0"/>
              <a:t>сравнительно простая возможность модификации программ;</a:t>
            </a:r>
          </a:p>
          <a:p>
            <a:pPr eaLnBrk="1" hangingPunct="1"/>
            <a:r>
              <a:rPr lang="ru-RU" sz="2000" smtClean="0"/>
              <a:t>возможность создания и использования библиотек объектов.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2DE45-EBA8-4D1F-900C-9BFB0CE560FD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Недостатки ООП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559675" cy="5472113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идеи ООП не просты для понимания и в особенности для  практического использования</a:t>
            </a:r>
          </a:p>
          <a:p>
            <a:pPr eaLnBrk="1" hangingPunct="1"/>
            <a:r>
              <a:rPr lang="ru-RU" sz="2000" dirty="0" smtClean="0"/>
              <a:t>для эффективного использования существующих объектно-ориентированных систем и библиотек требуется </a:t>
            </a:r>
            <a:r>
              <a:rPr lang="ru-RU" sz="2000" b="1" dirty="0" smtClean="0"/>
              <a:t>большой объем первоначальных знаний</a:t>
            </a:r>
            <a:endParaRPr lang="ru-RU" sz="2000" dirty="0" smtClean="0"/>
          </a:p>
          <a:p>
            <a:pPr eaLnBrk="1" hangingPunct="1"/>
            <a:r>
              <a:rPr lang="ru-RU" sz="2000" b="1" dirty="0" smtClean="0"/>
              <a:t>неграмотное применение ООП может привести к значительному ухудшению характеристик разрабатываемой программы</a:t>
            </a:r>
            <a:r>
              <a:rPr lang="ru-RU" sz="2000" dirty="0" smtClean="0"/>
              <a:t> </a:t>
            </a:r>
          </a:p>
          <a:p>
            <a:pPr eaLnBrk="1" hangingPunct="1"/>
            <a:r>
              <a:rPr lang="ru-RU" sz="2000" dirty="0" smtClean="0"/>
              <a:t>некоторое снижение быстродействия программы, связанное с использованием виртуальных методов</a:t>
            </a:r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9C789-D29F-432C-94CD-AB8552069E83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Технология разработки ОО программ 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91512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В процесс проектирования добавляется этап разработки иерархии классов.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dirty="0" smtClean="0"/>
              <a:t>в предметной области выделяются понятия, которые можно использовать как классы. </a:t>
            </a:r>
            <a:br>
              <a:rPr lang="ru-RU" sz="1800" dirty="0" smtClean="0"/>
            </a:br>
            <a:r>
              <a:rPr lang="ru-RU" sz="1800" dirty="0" smtClean="0"/>
              <a:t>Кроме классов из прикладной области, появляются классы, связанные с аппаратной частью и реализацией.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dirty="0" smtClean="0"/>
              <a:t>определяются операции над классами, которые впоследствии станут методами класса. Их можно разбить на группы: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	- связанные с конструированием и копированием объектов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- для поддержки связей между классами, которые существуют в прикладной области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- позволяющие представить работу с объектами в удобном виде. </a:t>
            </a: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AutoNum type="arabicPeriod" startAt="3"/>
            </a:pPr>
            <a:r>
              <a:rPr lang="ru-RU" sz="1800" dirty="0" smtClean="0"/>
              <a:t>Определяются функции, которые будут виртуальными.</a:t>
            </a:r>
          </a:p>
          <a:p>
            <a:pPr eaLnBrk="1" hangingPunct="1">
              <a:lnSpc>
                <a:spcPct val="80000"/>
              </a:lnSpc>
              <a:buClr>
                <a:srgbClr val="0000CC"/>
              </a:buClr>
              <a:buFontTx/>
              <a:buAutoNum type="arabicPeriod" startAt="4"/>
            </a:pPr>
            <a:r>
              <a:rPr lang="ru-RU" sz="1800" dirty="0" smtClean="0"/>
              <a:t>Определяются зависимости между классами.  </a:t>
            </a:r>
            <a:br>
              <a:rPr lang="ru-RU" sz="1800" dirty="0" smtClean="0"/>
            </a:br>
            <a:r>
              <a:rPr lang="ru-RU" sz="1800" dirty="0" smtClean="0"/>
              <a:t>Процесс создания иерархии классов - итерационный. Например, можно в двух классах выделить общую часть в базовый класс и сделать их производными. 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411413" y="5805488"/>
            <a:ext cx="6392862" cy="7112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Классы должны как можно ближе соответствовать моделируемым объектам из предметной области.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89E77-A689-4815-B5F7-1D25F384C2C9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Понятие класса (повторение)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i="1" smtClean="0"/>
              <a:t>Класс</a:t>
            </a:r>
            <a:r>
              <a:rPr lang="ru-RU" sz="2000" smtClean="0"/>
              <a:t> является </a:t>
            </a:r>
            <a:r>
              <a:rPr lang="ru-RU" sz="2000" b="1" smtClean="0"/>
              <a:t>типом данных, определяемым пользователем</a:t>
            </a:r>
            <a:r>
              <a:rPr lang="ru-RU" sz="2000" smtClean="0"/>
              <a:t>. Он должен представлять собой одну логическую сущность, например, являться моделью реального объекта или процесса. </a:t>
            </a:r>
            <a:r>
              <a:rPr lang="ru-RU" sz="2000" i="1" smtClean="0"/>
              <a:t>Элементами</a:t>
            </a:r>
            <a:r>
              <a:rPr lang="ru-RU" sz="2000" smtClean="0"/>
              <a:t> класса являются </a:t>
            </a:r>
            <a:r>
              <a:rPr lang="ru-RU" sz="2000" i="1" smtClean="0"/>
              <a:t>данные</a:t>
            </a:r>
            <a:r>
              <a:rPr lang="ru-RU" sz="2000" smtClean="0"/>
              <a:t> и </a:t>
            </a:r>
            <a:r>
              <a:rPr lang="ru-RU" sz="2000" i="1" smtClean="0"/>
              <a:t>функции</a:t>
            </a:r>
            <a:r>
              <a:rPr lang="ru-RU" sz="2000" smtClean="0"/>
              <a:t>, предназначенные для их обработки (</a:t>
            </a:r>
            <a:r>
              <a:rPr lang="ru-RU" sz="2000" i="1" smtClean="0"/>
              <a:t>методы</a:t>
            </a:r>
            <a:r>
              <a:rPr lang="ru-RU" sz="2000" smtClean="0"/>
              <a:t>).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Все классы .NET имеют общего предка — класс object, и организованы в единую иерархическую структуру.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Классы логически сгруппированы в пространства имен, которые служат для упорядочивания имен классов и предотвращения конфликтов имен: в разных пространствах имена могут совпадать. Пространства имен могут быть вложенными.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Любая программа использует пространство имен System.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ADE17-3ACC-4CF1-BB2F-BA314E9B80AE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Описание класса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72525" cy="5472112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_FuturaRound" pitchFamily="34" charset="-52"/>
              </a:rPr>
              <a:t>[ атрибуты ] </a:t>
            </a:r>
            <a:r>
              <a:rPr lang="ru-RU" dirty="0" smtClean="0">
                <a:solidFill>
                  <a:srgbClr val="7030A0"/>
                </a:solidFill>
                <a:latin typeface="a_FuturaRound" pitchFamily="34" charset="-52"/>
              </a:rPr>
              <a:t>[ спецификаторы ] </a:t>
            </a:r>
            <a:r>
              <a:rPr lang="ru-RU" b="1" dirty="0" err="1" smtClean="0">
                <a:latin typeface="a_FuturaRound" pitchFamily="34" charset="-52"/>
              </a:rPr>
              <a:t>class</a:t>
            </a:r>
            <a:r>
              <a:rPr lang="ru-RU" dirty="0" smtClean="0">
                <a:solidFill>
                  <a:schemeClr val="hlink"/>
                </a:solidFill>
                <a:latin typeface="a_FuturaRound" pitchFamily="34" charset="-52"/>
              </a:rPr>
              <a:t> </a:t>
            </a:r>
            <a:r>
              <a:rPr lang="ru-RU" dirty="0" err="1" smtClean="0">
                <a:solidFill>
                  <a:schemeClr val="hlink"/>
                </a:solidFill>
                <a:latin typeface="a_FuturaRound" pitchFamily="34" charset="-52"/>
              </a:rPr>
              <a:t>имя_класса</a:t>
            </a:r>
            <a:r>
              <a:rPr lang="ru-RU" dirty="0" smtClean="0">
                <a:latin typeface="a_FuturaRound" pitchFamily="34" charset="-52"/>
              </a:rPr>
              <a:t> [ : предки ]   </a:t>
            </a:r>
            <a:r>
              <a:rPr lang="ru-RU" dirty="0" err="1" smtClean="0">
                <a:solidFill>
                  <a:schemeClr val="hlink"/>
                </a:solidFill>
                <a:latin typeface="a_FuturaRound" pitchFamily="34" charset="-52"/>
              </a:rPr>
              <a:t>тело_класса</a:t>
            </a:r>
            <a:endParaRPr lang="ru-RU" dirty="0" smtClean="0">
              <a:solidFill>
                <a:schemeClr val="hlink"/>
              </a:solidFill>
              <a:latin typeface="a_FuturaRound" pitchFamily="34" charset="-52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u="sng" dirty="0" smtClean="0"/>
              <a:t>Имя класса</a:t>
            </a:r>
            <a:r>
              <a:rPr lang="ru-RU" sz="2000" dirty="0" smtClean="0"/>
              <a:t> задается по общим правилам.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u="sng" dirty="0" smtClean="0"/>
              <a:t>Тело класса</a:t>
            </a:r>
            <a:r>
              <a:rPr lang="ru-RU" sz="2000" dirty="0" smtClean="0"/>
              <a:t> — список описаний его элементов, заключенный в фигурные скобки.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u="sng" dirty="0" smtClean="0"/>
              <a:t>Атрибуты</a:t>
            </a:r>
            <a:r>
              <a:rPr lang="ru-RU" sz="2000" dirty="0" smtClean="0"/>
              <a:t> задают дополнительную информацию о классе.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u="sng" dirty="0" smtClean="0"/>
              <a:t>Спецификаторы</a:t>
            </a:r>
            <a:r>
              <a:rPr lang="ru-RU" sz="2000" dirty="0" smtClean="0"/>
              <a:t> определяют свойства класса, а также доступность класса для других элементов программы.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Простейшие примеры описания класса: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</a:rPr>
              <a:t>class</a:t>
            </a:r>
            <a:r>
              <a:rPr lang="en-US" sz="2000" dirty="0" smtClean="0">
                <a:solidFill>
                  <a:schemeClr val="hlink"/>
                </a:solidFill>
              </a:rPr>
              <a:t> Demo</a:t>
            </a:r>
            <a:r>
              <a:rPr lang="ru-RU" sz="2000" dirty="0" smtClean="0">
                <a:solidFill>
                  <a:schemeClr val="hlink"/>
                </a:solidFill>
              </a:rPr>
              <a:t> {}</a:t>
            </a:r>
            <a:r>
              <a:rPr lang="ru-RU" sz="2000" dirty="0" smtClean="0"/>
              <a:t>                    </a:t>
            </a:r>
            <a:r>
              <a:rPr lang="en-US" sz="2000" dirty="0" smtClean="0"/>
              <a:t>          </a:t>
            </a:r>
            <a:r>
              <a:rPr lang="ru-RU" sz="2000" dirty="0" smtClean="0"/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пустой класс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ru-RU" sz="2000" b="1" dirty="0" err="1" smtClean="0"/>
              <a:t>class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hlink"/>
                </a:solidFill>
              </a:rPr>
              <a:t>Двигатель                   </a:t>
            </a:r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класс с одним методом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 smtClean="0"/>
              <a:t>{    </a:t>
            </a:r>
            <a:r>
              <a:rPr lang="ru-RU" sz="2000" dirty="0" err="1" smtClean="0"/>
              <a:t>public</a:t>
            </a:r>
            <a:r>
              <a:rPr lang="ru-RU" sz="2000" dirty="0" smtClean="0"/>
              <a:t> </a:t>
            </a:r>
            <a:r>
              <a:rPr lang="ru-RU" sz="2000" dirty="0" err="1" smtClean="0"/>
              <a:t>void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</a:rPr>
              <a:t>Запуск</a:t>
            </a:r>
            <a:r>
              <a:rPr lang="ru-RU" sz="2000" dirty="0" smtClean="0"/>
              <a:t>()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</a:t>
            </a:r>
            <a:r>
              <a:rPr lang="ru-RU" sz="2000" dirty="0" smtClean="0"/>
              <a:t>   {     </a:t>
            </a:r>
            <a:r>
              <a:rPr lang="ru-RU" sz="2000" dirty="0" err="1" smtClean="0"/>
              <a:t>Console.WriteLine</a:t>
            </a:r>
            <a:r>
              <a:rPr lang="ru-RU" sz="2000" dirty="0" smtClean="0"/>
              <a:t>( " </a:t>
            </a:r>
            <a:r>
              <a:rPr lang="ru-RU" sz="2000" dirty="0" err="1" smtClean="0"/>
              <a:t>пыщь</a:t>
            </a:r>
            <a:r>
              <a:rPr lang="ru-RU" sz="2000" dirty="0" smtClean="0"/>
              <a:t> </a:t>
            </a:r>
            <a:r>
              <a:rPr lang="ru-RU" sz="2000" dirty="0" err="1" smtClean="0"/>
              <a:t>пыщь</a:t>
            </a:r>
            <a:r>
              <a:rPr lang="en-US" sz="2000" dirty="0" smtClean="0"/>
              <a:t> </a:t>
            </a:r>
            <a:r>
              <a:rPr lang="ru-RU" sz="2000" dirty="0" smtClean="0"/>
              <a:t>" )</a:t>
            </a:r>
            <a:r>
              <a:rPr lang="en-US" sz="2000" dirty="0" smtClean="0"/>
              <a:t>;</a:t>
            </a:r>
            <a:r>
              <a:rPr lang="ru-RU" sz="2000" dirty="0" smtClean="0"/>
              <a:t> }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 smtClean="0"/>
              <a:t>}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9F386-4741-43FA-BA75-FFC4BC217BD7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Спецификаторы класса </a:t>
            </a:r>
          </a:p>
        </p:txBody>
      </p:sp>
      <p:sp>
        <p:nvSpPr>
          <p:cNvPr id="14341" name="Rectangle 71"/>
          <p:cNvSpPr>
            <a:spLocks noChangeArrowheads="1"/>
          </p:cNvSpPr>
          <p:nvPr/>
        </p:nvSpPr>
        <p:spPr bwMode="auto">
          <a:xfrm>
            <a:off x="-828675" y="4264025"/>
            <a:ext cx="184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/>
            </a:r>
            <a:br>
              <a:rPr lang="ru-RU" sz="900"/>
            </a:br>
            <a:endParaRPr lang="ru-RU"/>
          </a:p>
        </p:txBody>
      </p:sp>
      <p:graphicFrame>
        <p:nvGraphicFramePr>
          <p:cNvPr id="14373" name="Group 37"/>
          <p:cNvGraphicFramePr>
            <a:graphicFrameLocks noGrp="1"/>
          </p:cNvGraphicFramePr>
          <p:nvPr>
            <p:ph idx="1"/>
          </p:nvPr>
        </p:nvGraphicFramePr>
        <p:xfrm>
          <a:off x="0" y="763588"/>
          <a:ext cx="8964613" cy="5611495"/>
        </p:xfrm>
        <a:graphic>
          <a:graphicData uri="http://schemas.openxmlformats.org/drawingml/2006/table">
            <a:tbl>
              <a:tblPr/>
              <a:tblGrid>
                <a:gridCol w="2339752"/>
                <a:gridCol w="6624861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Спецификатор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Описание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new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для вложенных классов). Задает новое описание класса взамен унаследованного от предка. Применяется в иерархиях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public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Доступ не ограничен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protected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Используется для вложенных классов. Доступ только из элементов данного и производных классов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internal</a:t>
                      </a:r>
                      <a:endParaRPr kumimoji="0" lang="ru-RU" sz="4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Доступ только из данной программы (сборки)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protected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internal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Доступ только из данного и производных классов или из данной программы (сборки)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private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для вложенных классов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. Доступ только из элементов класса, внутри которого описан данный класс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abstract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Абстрактный класс. Применяется в иерархиях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sealed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Бесплодный класс. Применяется в иерархиях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static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Статический класс. 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4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D2241-590F-4CCC-A77B-7C8E363EF140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567738" cy="519112"/>
          </a:xfrm>
        </p:spPr>
        <p:txBody>
          <a:bodyPr/>
          <a:lstStyle/>
          <a:p>
            <a:pPr eaLnBrk="1" hangingPunct="1"/>
            <a:r>
              <a:rPr lang="ru-RU" smtClean="0"/>
              <a:t>Элементы класса</a:t>
            </a:r>
          </a:p>
        </p:txBody>
      </p:sp>
      <p:grpSp>
        <p:nvGrpSpPr>
          <p:cNvPr id="15365" name="Group 4"/>
          <p:cNvGrpSpPr>
            <a:grpSpLocks noChangeAspect="1"/>
          </p:cNvGrpSpPr>
          <p:nvPr/>
        </p:nvGrpSpPr>
        <p:grpSpPr bwMode="auto">
          <a:xfrm>
            <a:off x="0" y="247650"/>
            <a:ext cx="8964613" cy="6350000"/>
            <a:chOff x="2710" y="2754"/>
            <a:chExt cx="5801" cy="5020"/>
          </a:xfrm>
        </p:grpSpPr>
        <p:sp>
          <p:nvSpPr>
            <p:cNvPr id="15366" name="AutoShape 5"/>
            <p:cNvSpPr>
              <a:spLocks noChangeAspect="1" noChangeArrowheads="1"/>
            </p:cNvSpPr>
            <p:nvPr/>
          </p:nvSpPr>
          <p:spPr bwMode="auto">
            <a:xfrm>
              <a:off x="2710" y="2754"/>
              <a:ext cx="5801" cy="5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Oval 6"/>
            <p:cNvSpPr>
              <a:spLocks noChangeArrowheads="1"/>
            </p:cNvSpPr>
            <p:nvPr/>
          </p:nvSpPr>
          <p:spPr bwMode="auto">
            <a:xfrm>
              <a:off x="7322" y="3082"/>
              <a:ext cx="1182" cy="4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локальные типы</a:t>
              </a:r>
              <a:endParaRPr lang="ru-RU" sz="3200" b="1"/>
            </a:p>
          </p:txBody>
        </p:sp>
        <p:sp>
          <p:nvSpPr>
            <p:cNvPr id="15368" name="Oval 7"/>
            <p:cNvSpPr>
              <a:spLocks noChangeArrowheads="1"/>
            </p:cNvSpPr>
            <p:nvPr/>
          </p:nvSpPr>
          <p:spPr bwMode="auto">
            <a:xfrm>
              <a:off x="3780" y="3408"/>
              <a:ext cx="1182" cy="437"/>
            </a:xfrm>
            <a:prstGeom prst="ellipse">
              <a:avLst/>
            </a:prstGeom>
            <a:solidFill>
              <a:srgbClr val="00FFFF">
                <a:alpha val="18823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данные</a:t>
              </a:r>
              <a:endParaRPr lang="ru-RU" sz="3200" b="1"/>
            </a:p>
          </p:txBody>
        </p:sp>
        <p:sp>
          <p:nvSpPr>
            <p:cNvPr id="15369" name="Oval 8"/>
            <p:cNvSpPr>
              <a:spLocks noChangeArrowheads="1"/>
            </p:cNvSpPr>
            <p:nvPr/>
          </p:nvSpPr>
          <p:spPr bwMode="auto">
            <a:xfrm>
              <a:off x="3308" y="4172"/>
              <a:ext cx="1229" cy="436"/>
            </a:xfrm>
            <a:prstGeom prst="ellipse">
              <a:avLst/>
            </a:prstGeom>
            <a:solidFill>
              <a:srgbClr val="00FFFF">
                <a:alpha val="18823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поля</a:t>
              </a:r>
            </a:p>
            <a:p>
              <a:pPr algn="ctr"/>
              <a:r>
                <a:rPr lang="ru-RU" sz="1400"/>
                <a:t>(переменные)</a:t>
              </a:r>
            </a:p>
          </p:txBody>
        </p:sp>
        <p:sp>
          <p:nvSpPr>
            <p:cNvPr id="15370" name="Oval 9"/>
            <p:cNvSpPr>
              <a:spLocks noChangeArrowheads="1"/>
            </p:cNvSpPr>
            <p:nvPr/>
          </p:nvSpPr>
          <p:spPr bwMode="auto">
            <a:xfrm>
              <a:off x="4960" y="4281"/>
              <a:ext cx="1180" cy="437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константы</a:t>
              </a:r>
            </a:p>
          </p:txBody>
        </p:sp>
        <p:cxnSp>
          <p:nvCxnSpPr>
            <p:cNvPr id="15371" name="AutoShape 10"/>
            <p:cNvCxnSpPr>
              <a:cxnSpLocks noChangeShapeType="1"/>
              <a:stCxn id="15368" idx="4"/>
              <a:endCxn id="15369" idx="0"/>
            </p:cNvCxnSpPr>
            <p:nvPr/>
          </p:nvCxnSpPr>
          <p:spPr bwMode="auto">
            <a:xfrm flipH="1">
              <a:off x="3923" y="3845"/>
              <a:ext cx="448" cy="3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1"/>
            <p:cNvCxnSpPr>
              <a:cxnSpLocks noChangeShapeType="1"/>
              <a:stCxn id="15368" idx="4"/>
              <a:endCxn id="15370" idx="0"/>
            </p:cNvCxnSpPr>
            <p:nvPr/>
          </p:nvCxnSpPr>
          <p:spPr bwMode="auto">
            <a:xfrm>
              <a:off x="4371" y="3845"/>
              <a:ext cx="1179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5373" name="Oval 12"/>
            <p:cNvSpPr>
              <a:spLocks noChangeArrowheads="1"/>
            </p:cNvSpPr>
            <p:nvPr/>
          </p:nvSpPr>
          <p:spPr bwMode="auto">
            <a:xfrm>
              <a:off x="4253" y="5043"/>
              <a:ext cx="1181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статические</a:t>
              </a:r>
            </a:p>
            <a:p>
              <a:pPr algn="ctr"/>
              <a:r>
                <a:rPr lang="ru-RU" sz="1400" b="1"/>
                <a:t>поля</a:t>
              </a:r>
              <a:endParaRPr lang="ru-RU" sz="3200" b="1"/>
            </a:p>
          </p:txBody>
        </p:sp>
        <p:sp>
          <p:nvSpPr>
            <p:cNvPr id="15374" name="Oval 13"/>
            <p:cNvSpPr>
              <a:spLocks noChangeArrowheads="1"/>
            </p:cNvSpPr>
            <p:nvPr/>
          </p:nvSpPr>
          <p:spPr bwMode="auto">
            <a:xfrm>
              <a:off x="2717" y="5043"/>
              <a:ext cx="1183" cy="4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поля экземпляра</a:t>
              </a:r>
              <a:endParaRPr lang="ru-RU" sz="2800" b="1"/>
            </a:p>
          </p:txBody>
        </p:sp>
        <p:cxnSp>
          <p:nvCxnSpPr>
            <p:cNvPr id="15375" name="AutoShape 14"/>
            <p:cNvCxnSpPr>
              <a:cxnSpLocks noChangeShapeType="1"/>
              <a:stCxn id="15369" idx="4"/>
              <a:endCxn id="15373" idx="0"/>
            </p:cNvCxnSpPr>
            <p:nvPr/>
          </p:nvCxnSpPr>
          <p:spPr bwMode="auto">
            <a:xfrm>
              <a:off x="3923" y="4608"/>
              <a:ext cx="92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5"/>
            <p:cNvCxnSpPr>
              <a:cxnSpLocks noChangeShapeType="1"/>
              <a:stCxn id="15369" idx="4"/>
              <a:endCxn id="15374" idx="0"/>
            </p:cNvCxnSpPr>
            <p:nvPr/>
          </p:nvCxnSpPr>
          <p:spPr bwMode="auto">
            <a:xfrm flipH="1">
              <a:off x="3308" y="4608"/>
              <a:ext cx="615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5377" name="Oval 16"/>
            <p:cNvSpPr>
              <a:spLocks noChangeArrowheads="1"/>
            </p:cNvSpPr>
            <p:nvPr/>
          </p:nvSpPr>
          <p:spPr bwMode="auto">
            <a:xfrm rot="3267609">
              <a:off x="4656" y="3641"/>
              <a:ext cx="1200" cy="24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Oval 17"/>
            <p:cNvSpPr>
              <a:spLocks noChangeArrowheads="1"/>
            </p:cNvSpPr>
            <p:nvPr/>
          </p:nvSpPr>
          <p:spPr bwMode="auto">
            <a:xfrm>
              <a:off x="4843" y="4825"/>
              <a:ext cx="1535" cy="43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один набор на класс</a:t>
              </a:r>
              <a:endParaRPr lang="ru-RU" sz="3200" b="1"/>
            </a:p>
          </p:txBody>
        </p:sp>
        <p:sp>
          <p:nvSpPr>
            <p:cNvPr id="15379" name="Oval 18"/>
            <p:cNvSpPr>
              <a:spLocks noChangeArrowheads="1"/>
            </p:cNvSpPr>
            <p:nvPr/>
          </p:nvSpPr>
          <p:spPr bwMode="auto">
            <a:xfrm>
              <a:off x="2717" y="5478"/>
              <a:ext cx="1695" cy="43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один набор на каждый экземпляр</a:t>
              </a:r>
              <a:endParaRPr lang="ru-RU" sz="3200" b="1"/>
            </a:p>
          </p:txBody>
        </p:sp>
        <p:sp>
          <p:nvSpPr>
            <p:cNvPr id="15380" name="Oval 19"/>
            <p:cNvSpPr>
              <a:spLocks noChangeArrowheads="1"/>
            </p:cNvSpPr>
            <p:nvPr/>
          </p:nvSpPr>
          <p:spPr bwMode="auto">
            <a:xfrm>
              <a:off x="5038" y="2760"/>
              <a:ext cx="1180" cy="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класс</a:t>
              </a:r>
              <a:endParaRPr lang="ru-RU" sz="3200" b="1"/>
            </a:p>
          </p:txBody>
        </p:sp>
        <p:cxnSp>
          <p:nvCxnSpPr>
            <p:cNvPr id="15381" name="AutoShape 20"/>
            <p:cNvCxnSpPr>
              <a:cxnSpLocks noChangeShapeType="1"/>
              <a:stCxn id="15380" idx="3"/>
              <a:endCxn id="15368" idx="0"/>
            </p:cNvCxnSpPr>
            <p:nvPr/>
          </p:nvCxnSpPr>
          <p:spPr bwMode="auto">
            <a:xfrm flipH="1">
              <a:off x="4371" y="3132"/>
              <a:ext cx="839" cy="2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1"/>
            <p:cNvSpPr>
              <a:spLocks noChangeArrowheads="1"/>
            </p:cNvSpPr>
            <p:nvPr/>
          </p:nvSpPr>
          <p:spPr bwMode="auto">
            <a:xfrm>
              <a:off x="6218" y="3631"/>
              <a:ext cx="1180" cy="437"/>
            </a:xfrm>
            <a:prstGeom prst="ellipse">
              <a:avLst/>
            </a:prstGeom>
            <a:solidFill>
              <a:srgbClr val="00FFFF">
                <a:alpha val="18823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функции</a:t>
              </a:r>
            </a:p>
          </p:txBody>
        </p:sp>
        <p:cxnSp>
          <p:nvCxnSpPr>
            <p:cNvPr id="15383" name="AutoShape 22"/>
            <p:cNvCxnSpPr>
              <a:cxnSpLocks noChangeShapeType="1"/>
              <a:stCxn id="15380" idx="5"/>
              <a:endCxn id="15382" idx="0"/>
            </p:cNvCxnSpPr>
            <p:nvPr/>
          </p:nvCxnSpPr>
          <p:spPr bwMode="auto">
            <a:xfrm>
              <a:off x="6046" y="3132"/>
              <a:ext cx="762" cy="4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5384" name="Oval 23"/>
            <p:cNvSpPr>
              <a:spLocks noChangeArrowheads="1"/>
            </p:cNvSpPr>
            <p:nvPr/>
          </p:nvSpPr>
          <p:spPr bwMode="auto">
            <a:xfrm>
              <a:off x="7322" y="4172"/>
              <a:ext cx="1181" cy="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свойства</a:t>
              </a:r>
              <a:endParaRPr lang="ru-RU" sz="3200" b="1"/>
            </a:p>
          </p:txBody>
        </p:sp>
        <p:sp>
          <p:nvSpPr>
            <p:cNvPr id="15385" name="Oval 24"/>
            <p:cNvSpPr>
              <a:spLocks noChangeArrowheads="1"/>
            </p:cNvSpPr>
            <p:nvPr/>
          </p:nvSpPr>
          <p:spPr bwMode="auto">
            <a:xfrm>
              <a:off x="7322" y="4499"/>
              <a:ext cx="1181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события</a:t>
              </a:r>
              <a:endParaRPr lang="ru-RU" sz="3200" b="1"/>
            </a:p>
          </p:txBody>
        </p:sp>
        <p:sp>
          <p:nvSpPr>
            <p:cNvPr id="15386" name="Oval 25"/>
            <p:cNvSpPr>
              <a:spLocks noChangeArrowheads="1"/>
            </p:cNvSpPr>
            <p:nvPr/>
          </p:nvSpPr>
          <p:spPr bwMode="auto">
            <a:xfrm>
              <a:off x="7322" y="4827"/>
              <a:ext cx="1181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rIns="18000"/>
            <a:lstStyle/>
            <a:p>
              <a:pPr algn="ctr"/>
              <a:r>
                <a:rPr lang="ru-RU" sz="1400" b="1"/>
                <a:t>индексаторы</a:t>
              </a:r>
              <a:endParaRPr lang="ru-RU" sz="3200" b="1"/>
            </a:p>
          </p:txBody>
        </p:sp>
        <p:sp>
          <p:nvSpPr>
            <p:cNvPr id="15387" name="Oval 26"/>
            <p:cNvSpPr>
              <a:spLocks noChangeArrowheads="1"/>
            </p:cNvSpPr>
            <p:nvPr/>
          </p:nvSpPr>
          <p:spPr bwMode="auto">
            <a:xfrm>
              <a:off x="6377" y="5809"/>
              <a:ext cx="1183" cy="4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операции</a:t>
              </a:r>
              <a:endParaRPr lang="ru-RU" sz="3200" b="1"/>
            </a:p>
          </p:txBody>
        </p:sp>
        <p:sp>
          <p:nvSpPr>
            <p:cNvPr id="15388" name="Oval 27"/>
            <p:cNvSpPr>
              <a:spLocks noChangeArrowheads="1"/>
            </p:cNvSpPr>
            <p:nvPr/>
          </p:nvSpPr>
          <p:spPr bwMode="auto">
            <a:xfrm>
              <a:off x="6155" y="6137"/>
              <a:ext cx="1553" cy="434"/>
            </a:xfrm>
            <a:prstGeom prst="ellipse">
              <a:avLst/>
            </a:prstGeom>
            <a:solidFill>
              <a:srgbClr val="00FFFF">
                <a:alpha val="18823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конструкторы</a:t>
              </a:r>
            </a:p>
          </p:txBody>
        </p:sp>
        <p:sp>
          <p:nvSpPr>
            <p:cNvPr id="15389" name="Oval 28"/>
            <p:cNvSpPr>
              <a:spLocks noChangeArrowheads="1"/>
            </p:cNvSpPr>
            <p:nvPr/>
          </p:nvSpPr>
          <p:spPr bwMode="auto">
            <a:xfrm>
              <a:off x="6377" y="6461"/>
              <a:ext cx="1183" cy="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деструкторы</a:t>
              </a:r>
              <a:endParaRPr lang="ru-RU" sz="3200" b="1"/>
            </a:p>
          </p:txBody>
        </p:sp>
        <p:cxnSp>
          <p:nvCxnSpPr>
            <p:cNvPr id="15390" name="AutoShape 29"/>
            <p:cNvCxnSpPr>
              <a:cxnSpLocks noChangeShapeType="1"/>
              <a:stCxn id="15382" idx="4"/>
              <a:endCxn id="15384" idx="2"/>
            </p:cNvCxnSpPr>
            <p:nvPr/>
          </p:nvCxnSpPr>
          <p:spPr bwMode="auto">
            <a:xfrm rot="16200000" flipH="1">
              <a:off x="6904" y="3972"/>
              <a:ext cx="322" cy="51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391" name="AutoShape 30"/>
            <p:cNvCxnSpPr>
              <a:cxnSpLocks noChangeShapeType="1"/>
              <a:stCxn id="15382" idx="4"/>
              <a:endCxn id="15385" idx="2"/>
            </p:cNvCxnSpPr>
            <p:nvPr/>
          </p:nvCxnSpPr>
          <p:spPr bwMode="auto">
            <a:xfrm rot="16200000" flipH="1">
              <a:off x="6741" y="4135"/>
              <a:ext cx="648" cy="51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392" name="AutoShape 31"/>
            <p:cNvCxnSpPr>
              <a:cxnSpLocks noChangeShapeType="1"/>
              <a:stCxn id="15382" idx="4"/>
              <a:endCxn id="15386" idx="2"/>
            </p:cNvCxnSpPr>
            <p:nvPr/>
          </p:nvCxnSpPr>
          <p:spPr bwMode="auto">
            <a:xfrm rot="16200000" flipH="1">
              <a:off x="6577" y="4299"/>
              <a:ext cx="975" cy="51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393" name="AutoShape 32"/>
            <p:cNvCxnSpPr>
              <a:cxnSpLocks noChangeShapeType="1"/>
              <a:stCxn id="15396" idx="4"/>
              <a:endCxn id="15387" idx="6"/>
            </p:cNvCxnSpPr>
            <p:nvPr/>
          </p:nvCxnSpPr>
          <p:spPr bwMode="auto">
            <a:xfrm rot="5400000">
              <a:off x="7516" y="5629"/>
              <a:ext cx="441" cy="35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394" name="AutoShape 33"/>
            <p:cNvCxnSpPr>
              <a:cxnSpLocks noChangeShapeType="1"/>
              <a:stCxn id="15396" idx="4"/>
              <a:endCxn id="15388" idx="6"/>
            </p:cNvCxnSpPr>
            <p:nvPr/>
          </p:nvCxnSpPr>
          <p:spPr bwMode="auto">
            <a:xfrm rot="5400000">
              <a:off x="7426" y="5867"/>
              <a:ext cx="769" cy="205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395" name="AutoShape 34"/>
            <p:cNvCxnSpPr>
              <a:cxnSpLocks noChangeShapeType="1"/>
              <a:stCxn id="15396" idx="4"/>
              <a:endCxn id="15389" idx="6"/>
            </p:cNvCxnSpPr>
            <p:nvPr/>
          </p:nvCxnSpPr>
          <p:spPr bwMode="auto">
            <a:xfrm rot="5400000">
              <a:off x="7190" y="5955"/>
              <a:ext cx="1094" cy="35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5396" name="Oval 35"/>
            <p:cNvSpPr>
              <a:spLocks noChangeArrowheads="1"/>
            </p:cNvSpPr>
            <p:nvPr/>
          </p:nvSpPr>
          <p:spPr bwMode="auto">
            <a:xfrm>
              <a:off x="7322" y="5148"/>
              <a:ext cx="1183" cy="437"/>
            </a:xfrm>
            <a:prstGeom prst="ellipse">
              <a:avLst/>
            </a:prstGeom>
            <a:solidFill>
              <a:srgbClr val="00FFFF">
                <a:alpha val="18823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методы</a:t>
              </a:r>
            </a:p>
          </p:txBody>
        </p:sp>
        <p:cxnSp>
          <p:nvCxnSpPr>
            <p:cNvPr id="15397" name="AutoShape 36"/>
            <p:cNvCxnSpPr>
              <a:cxnSpLocks noChangeShapeType="1"/>
              <a:stCxn id="15382" idx="4"/>
              <a:endCxn id="15396" idx="2"/>
            </p:cNvCxnSpPr>
            <p:nvPr/>
          </p:nvCxnSpPr>
          <p:spPr bwMode="auto">
            <a:xfrm rot="16200000" flipH="1">
              <a:off x="6415" y="4461"/>
              <a:ext cx="1299" cy="51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5398" name="Oval 37"/>
            <p:cNvSpPr>
              <a:spLocks noChangeArrowheads="1"/>
            </p:cNvSpPr>
            <p:nvPr/>
          </p:nvSpPr>
          <p:spPr bwMode="auto">
            <a:xfrm>
              <a:off x="6377" y="6787"/>
              <a:ext cx="1183" cy="436"/>
            </a:xfrm>
            <a:prstGeom prst="ellipse">
              <a:avLst/>
            </a:prstGeom>
            <a:solidFill>
              <a:srgbClr val="00FFFF">
                <a:alpha val="18823"/>
              </a:srgb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/>
                <a:t>обычные методы</a:t>
              </a:r>
            </a:p>
          </p:txBody>
        </p:sp>
        <p:cxnSp>
          <p:nvCxnSpPr>
            <p:cNvPr id="15399" name="AutoShape 38"/>
            <p:cNvCxnSpPr>
              <a:cxnSpLocks noChangeShapeType="1"/>
              <a:stCxn id="15396" idx="4"/>
              <a:endCxn id="15398" idx="6"/>
            </p:cNvCxnSpPr>
            <p:nvPr/>
          </p:nvCxnSpPr>
          <p:spPr bwMode="auto">
            <a:xfrm rot="5400000">
              <a:off x="7027" y="6118"/>
              <a:ext cx="1420" cy="353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5400" name="Oval 39"/>
            <p:cNvSpPr>
              <a:spLocks noChangeArrowheads="1"/>
            </p:cNvSpPr>
            <p:nvPr/>
          </p:nvSpPr>
          <p:spPr bwMode="auto">
            <a:xfrm>
              <a:off x="5434" y="7331"/>
              <a:ext cx="1182" cy="4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методы экземпляра</a:t>
              </a:r>
              <a:endParaRPr lang="ru-RU" sz="3200" b="1"/>
            </a:p>
          </p:txBody>
        </p:sp>
        <p:sp>
          <p:nvSpPr>
            <p:cNvPr id="15401" name="Oval 40"/>
            <p:cNvSpPr>
              <a:spLocks noChangeArrowheads="1"/>
            </p:cNvSpPr>
            <p:nvPr/>
          </p:nvSpPr>
          <p:spPr bwMode="auto">
            <a:xfrm>
              <a:off x="7322" y="7331"/>
              <a:ext cx="1182" cy="4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методы класса</a:t>
              </a:r>
              <a:endParaRPr lang="ru-RU" sz="3200" b="1"/>
            </a:p>
          </p:txBody>
        </p:sp>
        <p:sp>
          <p:nvSpPr>
            <p:cNvPr id="15402" name="Oval 41"/>
            <p:cNvSpPr>
              <a:spLocks noChangeArrowheads="1"/>
            </p:cNvSpPr>
            <p:nvPr/>
          </p:nvSpPr>
          <p:spPr bwMode="auto">
            <a:xfrm>
              <a:off x="4370" y="6133"/>
              <a:ext cx="1183" cy="4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конструкторы</a:t>
              </a:r>
            </a:p>
            <a:p>
              <a:pPr algn="ctr"/>
              <a:r>
                <a:rPr lang="ru-RU" sz="1400" b="1"/>
                <a:t>экземпляра</a:t>
              </a:r>
              <a:endParaRPr lang="ru-RU" sz="3200" b="1"/>
            </a:p>
          </p:txBody>
        </p:sp>
        <p:sp>
          <p:nvSpPr>
            <p:cNvPr id="15403" name="Oval 42"/>
            <p:cNvSpPr>
              <a:spLocks noChangeArrowheads="1"/>
            </p:cNvSpPr>
            <p:nvPr/>
          </p:nvSpPr>
          <p:spPr bwMode="auto">
            <a:xfrm>
              <a:off x="4370" y="6678"/>
              <a:ext cx="1183" cy="4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/>
                <a:t>статические конструкторы</a:t>
              </a:r>
              <a:endParaRPr lang="ru-RU" sz="3200" b="1"/>
            </a:p>
          </p:txBody>
        </p:sp>
        <p:cxnSp>
          <p:nvCxnSpPr>
            <p:cNvPr id="15404" name="AutoShape 43"/>
            <p:cNvCxnSpPr>
              <a:cxnSpLocks noChangeShapeType="1"/>
              <a:stCxn id="15388" idx="2"/>
              <a:endCxn id="15402" idx="6"/>
            </p:cNvCxnSpPr>
            <p:nvPr/>
          </p:nvCxnSpPr>
          <p:spPr bwMode="auto">
            <a:xfrm rot="10800000">
              <a:off x="5553" y="6351"/>
              <a:ext cx="602" cy="3"/>
            </a:xfrm>
            <a:prstGeom prst="bentConnector3">
              <a:avLst>
                <a:gd name="adj1" fmla="val 4993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405" name="AutoShape 44"/>
            <p:cNvCxnSpPr>
              <a:cxnSpLocks noChangeShapeType="1"/>
              <a:stCxn id="15398" idx="4"/>
              <a:endCxn id="15400" idx="7"/>
            </p:cNvCxnSpPr>
            <p:nvPr/>
          </p:nvCxnSpPr>
          <p:spPr bwMode="auto">
            <a:xfrm flipH="1">
              <a:off x="6443" y="7223"/>
              <a:ext cx="526" cy="1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406" name="AutoShape 45"/>
            <p:cNvCxnSpPr>
              <a:cxnSpLocks noChangeShapeType="1"/>
              <a:stCxn id="15398" idx="4"/>
              <a:endCxn id="15401" idx="1"/>
            </p:cNvCxnSpPr>
            <p:nvPr/>
          </p:nvCxnSpPr>
          <p:spPr bwMode="auto">
            <a:xfrm>
              <a:off x="6969" y="7223"/>
              <a:ext cx="526" cy="1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5407" name="AutoShape 46"/>
            <p:cNvCxnSpPr>
              <a:cxnSpLocks noChangeShapeType="1"/>
              <a:stCxn id="15388" idx="2"/>
              <a:endCxn id="15403" idx="6"/>
            </p:cNvCxnSpPr>
            <p:nvPr/>
          </p:nvCxnSpPr>
          <p:spPr bwMode="auto">
            <a:xfrm rot="10800000" flipV="1">
              <a:off x="5553" y="6354"/>
              <a:ext cx="602" cy="542"/>
            </a:xfrm>
            <a:prstGeom prst="bentConnector3">
              <a:avLst>
                <a:gd name="adj1" fmla="val 4993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408" name="AutoShape 47"/>
            <p:cNvCxnSpPr>
              <a:cxnSpLocks noChangeShapeType="1"/>
              <a:stCxn id="15380" idx="6"/>
              <a:endCxn id="15367" idx="1"/>
            </p:cNvCxnSpPr>
            <p:nvPr/>
          </p:nvCxnSpPr>
          <p:spPr bwMode="auto">
            <a:xfrm>
              <a:off x="6218" y="2978"/>
              <a:ext cx="1277" cy="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24BBF-864C-44E0-8711-696BFD2BDE38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Сквозной пример класса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4176712" cy="5976938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class Monster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public </a:t>
            </a:r>
            <a:r>
              <a:rPr lang="en-US" sz="1600" dirty="0" smtClean="0">
                <a:solidFill>
                  <a:schemeClr val="hlink"/>
                </a:solidFill>
              </a:rPr>
              <a:t>Monster</a:t>
            </a:r>
            <a:r>
              <a:rPr lang="en-US" sz="1600" dirty="0" smtClean="0"/>
              <a:t>()</a:t>
            </a:r>
            <a:r>
              <a:rPr lang="ru-RU" sz="1600" dirty="0" smtClean="0"/>
              <a:t>    </a:t>
            </a:r>
            <a:r>
              <a:rPr lang="en-US" sz="1600" dirty="0" smtClean="0"/>
              <a:t>// </a:t>
            </a:r>
            <a:r>
              <a:rPr lang="ru-RU" sz="1600" dirty="0" smtClean="0"/>
              <a:t>конструкторы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name  = "</a:t>
            </a:r>
            <a:r>
              <a:rPr lang="en-US" sz="1600" dirty="0" err="1" smtClean="0"/>
              <a:t>Noname</a:t>
            </a:r>
            <a:r>
              <a:rPr lang="en-US" sz="1600" dirty="0" smtClean="0"/>
              <a:t>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health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ammo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public </a:t>
            </a:r>
            <a:r>
              <a:rPr lang="en-US" sz="1600" dirty="0" smtClean="0">
                <a:solidFill>
                  <a:schemeClr val="hlink"/>
                </a:solidFill>
              </a:rPr>
              <a:t>Monster</a:t>
            </a:r>
            <a:r>
              <a:rPr lang="en-US" sz="1600" dirty="0" smtClean="0"/>
              <a:t>( string name ) : this()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this.name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public </a:t>
            </a:r>
            <a:r>
              <a:rPr lang="en-US" sz="1600" dirty="0" smtClean="0">
                <a:solidFill>
                  <a:schemeClr val="hlink"/>
                </a:solidFill>
              </a:rPr>
              <a:t>Monster</a:t>
            </a:r>
            <a:r>
              <a:rPr lang="en-US" sz="1600" dirty="0" smtClean="0"/>
              <a:t>( </a:t>
            </a:r>
            <a:r>
              <a:rPr lang="en-US" sz="1600" dirty="0" err="1" smtClean="0"/>
              <a:t>int</a:t>
            </a:r>
            <a:r>
              <a:rPr lang="en-US" sz="1600" dirty="0" smtClean="0"/>
              <a:t> health, </a:t>
            </a:r>
            <a:r>
              <a:rPr lang="en-US" sz="1600" dirty="0" err="1" smtClean="0"/>
              <a:t>int</a:t>
            </a:r>
            <a:r>
              <a:rPr lang="en-US" sz="1600" dirty="0" smtClean="0"/>
              <a:t> ammo, string name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this.name 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this.health</a:t>
            </a:r>
            <a:r>
              <a:rPr lang="en-US" sz="1600" dirty="0" smtClean="0"/>
              <a:t> = health;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    </a:t>
            </a:r>
            <a:r>
              <a:rPr lang="en-US" sz="1600" dirty="0" err="1" smtClean="0"/>
              <a:t>this.ammo</a:t>
            </a:r>
            <a:r>
              <a:rPr lang="en-US" sz="1600" dirty="0" smtClean="0"/>
              <a:t> = ammo;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</a:t>
            </a:r>
            <a:r>
              <a:rPr lang="ru-RU" sz="1600" dirty="0" smtClean="0"/>
              <a:t>    </a:t>
            </a:r>
            <a:r>
              <a:rPr lang="en-US" sz="1600" dirty="0" smtClean="0"/>
              <a:t>  // </a:t>
            </a:r>
            <a:r>
              <a:rPr lang="ru-RU" sz="1600" dirty="0" smtClean="0"/>
              <a:t>метод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{  return name;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public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GetAmmo</a:t>
            </a:r>
            <a:r>
              <a:rPr lang="en-US" sz="1600" dirty="0" smtClean="0"/>
              <a:t>() </a:t>
            </a:r>
            <a:r>
              <a:rPr lang="ru-RU" sz="1600" dirty="0" smtClean="0"/>
              <a:t>     </a:t>
            </a:r>
            <a:r>
              <a:rPr lang="en-US" sz="1600" dirty="0" smtClean="0"/>
              <a:t>  </a:t>
            </a:r>
            <a:r>
              <a:rPr lang="ru-RU" sz="1600" dirty="0" smtClean="0"/>
              <a:t>  </a:t>
            </a:r>
            <a:r>
              <a:rPr lang="en-US" sz="1600" dirty="0" smtClean="0"/>
              <a:t>// </a:t>
            </a:r>
            <a:r>
              <a:rPr lang="ru-RU" sz="1600" dirty="0" smtClean="0"/>
              <a:t>метод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{  return ammo;}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00563" y="549275"/>
            <a:ext cx="4464050" cy="59753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public int </a:t>
            </a:r>
            <a:r>
              <a:rPr lang="en-US" sz="1600">
                <a:solidFill>
                  <a:srgbClr val="006600"/>
                </a:solidFill>
                <a:latin typeface="Verdana" pitchFamily="34" charset="0"/>
              </a:rPr>
              <a:t>Health</a:t>
            </a:r>
            <a:r>
              <a:rPr lang="en-US" sz="1600">
                <a:latin typeface="Verdana" pitchFamily="34" charset="0"/>
              </a:rPr>
              <a:t> {                // свойство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</a:t>
            </a:r>
            <a:r>
              <a:rPr lang="en-US" sz="1600">
                <a:solidFill>
                  <a:srgbClr val="006600"/>
                </a:solidFill>
                <a:latin typeface="Verdana" pitchFamily="34" charset="0"/>
              </a:rPr>
              <a:t>get</a:t>
            </a:r>
            <a:r>
              <a:rPr lang="en-US" sz="1600">
                <a:latin typeface="Verdana" pitchFamily="34" charset="0"/>
              </a:rPr>
              <a:t> { return health;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</a:t>
            </a:r>
            <a:r>
              <a:rPr lang="en-US" sz="1600">
                <a:solidFill>
                  <a:srgbClr val="006600"/>
                </a:solidFill>
                <a:latin typeface="Verdana" pitchFamily="34" charset="0"/>
              </a:rPr>
              <a:t>set</a:t>
            </a:r>
            <a:r>
              <a:rPr lang="en-US" sz="1600">
                <a:latin typeface="Verdana" pitchFamily="34" charset="0"/>
              </a:rPr>
              <a:t> { if (value &gt; 0) health = value;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      else           health =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16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public void Passport()</a:t>
            </a:r>
            <a:r>
              <a:rPr lang="ru-RU" sz="1600">
                <a:latin typeface="Verdana" pitchFamily="34" charset="0"/>
              </a:rPr>
              <a:t>               </a:t>
            </a:r>
            <a:r>
              <a:rPr lang="en-US" sz="1600">
                <a:latin typeface="Verdana" pitchFamily="34" charset="0"/>
              </a:rPr>
              <a:t>// </a:t>
            </a:r>
            <a:r>
              <a:rPr lang="ru-RU" sz="1600">
                <a:latin typeface="Verdana" pitchFamily="34" charset="0"/>
              </a:rPr>
              <a:t>метод</a:t>
            </a:r>
            <a:endParaRPr lang="en-US" sz="16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{   Console.WriteLine( </a:t>
            </a:r>
            <a:endParaRPr lang="ru-RU" sz="16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600">
                <a:latin typeface="Verdana" pitchFamily="34" charset="0"/>
              </a:rPr>
              <a:t>  </a:t>
            </a:r>
            <a:r>
              <a:rPr lang="en-US" sz="1600">
                <a:latin typeface="Verdana" pitchFamily="34" charset="0"/>
              </a:rPr>
              <a:t>"Monster {0} \t health = {1} </a:t>
            </a:r>
            <a:r>
              <a:rPr lang="ru-RU" sz="1600">
                <a:latin typeface="Verdana" pitchFamily="34" charset="0"/>
              </a:rPr>
              <a:t>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600">
                <a:latin typeface="Verdana" pitchFamily="34" charset="0"/>
              </a:rPr>
              <a:t>    </a:t>
            </a:r>
            <a:r>
              <a:rPr lang="en-US" sz="1600">
                <a:latin typeface="Verdana" pitchFamily="34" charset="0"/>
              </a:rPr>
              <a:t>ammo = {2}", name, health, ammo 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6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public </a:t>
            </a:r>
            <a:r>
              <a:rPr lang="en-US" sz="1600">
                <a:solidFill>
                  <a:schemeClr val="folHlink"/>
                </a:solidFill>
                <a:latin typeface="Verdana" pitchFamily="34" charset="0"/>
              </a:rPr>
              <a:t>override</a:t>
            </a:r>
            <a:r>
              <a:rPr lang="en-US" sz="1600">
                <a:latin typeface="Verdana" pitchFamily="34" charset="0"/>
              </a:rPr>
              <a:t> string ToString(){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	string buf = string.Format(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  "Monster {0} \t health = {1} 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ammo = {2}", name, health, ammo);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return buf;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6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Verdana" pitchFamily="34" charset="0"/>
              </a:rPr>
              <a:t>string name;                        // </a:t>
            </a:r>
            <a:r>
              <a:rPr lang="ru-RU" sz="1600">
                <a:solidFill>
                  <a:schemeClr val="hlink"/>
                </a:solidFill>
                <a:latin typeface="Verdana" pitchFamily="34" charset="0"/>
              </a:rPr>
              <a:t>поле</a:t>
            </a:r>
            <a:endParaRPr lang="en-US" sz="1600">
              <a:solidFill>
                <a:schemeClr val="hlink"/>
              </a:solidFill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solidFill>
                  <a:schemeClr val="hlink"/>
                </a:solidFill>
                <a:latin typeface="Verdana" pitchFamily="34" charset="0"/>
              </a:rPr>
              <a:t>  int health, ammo;</a:t>
            </a:r>
            <a:r>
              <a:rPr lang="ru-RU" sz="1600">
                <a:solidFill>
                  <a:schemeClr val="hlink"/>
                </a:solidFill>
                <a:latin typeface="Verdana" pitchFamily="34" charset="0"/>
              </a:rPr>
              <a:t>                 </a:t>
            </a:r>
            <a:r>
              <a:rPr lang="en-US" sz="1600">
                <a:solidFill>
                  <a:schemeClr val="hlink"/>
                </a:solidFill>
                <a:latin typeface="Verdana" pitchFamily="34" charset="0"/>
              </a:rPr>
              <a:t>// </a:t>
            </a:r>
            <a:r>
              <a:rPr lang="ru-RU" sz="1600">
                <a:solidFill>
                  <a:schemeClr val="hlink"/>
                </a:solidFill>
                <a:latin typeface="Verdana" pitchFamily="34" charset="0"/>
              </a:rPr>
              <a:t>поле</a:t>
            </a:r>
            <a:endParaRPr lang="en-US" sz="1600">
              <a:solidFill>
                <a:schemeClr val="hlink"/>
              </a:solidFill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}</a:t>
            </a:r>
            <a:endParaRPr lang="ru-RU" sz="1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DDA27-D6D2-4FEA-8F42-62DD5A7AFDEF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Описание объекта (экземпляра)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772525" cy="5688012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Класс является обобщенным понятием, определяющим характеристики и поведение множества конкретных объектов этого класса, называемых </a:t>
            </a:r>
            <a:r>
              <a:rPr lang="ru-RU" sz="1900" dirty="0" smtClean="0">
                <a:solidFill>
                  <a:schemeClr val="hlink"/>
                </a:solidFill>
              </a:rPr>
              <a:t>экземплярами</a:t>
            </a:r>
            <a:r>
              <a:rPr lang="ru-RU" sz="1900" dirty="0" smtClean="0"/>
              <a:t> (объектами) класса.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Объекты создаются явным или неявным образом (либо программистом, либо системой). Программист создает экземпляр класса с помощью операции </a:t>
            </a:r>
            <a:r>
              <a:rPr lang="ru-RU" sz="1900" dirty="0" err="1" smtClean="0"/>
              <a:t>new</a:t>
            </a:r>
            <a:r>
              <a:rPr lang="ru-RU" sz="1900" dirty="0" smtClean="0"/>
              <a:t>:</a:t>
            </a:r>
            <a:endParaRPr lang="en-US" sz="1900" dirty="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900" dirty="0" smtClean="0">
                <a:solidFill>
                  <a:schemeClr val="hlink"/>
                </a:solidFill>
              </a:rPr>
              <a:t>Demo a</a:t>
            </a:r>
            <a:r>
              <a:rPr lang="ru-RU" sz="1900" dirty="0" smtClean="0">
                <a:solidFill>
                  <a:schemeClr val="hlink"/>
                </a:solidFill>
              </a:rPr>
              <a:t> = </a:t>
            </a:r>
            <a:r>
              <a:rPr lang="en-US" sz="1900" dirty="0" smtClean="0">
                <a:solidFill>
                  <a:schemeClr val="hlink"/>
                </a:solidFill>
              </a:rPr>
              <a:t>new Demo</a:t>
            </a:r>
            <a:r>
              <a:rPr lang="ru-RU" sz="1900" dirty="0" smtClean="0">
                <a:solidFill>
                  <a:schemeClr val="hlink"/>
                </a:solidFill>
              </a:rPr>
              <a:t>(); </a:t>
            </a:r>
            <a:endParaRPr lang="en-US" sz="19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900" dirty="0" smtClean="0">
                <a:solidFill>
                  <a:schemeClr val="hlink"/>
                </a:solidFill>
              </a:rPr>
              <a:t>Monster </a:t>
            </a:r>
            <a:r>
              <a:rPr lang="en-US" sz="1900" dirty="0" err="1" smtClean="0">
                <a:solidFill>
                  <a:schemeClr val="hlink"/>
                </a:solidFill>
              </a:rPr>
              <a:t>Vasia</a:t>
            </a:r>
            <a:r>
              <a:rPr lang="en-US" sz="1900" dirty="0" smtClean="0">
                <a:solidFill>
                  <a:schemeClr val="hlink"/>
                </a:solidFill>
              </a:rPr>
              <a:t> = new Monster(); </a:t>
            </a:r>
            <a:endParaRPr lang="ru-RU" sz="19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900" dirty="0" smtClean="0">
                <a:solidFill>
                  <a:schemeClr val="hlink"/>
                </a:solidFill>
              </a:rPr>
              <a:t>Monster </a:t>
            </a:r>
            <a:r>
              <a:rPr lang="en-US" sz="1900" dirty="0" err="1" smtClean="0">
                <a:solidFill>
                  <a:schemeClr val="hlink"/>
                </a:solidFill>
              </a:rPr>
              <a:t>Petya</a:t>
            </a:r>
            <a:r>
              <a:rPr lang="en-US" sz="1900" dirty="0" smtClean="0">
                <a:solidFill>
                  <a:schemeClr val="hlink"/>
                </a:solidFill>
              </a:rPr>
              <a:t> = new Monster(“</a:t>
            </a:r>
            <a:r>
              <a:rPr lang="ru-RU" sz="1900" dirty="0" smtClean="0">
                <a:solidFill>
                  <a:schemeClr val="hlink"/>
                </a:solidFill>
              </a:rPr>
              <a:t>Петя</a:t>
            </a:r>
            <a:r>
              <a:rPr lang="en-US" sz="1900" dirty="0" smtClean="0">
                <a:solidFill>
                  <a:schemeClr val="hlink"/>
                </a:solidFill>
              </a:rPr>
              <a:t>“);</a:t>
            </a:r>
            <a:endParaRPr lang="ru-RU" sz="19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Для каждого объекта при его создании в памяти выделяется отдельная область для хранения его данных.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Кроме того, в классе могут присутствовать </a:t>
            </a:r>
            <a:r>
              <a:rPr lang="ru-RU" sz="1900" dirty="0" smtClean="0">
                <a:solidFill>
                  <a:schemeClr val="hlink"/>
                </a:solidFill>
              </a:rPr>
              <a:t>статические элементы</a:t>
            </a:r>
            <a:r>
              <a:rPr lang="ru-RU" sz="1900" dirty="0" smtClean="0"/>
              <a:t>, которые существуют в единственном экземпляре для всех объектов класса.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>
                <a:solidFill>
                  <a:schemeClr val="hlink"/>
                </a:solidFill>
              </a:rPr>
              <a:t>Функциональные элементы</a:t>
            </a:r>
            <a:r>
              <a:rPr lang="ru-RU" sz="1900" dirty="0" smtClean="0"/>
              <a:t> класса всегда хранятся в единственном экземпляре.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2A3CA-E2CD-4A13-B1AE-D21A076DEA05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создания объектов (экземпляров)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Monster {</a:t>
            </a:r>
            <a:r>
              <a:rPr lang="ru-RU" sz="2000" smtClean="0"/>
              <a:t> ... </a:t>
            </a:r>
            <a:r>
              <a:rPr lang="en-US" sz="2000" smtClean="0"/>
              <a:t>}</a:t>
            </a: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class Class1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static void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Monster X = new Monster();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X.Passport();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Monster Vasia = new Monster("</a:t>
            </a:r>
            <a:r>
              <a:rPr lang="ru-RU" sz="2000" smtClean="0"/>
              <a:t>Вася</a:t>
            </a:r>
            <a:r>
              <a:rPr lang="en-US" sz="2000" smtClean="0"/>
              <a:t>" 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Vasia.Passport();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Monster Masha = new Monster( 200, 200, "</a:t>
            </a:r>
            <a:r>
              <a:rPr lang="ru-RU" sz="2000" smtClean="0"/>
              <a:t>Маша</a:t>
            </a:r>
            <a:r>
              <a:rPr lang="en-US" sz="2000" smtClean="0"/>
              <a:t>" 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</a:t>
            </a:r>
            <a:r>
              <a:rPr lang="ru-RU" sz="2000" smtClean="0"/>
              <a:t>С</a:t>
            </a:r>
            <a:r>
              <a:rPr lang="en-US" sz="2000" smtClean="0"/>
              <a:t>onsole.Writeline</a:t>
            </a:r>
            <a:r>
              <a:rPr lang="ru-RU" sz="2000" smtClean="0"/>
              <a:t>(</a:t>
            </a:r>
            <a:r>
              <a:rPr lang="en-US" sz="2000" smtClean="0"/>
              <a:t>Masha</a:t>
            </a:r>
            <a:r>
              <a:rPr lang="ru-RU" sz="2000" smtClean="0"/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}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924300" y="5516563"/>
            <a:ext cx="4740275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/>
              <a:t>Результат работы программы: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/>
              <a:t>Monster Noname   health = 100 ammo = 100</a:t>
            </a:r>
            <a:endParaRPr lang="ru-RU"/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/>
              <a:t>Monster </a:t>
            </a:r>
            <a:r>
              <a:rPr lang="ru-RU"/>
              <a:t>Вася</a:t>
            </a:r>
            <a:r>
              <a:rPr lang="en-US"/>
              <a:t> health = 100 ammo = 100</a:t>
            </a:r>
            <a:endParaRPr lang="ru-RU"/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/>
              <a:t>Monster </a:t>
            </a:r>
            <a:r>
              <a:rPr lang="ru-RU"/>
              <a:t>Маша</a:t>
            </a:r>
            <a:r>
              <a:rPr lang="en-US"/>
              <a:t> health = 200 ammo =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1B7D7-D510-4106-913C-DAAB68B3C2F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Понятие объекта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07375" cy="54721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В реальном мире каждый предмет или процесс обладает набором статических и динамических характеристик (свойствами и поведением). </a:t>
            </a:r>
            <a:r>
              <a:rPr lang="ru-RU" sz="2000" i="1" dirty="0" smtClean="0"/>
              <a:t>Поведение объекта</a:t>
            </a:r>
            <a:r>
              <a:rPr lang="ru-RU" sz="2000" dirty="0" smtClean="0"/>
              <a:t> зависит от его </a:t>
            </a:r>
            <a:r>
              <a:rPr lang="ru-RU" sz="2000" i="1" dirty="0" smtClean="0"/>
              <a:t>состояния</a:t>
            </a:r>
            <a:r>
              <a:rPr lang="ru-RU" sz="2000" dirty="0" smtClean="0"/>
              <a:t> и </a:t>
            </a:r>
            <a:r>
              <a:rPr lang="ru-RU" sz="2000" i="1" dirty="0" smtClean="0"/>
              <a:t>внешних воздействий</a:t>
            </a:r>
            <a:r>
              <a:rPr lang="ru-RU" sz="2000" dirty="0" smtClean="0"/>
              <a:t>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Понятие объекта в программе совпадает с обыденным смыслом этого слова: </a:t>
            </a:r>
            <a:r>
              <a:rPr lang="ru-RU" sz="2000" i="1" dirty="0" smtClean="0"/>
              <a:t>объект представляется как совокупность </a:t>
            </a:r>
            <a:r>
              <a:rPr lang="ru-RU" sz="2000" i="1" dirty="0" smtClean="0">
                <a:solidFill>
                  <a:schemeClr val="hlink"/>
                </a:solidFill>
              </a:rPr>
              <a:t>данных</a:t>
            </a:r>
            <a:r>
              <a:rPr lang="ru-RU" sz="2000" dirty="0" smtClean="0"/>
              <a:t>, </a:t>
            </a:r>
            <a:r>
              <a:rPr lang="ru-RU" sz="2000" i="1" dirty="0" smtClean="0"/>
              <a:t>характеризующих его состояние</a:t>
            </a:r>
            <a:r>
              <a:rPr lang="ru-RU" sz="2000" dirty="0" smtClean="0"/>
              <a:t>, </a:t>
            </a:r>
            <a:r>
              <a:rPr lang="ru-RU" sz="2000" i="1" dirty="0" smtClean="0"/>
              <a:t>и </a:t>
            </a:r>
            <a:r>
              <a:rPr lang="ru-RU" sz="2000" i="1" dirty="0" smtClean="0">
                <a:solidFill>
                  <a:schemeClr val="hlink"/>
                </a:solidFill>
              </a:rPr>
              <a:t>функций</a:t>
            </a:r>
            <a:r>
              <a:rPr lang="ru-RU" sz="2000" i="1" dirty="0" smtClean="0"/>
              <a:t> их обработки</a:t>
            </a:r>
            <a:r>
              <a:rPr lang="ru-RU" sz="2000" dirty="0" smtClean="0"/>
              <a:t>, </a:t>
            </a:r>
            <a:r>
              <a:rPr lang="ru-RU" sz="2000" i="1" dirty="0" smtClean="0"/>
              <a:t>моделирующих его поведение</a:t>
            </a:r>
            <a:r>
              <a:rPr lang="ru-RU" sz="2000" dirty="0" smtClean="0"/>
              <a:t>. Вызов функции на выполнение часто называют </a:t>
            </a:r>
            <a:r>
              <a:rPr lang="ru-RU" sz="2000" i="1" dirty="0" smtClean="0"/>
              <a:t>посылкой сообщения</a:t>
            </a:r>
            <a:r>
              <a:rPr lang="ru-RU" sz="2000" dirty="0" smtClean="0"/>
              <a:t> объекту.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При создании объектно-ориентированной программы предметная область представляется в виде совокупности объектов. Выполнение программы состоит в том, что объекты обмениваются сообщениями.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69DD4-3F39-44F0-B4C7-F30EB80D9265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3335"/>
            <a:ext cx="8567737" cy="461665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Присваивание и сравнение объектов (повторение) 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97425"/>
            <a:ext cx="8569325" cy="1727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>
                <a:solidFill>
                  <a:schemeClr val="hlink"/>
                </a:solidFill>
              </a:rPr>
              <a:t>b = c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Величины ссылочного типа равны, если они ссылаются на одни и те же данные (</a:t>
            </a:r>
            <a:r>
              <a:rPr lang="ru-RU" sz="2000" smtClean="0">
                <a:solidFill>
                  <a:schemeClr val="hlink"/>
                </a:solidFill>
              </a:rPr>
              <a:t>b == c</a:t>
            </a:r>
            <a:r>
              <a:rPr lang="ru-RU" sz="2000" smtClean="0"/>
              <a:t>, но </a:t>
            </a:r>
            <a:r>
              <a:rPr lang="ru-RU" sz="2000" smtClean="0">
                <a:solidFill>
                  <a:schemeClr val="hlink"/>
                </a:solidFill>
              </a:rPr>
              <a:t>a != b</a:t>
            </a:r>
            <a:r>
              <a:rPr lang="ru-RU" sz="2000" smtClean="0"/>
              <a:t> даже при равенстве их значений или если обе ссылки равны null). </a:t>
            </a:r>
          </a:p>
        </p:txBody>
      </p:sp>
      <p:grpSp>
        <p:nvGrpSpPr>
          <p:cNvPr id="18438" name="Group 5"/>
          <p:cNvGrpSpPr>
            <a:grpSpLocks noChangeAspect="1"/>
          </p:cNvGrpSpPr>
          <p:nvPr/>
        </p:nvGrpSpPr>
        <p:grpSpPr bwMode="auto">
          <a:xfrm>
            <a:off x="395288" y="765175"/>
            <a:ext cx="6624637" cy="4111625"/>
            <a:chOff x="5423" y="7531"/>
            <a:chExt cx="3683" cy="2235"/>
          </a:xfrm>
        </p:grpSpPr>
        <p:sp>
          <p:nvSpPr>
            <p:cNvPr id="18439" name="AutoShape 6"/>
            <p:cNvSpPr>
              <a:spLocks noChangeAspect="1" noChangeArrowheads="1"/>
            </p:cNvSpPr>
            <p:nvPr/>
          </p:nvSpPr>
          <p:spPr bwMode="auto">
            <a:xfrm>
              <a:off x="5423" y="7531"/>
              <a:ext cx="3683" cy="2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5429" y="7537"/>
              <a:ext cx="3671" cy="11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/>
                <a:t>Хип</a:t>
              </a:r>
              <a:endParaRPr lang="ru-RU" sz="4000"/>
            </a:p>
          </p:txBody>
        </p:sp>
        <p:sp>
          <p:nvSpPr>
            <p:cNvPr id="18441" name="Text Box 8"/>
            <p:cNvSpPr txBox="1">
              <a:spLocks noChangeArrowheads="1"/>
            </p:cNvSpPr>
            <p:nvPr/>
          </p:nvSpPr>
          <p:spPr bwMode="auto">
            <a:xfrm>
              <a:off x="5435" y="8658"/>
              <a:ext cx="3665" cy="8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/>
                <a:t>Стек</a:t>
              </a:r>
              <a:endParaRPr lang="ru-RU" sz="4000"/>
            </a:p>
          </p:txBody>
        </p:sp>
        <p:sp>
          <p:nvSpPr>
            <p:cNvPr id="18442" name="AutoShape 9"/>
            <p:cNvSpPr>
              <a:spLocks noChangeArrowheads="1"/>
            </p:cNvSpPr>
            <p:nvPr/>
          </p:nvSpPr>
          <p:spPr bwMode="auto">
            <a:xfrm>
              <a:off x="6141" y="8797"/>
              <a:ext cx="836" cy="2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Ссылка</a:t>
              </a:r>
              <a:endParaRPr lang="ru-RU" sz="4000"/>
            </a:p>
          </p:txBody>
        </p:sp>
        <p:sp>
          <p:nvSpPr>
            <p:cNvPr id="18443" name="AutoShape 10"/>
            <p:cNvSpPr>
              <a:spLocks noChangeArrowheads="1"/>
            </p:cNvSpPr>
            <p:nvPr/>
          </p:nvSpPr>
          <p:spPr bwMode="auto">
            <a:xfrm>
              <a:off x="6897" y="9488"/>
              <a:ext cx="1259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Объекты</a:t>
              </a:r>
              <a:endParaRPr lang="ru-RU" sz="4000"/>
            </a:p>
          </p:txBody>
        </p:sp>
        <p:sp>
          <p:nvSpPr>
            <p:cNvPr id="18444" name="AutoShape 11"/>
            <p:cNvSpPr>
              <a:spLocks noChangeArrowheads="1"/>
            </p:cNvSpPr>
            <p:nvPr/>
          </p:nvSpPr>
          <p:spPr bwMode="auto">
            <a:xfrm>
              <a:off x="6142" y="7676"/>
              <a:ext cx="836" cy="69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Значение</a:t>
              </a:r>
              <a:endParaRPr lang="ru-RU" sz="4000"/>
            </a:p>
          </p:txBody>
        </p:sp>
        <p:cxnSp>
          <p:nvCxnSpPr>
            <p:cNvPr id="18445" name="AutoShape 12"/>
            <p:cNvCxnSpPr>
              <a:cxnSpLocks noChangeShapeType="1"/>
              <a:stCxn id="18442" idx="0"/>
              <a:endCxn id="18444" idx="2"/>
            </p:cNvCxnSpPr>
            <p:nvPr/>
          </p:nvCxnSpPr>
          <p:spPr bwMode="auto">
            <a:xfrm flipV="1">
              <a:off x="6560" y="8373"/>
              <a:ext cx="1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446" name="AutoShape 13"/>
            <p:cNvSpPr>
              <a:spLocks noChangeArrowheads="1"/>
            </p:cNvSpPr>
            <p:nvPr/>
          </p:nvSpPr>
          <p:spPr bwMode="auto">
            <a:xfrm>
              <a:off x="6281" y="9082"/>
              <a:ext cx="41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а</a:t>
              </a:r>
              <a:endParaRPr lang="ru-RU" sz="4000"/>
            </a:p>
          </p:txBody>
        </p:sp>
        <p:sp>
          <p:nvSpPr>
            <p:cNvPr id="18447" name="AutoShape 14"/>
            <p:cNvSpPr>
              <a:spLocks noChangeArrowheads="1"/>
            </p:cNvSpPr>
            <p:nvPr/>
          </p:nvSpPr>
          <p:spPr bwMode="auto">
            <a:xfrm>
              <a:off x="7269" y="9082"/>
              <a:ext cx="41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b</a:t>
              </a:r>
              <a:endParaRPr lang="ru-RU" sz="4000"/>
            </a:p>
          </p:txBody>
        </p:sp>
        <p:sp>
          <p:nvSpPr>
            <p:cNvPr id="18448" name="AutoShape 15"/>
            <p:cNvSpPr>
              <a:spLocks noChangeArrowheads="1"/>
            </p:cNvSpPr>
            <p:nvPr/>
          </p:nvSpPr>
          <p:spPr bwMode="auto">
            <a:xfrm>
              <a:off x="8257" y="9082"/>
              <a:ext cx="410" cy="27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c</a:t>
              </a:r>
              <a:endParaRPr lang="ru-RU" sz="4000"/>
            </a:p>
          </p:txBody>
        </p:sp>
        <p:sp>
          <p:nvSpPr>
            <p:cNvPr id="18449" name="AutoShape 16"/>
            <p:cNvSpPr>
              <a:spLocks noChangeArrowheads="1"/>
            </p:cNvSpPr>
            <p:nvPr/>
          </p:nvSpPr>
          <p:spPr bwMode="auto">
            <a:xfrm>
              <a:off x="7122" y="8797"/>
              <a:ext cx="836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Ссылка</a:t>
              </a:r>
              <a:endParaRPr lang="ru-RU" sz="4000"/>
            </a:p>
          </p:txBody>
        </p:sp>
        <p:sp>
          <p:nvSpPr>
            <p:cNvPr id="18450" name="AutoShape 17"/>
            <p:cNvSpPr>
              <a:spLocks noChangeArrowheads="1"/>
            </p:cNvSpPr>
            <p:nvPr/>
          </p:nvSpPr>
          <p:spPr bwMode="auto">
            <a:xfrm>
              <a:off x="7123" y="7676"/>
              <a:ext cx="836" cy="69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Значение</a:t>
              </a:r>
              <a:endParaRPr lang="ru-RU" sz="4000"/>
            </a:p>
          </p:txBody>
        </p:sp>
        <p:cxnSp>
          <p:nvCxnSpPr>
            <p:cNvPr id="18451" name="AutoShape 18"/>
            <p:cNvCxnSpPr>
              <a:cxnSpLocks noChangeShapeType="1"/>
              <a:stCxn id="18449" idx="0"/>
              <a:endCxn id="18453" idx="2"/>
            </p:cNvCxnSpPr>
            <p:nvPr/>
          </p:nvCxnSpPr>
          <p:spPr bwMode="auto">
            <a:xfrm flipV="1">
              <a:off x="7541" y="8374"/>
              <a:ext cx="989" cy="4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8452" name="AutoShape 19"/>
            <p:cNvSpPr>
              <a:spLocks noChangeArrowheads="1"/>
            </p:cNvSpPr>
            <p:nvPr/>
          </p:nvSpPr>
          <p:spPr bwMode="auto">
            <a:xfrm>
              <a:off x="8110" y="8797"/>
              <a:ext cx="836" cy="2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Ссылка</a:t>
              </a:r>
              <a:endParaRPr lang="ru-RU" sz="4000"/>
            </a:p>
          </p:txBody>
        </p:sp>
        <p:sp>
          <p:nvSpPr>
            <p:cNvPr id="18453" name="AutoShape 20"/>
            <p:cNvSpPr>
              <a:spLocks noChangeArrowheads="1"/>
            </p:cNvSpPr>
            <p:nvPr/>
          </p:nvSpPr>
          <p:spPr bwMode="auto">
            <a:xfrm>
              <a:off x="8112" y="7676"/>
              <a:ext cx="835" cy="69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/>
                <a:t>Значение</a:t>
              </a:r>
              <a:endParaRPr lang="ru-RU" sz="4000"/>
            </a:p>
          </p:txBody>
        </p:sp>
        <p:cxnSp>
          <p:nvCxnSpPr>
            <p:cNvPr id="18454" name="AutoShape 21"/>
            <p:cNvCxnSpPr>
              <a:cxnSpLocks noChangeShapeType="1"/>
              <a:stCxn id="18452" idx="0"/>
              <a:endCxn id="18453" idx="2"/>
            </p:cNvCxnSpPr>
            <p:nvPr/>
          </p:nvCxnSpPr>
          <p:spPr bwMode="auto">
            <a:xfrm flipV="1">
              <a:off x="8528" y="8374"/>
              <a:ext cx="2" cy="4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96C9F-F677-4AFD-B305-2D7E521010AC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6350"/>
            <a:ext cx="8567737" cy="641350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Данные: поля и константы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843962" cy="5761037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dirty="0" smtClean="0"/>
              <a:t>Данные, содержащиеся в классе, могут быть переменными или константами.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dirty="0" smtClean="0"/>
              <a:t>Переменные, описанные в классе, называются </a:t>
            </a:r>
            <a:r>
              <a:rPr lang="ru-RU" sz="1800" b="1" dirty="0" smtClean="0">
                <a:solidFill>
                  <a:schemeClr val="hlink"/>
                </a:solidFill>
              </a:rPr>
              <a:t>полями</a:t>
            </a:r>
            <a:r>
              <a:rPr lang="ru-RU" sz="1800" dirty="0" smtClean="0"/>
              <a:t> класса.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dirty="0" smtClean="0"/>
              <a:t>При описании полей можно указывать атрибуты и спецификаторы, задающие различные характеристики элементов: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[ атрибуты ] </a:t>
            </a:r>
            <a:r>
              <a:rPr lang="ru-RU" sz="2200" b="1" dirty="0" smtClean="0">
                <a:solidFill>
                  <a:schemeClr val="hlink"/>
                </a:solidFill>
                <a:latin typeface="Arial Narrow" pitchFamily="34" charset="0"/>
              </a:rPr>
              <a:t>[ спецификаторы ] [ </a:t>
            </a:r>
            <a:r>
              <a:rPr lang="ru-RU" sz="2200" b="1" dirty="0" err="1" smtClean="0">
                <a:solidFill>
                  <a:schemeClr val="hlink"/>
                </a:solidFill>
                <a:latin typeface="Arial Narrow" pitchFamily="34" charset="0"/>
              </a:rPr>
              <a:t>const</a:t>
            </a:r>
            <a:r>
              <a:rPr lang="ru-RU" sz="2200" b="1" dirty="0" smtClean="0">
                <a:solidFill>
                  <a:schemeClr val="hlink"/>
                </a:solidFill>
                <a:latin typeface="Arial Narrow" pitchFamily="34" charset="0"/>
              </a:rPr>
              <a:t> ] тип </a:t>
            </a:r>
            <a:r>
              <a:rPr lang="ru-RU" sz="2200" dirty="0" smtClean="0">
                <a:solidFill>
                  <a:schemeClr val="hlink"/>
                </a:solidFill>
                <a:latin typeface="Arial Narrow" pitchFamily="34" charset="0"/>
              </a:rPr>
              <a:t>имя</a:t>
            </a:r>
            <a:r>
              <a:rPr lang="ru-RU" sz="2200" b="1" dirty="0" smtClean="0">
                <a:solidFill>
                  <a:schemeClr val="hlink"/>
                </a:solidFill>
                <a:latin typeface="Arial Narrow" pitchFamily="34" charset="0"/>
              </a:rPr>
              <a:t> [ = </a:t>
            </a:r>
            <a:r>
              <a:rPr lang="ru-RU" sz="2200" b="1" dirty="0" err="1" smtClean="0">
                <a:solidFill>
                  <a:schemeClr val="hlink"/>
                </a:solidFill>
                <a:latin typeface="Arial Narrow" pitchFamily="34" charset="0"/>
              </a:rPr>
              <a:t>начальное_значение</a:t>
            </a:r>
            <a:r>
              <a:rPr lang="ru-RU" sz="2200" b="1" dirty="0" smtClean="0">
                <a:solidFill>
                  <a:schemeClr val="hlink"/>
                </a:solidFill>
                <a:latin typeface="Arial Narrow" pitchFamily="34" charset="0"/>
              </a:rPr>
              <a:t> ]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public </a:t>
            </a:r>
            <a:r>
              <a:rPr lang="en-US" sz="1800" dirty="0" err="1" smtClean="0">
                <a:solidFill>
                  <a:srgbClr val="006600"/>
                </a:solidFill>
              </a:rPr>
              <a:t>int</a:t>
            </a:r>
            <a:r>
              <a:rPr lang="en-US" sz="1800" dirty="0" smtClean="0">
                <a:solidFill>
                  <a:srgbClr val="006600"/>
                </a:solidFill>
              </a:rPr>
              <a:t> a = 1;</a:t>
            </a:r>
            <a:endParaRPr lang="ru-RU" sz="18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public static string s</a:t>
            </a:r>
            <a:r>
              <a:rPr lang="ru-RU" sz="1800" dirty="0" smtClean="0">
                <a:solidFill>
                  <a:srgbClr val="006600"/>
                </a:solidFill>
              </a:rPr>
              <a:t> = "</a:t>
            </a:r>
            <a:r>
              <a:rPr lang="en-US" sz="1800" dirty="0" smtClean="0">
                <a:solidFill>
                  <a:srgbClr val="006600"/>
                </a:solidFill>
              </a:rPr>
              <a:t>Demo</a:t>
            </a:r>
            <a:r>
              <a:rPr lang="ru-RU" sz="1800" dirty="0" smtClean="0">
                <a:solidFill>
                  <a:srgbClr val="006600"/>
                </a:solidFill>
              </a:rPr>
              <a:t>";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double y</a:t>
            </a:r>
            <a:r>
              <a:rPr lang="ru-RU" sz="1800" dirty="0" smtClean="0">
                <a:solidFill>
                  <a:srgbClr val="006600"/>
                </a:solidFill>
              </a:rPr>
              <a:t>;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dirty="0" smtClean="0"/>
              <a:t>Все поля сначала автоматически инициализируются нулем соответствующего типа (например, полям типа </a:t>
            </a:r>
            <a:r>
              <a:rPr lang="ru-RU" sz="1800" dirty="0" err="1" smtClean="0"/>
              <a:t>int</a:t>
            </a:r>
            <a:r>
              <a:rPr lang="ru-RU" sz="1800" dirty="0" smtClean="0"/>
              <a:t> присваивается 0, а ссылкам на объекты — значение </a:t>
            </a:r>
            <a:r>
              <a:rPr lang="ru-RU" sz="1800" dirty="0" err="1" smtClean="0"/>
              <a:t>null</a:t>
            </a:r>
            <a:r>
              <a:rPr lang="ru-RU" sz="1800" dirty="0" smtClean="0"/>
              <a:t>). После этого полю присваивается значение, заданное при его явной инициализации.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0BA3C-B9E2-4648-B07A-D34C31490CD3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класса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using System;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namespace CA1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{    class Demo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{  public </a:t>
            </a:r>
            <a:r>
              <a:rPr lang="en-US" sz="1800" dirty="0" err="1" smtClean="0"/>
              <a:t>int</a:t>
            </a:r>
            <a:r>
              <a:rPr lang="en-US" sz="1800" dirty="0" smtClean="0"/>
              <a:t> a = 1;      </a:t>
            </a:r>
            <a:r>
              <a:rPr lang="ru-RU" sz="1800" dirty="0" smtClean="0"/>
              <a:t>       </a:t>
            </a:r>
            <a:r>
              <a:rPr lang="en-US" sz="1800" dirty="0" smtClean="0"/>
              <a:t>           </a:t>
            </a:r>
            <a:r>
              <a:rPr lang="ru-RU" sz="1800" dirty="0" smtClean="0"/>
              <a:t> </a:t>
            </a:r>
            <a:r>
              <a:rPr lang="en-US" sz="1800" dirty="0" smtClean="0"/>
              <a:t>// </a:t>
            </a:r>
            <a:r>
              <a:rPr lang="ru-RU" sz="1800" dirty="0" smtClean="0"/>
              <a:t>поле</a:t>
            </a:r>
            <a:r>
              <a:rPr lang="en-US" sz="1800" dirty="0" smtClean="0"/>
              <a:t> </a:t>
            </a:r>
            <a:r>
              <a:rPr lang="ru-RU" sz="1800" dirty="0" smtClean="0"/>
              <a:t>данных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public const double  c = 1.66;    </a:t>
            </a:r>
            <a:r>
              <a:rPr lang="ru-RU" sz="1800" dirty="0" smtClean="0"/>
              <a:t> </a:t>
            </a:r>
            <a:r>
              <a:rPr lang="en-US" sz="1800" dirty="0" smtClean="0"/>
              <a:t>// </a:t>
            </a:r>
            <a:r>
              <a:rPr lang="ru-RU" sz="1800" dirty="0" smtClean="0"/>
              <a:t>константа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public static string s</a:t>
            </a:r>
            <a:r>
              <a:rPr lang="ru-RU" sz="1800" dirty="0" smtClean="0"/>
              <a:t> = "</a:t>
            </a:r>
            <a:r>
              <a:rPr lang="en-US" sz="1800" dirty="0" smtClean="0"/>
              <a:t>Demo</a:t>
            </a:r>
            <a:r>
              <a:rPr lang="ru-RU" sz="1800" dirty="0" smtClean="0"/>
              <a:t>";   // статическое поле класса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</a:t>
            </a:r>
            <a:r>
              <a:rPr lang="en-US" sz="1800" dirty="0" smtClean="0">
                <a:solidFill>
                  <a:schemeClr val="hlink"/>
                </a:solidFill>
              </a:rPr>
              <a:t>double y</a:t>
            </a:r>
            <a:r>
              <a:rPr lang="ru-RU" sz="1800" dirty="0" smtClean="0">
                <a:solidFill>
                  <a:schemeClr val="hlink"/>
                </a:solidFill>
              </a:rPr>
              <a:t>;</a:t>
            </a:r>
            <a:r>
              <a:rPr lang="ru-RU" sz="1800" dirty="0" smtClean="0"/>
              <a:t>                                  // закрытое поле данных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</a:t>
            </a:r>
            <a:r>
              <a:rPr lang="en-US" sz="18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{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</a:t>
            </a:r>
            <a:r>
              <a:rPr lang="ru-RU" sz="1800" dirty="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Demo x</a:t>
            </a:r>
            <a:r>
              <a:rPr lang="ru-RU" sz="1800" dirty="0" smtClean="0"/>
              <a:t> = </a:t>
            </a:r>
            <a:r>
              <a:rPr lang="en-US" sz="1800" dirty="0" smtClean="0"/>
              <a:t>new Demo</a:t>
            </a:r>
            <a:r>
              <a:rPr lang="ru-RU" sz="1800" dirty="0" smtClean="0"/>
              <a:t>();       // создание экземпляра класса </a:t>
            </a:r>
            <a:r>
              <a:rPr lang="en-US" sz="1800" dirty="0" smtClean="0"/>
              <a:t>Demo</a:t>
            </a:r>
            <a:endParaRPr lang="ru-RU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Console</a:t>
            </a:r>
            <a:r>
              <a:rPr lang="ru-RU" sz="1800" dirty="0" smtClean="0"/>
              <a:t>.</a:t>
            </a:r>
            <a:r>
              <a:rPr lang="en-US" sz="1800" dirty="0" err="1" smtClean="0"/>
              <a:t>WriteLine</a:t>
            </a:r>
            <a:r>
              <a:rPr lang="ru-RU" sz="1800" dirty="0" smtClean="0"/>
              <a:t>( </a:t>
            </a:r>
            <a:r>
              <a:rPr lang="en-US" sz="1800" dirty="0" smtClean="0"/>
              <a:t>x</a:t>
            </a:r>
            <a:r>
              <a:rPr lang="ru-RU" sz="1800" dirty="0" smtClean="0"/>
              <a:t>.</a:t>
            </a:r>
            <a:r>
              <a:rPr lang="en-US" sz="1800" dirty="0" smtClean="0"/>
              <a:t>a</a:t>
            </a:r>
            <a:r>
              <a:rPr lang="ru-RU" sz="1800" dirty="0" smtClean="0"/>
              <a:t> );        // </a:t>
            </a:r>
            <a:r>
              <a:rPr lang="en-US" sz="1800" dirty="0" smtClean="0"/>
              <a:t>x</a:t>
            </a:r>
            <a:r>
              <a:rPr lang="ru-RU" sz="1800" dirty="0" smtClean="0"/>
              <a:t>.</a:t>
            </a:r>
            <a:r>
              <a:rPr lang="en-US" sz="1800" dirty="0" smtClean="0"/>
              <a:t>a</a:t>
            </a:r>
            <a:r>
              <a:rPr lang="ru-RU" sz="1800" dirty="0" smtClean="0"/>
              <a:t> - обращение к полю класса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Console</a:t>
            </a:r>
            <a:r>
              <a:rPr lang="ru-RU" sz="1800" dirty="0" smtClean="0"/>
              <a:t>.</a:t>
            </a:r>
            <a:r>
              <a:rPr lang="en-US" sz="1800" dirty="0" err="1" smtClean="0"/>
              <a:t>WriteLine</a:t>
            </a:r>
            <a:r>
              <a:rPr lang="ru-RU" sz="1800" dirty="0" smtClean="0"/>
              <a:t>( </a:t>
            </a:r>
            <a:r>
              <a:rPr lang="en-US" sz="1800" dirty="0" smtClean="0"/>
              <a:t>Demo</a:t>
            </a:r>
            <a:r>
              <a:rPr lang="ru-RU" sz="1800" dirty="0" smtClean="0"/>
              <a:t>.</a:t>
            </a:r>
            <a:r>
              <a:rPr lang="en-US" sz="1800" dirty="0" smtClean="0"/>
              <a:t>c</a:t>
            </a:r>
            <a:r>
              <a:rPr lang="ru-RU" sz="1800" dirty="0" smtClean="0"/>
              <a:t> );  // </a:t>
            </a:r>
            <a:r>
              <a:rPr lang="en-US" sz="1800" dirty="0" smtClean="0"/>
              <a:t>Demo</a:t>
            </a:r>
            <a:r>
              <a:rPr lang="ru-RU" sz="1800" dirty="0" smtClean="0"/>
              <a:t>.</a:t>
            </a:r>
            <a:r>
              <a:rPr lang="en-US" sz="1800" dirty="0" smtClean="0"/>
              <a:t>c</a:t>
            </a:r>
            <a:r>
              <a:rPr lang="ru-RU" sz="1800" dirty="0" smtClean="0"/>
              <a:t> - обращение к константе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Console</a:t>
            </a:r>
            <a:r>
              <a:rPr lang="ru-RU" sz="1800" dirty="0" smtClean="0"/>
              <a:t>.</a:t>
            </a:r>
            <a:r>
              <a:rPr lang="en-US" sz="1800" dirty="0" err="1" smtClean="0"/>
              <a:t>WriteLine</a:t>
            </a:r>
            <a:r>
              <a:rPr lang="ru-RU" sz="1800" dirty="0" smtClean="0"/>
              <a:t>( </a:t>
            </a:r>
            <a:r>
              <a:rPr lang="en-US" sz="1800" dirty="0" smtClean="0"/>
              <a:t>Demo</a:t>
            </a:r>
            <a:r>
              <a:rPr lang="ru-RU" sz="1800" dirty="0" smtClean="0"/>
              <a:t>.</a:t>
            </a:r>
            <a:r>
              <a:rPr lang="en-US" sz="1800" dirty="0" smtClean="0"/>
              <a:t>s</a:t>
            </a:r>
            <a:r>
              <a:rPr lang="ru-RU" sz="1800" dirty="0" smtClean="0"/>
              <a:t> );  // обращение к статическому полю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9B184-558C-4838-B424-C0615BC49AE9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21508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Спецификаторы полей и констант класса </a:t>
            </a:r>
          </a:p>
        </p:txBody>
      </p:sp>
      <p:graphicFrame>
        <p:nvGraphicFramePr>
          <p:cNvPr id="21531" name="Group 27"/>
          <p:cNvGraphicFramePr>
            <a:graphicFrameLocks noGrp="1"/>
          </p:cNvGraphicFramePr>
          <p:nvPr>
            <p:ph idx="1"/>
          </p:nvPr>
        </p:nvGraphicFramePr>
        <p:xfrm>
          <a:off x="468313" y="836613"/>
          <a:ext cx="8555037" cy="5322572"/>
        </p:xfrm>
        <a:graphic>
          <a:graphicData uri="http://schemas.openxmlformats.org/drawingml/2006/table">
            <a:tbl>
              <a:tblPr/>
              <a:tblGrid>
                <a:gridCol w="2570162"/>
                <a:gridCol w="5984875"/>
              </a:tblGrid>
              <a:tr h="401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Спецификатор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Описание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new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Новое описание поля, скрывающее унаследованный элемент класса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public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 к элементу не ограничен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protected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 только из данного и производных классов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internal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 только из данной сборки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protected internal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 только из данного и производных классов и из данной сборки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private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 только из данного класса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static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 поле для всех экземпляров класса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readonly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доступно только для чтения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volatile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 может изменяться другим процессом или системой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F532-7B96-4CA3-9F02-2FB3C12D752D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7738" cy="701675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Методы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339137" cy="432117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Метод — функциональный элемент класса, реализующий вычисления или другие действия. Методы определяют поведение класса и составляют его </a:t>
            </a:r>
            <a:r>
              <a:rPr lang="ru-RU" sz="1900" b="1" dirty="0" smtClean="0"/>
              <a:t>интерфейс</a:t>
            </a:r>
            <a:r>
              <a:rPr lang="ru-RU" sz="1900" dirty="0" smtClean="0"/>
              <a:t>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Метод —</a:t>
            </a:r>
            <a:r>
              <a:rPr lang="en-US" sz="1900" dirty="0" smtClean="0"/>
              <a:t> </a:t>
            </a:r>
            <a:r>
              <a:rPr lang="ru-RU" sz="1900" dirty="0" smtClean="0"/>
              <a:t>законченный фрагмент кода, к которому можно обратиться по имени. Он описывается один раз, а вызываться может столько раз, сколько необходимо.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900" dirty="0" smtClean="0"/>
              <a:t>Один и тот же метод может обрабатывать различные данные, переданные ему в качестве аргументов.</a:t>
            </a:r>
            <a:endParaRPr lang="en-US" sz="1900" dirty="0" smtClean="0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987824" y="4149080"/>
            <a:ext cx="4103761" cy="1015663"/>
          </a:xfrm>
          <a:prstGeom prst="rect">
            <a:avLst/>
          </a:prstGeom>
          <a:solidFill>
            <a:schemeClr val="bg2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/>
              <a:t>double a = 0.1;</a:t>
            </a:r>
            <a:endParaRPr lang="ru-RU" sz="2000" dirty="0"/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/>
              <a:t>double b = </a:t>
            </a:r>
            <a:r>
              <a:rPr lang="en-US" sz="2000" dirty="0" err="1"/>
              <a:t>Math.</a:t>
            </a:r>
            <a:r>
              <a:rPr lang="en-US" sz="2000" b="1" dirty="0" err="1"/>
              <a:t>Sin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folHlink"/>
                </a:solidFill>
              </a:rPr>
              <a:t>a</a:t>
            </a:r>
            <a:r>
              <a:rPr lang="en-US" sz="2000" dirty="0" smtClean="0"/>
              <a:t>);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 smtClean="0"/>
              <a:t>double c = </a:t>
            </a:r>
            <a:r>
              <a:rPr lang="en-US" sz="2000" dirty="0" err="1" smtClean="0"/>
              <a:t>Math.</a:t>
            </a:r>
            <a:r>
              <a:rPr lang="en-US" sz="2000" b="1" dirty="0" err="1" smtClean="0"/>
              <a:t>Sin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b-2*</a:t>
            </a:r>
            <a:r>
              <a:rPr lang="en-US" sz="2000" dirty="0" smtClean="0">
                <a:solidFill>
                  <a:schemeClr val="folHlink"/>
                </a:solidFill>
              </a:rPr>
              <a:t>a</a:t>
            </a:r>
            <a:r>
              <a:rPr lang="en-US" sz="2000" dirty="0" smtClean="0"/>
              <a:t>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5589240"/>
            <a:ext cx="2743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Console.</a:t>
            </a:r>
            <a:r>
              <a:rPr lang="en-US" sz="2000" b="1" dirty="0" err="1" smtClean="0">
                <a:solidFill>
                  <a:srgbClr val="000000"/>
                </a:solidFill>
              </a:rPr>
              <a:t>WriteLine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smtClean="0">
                <a:solidFill>
                  <a:srgbClr val="9A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Синтаксис метода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72525" cy="60213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[ атрибуты ]</a:t>
            </a:r>
            <a:r>
              <a:rPr lang="ru-RU" sz="2000" b="1" dirty="0" smtClean="0">
                <a:latin typeface="Arial Narrow" pitchFamily="34" charset="0"/>
              </a:rPr>
              <a:t> [ спецификаторы ] </a:t>
            </a:r>
            <a:r>
              <a:rPr lang="ru-RU" sz="2000" b="1" dirty="0" smtClean="0">
                <a:solidFill>
                  <a:schemeClr val="hlink"/>
                </a:solidFill>
                <a:latin typeface="Arial Narrow" pitchFamily="34" charset="0"/>
              </a:rPr>
              <a:t>тип </a:t>
            </a:r>
            <a:r>
              <a:rPr lang="ru-RU" sz="2000" dirty="0" err="1" smtClean="0">
                <a:solidFill>
                  <a:schemeClr val="hlink"/>
                </a:solidFill>
                <a:latin typeface="Arial Narrow" pitchFamily="34" charset="0"/>
              </a:rPr>
              <a:t>имя_метода</a:t>
            </a:r>
            <a:r>
              <a:rPr lang="ru-RU" sz="2000" b="1" dirty="0" smtClean="0">
                <a:solidFill>
                  <a:schemeClr val="hlink"/>
                </a:solidFill>
                <a:latin typeface="Arial Narrow" pitchFamily="34" charset="0"/>
              </a:rPr>
              <a:t> (</a:t>
            </a:r>
            <a:r>
              <a:rPr lang="ru-RU" sz="2000" b="1" dirty="0" smtClean="0">
                <a:latin typeface="Arial Narrow" pitchFamily="34" charset="0"/>
              </a:rPr>
              <a:t> [ параметры ] </a:t>
            </a:r>
            <a:r>
              <a:rPr lang="ru-RU" sz="2000" b="1" dirty="0" smtClean="0">
                <a:solidFill>
                  <a:schemeClr val="hlink"/>
                </a:solidFill>
                <a:latin typeface="Arial Narrow" pitchFamily="34" charset="0"/>
              </a:rPr>
              <a:t>) 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solidFill>
                  <a:schemeClr val="hlink"/>
                </a:solidFill>
                <a:latin typeface="Arial Narrow" pitchFamily="34" charset="0"/>
              </a:rPr>
              <a:t>тело_метода</a:t>
            </a:r>
            <a:endParaRPr lang="ru-RU" sz="2000" dirty="0" smtClean="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dirty="0" smtClean="0"/>
              <a:t>Спецификаторы: </a:t>
            </a:r>
            <a:r>
              <a:rPr lang="en-US" sz="1800" dirty="0" smtClean="0"/>
              <a:t>new, </a:t>
            </a:r>
            <a:r>
              <a:rPr lang="en-US" sz="1800" b="1" dirty="0" smtClean="0"/>
              <a:t>public</a:t>
            </a:r>
            <a:r>
              <a:rPr lang="en-US" sz="1800" dirty="0" smtClean="0"/>
              <a:t>, protected, internal, protected internal, private, static</a:t>
            </a:r>
            <a:r>
              <a:rPr lang="ru-RU" sz="1800" dirty="0" smtClean="0"/>
              <a:t>, </a:t>
            </a:r>
            <a:r>
              <a:rPr lang="ru-RU" sz="1800" dirty="0" err="1" smtClean="0"/>
              <a:t>virtual</a:t>
            </a:r>
            <a:r>
              <a:rPr lang="ru-RU" sz="1800" dirty="0" smtClean="0"/>
              <a:t>, </a:t>
            </a:r>
            <a:r>
              <a:rPr lang="ru-RU" sz="1800" dirty="0" err="1" smtClean="0"/>
              <a:t>sealed</a:t>
            </a:r>
            <a:r>
              <a:rPr lang="ru-RU" sz="1800" dirty="0" smtClean="0"/>
              <a:t>, </a:t>
            </a:r>
            <a:r>
              <a:rPr lang="ru-RU" sz="1800" dirty="0" err="1" smtClean="0"/>
              <a:t>override</a:t>
            </a:r>
            <a:r>
              <a:rPr lang="ru-RU" sz="1800" dirty="0" smtClean="0"/>
              <a:t>, </a:t>
            </a:r>
            <a:r>
              <a:rPr lang="ru-RU" sz="1800" dirty="0" err="1" smtClean="0"/>
              <a:t>abstract</a:t>
            </a:r>
            <a:r>
              <a:rPr lang="ru-RU" sz="1800" dirty="0" smtClean="0"/>
              <a:t>, </a:t>
            </a:r>
            <a:r>
              <a:rPr lang="ru-RU" sz="1800" dirty="0" err="1" smtClean="0"/>
              <a:t>extern</a:t>
            </a:r>
            <a:r>
              <a:rPr lang="ru-RU" sz="18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Метод класса имеет непосредственный доступ к его полям.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Пример: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class Demo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double y;                                   // </a:t>
            </a:r>
            <a:r>
              <a:rPr lang="ru-RU" sz="1800" dirty="0" smtClean="0"/>
              <a:t>закрытое поле класса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</a:t>
            </a:r>
            <a:r>
              <a:rPr lang="en-US" sz="1800" dirty="0" smtClean="0"/>
              <a:t>public </a:t>
            </a:r>
            <a:r>
              <a:rPr lang="en-US" sz="1800" dirty="0" smtClean="0">
                <a:solidFill>
                  <a:schemeClr val="hlink"/>
                </a:solidFill>
              </a:rPr>
              <a:t>void</a:t>
            </a:r>
            <a:r>
              <a:rPr lang="en-US" sz="1800" dirty="0" smtClean="0"/>
              <a:t> </a:t>
            </a:r>
            <a:r>
              <a:rPr lang="en-US" sz="1800" dirty="0" err="1" smtClean="0"/>
              <a:t>Sety</a:t>
            </a:r>
            <a:r>
              <a:rPr lang="ru-RU" sz="1800" dirty="0" smtClean="0"/>
              <a:t>( </a:t>
            </a:r>
            <a:r>
              <a:rPr lang="en-US" sz="1800" dirty="0" smtClean="0">
                <a:solidFill>
                  <a:schemeClr val="folHlink"/>
                </a:solidFill>
              </a:rPr>
              <a:t>double z</a:t>
            </a:r>
            <a:r>
              <a:rPr lang="ru-RU" sz="1800" dirty="0" smtClean="0">
                <a:solidFill>
                  <a:schemeClr val="folHlink"/>
                </a:solidFill>
              </a:rPr>
              <a:t> </a:t>
            </a:r>
            <a:r>
              <a:rPr lang="ru-RU" sz="1800" dirty="0" smtClean="0"/>
              <a:t>) { </a:t>
            </a:r>
            <a:r>
              <a:rPr lang="en-US" sz="1800" dirty="0" smtClean="0"/>
              <a:t>  </a:t>
            </a:r>
            <a:r>
              <a:rPr lang="ru-RU" sz="1800" dirty="0" smtClean="0"/>
              <a:t>  </a:t>
            </a:r>
            <a:r>
              <a:rPr lang="en-US" sz="1800" dirty="0" smtClean="0"/>
              <a:t>// </a:t>
            </a:r>
            <a:r>
              <a:rPr lang="ru-RU" sz="1800" dirty="0" smtClean="0"/>
              <a:t>открытый метод класса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</a:t>
            </a:r>
            <a:r>
              <a:rPr lang="en-US" sz="1800" b="1" dirty="0" smtClean="0"/>
              <a:t>y</a:t>
            </a:r>
            <a:r>
              <a:rPr lang="en-US" sz="1800" dirty="0" smtClean="0"/>
              <a:t> = z</a:t>
            </a:r>
            <a:r>
              <a:rPr lang="ru-RU" sz="1800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… </a:t>
            </a:r>
            <a:r>
              <a:rPr lang="en-US" sz="1800" dirty="0" smtClean="0"/>
              <a:t>Demo </a:t>
            </a:r>
            <a:r>
              <a:rPr lang="en-US" sz="1800" dirty="0" err="1" smtClean="0"/>
              <a:t>demo</a:t>
            </a:r>
            <a:r>
              <a:rPr lang="en-US" sz="1800" dirty="0" smtClean="0"/>
              <a:t> = new Demo();      </a:t>
            </a:r>
            <a:r>
              <a:rPr lang="ru-RU" sz="1800" dirty="0" smtClean="0"/>
              <a:t>     </a:t>
            </a:r>
            <a:r>
              <a:rPr lang="en-US" sz="1800" dirty="0" smtClean="0"/>
              <a:t>// </a:t>
            </a:r>
            <a:r>
              <a:rPr lang="ru-RU" sz="1800" dirty="0" smtClean="0"/>
              <a:t>где-то в методе другого класса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    demo</a:t>
            </a:r>
            <a:r>
              <a:rPr lang="ru-RU" sz="1800" dirty="0" smtClean="0"/>
              <a:t>.</a:t>
            </a:r>
            <a:r>
              <a:rPr lang="ru-RU" sz="1800" dirty="0" err="1" smtClean="0"/>
              <a:t>Sety</a:t>
            </a:r>
            <a:r>
              <a:rPr lang="ru-RU" sz="1800" dirty="0" smtClean="0"/>
              <a:t>(3.12);</a:t>
            </a:r>
            <a:r>
              <a:rPr lang="en-US" sz="1800" dirty="0" smtClean="0"/>
              <a:t> … </a:t>
            </a:r>
            <a:r>
              <a:rPr lang="ru-RU" sz="1800" dirty="0" smtClean="0"/>
              <a:t>                      </a:t>
            </a:r>
            <a:r>
              <a:rPr lang="en-US" sz="1800" dirty="0" smtClean="0"/>
              <a:t>// </a:t>
            </a:r>
            <a:r>
              <a:rPr lang="ru-RU" sz="1800" b="1" dirty="0" smtClean="0"/>
              <a:t>вызов метода</a:t>
            </a:r>
            <a:endParaRPr lang="en-US" sz="1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</a:t>
            </a:r>
            <a:endParaRPr lang="ru-RU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/>
          </a:p>
        </p:txBody>
      </p:sp>
      <p:cxnSp>
        <p:nvCxnSpPr>
          <p:cNvPr id="5" name="Скругленная соединительная линия 4"/>
          <p:cNvCxnSpPr/>
          <p:nvPr/>
        </p:nvCxnSpPr>
        <p:spPr>
          <a:xfrm rot="5400000" flipH="1" flipV="1">
            <a:off x="1943708" y="4401108"/>
            <a:ext cx="1944216" cy="1296144"/>
          </a:xfrm>
          <a:prstGeom prst="curvedConnector3">
            <a:avLst>
              <a:gd name="adj1" fmla="val 164220"/>
            </a:avLst>
          </a:prstGeom>
          <a:ln w="28575" cap="rnd" cmpd="sng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542B-F1D2-4F01-912F-387CE000178A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Примеры методов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3816350" cy="2232025"/>
          </a:xfrm>
          <a:solidFill>
            <a:schemeClr val="bg2">
              <a:alpha val="38823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public </a:t>
            </a:r>
            <a:r>
              <a:rPr lang="en-US" sz="2000" smtClean="0">
                <a:solidFill>
                  <a:schemeClr val="hlink"/>
                </a:solidFill>
              </a:rPr>
              <a:t>void</a:t>
            </a:r>
            <a:r>
              <a:rPr lang="en-US" sz="2000" smtClean="0"/>
              <a:t> Sety</a:t>
            </a:r>
            <a:r>
              <a:rPr lang="ru-RU" sz="2000" smtClean="0"/>
              <a:t>(</a:t>
            </a:r>
            <a:r>
              <a:rPr lang="en-US" sz="2000" smtClean="0">
                <a:solidFill>
                  <a:schemeClr val="folHlink"/>
                </a:solidFill>
              </a:rPr>
              <a:t>double z</a:t>
            </a:r>
            <a:r>
              <a:rPr lang="ru-RU" sz="2000" smtClean="0"/>
              <a:t>) </a:t>
            </a:r>
            <a:r>
              <a:rPr lang="en-US" sz="2000" smtClean="0"/>
              <a:t>{</a:t>
            </a: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ru-RU" sz="2000" smtClean="0"/>
              <a:t> </a:t>
            </a:r>
            <a:r>
              <a:rPr lang="en-US" sz="2000" smtClean="0"/>
              <a:t>y = z</a:t>
            </a:r>
            <a:r>
              <a:rPr lang="ru-RU" sz="2000" smtClean="0"/>
              <a:t>; 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public </a:t>
            </a:r>
            <a:r>
              <a:rPr lang="en-US" sz="2000" smtClean="0">
                <a:solidFill>
                  <a:schemeClr val="hlink"/>
                </a:solidFill>
              </a:rPr>
              <a:t>double</a:t>
            </a:r>
            <a:r>
              <a:rPr lang="en-US" sz="2000" smtClean="0"/>
              <a:t> Gety</a:t>
            </a:r>
            <a:r>
              <a:rPr lang="ru-RU" sz="2000" smtClean="0"/>
              <a:t>()</a:t>
            </a:r>
            <a:r>
              <a:rPr lang="en-US" sz="2000" smtClean="0"/>
              <a:t> {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</a:t>
            </a:r>
            <a:r>
              <a:rPr lang="ru-RU" sz="2000" smtClean="0"/>
              <a:t> </a:t>
            </a:r>
            <a:r>
              <a:rPr lang="en-US" sz="2000" smtClean="0"/>
              <a:t>return y</a:t>
            </a:r>
            <a:r>
              <a:rPr lang="ru-RU" sz="2000" smtClean="0"/>
              <a:t>; 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  <p:grpSp>
        <p:nvGrpSpPr>
          <p:cNvPr id="23558" name="Group 4"/>
          <p:cNvGrpSpPr>
            <a:grpSpLocks noChangeAspect="1"/>
          </p:cNvGrpSpPr>
          <p:nvPr/>
        </p:nvGrpSpPr>
        <p:grpSpPr bwMode="auto">
          <a:xfrm>
            <a:off x="4211638" y="188913"/>
            <a:ext cx="4752975" cy="4679950"/>
            <a:chOff x="4087" y="4593"/>
            <a:chExt cx="3399" cy="2654"/>
          </a:xfrm>
        </p:grpSpPr>
        <p:sp>
          <p:nvSpPr>
            <p:cNvPr id="23562" name="AutoShape 5"/>
            <p:cNvSpPr>
              <a:spLocks noChangeAspect="1" noChangeArrowheads="1"/>
            </p:cNvSpPr>
            <p:nvPr/>
          </p:nvSpPr>
          <p:spPr bwMode="auto">
            <a:xfrm>
              <a:off x="4087" y="4593"/>
              <a:ext cx="3399" cy="2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AutoShape 6"/>
            <p:cNvSpPr>
              <a:spLocks noChangeArrowheads="1"/>
            </p:cNvSpPr>
            <p:nvPr/>
          </p:nvSpPr>
          <p:spPr bwMode="auto">
            <a:xfrm>
              <a:off x="4094" y="4599"/>
              <a:ext cx="1270" cy="165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/>
                <a:t>Вызывающая функция</a:t>
              </a:r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>
                <a:spcBef>
                  <a:spcPts val="600"/>
                </a:spcBef>
              </a:pPr>
              <a:r>
                <a:rPr lang="ru-RU">
                  <a:latin typeface="a_FuturaRound" pitchFamily="34" charset="-52"/>
                </a:rPr>
                <a:t>Вызов метода</a:t>
              </a:r>
              <a:endParaRPr lang="ru-RU" sz="3600">
                <a:latin typeface="a_FuturaRound" pitchFamily="34" charset="-52"/>
              </a:endParaRPr>
            </a:p>
          </p:txBody>
        </p:sp>
        <p:sp>
          <p:nvSpPr>
            <p:cNvPr id="23564" name="AutoShape 7"/>
            <p:cNvSpPr>
              <a:spLocks noChangeArrowheads="1"/>
            </p:cNvSpPr>
            <p:nvPr/>
          </p:nvSpPr>
          <p:spPr bwMode="auto">
            <a:xfrm>
              <a:off x="6211" y="5714"/>
              <a:ext cx="1269" cy="9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/>
                <a:t>Метод</a:t>
              </a:r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endParaRPr lang="ru-RU"/>
            </a:p>
            <a:p>
              <a:pPr algn="ctr"/>
              <a:r>
                <a:rPr lang="ru-RU"/>
                <a:t>return </a:t>
              </a:r>
              <a:r>
                <a:rPr lang="en-US" sz="2400" b="1">
                  <a:solidFill>
                    <a:schemeClr val="hlink"/>
                  </a:solidFill>
                </a:rPr>
                <a:t>[</a:t>
              </a:r>
              <a:r>
                <a:rPr lang="ru-RU" sz="2400" b="1">
                  <a:solidFill>
                    <a:schemeClr val="hlink"/>
                  </a:solidFill>
                </a:rPr>
                <a:t>…</a:t>
              </a:r>
              <a:r>
                <a:rPr lang="en-US" sz="2400" b="1">
                  <a:solidFill>
                    <a:schemeClr val="hlink"/>
                  </a:solidFill>
                </a:rPr>
                <a:t>]</a:t>
              </a:r>
              <a:endParaRPr lang="ru-RU" sz="4400" b="1">
                <a:solidFill>
                  <a:schemeClr val="hlink"/>
                </a:solidFill>
              </a:endParaRPr>
            </a:p>
          </p:txBody>
        </p:sp>
        <p:cxnSp>
          <p:nvCxnSpPr>
            <p:cNvPr id="23565" name="AutoShape 8"/>
            <p:cNvCxnSpPr>
              <a:cxnSpLocks noChangeShapeType="1"/>
              <a:stCxn id="23563" idx="3"/>
              <a:endCxn id="23564" idx="0"/>
            </p:cNvCxnSpPr>
            <p:nvPr/>
          </p:nvCxnSpPr>
          <p:spPr bwMode="auto">
            <a:xfrm>
              <a:off x="5364" y="5428"/>
              <a:ext cx="1481" cy="286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3566" name="AutoShape 9"/>
            <p:cNvCxnSpPr>
              <a:cxnSpLocks noChangeShapeType="1"/>
              <a:stCxn id="23564" idx="2"/>
            </p:cNvCxnSpPr>
            <p:nvPr/>
          </p:nvCxnSpPr>
          <p:spPr bwMode="auto">
            <a:xfrm rot="16200000" flipV="1">
              <a:off x="5465" y="5310"/>
              <a:ext cx="1145" cy="1614"/>
            </a:xfrm>
            <a:prstGeom prst="bentConnector4">
              <a:avLst>
                <a:gd name="adj1" fmla="val -24343"/>
                <a:gd name="adj2" fmla="val 6963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sp>
          <p:nvSpPr>
            <p:cNvPr id="23567" name="AutoShape 10"/>
            <p:cNvSpPr>
              <a:spLocks noChangeArrowheads="1"/>
            </p:cNvSpPr>
            <p:nvPr/>
          </p:nvSpPr>
          <p:spPr bwMode="auto">
            <a:xfrm>
              <a:off x="5505" y="6968"/>
              <a:ext cx="1269" cy="27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/>
                <a:t>Возврат значения</a:t>
              </a:r>
              <a:endParaRPr lang="ru-RU" sz="3600"/>
            </a:p>
          </p:txBody>
        </p:sp>
      </p:grp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79388" y="2997200"/>
            <a:ext cx="5400675" cy="25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dirty="0">
                <a:solidFill>
                  <a:schemeClr val="hlink"/>
                </a:solidFill>
                <a:latin typeface="Verdana" pitchFamily="34" charset="0"/>
              </a:rPr>
              <a:t>Тип</a:t>
            </a:r>
            <a:r>
              <a:rPr lang="ru-RU" sz="2000" dirty="0">
                <a:latin typeface="Verdana" pitchFamily="34" charset="0"/>
              </a:rPr>
              <a:t> </a:t>
            </a:r>
            <a:r>
              <a:rPr lang="ru-RU" sz="2000" dirty="0">
                <a:solidFill>
                  <a:schemeClr val="hlink"/>
                </a:solidFill>
                <a:latin typeface="Verdana" pitchFamily="34" charset="0"/>
              </a:rPr>
              <a:t>метода</a:t>
            </a:r>
            <a:r>
              <a:rPr lang="ru-RU" sz="2000" dirty="0">
                <a:latin typeface="Verdana" pitchFamily="34" charset="0"/>
              </a:rPr>
              <a:t> определяет, значение какого типа вычисляется с помощью метода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 dirty="0">
                <a:solidFill>
                  <a:schemeClr val="folHlink"/>
                </a:solidFill>
                <a:latin typeface="Verdana" pitchFamily="34" charset="0"/>
              </a:rPr>
              <a:t>Параметры</a:t>
            </a:r>
            <a:r>
              <a:rPr lang="ru-RU" sz="2000" dirty="0">
                <a:latin typeface="Verdana" pitchFamily="34" charset="0"/>
              </a:rPr>
              <a:t> используются для обмена информацией с методом. </a:t>
            </a:r>
            <a:r>
              <a:rPr lang="ru-RU" sz="2000" i="1" dirty="0">
                <a:latin typeface="Verdana" pitchFamily="34" charset="0"/>
              </a:rPr>
              <a:t>Параметр - локальная переменная, которая при вызове метода принимает значение соответствующего </a:t>
            </a:r>
            <a:r>
              <a:rPr lang="ru-RU" sz="2000" i="1" dirty="0">
                <a:solidFill>
                  <a:srgbClr val="006600"/>
                </a:solidFill>
                <a:latin typeface="Verdana" pitchFamily="34" charset="0"/>
              </a:rPr>
              <a:t>аргумента</a:t>
            </a:r>
            <a:r>
              <a:rPr lang="ru-RU" sz="2000" i="1" dirty="0">
                <a:latin typeface="Verdana" pitchFamily="34" charset="0"/>
              </a:rPr>
              <a:t>. 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508625" y="5589588"/>
            <a:ext cx="3043238" cy="711200"/>
          </a:xfrm>
          <a:prstGeom prst="rect">
            <a:avLst/>
          </a:prstGeom>
          <a:solidFill>
            <a:schemeClr val="bg2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 err="1" smtClean="0"/>
              <a:t>demo.Sety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6600"/>
                </a:solidFill>
              </a:rPr>
              <a:t>3.12</a:t>
            </a:r>
            <a:r>
              <a:rPr lang="en-US" sz="2000" dirty="0"/>
              <a:t>);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/>
              <a:t>double t = </a:t>
            </a:r>
            <a:r>
              <a:rPr lang="en-US" sz="2000" dirty="0" err="1" smtClean="0"/>
              <a:t>demo.Gety</a:t>
            </a:r>
            <a:r>
              <a:rPr lang="en-US" sz="2000" dirty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78180-EEC6-4480-A788-C910186B23E0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Параметры методов</a:t>
            </a:r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843962" cy="561657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Параметры определяют множество значений аргументов, которые можно передавать в метод.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Список аргументов при вызове как бы накладывается на список параметров, поэтому они должны попарно соответствовать друг другу.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Для каждого параметра должны задаваться его тип, имя и, возможно, вид параметра.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Имя метода вкупе с количеством, типами и спецификаторами его параметров представляет собой </a:t>
            </a:r>
            <a:r>
              <a:rPr lang="ru-RU" sz="1800" smtClean="0">
                <a:solidFill>
                  <a:schemeClr val="hlink"/>
                </a:solidFill>
              </a:rPr>
              <a:t>сигнатуру метода</a:t>
            </a:r>
            <a:r>
              <a:rPr lang="ru-RU" sz="1800" smtClean="0"/>
              <a:t> — то, по чему один метод отличают от других.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В классе не должно быть методов с одинаковыми сигнатурами.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Метод, описанный со спецификатором static, должен обращаться только к статическим полям класса.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Статический метод вызывается через имя класса, а обычный — через имя экземпляра.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E9812-E64E-4B01-8033-E9A51110702B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843962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class Demo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public </a:t>
            </a:r>
            <a:r>
              <a:rPr lang="en-US" sz="1800" dirty="0" err="1" smtClean="0"/>
              <a:t>int</a:t>
            </a:r>
            <a:r>
              <a:rPr lang="en-US" sz="1800" dirty="0" smtClean="0"/>
              <a:t> a =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public const double c = 1.66;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static string s = "Demo";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double 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public double </a:t>
            </a:r>
            <a:r>
              <a:rPr lang="en-US" sz="1800" dirty="0" err="1" smtClean="0"/>
              <a:t>Gety</a:t>
            </a:r>
            <a:r>
              <a:rPr lang="en-US" sz="1800" dirty="0" smtClean="0"/>
              <a:t>() { return y;  }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sz="1800" dirty="0" smtClean="0"/>
              <a:t>           </a:t>
            </a:r>
            <a:r>
              <a:rPr lang="en-US" sz="1800" dirty="0" smtClean="0"/>
              <a:t>// </a:t>
            </a:r>
            <a:r>
              <a:rPr lang="ru-RU" sz="1800" dirty="0" smtClean="0"/>
              <a:t>метод</a:t>
            </a:r>
            <a:r>
              <a:rPr lang="en-US" sz="1800" dirty="0" smtClean="0"/>
              <a:t> </a:t>
            </a:r>
            <a:r>
              <a:rPr lang="ru-RU" sz="1800" dirty="0" smtClean="0"/>
              <a:t>получения</a:t>
            </a:r>
            <a:r>
              <a:rPr lang="en-US" sz="1800" dirty="0" smtClean="0"/>
              <a:t> 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public void </a:t>
            </a:r>
            <a:r>
              <a:rPr lang="en-US" sz="1800" dirty="0" err="1" smtClean="0"/>
              <a:t>Sety</a:t>
            </a:r>
            <a:r>
              <a:rPr lang="en-US" sz="1800" dirty="0" smtClean="0"/>
              <a:t>( double y_ ){  y = y_; } </a:t>
            </a:r>
            <a:r>
              <a:rPr lang="ru-RU" sz="1800" dirty="0" smtClean="0"/>
              <a:t>   </a:t>
            </a:r>
            <a:r>
              <a:rPr lang="en-US" sz="1800" dirty="0" smtClean="0"/>
              <a:t>// </a:t>
            </a:r>
            <a:r>
              <a:rPr lang="ru-RU" sz="1800" dirty="0" smtClean="0"/>
              <a:t>метод</a:t>
            </a:r>
            <a:r>
              <a:rPr lang="en-US" sz="1800" dirty="0" smtClean="0"/>
              <a:t> </a:t>
            </a:r>
            <a:r>
              <a:rPr lang="ru-RU" sz="1800" dirty="0" smtClean="0"/>
              <a:t>установки</a:t>
            </a:r>
            <a:r>
              <a:rPr lang="en-US" sz="1800" dirty="0" smtClean="0"/>
              <a:t> 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</a:t>
            </a:r>
            <a:r>
              <a:rPr lang="en-US" sz="1800" dirty="0" smtClean="0"/>
              <a:t>public </a:t>
            </a:r>
            <a:r>
              <a:rPr lang="en-US" sz="1800" dirty="0" smtClean="0">
                <a:solidFill>
                  <a:schemeClr val="folHlink"/>
                </a:solidFill>
              </a:rPr>
              <a:t>static</a:t>
            </a:r>
            <a:r>
              <a:rPr lang="en-US" sz="1800" dirty="0" smtClean="0"/>
              <a:t> string Gets() { return s; } </a:t>
            </a:r>
            <a:r>
              <a:rPr lang="ru-RU" sz="1800" dirty="0" smtClean="0"/>
              <a:t>      </a:t>
            </a:r>
            <a:r>
              <a:rPr lang="en-US" sz="1800" dirty="0" smtClean="0"/>
              <a:t>// </a:t>
            </a:r>
            <a:r>
              <a:rPr lang="ru-RU" sz="1800" dirty="0" smtClean="0"/>
              <a:t>метод</a:t>
            </a:r>
            <a:r>
              <a:rPr lang="en-US" sz="1800" dirty="0" smtClean="0"/>
              <a:t> </a:t>
            </a:r>
            <a:r>
              <a:rPr lang="ru-RU" sz="1800" dirty="0" smtClean="0"/>
              <a:t>получения</a:t>
            </a:r>
            <a:r>
              <a:rPr lang="en-US" sz="1800" dirty="0" smtClean="0"/>
              <a:t> 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class Class1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</a:t>
            </a:r>
            <a:r>
              <a:rPr lang="en-US" sz="1800" dirty="0" smtClean="0"/>
              <a:t>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{  Demo </a:t>
            </a:r>
            <a:r>
              <a:rPr lang="en-US" sz="1800" b="1" dirty="0" smtClean="0">
                <a:solidFill>
                  <a:srgbClr val="006600"/>
                </a:solidFill>
              </a:rPr>
              <a:t>x</a:t>
            </a:r>
            <a:r>
              <a:rPr lang="en-US" sz="1800" dirty="0" smtClean="0"/>
              <a:t> = new Demo();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>
                <a:solidFill>
                  <a:srgbClr val="006600"/>
                </a:solidFill>
              </a:rPr>
              <a:t>x</a:t>
            </a:r>
            <a:r>
              <a:rPr lang="ru-RU" sz="1800" b="1" dirty="0" smtClean="0">
                <a:solidFill>
                  <a:srgbClr val="006600"/>
                </a:solidFill>
              </a:rPr>
              <a:t>.</a:t>
            </a:r>
            <a:r>
              <a:rPr lang="en-US" sz="1800" dirty="0" err="1" smtClean="0"/>
              <a:t>Sety</a:t>
            </a:r>
            <a:r>
              <a:rPr lang="ru-RU" sz="1800" dirty="0" smtClean="0"/>
              <a:t>(0.12);                               // вызов метода установки </a:t>
            </a:r>
            <a:r>
              <a:rPr lang="en-US" sz="1800" dirty="0" smtClean="0"/>
              <a:t>y</a:t>
            </a:r>
            <a:endParaRPr lang="ru-RU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Console</a:t>
            </a:r>
            <a:r>
              <a:rPr lang="ru-RU" sz="1800" dirty="0" smtClean="0"/>
              <a:t>.</a:t>
            </a:r>
            <a:r>
              <a:rPr lang="en-US" sz="1800" dirty="0" err="1" smtClean="0"/>
              <a:t>WriteLine</a:t>
            </a:r>
            <a:r>
              <a:rPr lang="ru-RU" sz="1800" dirty="0" smtClean="0"/>
              <a:t>(</a:t>
            </a:r>
            <a:r>
              <a:rPr lang="en-US" sz="1800" b="1" dirty="0" smtClean="0">
                <a:solidFill>
                  <a:srgbClr val="006600"/>
                </a:solidFill>
              </a:rPr>
              <a:t>x</a:t>
            </a:r>
            <a:r>
              <a:rPr lang="ru-RU" sz="1800" b="1" dirty="0" smtClean="0">
                <a:solidFill>
                  <a:srgbClr val="006600"/>
                </a:solidFill>
              </a:rPr>
              <a:t>.</a:t>
            </a:r>
            <a:r>
              <a:rPr lang="en-US" sz="1800" dirty="0" err="1" smtClean="0"/>
              <a:t>Gety</a:t>
            </a:r>
            <a:r>
              <a:rPr lang="ru-RU" sz="1800" dirty="0" smtClean="0"/>
              <a:t>());         // вызов метода получения </a:t>
            </a:r>
            <a:r>
              <a:rPr lang="en-US" sz="1800" dirty="0" smtClean="0"/>
              <a:t>y</a:t>
            </a:r>
            <a:endParaRPr lang="ru-RU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Console</a:t>
            </a:r>
            <a:r>
              <a:rPr lang="ru-RU" sz="1800" dirty="0" smtClean="0"/>
              <a:t>.</a:t>
            </a:r>
            <a:r>
              <a:rPr lang="en-US" sz="1800" dirty="0" err="1" smtClean="0"/>
              <a:t>WriteLine</a:t>
            </a:r>
            <a:r>
              <a:rPr lang="ru-RU" sz="1800" dirty="0" smtClean="0"/>
              <a:t>(</a:t>
            </a:r>
            <a:r>
              <a:rPr lang="en-US" sz="1800" dirty="0" smtClean="0">
                <a:solidFill>
                  <a:schemeClr val="folHlink"/>
                </a:solidFill>
              </a:rPr>
              <a:t>Demo</a:t>
            </a:r>
            <a:r>
              <a:rPr lang="ru-RU" sz="1800" dirty="0" smtClean="0">
                <a:solidFill>
                  <a:schemeClr val="folHlink"/>
                </a:solidFill>
              </a:rPr>
              <a:t>.</a:t>
            </a:r>
            <a:r>
              <a:rPr lang="en-US" sz="1800" dirty="0" smtClean="0">
                <a:solidFill>
                  <a:schemeClr val="folHlink"/>
                </a:solidFill>
              </a:rPr>
              <a:t>Gets</a:t>
            </a:r>
            <a:r>
              <a:rPr lang="ru-RU" sz="1800" dirty="0" smtClean="0"/>
              <a:t>());  // вызов метода получения </a:t>
            </a:r>
            <a:r>
              <a:rPr lang="en-US" sz="1800" dirty="0" smtClean="0"/>
              <a:t>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//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(Gets());      </a:t>
            </a:r>
            <a:r>
              <a:rPr lang="ru-RU" sz="1800" dirty="0" smtClean="0"/>
              <a:t>     </a:t>
            </a:r>
            <a:r>
              <a:rPr lang="en-US" sz="1800" dirty="0" smtClean="0"/>
              <a:t>// </a:t>
            </a:r>
            <a:r>
              <a:rPr lang="ru-RU" sz="1800" dirty="0" smtClean="0"/>
              <a:t>вариант</a:t>
            </a:r>
            <a:r>
              <a:rPr lang="en-US" sz="1800" dirty="0" smtClean="0"/>
              <a:t> </a:t>
            </a:r>
            <a:r>
              <a:rPr lang="ru-RU" sz="1800" dirty="0" smtClean="0"/>
              <a:t>вызова</a:t>
            </a:r>
            <a:r>
              <a:rPr lang="en-US" sz="1800" dirty="0" smtClean="0"/>
              <a:t> </a:t>
            </a:r>
            <a:r>
              <a:rPr lang="ru-RU" sz="1800" dirty="0" smtClean="0"/>
              <a:t>из того же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}}                                                          </a:t>
            </a:r>
            <a:r>
              <a:rPr lang="en-US" sz="1800" dirty="0" smtClean="0"/>
              <a:t>// </a:t>
            </a:r>
            <a:r>
              <a:rPr lang="ru-RU" sz="1800" dirty="0" smtClean="0"/>
              <a:t>класса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290C0-444F-48E5-9FE3-FE3571797CA7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Вызов метода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2951163"/>
          </a:xfrm>
          <a:noFill/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</a:pPr>
            <a:r>
              <a:rPr lang="ru-RU" sz="1800" smtClean="0"/>
              <a:t>Вычисляются выражения, стоящие на месте аргументов.</a:t>
            </a: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</a:pPr>
            <a:r>
              <a:rPr lang="ru-RU" sz="1800" smtClean="0"/>
              <a:t>Выделяется память под параметры метода.</a:t>
            </a: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</a:pPr>
            <a:r>
              <a:rPr lang="ru-RU" sz="1800" smtClean="0"/>
              <a:t>Каждому из параметров сопоставляется соответствующий аргумент. При этом проверяется соответствие типов аргументов и параметров и при необходимости выполняется их преобразование. При несоответствии типов выдается диагностическое сообщение.</a:t>
            </a: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</a:pPr>
            <a:r>
              <a:rPr lang="ru-RU" sz="1800" smtClean="0"/>
              <a:t>Выполняется тело метода.</a:t>
            </a: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AutoNum type="arabicPeriod"/>
            </a:pPr>
            <a:r>
              <a:rPr lang="ru-RU" sz="1800" smtClean="0"/>
              <a:t>Если метод возвращает значение, оно передается в точку вызова; если метод имеет тип void, управление передается на оператор, следующий после вызова.</a:t>
            </a:r>
          </a:p>
        </p:txBody>
      </p:sp>
      <p:grpSp>
        <p:nvGrpSpPr>
          <p:cNvPr id="26630" name="Group 4"/>
          <p:cNvGrpSpPr>
            <a:grpSpLocks noChangeAspect="1"/>
          </p:cNvGrpSpPr>
          <p:nvPr/>
        </p:nvGrpSpPr>
        <p:grpSpPr bwMode="auto">
          <a:xfrm>
            <a:off x="1403350" y="3284538"/>
            <a:ext cx="7566025" cy="3573462"/>
            <a:chOff x="1953" y="2232"/>
            <a:chExt cx="7378" cy="2881"/>
          </a:xfrm>
        </p:grpSpPr>
        <p:sp>
          <p:nvSpPr>
            <p:cNvPr id="26631" name="AutoShape 5"/>
            <p:cNvSpPr>
              <a:spLocks noChangeAspect="1" noChangeArrowheads="1"/>
            </p:cNvSpPr>
            <p:nvPr/>
          </p:nvSpPr>
          <p:spPr bwMode="auto">
            <a:xfrm>
              <a:off x="1953" y="2232"/>
              <a:ext cx="7378" cy="2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Text Box 6"/>
            <p:cNvSpPr txBox="1">
              <a:spLocks noChangeArrowheads="1"/>
            </p:cNvSpPr>
            <p:nvPr/>
          </p:nvSpPr>
          <p:spPr bwMode="auto">
            <a:xfrm>
              <a:off x="3465" y="2772"/>
              <a:ext cx="3780" cy="540"/>
            </a:xfrm>
            <a:prstGeom prst="rect">
              <a:avLst/>
            </a:prstGeom>
            <a:solidFill>
              <a:srgbClr val="FFFF99">
                <a:alpha val="69000"/>
              </a:srgbClr>
            </a:solidFill>
            <a:ln w="635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/>
                <a:t>Вызов метода: obj.P(a, b, c);</a:t>
              </a:r>
            </a:p>
          </p:txBody>
        </p:sp>
        <p:sp>
          <p:nvSpPr>
            <p:cNvPr id="26633" name="Text Box 7"/>
            <p:cNvSpPr txBox="1">
              <a:spLocks noChangeArrowheads="1"/>
            </p:cNvSpPr>
            <p:nvPr/>
          </p:nvSpPr>
          <p:spPr bwMode="auto">
            <a:xfrm>
              <a:off x="2025" y="4572"/>
              <a:ext cx="7018" cy="541"/>
            </a:xfrm>
            <a:prstGeom prst="rect">
              <a:avLst/>
            </a:prstGeom>
            <a:solidFill>
              <a:srgbClr val="FFFF99">
                <a:alpha val="69000"/>
              </a:srgbClr>
            </a:solidFill>
            <a:ln w="6350" cap="rnd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/>
                <a:t>Заголовок метода</a:t>
              </a:r>
              <a:r>
                <a:rPr lang="en-US"/>
                <a:t> P</a:t>
              </a:r>
              <a:r>
                <a:rPr lang="ru-RU"/>
                <a:t>: public void P(double x, int y, double z);</a:t>
              </a:r>
            </a:p>
            <a:p>
              <a:pPr algn="ctr"/>
              <a:endParaRPr lang="ru-RU"/>
            </a:p>
            <a:p>
              <a:pPr algn="ctr"/>
              <a:endParaRPr lang="ru-RU"/>
            </a:p>
          </p:txBody>
        </p:sp>
        <p:sp>
          <p:nvSpPr>
            <p:cNvPr id="26634" name="Line 8"/>
            <p:cNvSpPr>
              <a:spLocks noChangeShapeType="1"/>
            </p:cNvSpPr>
            <p:nvPr/>
          </p:nvSpPr>
          <p:spPr bwMode="auto">
            <a:xfrm>
              <a:off x="6165" y="3132"/>
              <a:ext cx="204" cy="1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Line 9"/>
            <p:cNvSpPr>
              <a:spLocks noChangeShapeType="1"/>
            </p:cNvSpPr>
            <p:nvPr/>
          </p:nvSpPr>
          <p:spPr bwMode="auto">
            <a:xfrm>
              <a:off x="6525" y="3132"/>
              <a:ext cx="575" cy="14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Line 10"/>
            <p:cNvSpPr>
              <a:spLocks noChangeShapeType="1"/>
            </p:cNvSpPr>
            <p:nvPr/>
          </p:nvSpPr>
          <p:spPr bwMode="auto">
            <a:xfrm>
              <a:off x="6705" y="3132"/>
              <a:ext cx="1309" cy="1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Text Box 11"/>
            <p:cNvSpPr txBox="1">
              <a:spLocks noChangeArrowheads="1"/>
            </p:cNvSpPr>
            <p:nvPr/>
          </p:nvSpPr>
          <p:spPr bwMode="auto">
            <a:xfrm>
              <a:off x="1953" y="2232"/>
              <a:ext cx="7378" cy="541"/>
            </a:xfrm>
            <a:prstGeom prst="rect">
              <a:avLst/>
            </a:prstGeom>
            <a:solidFill>
              <a:srgbClr val="FFFF99">
                <a:alpha val="69000"/>
              </a:srgbClr>
            </a:solidFill>
            <a:ln w="6350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solidFill>
                    <a:srgbClr val="0000FF"/>
                  </a:solidFill>
                </a:rPr>
                <a:t>Описание объекта:</a:t>
              </a:r>
              <a:r>
                <a:rPr lang="ru-RU"/>
                <a:t> </a:t>
              </a:r>
              <a:r>
                <a:rPr lang="en-US"/>
                <a:t>SomeObj obj = new SomeObj();</a:t>
              </a:r>
            </a:p>
            <a:p>
              <a:pPr algn="ctr">
                <a:spcBef>
                  <a:spcPct val="10000"/>
                </a:spcBef>
                <a:spcAft>
                  <a:spcPct val="10000"/>
                </a:spcAft>
              </a:pPr>
              <a:r>
                <a:rPr lang="ru-RU">
                  <a:solidFill>
                    <a:srgbClr val="0000FF"/>
                  </a:solidFill>
                </a:rPr>
                <a:t>Описание аргументов</a:t>
              </a:r>
              <a:r>
                <a:rPr lang="ru-RU"/>
                <a:t>: int b; double a, c;</a:t>
              </a:r>
              <a:endParaRPr lang="ru-RU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E01-DB40-4744-B124-40BC16BD3D09}" type="slidenum">
              <a:rPr lang="ru-RU"/>
              <a:pPr/>
              <a:t>3</a:t>
            </a:fld>
            <a:endParaRPr lang="ru-RU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ОО-программы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688"/>
            <a:ext cx="8915400" cy="54721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err="1"/>
              <a:t>class</a:t>
            </a:r>
            <a:r>
              <a:rPr lang="ru-RU" sz="1800" dirty="0"/>
              <a:t> </a:t>
            </a:r>
            <a:r>
              <a:rPr lang="ru-RU" sz="1800" dirty="0" smtClean="0">
                <a:solidFill>
                  <a:schemeClr val="hlink"/>
                </a:solidFill>
              </a:rPr>
              <a:t>Двигатель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{    </a:t>
            </a: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7030A0"/>
                </a:solidFill>
              </a:rPr>
              <a:t>Запуск</a:t>
            </a:r>
            <a:r>
              <a:rPr lang="ru-RU" sz="1800" dirty="0"/>
              <a:t>() </a:t>
            </a:r>
            <a:endParaRPr lang="ru-RU" sz="1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	 {     </a:t>
            </a:r>
            <a:r>
              <a:rPr lang="ru-RU" sz="1800" dirty="0" err="1" smtClean="0"/>
              <a:t>Console.WriteLine</a:t>
            </a:r>
            <a:r>
              <a:rPr lang="ru-RU" sz="1800" dirty="0"/>
              <a:t>( </a:t>
            </a:r>
            <a:r>
              <a:rPr lang="en-US" sz="1800" dirty="0" smtClean="0"/>
              <a:t>"</a:t>
            </a:r>
            <a:r>
              <a:rPr lang="ru-RU" sz="1800" dirty="0" err="1" smtClean="0"/>
              <a:t>пыщь</a:t>
            </a:r>
            <a:r>
              <a:rPr lang="ru-RU" sz="1800" dirty="0" smtClean="0"/>
              <a:t> </a:t>
            </a:r>
            <a:r>
              <a:rPr lang="ru-RU" sz="1800" dirty="0" err="1" smtClean="0"/>
              <a:t>пыщь</a:t>
            </a:r>
            <a:r>
              <a:rPr lang="ru-RU" sz="1800" dirty="0" smtClean="0"/>
              <a:t>" </a:t>
            </a:r>
            <a:r>
              <a:rPr lang="ru-RU" sz="1800" dirty="0"/>
              <a:t>)</a:t>
            </a:r>
            <a:r>
              <a:rPr lang="en-US" sz="1800" dirty="0"/>
              <a:t>;</a:t>
            </a:r>
            <a:r>
              <a:rPr lang="ru-RU" sz="1800" dirty="0"/>
              <a:t> </a:t>
            </a:r>
            <a:r>
              <a:rPr lang="ru-RU" sz="18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  <a:endParaRPr lang="ru-RU" sz="1800" dirty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ru-RU" sz="1800" b="1" dirty="0" err="1" smtClean="0"/>
              <a:t>class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schemeClr val="hlink"/>
                </a:solidFill>
              </a:rPr>
              <a:t>Самолет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{    </a:t>
            </a: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srgbClr val="7030A0"/>
                </a:solidFill>
              </a:rPr>
              <a:t>Самолет</a:t>
            </a:r>
            <a:r>
              <a:rPr lang="ru-RU" sz="1800" dirty="0"/>
              <a:t>()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</a:t>
            </a:r>
            <a:r>
              <a:rPr lang="ru-RU" sz="1800" dirty="0"/>
              <a:t>{    </a:t>
            </a:r>
            <a:r>
              <a:rPr lang="ru-RU" sz="1800" dirty="0" smtClean="0"/>
              <a:t> левый  </a:t>
            </a:r>
            <a:r>
              <a:rPr lang="ru-RU" sz="1800" dirty="0"/>
              <a:t>= </a:t>
            </a:r>
            <a:r>
              <a:rPr lang="ru-RU" sz="1800" dirty="0" err="1"/>
              <a:t>new</a:t>
            </a:r>
            <a:r>
              <a:rPr lang="ru-RU" sz="1800" dirty="0"/>
              <a:t> Двигатель(); правый = </a:t>
            </a:r>
            <a:r>
              <a:rPr lang="ru-RU" sz="1800" dirty="0" err="1"/>
              <a:t>new</a:t>
            </a:r>
            <a:r>
              <a:rPr lang="ru-RU" sz="1800" dirty="0"/>
              <a:t> Двигатель(); }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Wingdings" pitchFamily="2" charset="2"/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 err="1">
                <a:solidFill>
                  <a:srgbClr val="7030A0"/>
                </a:solidFill>
              </a:rPr>
              <a:t>Запустить_двигатели</a:t>
            </a:r>
            <a:r>
              <a:rPr lang="ru-RU" sz="1800" dirty="0"/>
              <a:t>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{    </a:t>
            </a:r>
            <a:r>
              <a:rPr lang="ru-RU" sz="1800" dirty="0" err="1" smtClean="0"/>
              <a:t>левый.</a:t>
            </a:r>
            <a:r>
              <a:rPr lang="ru-RU" sz="1800" dirty="0" err="1" smtClean="0">
                <a:solidFill>
                  <a:srgbClr val="7030A0"/>
                </a:solidFill>
              </a:rPr>
              <a:t>Запуск</a:t>
            </a:r>
            <a:r>
              <a:rPr lang="ru-RU" sz="1800" dirty="0"/>
              <a:t>();  </a:t>
            </a:r>
            <a:r>
              <a:rPr lang="ru-RU" sz="1800" u="sng" dirty="0" err="1"/>
              <a:t>правый.</a:t>
            </a:r>
            <a:r>
              <a:rPr lang="ru-RU" sz="1800" u="sng" dirty="0" err="1">
                <a:solidFill>
                  <a:srgbClr val="7030A0"/>
                </a:solidFill>
              </a:rPr>
              <a:t>Запуск</a:t>
            </a:r>
            <a:r>
              <a:rPr lang="ru-RU" sz="1800" u="sng" dirty="0" smtClean="0"/>
              <a:t>();_</a:t>
            </a:r>
            <a:r>
              <a:rPr lang="ru-RU" sz="1800" dirty="0" smtClean="0"/>
              <a:t>    </a:t>
            </a:r>
            <a:r>
              <a:rPr lang="ru-RU" sz="1800" dirty="0"/>
              <a:t>}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Wingdings" pitchFamily="2" charset="2"/>
              <a:buNone/>
            </a:pPr>
            <a:r>
              <a:rPr lang="ru-RU" sz="1800" dirty="0" smtClean="0"/>
              <a:t>      </a:t>
            </a:r>
            <a:r>
              <a:rPr lang="ru-RU" sz="1800" dirty="0" smtClean="0">
                <a:solidFill>
                  <a:srgbClr val="006600"/>
                </a:solidFill>
              </a:rPr>
              <a:t>Двигатель </a:t>
            </a:r>
            <a:r>
              <a:rPr lang="ru-RU" sz="1800" u="sng" dirty="0">
                <a:solidFill>
                  <a:srgbClr val="006600"/>
                </a:solidFill>
              </a:rPr>
              <a:t>левый, правый</a:t>
            </a:r>
            <a:r>
              <a:rPr lang="ru-RU" sz="1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ru-RU" sz="1800" b="1" dirty="0" err="1" smtClean="0"/>
              <a:t>class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srgbClr val="0070C0"/>
                </a:solidFill>
              </a:rPr>
              <a:t>Class1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{    </a:t>
            </a:r>
            <a:r>
              <a:rPr lang="ru-RU" sz="1800" dirty="0" err="1" smtClean="0"/>
              <a:t>static</a:t>
            </a:r>
            <a:r>
              <a:rPr lang="ru-RU" sz="1800" dirty="0" smtClean="0"/>
              <a:t>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 err="1"/>
              <a:t>Main</a:t>
            </a:r>
            <a:r>
              <a:rPr lang="ru-RU" sz="1800" dirty="0"/>
              <a:t>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{    Самолет </a:t>
            </a:r>
            <a:r>
              <a:rPr lang="ru-RU" sz="1800" b="1" u="sng" dirty="0"/>
              <a:t>АН24_1</a:t>
            </a:r>
            <a:r>
              <a:rPr lang="ru-RU" sz="1800" dirty="0"/>
              <a:t> = </a:t>
            </a:r>
            <a:r>
              <a:rPr lang="ru-RU" sz="1800" dirty="0" err="1"/>
              <a:t>new</a:t>
            </a:r>
            <a:r>
              <a:rPr lang="ru-RU" sz="1800" dirty="0"/>
              <a:t> Самолет();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     </a:t>
            </a:r>
            <a:r>
              <a:rPr lang="ru-RU" sz="1800" u="sng" dirty="0" smtClean="0"/>
              <a:t>АН24_1.</a:t>
            </a:r>
            <a:r>
              <a:rPr lang="ru-RU" sz="1800" u="sng" dirty="0" smtClean="0">
                <a:solidFill>
                  <a:srgbClr val="7030A0"/>
                </a:solidFill>
              </a:rPr>
              <a:t>Запустить_двигатели</a:t>
            </a:r>
            <a:r>
              <a:rPr lang="ru-RU" sz="1800" u="sng" dirty="0" smtClean="0"/>
              <a:t>();__</a:t>
            </a:r>
            <a:r>
              <a:rPr lang="ru-RU" sz="1800" dirty="0" smtClean="0"/>
              <a:t>   </a:t>
            </a:r>
            <a:endParaRPr lang="ru-RU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}</a:t>
            </a:r>
            <a:endParaRPr lang="ru-RU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  <a:endParaRPr lang="ru-RU" sz="18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948264" y="5301208"/>
            <a:ext cx="2088926" cy="1200329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Результат работы программы:</a:t>
            </a:r>
          </a:p>
          <a:p>
            <a:r>
              <a:rPr lang="ru-RU" sz="1800" dirty="0" err="1" smtClean="0"/>
              <a:t>пыщь</a:t>
            </a:r>
            <a:r>
              <a:rPr lang="ru-RU" sz="1800" dirty="0" smtClean="0"/>
              <a:t> </a:t>
            </a:r>
            <a:r>
              <a:rPr lang="ru-RU" sz="1800" dirty="0" err="1" smtClean="0"/>
              <a:t>пыщь</a:t>
            </a:r>
            <a:endParaRPr lang="en-US" sz="1800" dirty="0" smtClean="0"/>
          </a:p>
          <a:p>
            <a:r>
              <a:rPr lang="ru-RU" sz="1800" dirty="0" err="1" smtClean="0"/>
              <a:t>пыщь</a:t>
            </a:r>
            <a:r>
              <a:rPr lang="ru-RU" sz="1800" dirty="0" smtClean="0"/>
              <a:t> </a:t>
            </a:r>
            <a:r>
              <a:rPr lang="ru-RU" sz="1800" dirty="0" err="1" smtClean="0"/>
              <a:t>пыщь</a:t>
            </a:r>
            <a:endParaRPr lang="ru-RU" dirty="0"/>
          </a:p>
        </p:txBody>
      </p:sp>
      <p:sp>
        <p:nvSpPr>
          <p:cNvPr id="8" name="Выноска 1 7"/>
          <p:cNvSpPr/>
          <p:nvPr/>
        </p:nvSpPr>
        <p:spPr>
          <a:xfrm>
            <a:off x="6228184" y="4293096"/>
            <a:ext cx="2592288" cy="864096"/>
          </a:xfrm>
          <a:prstGeom prst="borderCallout1">
            <a:avLst>
              <a:gd name="adj1" fmla="val 51733"/>
              <a:gd name="adj2" fmla="val -676"/>
              <a:gd name="adj3" fmla="val 178663"/>
              <a:gd name="adj4" fmla="val -46318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посылка сообщения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объекту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АН24_1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6372200" y="3140968"/>
            <a:ext cx="2592288" cy="792088"/>
          </a:xfrm>
          <a:prstGeom prst="borderCallout1">
            <a:avLst>
              <a:gd name="adj1" fmla="val 51733"/>
              <a:gd name="adj2" fmla="val -676"/>
              <a:gd name="adj3" fmla="val 68719"/>
              <a:gd name="adj4" fmla="val -39446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посылка сообщения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объекту </a:t>
            </a:r>
            <a:r>
              <a:rPr lang="ru-RU" dirty="0" smtClean="0">
                <a:solidFill>
                  <a:srgbClr val="006600"/>
                </a:solidFill>
              </a:rPr>
              <a:t>правый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5508104" y="332656"/>
            <a:ext cx="3312368" cy="864096"/>
          </a:xfrm>
          <a:prstGeom prst="borderCallout1">
            <a:avLst>
              <a:gd name="adj1" fmla="val 51733"/>
              <a:gd name="adj2" fmla="val -676"/>
              <a:gd name="adj3" fmla="val 89335"/>
              <a:gd name="adj4" fmla="val -75915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 (функция)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Запуск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класса </a:t>
            </a:r>
            <a:r>
              <a:rPr lang="ru-RU" dirty="0" smtClean="0">
                <a:solidFill>
                  <a:schemeClr val="hlink"/>
                </a:solidFill>
              </a:rPr>
              <a:t>Двигатель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1" name="Выноска 1 10"/>
          <p:cNvSpPr/>
          <p:nvPr/>
        </p:nvSpPr>
        <p:spPr>
          <a:xfrm>
            <a:off x="2843808" y="4293096"/>
            <a:ext cx="2880320" cy="576064"/>
          </a:xfrm>
          <a:prstGeom prst="borderCallout1">
            <a:avLst>
              <a:gd name="adj1" fmla="val 51733"/>
              <a:gd name="adj2" fmla="val -676"/>
              <a:gd name="adj3" fmla="val -39165"/>
              <a:gd name="adj4" fmla="val -32845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Поля класса </a:t>
            </a:r>
            <a:r>
              <a:rPr lang="ru-RU" dirty="0" smtClean="0">
                <a:solidFill>
                  <a:schemeClr val="hlink"/>
                </a:solidFill>
              </a:rPr>
              <a:t>Самолет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2" name="Выноска 1 11"/>
          <p:cNvSpPr/>
          <p:nvPr/>
        </p:nvSpPr>
        <p:spPr>
          <a:xfrm>
            <a:off x="5508104" y="1628800"/>
            <a:ext cx="3456384" cy="792088"/>
          </a:xfrm>
          <a:prstGeom prst="borderCallout1">
            <a:avLst>
              <a:gd name="adj1" fmla="val 51733"/>
              <a:gd name="adj2" fmla="val -676"/>
              <a:gd name="adj3" fmla="val 198530"/>
              <a:gd name="adj4" fmla="val -24558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 </a:t>
            </a:r>
            <a:r>
              <a:rPr lang="ru-RU" dirty="0" err="1" smtClean="0">
                <a:solidFill>
                  <a:srgbClr val="7030A0"/>
                </a:solidFill>
              </a:rPr>
              <a:t>Запустить_двигатели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класса </a:t>
            </a:r>
            <a:r>
              <a:rPr lang="ru-RU" dirty="0" smtClean="0">
                <a:solidFill>
                  <a:schemeClr val="hlink"/>
                </a:solidFill>
              </a:rPr>
              <a:t>Самолет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3" name="Выноска 1 12"/>
          <p:cNvSpPr/>
          <p:nvPr/>
        </p:nvSpPr>
        <p:spPr>
          <a:xfrm>
            <a:off x="2987824" y="6093296"/>
            <a:ext cx="2880320" cy="576064"/>
          </a:xfrm>
          <a:prstGeom prst="borderCallout1">
            <a:avLst>
              <a:gd name="adj1" fmla="val 51733"/>
              <a:gd name="adj2" fmla="val -676"/>
              <a:gd name="adj3" fmla="val -105132"/>
              <a:gd name="adj4" fmla="val -18002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Объект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АН24_1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класса </a:t>
            </a:r>
            <a:r>
              <a:rPr lang="ru-RU" dirty="0" smtClean="0">
                <a:solidFill>
                  <a:schemeClr val="hlink"/>
                </a:solidFill>
              </a:rPr>
              <a:t>Самолет</a:t>
            </a:r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329F-06D2-409C-8B3E-E629F4ABABB0}" type="slidenum">
              <a:rPr lang="ru-RU"/>
              <a:pPr>
                <a:defRPr/>
              </a:pPr>
              <a:t>30</a:t>
            </a:fld>
            <a:endParaRPr lang="ru-RU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  <a:r>
              <a:rPr lang="ru-RU" smtClean="0">
                <a:latin typeface="Arial" charset="0"/>
              </a:rPr>
              <a:t>ы</a:t>
            </a:r>
            <a:r>
              <a:rPr lang="ru-RU" smtClean="0"/>
              <a:t> передачи </a:t>
            </a:r>
            <a:r>
              <a:rPr lang="ru-RU" smtClean="0">
                <a:latin typeface="Arial" charset="0"/>
              </a:rPr>
              <a:t>аргументов в метод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878888" cy="6021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{  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Max</a:t>
            </a:r>
            <a:r>
              <a:rPr lang="ru-RU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a</a:t>
            </a:r>
            <a:r>
              <a:rPr lang="ru-RU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b</a:t>
            </a:r>
            <a:r>
              <a:rPr lang="ru-RU" sz="2000" dirty="0" smtClean="0"/>
              <a:t>)     // </a:t>
            </a:r>
            <a:r>
              <a:rPr lang="ru-RU" sz="2000" dirty="0" smtClean="0">
                <a:latin typeface="Arial" charset="0"/>
              </a:rPr>
              <a:t>метод </a:t>
            </a:r>
            <a:r>
              <a:rPr lang="ru-RU" sz="2000" dirty="0" smtClean="0"/>
              <a:t>выбор</a:t>
            </a:r>
            <a:r>
              <a:rPr lang="ru-RU" sz="2000" dirty="0" smtClean="0">
                <a:latin typeface="Arial" charset="0"/>
              </a:rPr>
              <a:t>а</a:t>
            </a:r>
            <a:r>
              <a:rPr lang="ru-RU" sz="2000" dirty="0" smtClean="0"/>
              <a:t> макс. значения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return a &gt; b </a:t>
            </a:r>
            <a:r>
              <a:rPr lang="ru-RU" sz="2000" dirty="0" smtClean="0"/>
              <a:t>? </a:t>
            </a:r>
            <a:r>
              <a:rPr lang="en-US" sz="2000" dirty="0" smtClean="0"/>
              <a:t>a : b;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a = 2, b = 4;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>
                <a:solidFill>
                  <a:schemeClr val="hlink"/>
                </a:solidFill>
              </a:rPr>
              <a:t>int</a:t>
            </a:r>
            <a:r>
              <a:rPr lang="en-US" sz="2000" dirty="0" smtClean="0">
                <a:solidFill>
                  <a:schemeClr val="hlink"/>
                </a:solidFill>
              </a:rPr>
              <a:t> x = Max( a, b );       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                 </a:t>
            </a:r>
            <a:r>
              <a:rPr lang="en-US" sz="2000" dirty="0" smtClean="0">
                <a:solidFill>
                  <a:schemeClr val="hlink"/>
                </a:solidFill>
              </a:rPr>
              <a:t>// </a:t>
            </a:r>
            <a:r>
              <a:rPr lang="ru-RU" sz="2000" dirty="0" smtClean="0">
                <a:solidFill>
                  <a:schemeClr val="hlink"/>
                </a:solidFill>
              </a:rPr>
              <a:t>вызов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ru-RU" sz="2000" dirty="0" smtClean="0">
                <a:solidFill>
                  <a:schemeClr val="hlink"/>
                </a:solidFill>
              </a:rPr>
              <a:t>метода</a:t>
            </a:r>
            <a:r>
              <a:rPr lang="en-US" sz="2000" dirty="0" smtClean="0">
                <a:solidFill>
                  <a:schemeClr val="hlink"/>
                </a:solidFill>
              </a:rPr>
              <a:t> Max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x ); 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// </a:t>
            </a:r>
            <a:r>
              <a:rPr lang="ru-RU" sz="2000" dirty="0" smtClean="0"/>
              <a:t>результат</a:t>
            </a:r>
            <a:r>
              <a:rPr lang="en-US" sz="2000" dirty="0" smtClean="0"/>
              <a:t>: 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short t1 = 3, t2 = 4;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>
                <a:solidFill>
                  <a:srgbClr val="006600"/>
                </a:solidFill>
              </a:rPr>
              <a:t>int</a:t>
            </a:r>
            <a:r>
              <a:rPr lang="en-US" sz="2000" dirty="0" smtClean="0">
                <a:solidFill>
                  <a:srgbClr val="006600"/>
                </a:solidFill>
              </a:rPr>
              <a:t> y = Max( t1, t2 );   </a:t>
            </a:r>
            <a:r>
              <a:rPr lang="ru-RU" sz="2000" dirty="0" smtClean="0">
                <a:solidFill>
                  <a:srgbClr val="006600"/>
                </a:solidFill>
                <a:latin typeface="Arial" charset="0"/>
              </a:rPr>
              <a:t>    </a:t>
            </a:r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аргументы совместимого типа</a:t>
            </a: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y ); 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// </a:t>
            </a:r>
            <a:r>
              <a:rPr lang="ru-RU" sz="2000" dirty="0" smtClean="0"/>
              <a:t>результат</a:t>
            </a:r>
            <a:r>
              <a:rPr lang="en-US" sz="2000" dirty="0" smtClean="0"/>
              <a:t>: 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>
                <a:solidFill>
                  <a:schemeClr val="folHlink"/>
                </a:solidFill>
              </a:rPr>
              <a:t>int</a:t>
            </a:r>
            <a:r>
              <a:rPr lang="en-US" sz="2000" dirty="0" smtClean="0">
                <a:solidFill>
                  <a:schemeClr val="folHlink"/>
                </a:solidFill>
              </a:rPr>
              <a:t> z = Max(a + t1, t1 / 2 * b);   // </a:t>
            </a:r>
            <a:r>
              <a:rPr lang="ru-RU" sz="2000" dirty="0" smtClean="0">
                <a:solidFill>
                  <a:schemeClr val="folHlink"/>
                </a:solidFill>
              </a:rPr>
              <a:t>аргументы-выражения</a:t>
            </a:r>
            <a:endParaRPr lang="en-US" sz="20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z ); 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// </a:t>
            </a:r>
            <a:r>
              <a:rPr lang="ru-RU" sz="2000" dirty="0" smtClean="0"/>
              <a:t>результат</a:t>
            </a:r>
            <a:r>
              <a:rPr lang="en-US" sz="2000" dirty="0" smtClean="0"/>
              <a:t>: 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Способы передачи аргументов в метод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429000"/>
            <a:ext cx="8207375" cy="24479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i="1" smtClean="0"/>
              <a:t>При передаче по значению</a:t>
            </a:r>
            <a:r>
              <a:rPr lang="ru-RU" sz="2000" smtClean="0"/>
              <a:t> метод получает копии значений аргументов, и операторы метода работают с этими копиями. </a:t>
            </a:r>
            <a:endParaRPr lang="ru-RU" sz="2000" i="1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i="1" smtClean="0"/>
              <a:t>При передаче по ссылке</a:t>
            </a:r>
            <a:r>
              <a:rPr lang="ru-RU" sz="2000" smtClean="0"/>
              <a:t> (</a:t>
            </a:r>
            <a:r>
              <a:rPr lang="ru-RU" sz="2000" i="1" smtClean="0"/>
              <a:t>по адресу</a:t>
            </a:r>
            <a:r>
              <a:rPr lang="ru-RU" sz="2000" smtClean="0"/>
              <a:t>) метод получает копии адресов аргументов и осуществляет доступ к аргументам по этим адресам.</a:t>
            </a:r>
          </a:p>
          <a:p>
            <a:endParaRPr lang="ru-RU" sz="2000" smtClean="0"/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auto">
          <a:xfrm>
            <a:off x="2124075" y="836613"/>
            <a:ext cx="4537075" cy="2160587"/>
          </a:xfrm>
          <a:prstGeom prst="horizontalScrol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b="1">
                <a:latin typeface="Verdana" pitchFamily="34" charset="0"/>
              </a:rPr>
              <a:t>Аргументы передаются:</a:t>
            </a:r>
            <a:endParaRPr lang="en-US" sz="2000" b="1">
              <a:latin typeface="Verdana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900" b="1">
              <a:latin typeface="Verdana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>
                <a:latin typeface="Verdana" pitchFamily="34" charset="0"/>
              </a:rPr>
              <a:t>По значению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sz="2000">
                <a:latin typeface="Verdana" pitchFamily="34" charset="0"/>
              </a:rPr>
              <a:t>По адресу </a:t>
            </a:r>
            <a:r>
              <a:rPr lang="en-US" sz="2000">
                <a:latin typeface="Verdana" pitchFamily="34" charset="0"/>
              </a:rPr>
              <a:t>(</a:t>
            </a:r>
            <a:r>
              <a:rPr lang="ru-RU" sz="2000"/>
              <a:t>ссылке)</a:t>
            </a:r>
            <a:r>
              <a:rPr lang="ru-RU" sz="2000">
                <a:latin typeface="Verdana" pitchFamily="34" charset="0"/>
              </a:rPr>
              <a:t/>
            </a:r>
            <a:br>
              <a:rPr lang="ru-RU" sz="2000">
                <a:latin typeface="Verdana" pitchFamily="34" charset="0"/>
              </a:rPr>
            </a:br>
            <a:endParaRPr lang="ru-RU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38A2C-04E5-4714-9D76-04A7462EA6E9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Типы</a:t>
            </a:r>
            <a:r>
              <a:rPr lang="ru-RU" smtClean="0"/>
              <a:t> параметров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280828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  <a:tabLst>
                <a:tab pos="627063" algn="l"/>
              </a:tabLst>
            </a:pPr>
            <a:r>
              <a:rPr lang="ru-RU" sz="2000" dirty="0" smtClean="0"/>
              <a:t>В С</a:t>
            </a:r>
            <a:r>
              <a:rPr lang="en-US" sz="2000" dirty="0" smtClean="0"/>
              <a:t># </a:t>
            </a:r>
            <a:r>
              <a:rPr lang="ru-RU" sz="2000" dirty="0" smtClean="0"/>
              <a:t>четыре типа параметров:</a:t>
            </a: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tabLst>
                <a:tab pos="627063" algn="l"/>
              </a:tabLst>
            </a:pPr>
            <a:r>
              <a:rPr lang="ru-RU" sz="2000" dirty="0" smtClean="0">
                <a:solidFill>
                  <a:schemeClr val="hlink"/>
                </a:solidFill>
              </a:rPr>
              <a:t> параметры-значения</a:t>
            </a:r>
            <a:r>
              <a:rPr lang="en-US" sz="2000" dirty="0" smtClean="0">
                <a:solidFill>
                  <a:schemeClr val="hlink"/>
                </a:solidFill>
              </a:rPr>
              <a:t> - </a:t>
            </a:r>
            <a:r>
              <a:rPr lang="ru-RU" sz="2000" dirty="0" smtClean="0"/>
              <a:t>для исходных данных метода</a:t>
            </a:r>
            <a:r>
              <a:rPr lang="ru-RU" sz="2000" dirty="0" smtClean="0">
                <a:solidFill>
                  <a:schemeClr val="hlink"/>
                </a:solidFill>
              </a:rPr>
              <a:t>;</a:t>
            </a: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tabLst>
                <a:tab pos="627063" algn="l"/>
              </a:tabLst>
            </a:pPr>
            <a:r>
              <a:rPr lang="ru-RU" sz="2000" dirty="0" smtClean="0">
                <a:solidFill>
                  <a:schemeClr val="hlink"/>
                </a:solidFill>
              </a:rPr>
              <a:t> параметры-ссылки (</a:t>
            </a:r>
            <a:r>
              <a:rPr lang="ru-RU" sz="2000" b="1" dirty="0" err="1" smtClean="0">
                <a:solidFill>
                  <a:schemeClr val="hlink"/>
                </a:solidFill>
              </a:rPr>
              <a:t>ref</a:t>
            </a:r>
            <a:r>
              <a:rPr lang="ru-RU" sz="2000" dirty="0" smtClean="0">
                <a:solidFill>
                  <a:schemeClr val="hlink"/>
                </a:solidFill>
              </a:rPr>
              <a:t>) </a:t>
            </a:r>
            <a:r>
              <a:rPr lang="en-US" sz="2000" dirty="0" smtClean="0">
                <a:solidFill>
                  <a:schemeClr val="hlink"/>
                </a:solidFill>
              </a:rPr>
              <a:t>- </a:t>
            </a:r>
            <a:r>
              <a:rPr lang="ru-RU" sz="2000" dirty="0" smtClean="0"/>
              <a:t>для изменения аргумента</a:t>
            </a:r>
            <a:r>
              <a:rPr lang="ru-RU" sz="2000" dirty="0" smtClean="0">
                <a:solidFill>
                  <a:schemeClr val="hlink"/>
                </a:solidFill>
              </a:rPr>
              <a:t>;</a:t>
            </a: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tabLst>
                <a:tab pos="627063" algn="l"/>
              </a:tabLst>
            </a:pPr>
            <a:r>
              <a:rPr lang="ru-RU" sz="2000" dirty="0" smtClean="0">
                <a:solidFill>
                  <a:schemeClr val="hlink"/>
                </a:solidFill>
              </a:rPr>
              <a:t> выходные параметры (</a:t>
            </a:r>
            <a:r>
              <a:rPr lang="ru-RU" sz="2000" b="1" dirty="0" err="1" smtClean="0">
                <a:solidFill>
                  <a:schemeClr val="hlink"/>
                </a:solidFill>
              </a:rPr>
              <a:t>out</a:t>
            </a:r>
            <a:r>
              <a:rPr lang="ru-RU" sz="2000" dirty="0" smtClean="0">
                <a:solidFill>
                  <a:schemeClr val="hlink"/>
                </a:solidFill>
              </a:rPr>
              <a:t>) – </a:t>
            </a:r>
            <a:r>
              <a:rPr lang="ru-RU" sz="2000" dirty="0" smtClean="0"/>
              <a:t>для формирования аргумента</a:t>
            </a:r>
            <a:r>
              <a:rPr lang="ru-RU" sz="2000" dirty="0" smtClean="0">
                <a:solidFill>
                  <a:schemeClr val="hlink"/>
                </a:solidFill>
              </a:rPr>
              <a:t>;</a:t>
            </a: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tabLst>
                <a:tab pos="627063" algn="l"/>
              </a:tabLst>
            </a:pPr>
            <a:r>
              <a:rPr lang="ru-RU" sz="2000" dirty="0" smtClean="0">
                <a:solidFill>
                  <a:schemeClr val="hlink"/>
                </a:solidFill>
              </a:rPr>
              <a:t> параметры-массивы (</a:t>
            </a:r>
            <a:r>
              <a:rPr lang="ru-RU" sz="2000" b="1" dirty="0" err="1" smtClean="0">
                <a:solidFill>
                  <a:schemeClr val="hlink"/>
                </a:solidFill>
              </a:rPr>
              <a:t>params</a:t>
            </a:r>
            <a:r>
              <a:rPr lang="ru-RU" sz="2000" dirty="0" smtClean="0">
                <a:solidFill>
                  <a:schemeClr val="hlink"/>
                </a:solidFill>
              </a:rPr>
              <a:t>) – </a:t>
            </a:r>
            <a:r>
              <a:rPr lang="ru-RU" sz="2000" dirty="0" smtClean="0"/>
              <a:t>для переменного кол-ва аргументов</a:t>
            </a:r>
            <a:r>
              <a:rPr lang="ru-RU" sz="2000" dirty="0" smtClean="0">
                <a:solidFill>
                  <a:schemeClr val="hlink"/>
                </a:solidFill>
              </a:rPr>
              <a:t>.</a:t>
            </a: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  <a:tabLst>
                <a:tab pos="627063" algn="l"/>
              </a:tabLst>
            </a:pPr>
            <a:endParaRPr lang="ru-RU" sz="2000" b="1" dirty="0" smtClean="0">
              <a:solidFill>
                <a:schemeClr val="hlink"/>
              </a:solidFill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 rot="10800000">
            <a:off x="1116013" y="5157788"/>
            <a:ext cx="1943100" cy="792162"/>
          </a:xfrm>
          <a:prstGeom prst="wedgeEllipseCallout">
            <a:avLst>
              <a:gd name="adj1" fmla="val -53352"/>
              <a:gd name="adj2" fmla="val 654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ru-RU" dirty="0"/>
              <a:t>параметр-значение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 rot="10800000">
            <a:off x="2700338" y="5876925"/>
            <a:ext cx="1943100" cy="792163"/>
          </a:xfrm>
          <a:prstGeom prst="wedgeEllipseCallout">
            <a:avLst>
              <a:gd name="adj1" fmla="val -31949"/>
              <a:gd name="adj2" fmla="val 1554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ru-RU"/>
              <a:t>параметр-ссылка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10800000">
            <a:off x="5148263" y="5876925"/>
            <a:ext cx="1943100" cy="792163"/>
          </a:xfrm>
          <a:prstGeom prst="wedgeEllipseCallout">
            <a:avLst>
              <a:gd name="adj1" fmla="val 35866"/>
              <a:gd name="adj2" fmla="val 1530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ru-RU"/>
              <a:t>выходной параметр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10800000">
            <a:off x="7019925" y="5373688"/>
            <a:ext cx="1943100" cy="792162"/>
          </a:xfrm>
          <a:prstGeom prst="wedgeEllipseCallout">
            <a:avLst>
              <a:gd name="adj1" fmla="val 34394"/>
              <a:gd name="adj2" fmla="val 85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ru-RU"/>
              <a:t>параметр-массив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221163"/>
            <a:ext cx="87725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>
                <a:latin typeface="Verdana" pitchFamily="34" charset="0"/>
              </a:rPr>
              <a:t>Пример: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2000">
                <a:latin typeface="Verdana" pitchFamily="34" charset="0"/>
              </a:rPr>
              <a:t>public int Calculate( int a, </a:t>
            </a:r>
            <a:r>
              <a:rPr lang="en-US" sz="2000">
                <a:solidFill>
                  <a:schemeClr val="hlink"/>
                </a:solidFill>
                <a:latin typeface="Verdana" pitchFamily="34" charset="0"/>
              </a:rPr>
              <a:t>ref</a:t>
            </a:r>
            <a:r>
              <a:rPr lang="en-US" sz="2000">
                <a:latin typeface="Verdana" pitchFamily="34" charset="0"/>
              </a:rPr>
              <a:t> int b, </a:t>
            </a:r>
            <a:r>
              <a:rPr lang="en-US" sz="2000">
                <a:solidFill>
                  <a:schemeClr val="hlink"/>
                </a:solidFill>
                <a:latin typeface="Verdana" pitchFamily="34" charset="0"/>
              </a:rPr>
              <a:t>out</a:t>
            </a:r>
            <a:r>
              <a:rPr lang="en-US" sz="2000">
                <a:latin typeface="Verdana" pitchFamily="34" charset="0"/>
              </a:rPr>
              <a:t> int c, </a:t>
            </a:r>
            <a:r>
              <a:rPr lang="en-US" sz="2000">
                <a:solidFill>
                  <a:schemeClr val="hlink"/>
                </a:solidFill>
                <a:latin typeface="Verdana" pitchFamily="34" charset="0"/>
              </a:rPr>
              <a:t>params</a:t>
            </a:r>
            <a:r>
              <a:rPr lang="en-US" sz="2000">
                <a:latin typeface="Verdana" pitchFamily="34" charset="0"/>
              </a:rPr>
              <a:t> int[] d ) { … 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8316416" y="1700808"/>
            <a:ext cx="648072" cy="122413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 1 12"/>
          <p:cNvSpPr/>
          <p:nvPr/>
        </p:nvSpPr>
        <p:spPr>
          <a:xfrm>
            <a:off x="7236296" y="3573016"/>
            <a:ext cx="1512168" cy="504056"/>
          </a:xfrm>
          <a:prstGeom prst="borderCallout1">
            <a:avLst>
              <a:gd name="adj1" fmla="val 45136"/>
              <a:gd name="adj2" fmla="val 100612"/>
              <a:gd name="adj3" fmla="val -252438"/>
              <a:gd name="adj4" fmla="val 115661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адресу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1" grpId="0" animBg="1"/>
      <p:bldP spid="286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Передача аргумента по значению</a:t>
            </a:r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5292725" y="2492375"/>
            <a:ext cx="1943100" cy="1544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код метода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4500563" y="620713"/>
            <a:ext cx="3384550" cy="1295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область параметров</a:t>
            </a:r>
          </a:p>
        </p:txBody>
      </p:sp>
      <p:sp>
        <p:nvSpPr>
          <p:cNvPr id="132106" name="AutoShape 10"/>
          <p:cNvSpPr>
            <a:spLocks noChangeArrowheads="1"/>
          </p:cNvSpPr>
          <p:nvPr/>
        </p:nvSpPr>
        <p:spPr bwMode="auto">
          <a:xfrm>
            <a:off x="684213" y="1557338"/>
            <a:ext cx="1439862" cy="10080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аргумент</a:t>
            </a:r>
          </a:p>
        </p:txBody>
      </p:sp>
      <p:sp>
        <p:nvSpPr>
          <p:cNvPr id="132108" name="AutoShape 12"/>
          <p:cNvSpPr>
            <a:spLocks noChangeArrowheads="1"/>
          </p:cNvSpPr>
          <p:nvPr/>
        </p:nvSpPr>
        <p:spPr bwMode="auto">
          <a:xfrm>
            <a:off x="2411413" y="836613"/>
            <a:ext cx="1511300" cy="10795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копия</a:t>
            </a:r>
          </a:p>
          <a:p>
            <a:pPr algn="ctr"/>
            <a:r>
              <a:rPr lang="ru-RU"/>
              <a:t>аргумента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900113" y="4005263"/>
            <a:ext cx="70564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>
                <a:latin typeface="Verdana" pitchFamily="34" charset="0"/>
              </a:rPr>
              <a:t>При вызове метода на месте параметра, передаваемого по значению, может находиться </a:t>
            </a:r>
            <a:r>
              <a:rPr lang="ru-RU">
                <a:solidFill>
                  <a:schemeClr val="hlink"/>
                </a:solidFill>
                <a:latin typeface="Verdana" pitchFamily="34" charset="0"/>
              </a:rPr>
              <a:t>выражение </a:t>
            </a:r>
            <a:r>
              <a:rPr lang="ru-RU">
                <a:latin typeface="Verdana" pitchFamily="34" charset="0"/>
              </a:rPr>
              <a:t>(а также его частные случаи — переменная или константа). </a:t>
            </a:r>
            <a:endParaRPr lang="ru-RU"/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>
                <a:latin typeface="Verdana" pitchFamily="34" charset="0"/>
              </a:rPr>
              <a:t>Должно существовать неявное </a:t>
            </a:r>
            <a:r>
              <a:rPr lang="ru-RU">
                <a:solidFill>
                  <a:schemeClr val="hlink"/>
                </a:solidFill>
                <a:latin typeface="Verdana" pitchFamily="34" charset="0"/>
              </a:rPr>
              <a:t>преобразование</a:t>
            </a:r>
            <a:r>
              <a:rPr lang="ru-RU">
                <a:latin typeface="Verdana" pitchFamily="34" charset="0"/>
              </a:rPr>
              <a:t> </a:t>
            </a:r>
            <a:r>
              <a:rPr lang="ru-RU">
                <a:solidFill>
                  <a:schemeClr val="hlink"/>
                </a:solidFill>
                <a:latin typeface="Verdana" pitchFamily="34" charset="0"/>
              </a:rPr>
              <a:t>типа выражения</a:t>
            </a:r>
            <a:r>
              <a:rPr lang="ru-RU">
                <a:latin typeface="Verdana" pitchFamily="34" charset="0"/>
              </a:rPr>
              <a:t> к типу параметра.</a:t>
            </a:r>
          </a:p>
        </p:txBody>
      </p:sp>
      <p:sp>
        <p:nvSpPr>
          <p:cNvPr id="132112" name="AutoShape 16"/>
          <p:cNvSpPr>
            <a:spLocks noChangeArrowheads="1"/>
          </p:cNvSpPr>
          <p:nvPr/>
        </p:nvSpPr>
        <p:spPr bwMode="auto">
          <a:xfrm>
            <a:off x="6011863" y="1557338"/>
            <a:ext cx="431800" cy="1150937"/>
          </a:xfrm>
          <a:prstGeom prst="upArrow">
            <a:avLst>
              <a:gd name="adj1" fmla="val 50000"/>
              <a:gd name="adj2" fmla="val 66636"/>
            </a:avLst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79512" y="5661248"/>
            <a:ext cx="4103761" cy="1015663"/>
          </a:xfrm>
          <a:prstGeom prst="rect">
            <a:avLst/>
          </a:prstGeom>
          <a:solidFill>
            <a:schemeClr val="bg2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/>
              <a:t>double a = 0.1;</a:t>
            </a:r>
            <a:endParaRPr lang="ru-RU" sz="2000" dirty="0"/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/>
              <a:t>double b = </a:t>
            </a:r>
            <a:r>
              <a:rPr lang="en-US" sz="2000" dirty="0" err="1"/>
              <a:t>Math.</a:t>
            </a:r>
            <a:r>
              <a:rPr lang="en-US" sz="2000" b="1" dirty="0" err="1"/>
              <a:t>Sin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folHlink"/>
                </a:solidFill>
              </a:rPr>
              <a:t>a</a:t>
            </a:r>
            <a:r>
              <a:rPr lang="en-US" sz="2000" dirty="0" smtClean="0"/>
              <a:t>);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 dirty="0" smtClean="0"/>
              <a:t>double c = </a:t>
            </a:r>
            <a:r>
              <a:rPr lang="en-US" sz="2000" dirty="0" err="1" smtClean="0"/>
              <a:t>Math.</a:t>
            </a:r>
            <a:r>
              <a:rPr lang="en-US" sz="2000" b="1" dirty="0" err="1" smtClean="0"/>
              <a:t>Sin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b-2*</a:t>
            </a:r>
            <a:r>
              <a:rPr lang="en-US" sz="2000" dirty="0" smtClean="0">
                <a:solidFill>
                  <a:schemeClr val="folHlink"/>
                </a:solidFill>
              </a:rPr>
              <a:t>a</a:t>
            </a:r>
            <a:r>
              <a:rPr lang="en-US" sz="2000" dirty="0" smtClean="0"/>
              <a:t>);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5661248"/>
            <a:ext cx="3262432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static </a:t>
            </a:r>
            <a:r>
              <a:rPr lang="en-US" dirty="0" err="1" smtClean="0"/>
              <a:t>int</a:t>
            </a:r>
            <a:r>
              <a:rPr lang="en-US" dirty="0" smtClean="0"/>
              <a:t> Max</a:t>
            </a:r>
            <a:r>
              <a:rPr lang="ru-RU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</a:t>
            </a:r>
            <a:r>
              <a:rPr lang="ru-RU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b</a:t>
            </a:r>
            <a:r>
              <a:rPr lang="ru-RU" dirty="0" smtClean="0"/>
              <a:t>)</a:t>
            </a:r>
            <a:r>
              <a:rPr lang="en-US" dirty="0" smtClean="0"/>
              <a:t> { … }</a:t>
            </a:r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 = Max(3, z);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77 -0.02868 0.07153 -0.05735 0.10556 -0.07493 C 0.13959 -0.09251 0.17379 -0.10314 0.20417 -0.10592 C 0.23455 -0.1087 0.26615 -0.10222 0.28768 -0.09135 C 0.30921 -0.08048 0.32101 -0.06036 0.33299 -0.04024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 animBg="1"/>
      <p:bldP spid="132108" grpId="1" animBg="1"/>
      <p:bldP spid="1321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-1035496"/>
            <a:ext cx="4248472" cy="156966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Пример: счетчик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55037" cy="547211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ru-RU" sz="1900" dirty="0" smtClean="0"/>
              <a:t>{ </a:t>
            </a:r>
            <a:r>
              <a:rPr lang="en-US" sz="1900" dirty="0" smtClean="0"/>
              <a:t>   </a:t>
            </a:r>
            <a:r>
              <a:rPr lang="en-US" sz="1900" b="1" dirty="0" smtClean="0"/>
              <a:t>public void Inc(</a:t>
            </a:r>
            <a:r>
              <a:rPr lang="en-US" sz="1900" b="1" dirty="0" err="1" smtClean="0">
                <a:solidFill>
                  <a:srgbClr val="006600"/>
                </a:solidFill>
              </a:rPr>
              <a:t>int</a:t>
            </a:r>
            <a:r>
              <a:rPr lang="en-US" sz="1900" b="1" dirty="0" smtClean="0">
                <a:solidFill>
                  <a:srgbClr val="006600"/>
                </a:solidFill>
              </a:rPr>
              <a:t> delta</a:t>
            </a:r>
            <a:r>
              <a:rPr lang="en-US" sz="1900" b="1" dirty="0" smtClean="0"/>
              <a:t>)</a:t>
            </a:r>
          </a:p>
          <a:p>
            <a:pPr>
              <a:buNone/>
            </a:pPr>
            <a:r>
              <a:rPr lang="en-US" sz="1900" b="1" dirty="0" smtClean="0"/>
              <a:t>      {</a:t>
            </a:r>
          </a:p>
          <a:p>
            <a:pPr>
              <a:buNone/>
            </a:pPr>
            <a:r>
              <a:rPr lang="en-US" sz="1900" b="1" dirty="0" smtClean="0"/>
              <a:t>            n += delta;</a:t>
            </a:r>
          </a:p>
          <a:p>
            <a:pPr>
              <a:buNone/>
            </a:pPr>
            <a:r>
              <a:rPr lang="en-US" sz="1900" b="1" dirty="0" smtClean="0"/>
              <a:t>       }</a:t>
            </a:r>
          </a:p>
          <a:p>
            <a:pPr>
              <a:buNone/>
            </a:pPr>
            <a:r>
              <a:rPr lang="en-US" sz="1900" dirty="0" smtClean="0"/>
              <a:t>        public override string </a:t>
            </a:r>
            <a:r>
              <a:rPr lang="en-US" sz="1900" dirty="0" err="1" smtClean="0"/>
              <a:t>ToString</a:t>
            </a:r>
            <a:r>
              <a:rPr lang="en-US" sz="1900" dirty="0" smtClean="0"/>
              <a:t>()</a:t>
            </a:r>
            <a:r>
              <a:rPr lang="ru-RU" sz="1900" dirty="0" smtClean="0"/>
              <a:t> {</a:t>
            </a:r>
            <a:r>
              <a:rPr lang="en-US" sz="1900" dirty="0" smtClean="0"/>
              <a:t> return </a:t>
            </a:r>
            <a:r>
              <a:rPr lang="en-US" sz="1900" dirty="0" err="1" smtClean="0"/>
              <a:t>n.ToString</a:t>
            </a:r>
            <a:r>
              <a:rPr lang="en-US" sz="1900" dirty="0" smtClean="0"/>
              <a:t>();</a:t>
            </a:r>
            <a:r>
              <a:rPr lang="ru-RU" sz="1900" dirty="0" smtClean="0"/>
              <a:t> }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</a:t>
            </a: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en-US" sz="1900" dirty="0" smtClean="0"/>
              <a:t>class Program</a:t>
            </a:r>
          </a:p>
          <a:p>
            <a:pPr>
              <a:buNone/>
            </a:pPr>
            <a:r>
              <a:rPr lang="ru-RU" sz="1900" dirty="0" smtClean="0"/>
              <a:t>{</a:t>
            </a:r>
            <a:r>
              <a:rPr lang="en-US" sz="1900" dirty="0" smtClean="0"/>
              <a:t>     static void Main(string[] </a:t>
            </a:r>
            <a:r>
              <a:rPr lang="en-US" sz="1900" dirty="0" err="1" smtClean="0"/>
              <a:t>args</a:t>
            </a:r>
            <a:r>
              <a:rPr lang="en-US" sz="1900" dirty="0" smtClean="0"/>
              <a:t>)</a:t>
            </a:r>
          </a:p>
          <a:p>
            <a:pPr>
              <a:buNone/>
            </a:pPr>
            <a:r>
              <a:rPr lang="ru-RU" sz="1900" dirty="0" smtClean="0"/>
              <a:t>       {  </a:t>
            </a:r>
            <a:r>
              <a:rPr lang="en-US" sz="1900" dirty="0" smtClean="0"/>
              <a:t>  Counter num = new Counter();</a:t>
            </a:r>
          </a:p>
          <a:p>
            <a:pPr>
              <a:buNone/>
            </a:pPr>
            <a:r>
              <a:rPr lang="en-US" sz="1900" dirty="0" smtClean="0"/>
              <a:t>             </a:t>
            </a:r>
            <a:r>
              <a:rPr lang="en-US" sz="1900" b="1" dirty="0" err="1" smtClean="0"/>
              <a:t>num.Inc</a:t>
            </a:r>
            <a:r>
              <a:rPr lang="en-US" sz="1900" b="1" dirty="0" smtClean="0"/>
              <a:t>(4);</a:t>
            </a:r>
          </a:p>
          <a:p>
            <a:pPr>
              <a:buNone/>
            </a:pPr>
            <a:r>
              <a:rPr lang="en-US" sz="1900" dirty="0" smtClean="0"/>
              <a:t>             </a:t>
            </a:r>
            <a:r>
              <a:rPr lang="en-US" sz="1900" dirty="0" err="1" smtClean="0"/>
              <a:t>int</a:t>
            </a:r>
            <a:r>
              <a:rPr lang="en-US" sz="1900" dirty="0" smtClean="0"/>
              <a:t> a = 3;</a:t>
            </a:r>
          </a:p>
          <a:p>
            <a:pPr>
              <a:buNone/>
            </a:pPr>
            <a:r>
              <a:rPr lang="en-US" sz="1900" b="1" dirty="0" smtClean="0"/>
              <a:t>             </a:t>
            </a:r>
            <a:r>
              <a:rPr lang="en-US" sz="1900" b="1" dirty="0" err="1" smtClean="0"/>
              <a:t>num.Inc</a:t>
            </a:r>
            <a:r>
              <a:rPr lang="en-US" sz="1900" b="1" dirty="0" smtClean="0"/>
              <a:t>(2*a);</a:t>
            </a:r>
          </a:p>
          <a:p>
            <a:pPr>
              <a:buNone/>
            </a:pPr>
            <a:r>
              <a:rPr lang="en-US" sz="1900" dirty="0" smtClean="0"/>
              <a:t>             </a:t>
            </a:r>
            <a:r>
              <a:rPr lang="en-US" sz="1900" dirty="0" err="1" smtClean="0"/>
              <a:t>Console.WriteLine</a:t>
            </a:r>
            <a:r>
              <a:rPr lang="en-US" sz="1900" dirty="0" smtClean="0"/>
              <a:t>("</a:t>
            </a:r>
            <a:r>
              <a:rPr lang="ru-RU" sz="1900" dirty="0" smtClean="0"/>
              <a:t>значение счетчика " + </a:t>
            </a:r>
            <a:r>
              <a:rPr lang="en-US" sz="1900" dirty="0" smtClean="0"/>
              <a:t>num);</a:t>
            </a:r>
          </a:p>
          <a:p>
            <a:pPr>
              <a:buNone/>
            </a:pPr>
            <a:r>
              <a:rPr lang="ru-RU" sz="1900" dirty="0" smtClean="0"/>
              <a:t>}}</a:t>
            </a:r>
          </a:p>
          <a:p>
            <a:pPr>
              <a:buNone/>
            </a:pPr>
            <a:endParaRPr lang="ru-RU" sz="19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flipV="1">
            <a:off x="3275856" y="980728"/>
            <a:ext cx="4032448" cy="3960440"/>
          </a:xfrm>
          <a:prstGeom prst="bentConnector3">
            <a:avLst>
              <a:gd name="adj1" fmla="val 129513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Передача аргумента по ссылке (</a:t>
            </a:r>
            <a:r>
              <a:rPr lang="en-US" smtClean="0">
                <a:latin typeface="Arial" charset="0"/>
              </a:rPr>
              <a:t>ref, out</a:t>
            </a:r>
            <a:r>
              <a:rPr lang="ru-RU" smtClean="0">
                <a:latin typeface="Arial" charset="0"/>
              </a:rPr>
              <a:t>)</a:t>
            </a:r>
          </a:p>
        </p:txBody>
      </p:sp>
      <p:sp>
        <p:nvSpPr>
          <p:cNvPr id="134147" name="AutoShape 3"/>
          <p:cNvSpPr>
            <a:spLocks noChangeArrowheads="1"/>
          </p:cNvSpPr>
          <p:nvPr/>
        </p:nvSpPr>
        <p:spPr bwMode="auto">
          <a:xfrm>
            <a:off x="7308304" y="2420888"/>
            <a:ext cx="1512168" cy="1544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код метода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5508104" y="620688"/>
            <a:ext cx="3384550" cy="1295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область параметров</a:t>
            </a: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684213" y="1557338"/>
            <a:ext cx="1439862" cy="10080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аргумент</a:t>
            </a:r>
          </a:p>
        </p:txBody>
      </p:sp>
      <p:sp>
        <p:nvSpPr>
          <p:cNvPr id="134150" name="AutoShape 6"/>
          <p:cNvSpPr>
            <a:spLocks noChangeArrowheads="1"/>
          </p:cNvSpPr>
          <p:nvPr/>
        </p:nvSpPr>
        <p:spPr bwMode="auto">
          <a:xfrm>
            <a:off x="2411413" y="1196975"/>
            <a:ext cx="1511300" cy="719138"/>
          </a:xfrm>
          <a:prstGeom prst="cube">
            <a:avLst>
              <a:gd name="adj" fmla="val 10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адрес</a:t>
            </a:r>
          </a:p>
          <a:p>
            <a:pPr algn="ctr"/>
            <a:r>
              <a:rPr lang="ru-RU"/>
              <a:t>аргумента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179512" y="2780928"/>
            <a:ext cx="7200800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dirty="0">
                <a:latin typeface="Verdana" pitchFamily="34" charset="0"/>
              </a:rPr>
              <a:t>При вызове метода на месте </a:t>
            </a:r>
            <a:r>
              <a:rPr lang="ru-RU" b="1" dirty="0">
                <a:latin typeface="Verdana" pitchFamily="34" charset="0"/>
              </a:rPr>
              <a:t>параметра-ссылки</a:t>
            </a:r>
            <a:r>
              <a:rPr lang="ru-RU" dirty="0"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hlink"/>
                </a:solidFill>
                <a:latin typeface="Verdana" pitchFamily="34" charset="0"/>
              </a:rPr>
              <a:t>ref</a:t>
            </a:r>
            <a:r>
              <a:rPr lang="ru-RU" dirty="0">
                <a:latin typeface="Verdana" pitchFamily="34" charset="0"/>
              </a:rPr>
              <a:t> может находиться только </a:t>
            </a:r>
            <a:r>
              <a:rPr lang="ru-RU" dirty="0">
                <a:solidFill>
                  <a:schemeClr val="hlink"/>
                </a:solidFill>
                <a:latin typeface="Verdana" pitchFamily="34" charset="0"/>
              </a:rPr>
              <a:t>имя</a:t>
            </a:r>
            <a:r>
              <a:rPr lang="ru-RU" dirty="0">
                <a:latin typeface="Verdana" pitchFamily="34" charset="0"/>
              </a:rPr>
              <a:t> </a:t>
            </a:r>
            <a:r>
              <a:rPr lang="ru-RU" dirty="0">
                <a:solidFill>
                  <a:schemeClr val="hlink"/>
                </a:solidFill>
                <a:latin typeface="Verdana" pitchFamily="34" charset="0"/>
              </a:rPr>
              <a:t>инициализированной переменной</a:t>
            </a:r>
            <a:r>
              <a:rPr lang="ru-RU" dirty="0">
                <a:latin typeface="Verdana" pitchFamily="34" charset="0"/>
              </a:rPr>
              <a:t> точно того же типа. Перед именем параметра указывается ключевое слово </a:t>
            </a:r>
            <a:r>
              <a:rPr lang="ru-RU" dirty="0" err="1">
                <a:solidFill>
                  <a:schemeClr val="hlink"/>
                </a:solidFill>
                <a:latin typeface="Verdana" pitchFamily="34" charset="0"/>
              </a:rPr>
              <a:t>ref</a:t>
            </a:r>
            <a:r>
              <a:rPr lang="en-US" dirty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ru-RU" dirty="0">
                <a:latin typeface="Verdana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ru-RU" dirty="0">
                <a:latin typeface="Verdana" pitchFamily="34" charset="0"/>
              </a:rPr>
              <a:t>При вызове метода на месте </a:t>
            </a:r>
            <a:r>
              <a:rPr lang="ru-RU" b="1" dirty="0">
                <a:latin typeface="Verdana" pitchFamily="34" charset="0"/>
              </a:rPr>
              <a:t>выходного параметра</a:t>
            </a:r>
            <a:r>
              <a:rPr lang="ru-RU" dirty="0">
                <a:latin typeface="Verdana" pitchFamily="34" charset="0"/>
              </a:rPr>
              <a:t> </a:t>
            </a:r>
            <a:r>
              <a:rPr lang="en-US" b="1" dirty="0">
                <a:solidFill>
                  <a:schemeClr val="hlink"/>
                </a:solidFill>
                <a:latin typeface="Verdana" pitchFamily="34" charset="0"/>
              </a:rPr>
              <a:t>out</a:t>
            </a:r>
            <a:r>
              <a:rPr lang="ru-RU" dirty="0">
                <a:latin typeface="Verdana" pitchFamily="34" charset="0"/>
              </a:rPr>
              <a:t> может находиться только </a:t>
            </a:r>
            <a:r>
              <a:rPr lang="ru-RU" dirty="0">
                <a:solidFill>
                  <a:schemeClr val="hlink"/>
                </a:solidFill>
                <a:latin typeface="Verdana" pitchFamily="34" charset="0"/>
              </a:rPr>
              <a:t>имя</a:t>
            </a:r>
            <a:r>
              <a:rPr lang="ru-RU" dirty="0">
                <a:latin typeface="Verdana" pitchFamily="34" charset="0"/>
              </a:rPr>
              <a:t> </a:t>
            </a:r>
            <a:r>
              <a:rPr lang="ru-RU" dirty="0">
                <a:solidFill>
                  <a:schemeClr val="hlink"/>
                </a:solidFill>
                <a:latin typeface="Verdana" pitchFamily="34" charset="0"/>
              </a:rPr>
              <a:t>переменной</a:t>
            </a:r>
            <a:r>
              <a:rPr lang="ru-RU" dirty="0">
                <a:latin typeface="Verdana" pitchFamily="34" charset="0"/>
              </a:rPr>
              <a:t> точно того же типа. Ее инициализация не требуется. Перед именем параметра указывается ключевое слово </a:t>
            </a:r>
            <a:r>
              <a:rPr lang="en-US" dirty="0">
                <a:solidFill>
                  <a:schemeClr val="hlink"/>
                </a:solidFill>
                <a:latin typeface="Verdana" pitchFamily="34" charset="0"/>
              </a:rPr>
              <a:t>out.</a:t>
            </a:r>
            <a:r>
              <a:rPr lang="ru-RU" dirty="0">
                <a:latin typeface="Verdana" pitchFamily="34" charset="0"/>
              </a:rPr>
              <a:t> </a:t>
            </a:r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7956376" y="1484784"/>
            <a:ext cx="431800" cy="1150937"/>
          </a:xfrm>
          <a:prstGeom prst="upArrow">
            <a:avLst>
              <a:gd name="adj1" fmla="val 50000"/>
              <a:gd name="adj2" fmla="val 66636"/>
            </a:avLst>
          </a:prstGeom>
          <a:solidFill>
            <a:srgbClr val="99CCFF">
              <a:alpha val="4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 rot="20812473" flipH="1">
            <a:off x="885825" y="417513"/>
            <a:ext cx="5486400" cy="1971675"/>
          </a:xfrm>
          <a:custGeom>
            <a:avLst/>
            <a:gdLst>
              <a:gd name="G0" fmla="+- -2782300 0 0"/>
              <a:gd name="G1" fmla="+- 11254929 0 0"/>
              <a:gd name="G2" fmla="+- -2782300 0 11254929"/>
              <a:gd name="G3" fmla="+- 10800 0 0"/>
              <a:gd name="G4" fmla="+- 0 0 -278230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41 0 0"/>
              <a:gd name="G9" fmla="+- 0 0 11254929"/>
              <a:gd name="G10" fmla="+- 9441 0 2700"/>
              <a:gd name="G11" fmla="cos G10 -2782300"/>
              <a:gd name="G12" fmla="sin G10 -2782300"/>
              <a:gd name="G13" fmla="cos 13500 -2782300"/>
              <a:gd name="G14" fmla="sin 13500 -2782300"/>
              <a:gd name="G15" fmla="+- G11 10800 0"/>
              <a:gd name="G16" fmla="+- G12 10800 0"/>
              <a:gd name="G17" fmla="+- G13 10800 0"/>
              <a:gd name="G18" fmla="+- G14 10800 0"/>
              <a:gd name="G19" fmla="*/ 9441 1 2"/>
              <a:gd name="G20" fmla="+- G19 5400 0"/>
              <a:gd name="G21" fmla="cos G20 -2782300"/>
              <a:gd name="G22" fmla="sin G20 -2782300"/>
              <a:gd name="G23" fmla="+- G21 10800 0"/>
              <a:gd name="G24" fmla="+- G12 G23 G22"/>
              <a:gd name="G25" fmla="+- G22 G23 G11"/>
              <a:gd name="G26" fmla="cos 10800 -2782300"/>
              <a:gd name="G27" fmla="sin 10800 -2782300"/>
              <a:gd name="G28" fmla="cos 9441 -2782300"/>
              <a:gd name="G29" fmla="sin 9441 -278230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254929"/>
              <a:gd name="G36" fmla="sin G34 11254929"/>
              <a:gd name="G37" fmla="+/ 11254929 -278230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41 G39"/>
              <a:gd name="G43" fmla="sin 944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6174 w 21600"/>
              <a:gd name="T5" fmla="*/ 1040 h 21600"/>
              <a:gd name="T6" fmla="*/ 784 w 21600"/>
              <a:gd name="T7" fmla="*/ 12254 h 21600"/>
              <a:gd name="T8" fmla="*/ 6756 w 21600"/>
              <a:gd name="T9" fmla="*/ 2268 h 21600"/>
              <a:gd name="T10" fmla="*/ 20760 w 21600"/>
              <a:gd name="T11" fmla="*/ 1687 h 21600"/>
              <a:gd name="T12" fmla="*/ 20548 w 21600"/>
              <a:gd name="T13" fmla="*/ 6462 h 21600"/>
              <a:gd name="T14" fmla="*/ 15773 w 21600"/>
              <a:gd name="T15" fmla="*/ 624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765" y="4427"/>
                </a:moveTo>
                <a:cubicBezTo>
                  <a:pt x="15977" y="2472"/>
                  <a:pt x="13449" y="1359"/>
                  <a:pt x="10800" y="1359"/>
                </a:cubicBezTo>
                <a:cubicBezTo>
                  <a:pt x="5585" y="1359"/>
                  <a:pt x="1359" y="5585"/>
                  <a:pt x="1359" y="10800"/>
                </a:cubicBezTo>
                <a:cubicBezTo>
                  <a:pt x="1358" y="11254"/>
                  <a:pt x="1391" y="11707"/>
                  <a:pt x="1457" y="12156"/>
                </a:cubicBezTo>
                <a:lnTo>
                  <a:pt x="112" y="12352"/>
                </a:lnTo>
                <a:cubicBezTo>
                  <a:pt x="37" y="11838"/>
                  <a:pt x="0" y="1131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3830" y="-1"/>
                  <a:pt x="16722" y="1273"/>
                  <a:pt x="18768" y="3509"/>
                </a:cubicBezTo>
                <a:lnTo>
                  <a:pt x="20760" y="1687"/>
                </a:lnTo>
                <a:lnTo>
                  <a:pt x="20548" y="6462"/>
                </a:lnTo>
                <a:lnTo>
                  <a:pt x="15773" y="6249"/>
                </a:lnTo>
                <a:lnTo>
                  <a:pt x="17765" y="4427"/>
                </a:lnTo>
                <a:close/>
              </a:path>
            </a:pathLst>
          </a:custGeom>
          <a:solidFill>
            <a:srgbClr val="99CCFF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5373216"/>
            <a:ext cx="4905510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SomeMethod</a:t>
            </a:r>
            <a:r>
              <a:rPr lang="ru-RU" sz="2000" dirty="0" smtClean="0"/>
              <a:t>(</a:t>
            </a:r>
            <a:r>
              <a:rPr lang="en-US" sz="2000" b="1" dirty="0" smtClean="0"/>
              <a:t>ref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a</a:t>
            </a:r>
            <a:r>
              <a:rPr lang="ru-RU" sz="2000" dirty="0" smtClean="0"/>
              <a:t>, </a:t>
            </a:r>
            <a:r>
              <a:rPr lang="en-US" sz="2000" b="1" dirty="0" smtClean="0"/>
              <a:t>out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b</a:t>
            </a:r>
            <a:r>
              <a:rPr lang="ru-RU" sz="2000" dirty="0" smtClean="0"/>
              <a:t>)</a:t>
            </a:r>
            <a:r>
              <a:rPr lang="en-US" sz="2000" dirty="0" smtClean="0"/>
              <a:t> { … }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s = 0; </a:t>
            </a:r>
            <a:r>
              <a:rPr lang="en-US" sz="2000" dirty="0" err="1" smtClean="0"/>
              <a:t>int</a:t>
            </a:r>
            <a:r>
              <a:rPr lang="en-US" sz="2000" dirty="0" smtClean="0"/>
              <a:t> z;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x = </a:t>
            </a:r>
            <a:r>
              <a:rPr lang="en-US" sz="2000" dirty="0" err="1" smtClean="0"/>
              <a:t>SomeMethod</a:t>
            </a:r>
            <a:r>
              <a:rPr lang="en-US" sz="2000" dirty="0" smtClean="0"/>
              <a:t>(</a:t>
            </a:r>
            <a:r>
              <a:rPr lang="en-US" sz="2000" b="1" dirty="0" smtClean="0"/>
              <a:t>ref</a:t>
            </a:r>
            <a:r>
              <a:rPr lang="en-US" sz="2000" dirty="0" smtClean="0"/>
              <a:t> s, </a:t>
            </a:r>
            <a:r>
              <a:rPr lang="en-US" sz="2000" b="1" dirty="0" smtClean="0"/>
              <a:t>out</a:t>
            </a:r>
            <a:r>
              <a:rPr lang="en-US" sz="2000" dirty="0" smtClean="0"/>
              <a:t> z);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77 -0.02868 0.07153 -0.05735 0.10556 -0.07493 C 0.13959 -0.09251 0.17379 -0.10314 0.20417 -0.10592 C 0.23455 -0.1087 0.26615 -0.10222 0.28768 -0.09135 C 0.30921 -0.08048 0.32101 -0.06036 0.33299 -0.04024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animBg="1"/>
      <p:bldP spid="134150" grpId="1" animBg="1"/>
      <p:bldP spid="134152" grpId="0" animBg="1"/>
      <p:bldP spid="13415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23A64-FCBE-45F9-B4AD-5509C5D71946}" type="slidenum">
              <a:rPr lang="ru-RU"/>
              <a:pPr>
                <a:defRPr/>
              </a:pPr>
              <a:t>36</a:t>
            </a:fld>
            <a:endParaRPr lang="ru-RU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параметры-значения и ссылки </a:t>
            </a:r>
            <a:r>
              <a:rPr lang="en-US" smtClean="0"/>
              <a:t>ref</a:t>
            </a:r>
            <a:endParaRPr lang="ru-RU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55037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using System;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namespace ConsoleApplication1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{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{   </a:t>
            </a:r>
            <a:r>
              <a:rPr lang="en-US" sz="1800" b="1" smtClean="0"/>
              <a:t>static void P</a:t>
            </a:r>
            <a:r>
              <a:rPr lang="en-US" sz="1800" smtClean="0"/>
              <a:t>( int a, </a:t>
            </a:r>
            <a:r>
              <a:rPr lang="en-US" sz="1800" b="1" smtClean="0">
                <a:solidFill>
                  <a:schemeClr val="hlink"/>
                </a:solidFill>
              </a:rPr>
              <a:t>ref</a:t>
            </a:r>
            <a:r>
              <a:rPr lang="en-US" sz="1800" smtClean="0"/>
              <a:t> int b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a = 44; b = 33;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Console.WriteLine( "</a:t>
            </a:r>
            <a:r>
              <a:rPr lang="ru-RU" sz="1800" smtClean="0">
                <a:solidFill>
                  <a:schemeClr val="folHlink"/>
                </a:solidFill>
              </a:rPr>
              <a:t>внутри</a:t>
            </a:r>
            <a:r>
              <a:rPr lang="en-US" sz="1800" smtClean="0">
                <a:solidFill>
                  <a:schemeClr val="folHlink"/>
                </a:solidFill>
              </a:rPr>
              <a:t> </a:t>
            </a:r>
            <a:r>
              <a:rPr lang="ru-RU" sz="1800" smtClean="0">
                <a:solidFill>
                  <a:schemeClr val="folHlink"/>
                </a:solidFill>
              </a:rPr>
              <a:t>метода</a:t>
            </a:r>
            <a:r>
              <a:rPr lang="en-US" sz="1800" smtClean="0"/>
              <a:t> {0} {1}", a, b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</a:t>
            </a:r>
            <a:r>
              <a:rPr lang="en-US" sz="1800" b="1" smtClean="0"/>
              <a:t>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int a = 2, b = 4;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Console.WriteLine( "</a:t>
            </a:r>
            <a:r>
              <a:rPr lang="ru-RU" sz="1800" smtClean="0">
                <a:solidFill>
                  <a:schemeClr val="hlink"/>
                </a:solidFill>
              </a:rPr>
              <a:t>до</a:t>
            </a:r>
            <a:r>
              <a:rPr lang="en-US" sz="1800" smtClean="0">
                <a:solidFill>
                  <a:schemeClr val="hlink"/>
                </a:solidFill>
              </a:rPr>
              <a:t> </a:t>
            </a:r>
            <a:r>
              <a:rPr lang="ru-RU" sz="1800" smtClean="0">
                <a:solidFill>
                  <a:schemeClr val="hlink"/>
                </a:solidFill>
              </a:rPr>
              <a:t>вызова</a:t>
            </a:r>
            <a:r>
              <a:rPr lang="en-US" sz="1800" smtClean="0"/>
              <a:t>     {0} {1}", a, b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P( a, </a:t>
            </a:r>
            <a:r>
              <a:rPr lang="en-US" sz="1800" b="1" smtClean="0">
                <a:solidFill>
                  <a:schemeClr val="hlink"/>
                </a:solidFill>
              </a:rPr>
              <a:t>ref</a:t>
            </a:r>
            <a:r>
              <a:rPr lang="en-US" sz="1800" smtClean="0"/>
              <a:t> b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Console.WriteLine( "</a:t>
            </a:r>
            <a:r>
              <a:rPr lang="ru-RU" sz="1800" smtClean="0">
                <a:solidFill>
                  <a:srgbClr val="006600"/>
                </a:solidFill>
              </a:rPr>
              <a:t>после</a:t>
            </a:r>
            <a:r>
              <a:rPr lang="en-US" sz="1800" smtClean="0">
                <a:solidFill>
                  <a:srgbClr val="006600"/>
                </a:solidFill>
              </a:rPr>
              <a:t> </a:t>
            </a:r>
            <a:r>
              <a:rPr lang="ru-RU" sz="1800" smtClean="0">
                <a:solidFill>
                  <a:srgbClr val="006600"/>
                </a:solidFill>
              </a:rPr>
              <a:t>вызова</a:t>
            </a:r>
            <a:r>
              <a:rPr lang="en-US" sz="1800" smtClean="0"/>
              <a:t>  {0} {1}", a, b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}}}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698875" y="5368925"/>
            <a:ext cx="3448050" cy="1200150"/>
          </a:xfrm>
          <a:prstGeom prst="rect">
            <a:avLst/>
          </a:prstGeom>
          <a:solidFill>
            <a:schemeClr val="accent2">
              <a:alpha val="5294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/>
              <a:t>Результат работы программы: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chemeClr val="hlink"/>
                </a:solidFill>
              </a:rPr>
              <a:t>до вызова</a:t>
            </a:r>
            <a:r>
              <a:rPr lang="ru-RU"/>
              <a:t>     2 4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chemeClr val="folHlink"/>
                </a:solidFill>
              </a:rPr>
              <a:t>внутри метода</a:t>
            </a:r>
            <a:r>
              <a:rPr lang="ru-RU"/>
              <a:t> 44 33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rgbClr val="006600"/>
                </a:solidFill>
              </a:rPr>
              <a:t>после вызова</a:t>
            </a:r>
            <a:r>
              <a:rPr lang="ru-RU"/>
              <a:t>  2 33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501AD-48C3-49B1-8F98-68EC39BBF8A7}" type="slidenum">
              <a:rPr lang="ru-RU"/>
              <a:pPr>
                <a:defRPr/>
              </a:pPr>
              <a:t>37</a:t>
            </a:fld>
            <a:endParaRPr lang="ru-RU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выходные параметры </a:t>
            </a:r>
            <a:r>
              <a:rPr lang="en-US" smtClean="0"/>
              <a:t>out</a:t>
            </a:r>
            <a:endParaRPr lang="ru-RU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55037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using System;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namespace ConsoleApplication1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{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{   </a:t>
            </a:r>
            <a:r>
              <a:rPr lang="en-US" sz="1800" b="1" smtClean="0"/>
              <a:t>static void P</a:t>
            </a:r>
            <a:r>
              <a:rPr lang="en-US" sz="1800" smtClean="0"/>
              <a:t>( int </a:t>
            </a:r>
            <a:r>
              <a:rPr lang="en-US" sz="1800" u="sng" smtClean="0"/>
              <a:t>x</a:t>
            </a:r>
            <a:r>
              <a:rPr lang="en-US" sz="1800" smtClean="0"/>
              <a:t>, </a:t>
            </a:r>
            <a:r>
              <a:rPr lang="en-US" sz="1800" b="1" smtClean="0">
                <a:solidFill>
                  <a:schemeClr val="hlink"/>
                </a:solidFill>
              </a:rPr>
              <a:t>out</a:t>
            </a:r>
            <a:r>
              <a:rPr lang="en-US" sz="1800" smtClean="0"/>
              <a:t> int </a:t>
            </a:r>
            <a:r>
              <a:rPr lang="en-US" sz="1800" u="sng" smtClean="0"/>
              <a:t>y</a:t>
            </a:r>
            <a:r>
              <a:rPr lang="en-US" sz="1800" smtClean="0"/>
              <a:t> 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x = 44; y = 33;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Console.WriteLine( "</a:t>
            </a:r>
            <a:r>
              <a:rPr lang="ru-RU" sz="1800" smtClean="0">
                <a:solidFill>
                  <a:schemeClr val="folHlink"/>
                </a:solidFill>
              </a:rPr>
              <a:t>внутри</a:t>
            </a:r>
            <a:r>
              <a:rPr lang="en-US" sz="1800" smtClean="0">
                <a:solidFill>
                  <a:schemeClr val="folHlink"/>
                </a:solidFill>
              </a:rPr>
              <a:t> </a:t>
            </a:r>
            <a:r>
              <a:rPr lang="ru-RU" sz="1800" smtClean="0">
                <a:solidFill>
                  <a:schemeClr val="folHlink"/>
                </a:solidFill>
              </a:rPr>
              <a:t>метода</a:t>
            </a:r>
            <a:r>
              <a:rPr lang="en-US" sz="1800" smtClean="0"/>
              <a:t> {0} {1}", x, y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</a:t>
            </a:r>
            <a:r>
              <a:rPr lang="en-US" sz="1800" b="1" smtClean="0"/>
              <a:t>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int a = 2, b;         // </a:t>
            </a:r>
            <a:r>
              <a:rPr lang="ru-RU" sz="1800" smtClean="0"/>
              <a:t>инициализация </a:t>
            </a:r>
            <a:r>
              <a:rPr lang="en-US" sz="1800" smtClean="0"/>
              <a:t>b </a:t>
            </a:r>
            <a:r>
              <a:rPr lang="ru-RU" sz="1800" smtClean="0"/>
              <a:t>не требуется</a:t>
            </a: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</a:t>
            </a:r>
            <a:r>
              <a:rPr lang="en-US" sz="1800" b="1" smtClean="0"/>
              <a:t>P</a:t>
            </a:r>
            <a:r>
              <a:rPr lang="en-US" sz="1800" smtClean="0"/>
              <a:t>( a, </a:t>
            </a:r>
            <a:r>
              <a:rPr lang="en-US" sz="1800" b="1" smtClean="0">
                <a:solidFill>
                  <a:schemeClr val="hlink"/>
                </a:solidFill>
              </a:rPr>
              <a:t>out</a:t>
            </a:r>
            <a:r>
              <a:rPr lang="en-US" sz="1800" smtClean="0"/>
              <a:t> b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Console.WriteLine( "</a:t>
            </a:r>
            <a:r>
              <a:rPr lang="ru-RU" sz="1800" smtClean="0">
                <a:solidFill>
                  <a:srgbClr val="006600"/>
                </a:solidFill>
              </a:rPr>
              <a:t>после</a:t>
            </a:r>
            <a:r>
              <a:rPr lang="en-US" sz="1800" smtClean="0">
                <a:solidFill>
                  <a:srgbClr val="006600"/>
                </a:solidFill>
              </a:rPr>
              <a:t> </a:t>
            </a:r>
            <a:r>
              <a:rPr lang="ru-RU" sz="1800" smtClean="0">
                <a:solidFill>
                  <a:srgbClr val="006600"/>
                </a:solidFill>
              </a:rPr>
              <a:t>вызова</a:t>
            </a:r>
            <a:r>
              <a:rPr lang="en-US" sz="1800" smtClean="0"/>
              <a:t>  {0} {1}", a, b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}}}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698875" y="5368925"/>
            <a:ext cx="3448050" cy="1200150"/>
          </a:xfrm>
          <a:prstGeom prst="rect">
            <a:avLst/>
          </a:prstGeom>
          <a:solidFill>
            <a:schemeClr val="accent2">
              <a:alpha val="5294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/>
              <a:t>Результат работы программы: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ru-RU"/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chemeClr val="folHlink"/>
                </a:solidFill>
              </a:rPr>
              <a:t>внутри метода</a:t>
            </a:r>
            <a:r>
              <a:rPr lang="ru-RU"/>
              <a:t> 44 33</a:t>
            </a:r>
          </a:p>
          <a:p>
            <a:pPr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rgbClr val="006600"/>
                </a:solidFill>
              </a:rPr>
              <a:t>после вызова</a:t>
            </a:r>
            <a:r>
              <a:rPr lang="ru-RU"/>
              <a:t>  2 33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296" y="-477054"/>
            <a:ext cx="6336704" cy="9541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параметр </a:t>
            </a:r>
            <a:r>
              <a:rPr lang="en-US" dirty="0" smtClean="0"/>
              <a:t>out)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55037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ru-RU" sz="1900" dirty="0" smtClean="0"/>
              <a:t>{</a:t>
            </a:r>
            <a:r>
              <a:rPr lang="en-US" sz="1900" dirty="0" smtClean="0"/>
              <a:t>     public </a:t>
            </a:r>
            <a:r>
              <a:rPr lang="en-US" sz="1900" dirty="0" err="1" smtClean="0"/>
              <a:t>bool</a:t>
            </a:r>
            <a:r>
              <a:rPr lang="en-US" sz="1900" dirty="0" smtClean="0"/>
              <a:t> Sync</a:t>
            </a:r>
            <a:r>
              <a:rPr lang="en-US" sz="1900" b="1" dirty="0" smtClean="0"/>
              <a:t>(out </a:t>
            </a:r>
            <a:r>
              <a:rPr lang="en-US" sz="1900" b="1" dirty="0" err="1" smtClean="0">
                <a:solidFill>
                  <a:srgbClr val="006600"/>
                </a:solidFill>
              </a:rPr>
              <a:t>int</a:t>
            </a:r>
            <a:r>
              <a:rPr lang="en-US" sz="1900" b="1" dirty="0" smtClean="0">
                <a:solidFill>
                  <a:srgbClr val="006600"/>
                </a:solidFill>
              </a:rPr>
              <a:t> x</a:t>
            </a:r>
            <a:r>
              <a:rPr lang="en-US" sz="1900" b="1" dirty="0" smtClean="0"/>
              <a:t>)</a:t>
            </a:r>
          </a:p>
          <a:p>
            <a:pPr>
              <a:buNone/>
            </a:pPr>
            <a:r>
              <a:rPr lang="en-US" sz="1900" b="1" dirty="0" smtClean="0"/>
              <a:t>      </a:t>
            </a:r>
            <a:r>
              <a:rPr lang="en-US" sz="1900" dirty="0" smtClean="0"/>
              <a:t>{    x = n;</a:t>
            </a:r>
          </a:p>
          <a:p>
            <a:pPr>
              <a:buNone/>
            </a:pPr>
            <a:r>
              <a:rPr lang="en-US" sz="1900" dirty="0" smtClean="0"/>
              <a:t>            return n==0 ? false : true ;</a:t>
            </a:r>
          </a:p>
          <a:p>
            <a:pPr>
              <a:buNone/>
            </a:pPr>
            <a:r>
              <a:rPr lang="en-US" sz="1900" dirty="0" smtClean="0"/>
              <a:t>       }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</a:t>
            </a:r>
            <a:r>
              <a:rPr lang="en-US" sz="1900" dirty="0" smtClean="0"/>
              <a:t>public void Set(</a:t>
            </a:r>
            <a:r>
              <a:rPr lang="ru-RU" sz="1900" dirty="0" smtClean="0"/>
              <a:t> </a:t>
            </a:r>
            <a:r>
              <a:rPr lang="en-US" sz="1900" dirty="0" err="1" smtClean="0"/>
              <a:t>int</a:t>
            </a:r>
            <a:r>
              <a:rPr lang="en-US" sz="1900" dirty="0" smtClean="0"/>
              <a:t> start</a:t>
            </a:r>
            <a:r>
              <a:rPr lang="ru-RU" sz="1900" dirty="0" smtClean="0"/>
              <a:t> </a:t>
            </a:r>
            <a:r>
              <a:rPr lang="en-US" sz="1900" dirty="0" smtClean="0"/>
              <a:t>) { n = start; } 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900" dirty="0" smtClean="0"/>
              <a:t>      ...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/>
              <a:t>class Program</a:t>
            </a:r>
          </a:p>
          <a:p>
            <a:pPr>
              <a:buNone/>
            </a:pPr>
            <a:r>
              <a:rPr lang="ru-RU" sz="1900" dirty="0" smtClean="0"/>
              <a:t>{</a:t>
            </a:r>
            <a:r>
              <a:rPr lang="en-US" sz="1900" dirty="0" smtClean="0"/>
              <a:t>     static void Main(string[] </a:t>
            </a:r>
            <a:r>
              <a:rPr lang="en-US" sz="1900" dirty="0" err="1" smtClean="0"/>
              <a:t>args</a:t>
            </a:r>
            <a:r>
              <a:rPr lang="en-US" sz="1900" dirty="0" smtClean="0"/>
              <a:t>)</a:t>
            </a:r>
          </a:p>
          <a:p>
            <a:pPr>
              <a:buNone/>
            </a:pPr>
            <a:r>
              <a:rPr lang="ru-RU" sz="1900" dirty="0" smtClean="0"/>
              <a:t>       {  </a:t>
            </a:r>
            <a:r>
              <a:rPr lang="en-US" sz="1900" dirty="0" smtClean="0"/>
              <a:t>  Counter num1 = new Counter();</a:t>
            </a:r>
          </a:p>
          <a:p>
            <a:pPr>
              <a:buNone/>
            </a:pPr>
            <a:r>
              <a:rPr lang="en-US" sz="1900" dirty="0" smtClean="0"/>
              <a:t>             Counter num2 = new Counter();</a:t>
            </a:r>
          </a:p>
          <a:p>
            <a:pPr>
              <a:buNone/>
            </a:pPr>
            <a:r>
              <a:rPr lang="en-US" sz="1900" dirty="0" smtClean="0"/>
              <a:t>             ... </a:t>
            </a:r>
          </a:p>
          <a:p>
            <a:pPr>
              <a:buNone/>
            </a:pPr>
            <a:r>
              <a:rPr lang="en-US" sz="1900" dirty="0" smtClean="0"/>
              <a:t>             </a:t>
            </a:r>
            <a:r>
              <a:rPr lang="en-US" sz="1900" dirty="0" err="1" smtClean="0"/>
              <a:t>int</a:t>
            </a:r>
            <a:r>
              <a:rPr lang="en-US" sz="1900" dirty="0" smtClean="0"/>
              <a:t> temp;</a:t>
            </a:r>
          </a:p>
          <a:p>
            <a:pPr>
              <a:buNone/>
            </a:pPr>
            <a:r>
              <a:rPr lang="en-US" sz="1900" dirty="0" smtClean="0"/>
              <a:t>             if ( num1.Sync(</a:t>
            </a:r>
            <a:r>
              <a:rPr lang="en-US" sz="1900" b="1" dirty="0" smtClean="0"/>
              <a:t>out </a:t>
            </a:r>
            <a:r>
              <a:rPr lang="en-US" sz="1900" dirty="0" smtClean="0"/>
              <a:t>temp) ) num2.Set(temp);</a:t>
            </a:r>
          </a:p>
          <a:p>
            <a:pPr>
              <a:buNone/>
            </a:pPr>
            <a:r>
              <a:rPr lang="en-US" sz="1900" dirty="0" smtClean="0"/>
              <a:t>             …</a:t>
            </a:r>
          </a:p>
          <a:p>
            <a:pPr>
              <a:buNone/>
            </a:pPr>
            <a:r>
              <a:rPr lang="ru-RU" sz="1900" dirty="0" smtClean="0"/>
              <a:t>}}</a:t>
            </a:r>
          </a:p>
          <a:p>
            <a:pPr>
              <a:buNone/>
            </a:pPr>
            <a:endParaRPr lang="ru-RU" sz="19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45DE3-86B2-4647-95B0-44FB312DDF3F}" type="slidenum">
              <a:rPr lang="ru-RU"/>
              <a:pPr>
                <a:defRPr/>
              </a:pPr>
              <a:t>39</a:t>
            </a:fld>
            <a:endParaRPr lang="ru-RU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Summary: </a:t>
            </a:r>
            <a:r>
              <a:rPr lang="ru-RU" smtClean="0"/>
              <a:t>Правила применения параметров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832475"/>
          </a:xfrm>
          <a:noFill/>
        </p:spPr>
        <p:txBody>
          <a:bodyPr/>
          <a:lstStyle/>
          <a:p>
            <a:pPr marL="381000" indent="-381000"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ru-RU" sz="1800" smtClean="0"/>
              <a:t>Для </a:t>
            </a:r>
            <a:r>
              <a:rPr lang="ru-RU" sz="1800" smtClean="0">
                <a:solidFill>
                  <a:schemeClr val="folHlink"/>
                </a:solidFill>
              </a:rPr>
              <a:t>параметров-значений</a:t>
            </a:r>
            <a:r>
              <a:rPr lang="ru-RU" sz="1800" smtClean="0"/>
              <a:t> используется передача по значению. Этот способ применяется для </a:t>
            </a:r>
            <a:r>
              <a:rPr lang="ru-RU" sz="1800" u="sng" smtClean="0"/>
              <a:t>исходных данных</a:t>
            </a:r>
            <a:r>
              <a:rPr lang="ru-RU" sz="1800" smtClean="0"/>
              <a:t> метода.</a:t>
            </a:r>
          </a:p>
          <a:p>
            <a:pPr marL="381000" indent="-381000"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При вызове метода на месте параметра, передаваемого по значению, может находиться </a:t>
            </a:r>
            <a:r>
              <a:rPr lang="ru-RU" sz="1800" smtClean="0">
                <a:solidFill>
                  <a:schemeClr val="hlink"/>
                </a:solidFill>
              </a:rPr>
              <a:t>выражение </a:t>
            </a:r>
            <a:r>
              <a:rPr lang="ru-RU" sz="1800" smtClean="0"/>
              <a:t>(а также его частные случаи — переменная или константа). Должно существовать неявное преобразование </a:t>
            </a:r>
            <a:r>
              <a:rPr lang="ru-RU" sz="1800" smtClean="0">
                <a:solidFill>
                  <a:schemeClr val="hlink"/>
                </a:solidFill>
              </a:rPr>
              <a:t>типа выражения</a:t>
            </a:r>
            <a:r>
              <a:rPr lang="ru-RU" sz="1800" smtClean="0"/>
              <a:t> к типу параметра.</a:t>
            </a:r>
          </a:p>
          <a:p>
            <a:pPr marL="381000" indent="-381000"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AutoNum type="arabicPeriod" startAt="2"/>
            </a:pPr>
            <a:r>
              <a:rPr lang="ru-RU" sz="1800" smtClean="0">
                <a:solidFill>
                  <a:schemeClr val="folHlink"/>
                </a:solidFill>
              </a:rPr>
              <a:t>Параметры-ссылки</a:t>
            </a:r>
            <a:r>
              <a:rPr lang="ru-RU" sz="1800" smtClean="0"/>
              <a:t> и </a:t>
            </a:r>
            <a:r>
              <a:rPr lang="ru-RU" sz="1800" smtClean="0">
                <a:solidFill>
                  <a:schemeClr val="folHlink"/>
                </a:solidFill>
              </a:rPr>
              <a:t>выходные параметры</a:t>
            </a:r>
            <a:r>
              <a:rPr lang="ru-RU" sz="1800" smtClean="0"/>
              <a:t> передаются по адресу. Этот способ применяется для передачи </a:t>
            </a:r>
            <a:r>
              <a:rPr lang="ru-RU" sz="1800" u="sng" smtClean="0"/>
              <a:t>побочных результатов</a:t>
            </a:r>
            <a:r>
              <a:rPr lang="ru-RU" sz="1800" smtClean="0"/>
              <a:t> метода.</a:t>
            </a:r>
          </a:p>
          <a:p>
            <a:pPr marL="381000" indent="-381000"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При вызове метода на месте параметра-ссылки </a:t>
            </a:r>
            <a:r>
              <a:rPr lang="ru-RU" sz="1800" b="1" smtClean="0">
                <a:solidFill>
                  <a:schemeClr val="hlink"/>
                </a:solidFill>
              </a:rPr>
              <a:t>ref</a:t>
            </a:r>
            <a:r>
              <a:rPr lang="ru-RU" sz="1800" smtClean="0"/>
              <a:t> может находиться только </a:t>
            </a:r>
            <a:r>
              <a:rPr lang="ru-RU" sz="1800" smtClean="0">
                <a:solidFill>
                  <a:schemeClr val="hlink"/>
                </a:solidFill>
              </a:rPr>
              <a:t>имя</a:t>
            </a:r>
            <a:r>
              <a:rPr lang="ru-RU" sz="1800" smtClean="0"/>
              <a:t> </a:t>
            </a:r>
            <a:r>
              <a:rPr lang="ru-RU" sz="1800" smtClean="0">
                <a:solidFill>
                  <a:schemeClr val="hlink"/>
                </a:solidFill>
              </a:rPr>
              <a:t>инициализированной переменной</a:t>
            </a:r>
            <a:r>
              <a:rPr lang="ru-RU" sz="1800" smtClean="0"/>
              <a:t> точно того же типа. Перед именем параметра указывается ключевое слово </a:t>
            </a:r>
            <a:r>
              <a:rPr lang="ru-RU" sz="1800" smtClean="0">
                <a:solidFill>
                  <a:schemeClr val="hlink"/>
                </a:solidFill>
              </a:rPr>
              <a:t>ref</a:t>
            </a:r>
            <a:r>
              <a:rPr lang="en-US" sz="1800" smtClean="0">
                <a:solidFill>
                  <a:schemeClr val="hlink"/>
                </a:solidFill>
              </a:rPr>
              <a:t>.</a:t>
            </a:r>
            <a:r>
              <a:rPr lang="ru-RU" sz="1800" smtClean="0"/>
              <a:t> </a:t>
            </a:r>
          </a:p>
          <a:p>
            <a:pPr marL="381000" indent="-381000"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При вызове метода на месте выходного параметра </a:t>
            </a:r>
            <a:r>
              <a:rPr lang="en-US" sz="1800" b="1" smtClean="0">
                <a:solidFill>
                  <a:schemeClr val="hlink"/>
                </a:solidFill>
              </a:rPr>
              <a:t>out</a:t>
            </a:r>
            <a:r>
              <a:rPr lang="ru-RU" sz="1800" smtClean="0"/>
              <a:t> может находиться только </a:t>
            </a:r>
            <a:r>
              <a:rPr lang="ru-RU" sz="1800" smtClean="0">
                <a:solidFill>
                  <a:schemeClr val="hlink"/>
                </a:solidFill>
              </a:rPr>
              <a:t>имя</a:t>
            </a:r>
            <a:r>
              <a:rPr lang="ru-RU" sz="1800" smtClean="0"/>
              <a:t> </a:t>
            </a:r>
            <a:r>
              <a:rPr lang="ru-RU" sz="1800" smtClean="0">
                <a:solidFill>
                  <a:schemeClr val="hlink"/>
                </a:solidFill>
              </a:rPr>
              <a:t>переменной</a:t>
            </a:r>
            <a:r>
              <a:rPr lang="ru-RU" sz="1800" smtClean="0"/>
              <a:t> точно того же типа. Ее инициализация не требуется. Перед именем параметра указывается ключевое слово </a:t>
            </a:r>
            <a:r>
              <a:rPr lang="en-US" sz="1800" smtClean="0">
                <a:solidFill>
                  <a:schemeClr val="hlink"/>
                </a:solidFill>
              </a:rPr>
              <a:t>out.</a:t>
            </a:r>
            <a:r>
              <a:rPr lang="ru-RU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75448-57CB-46E5-B243-F0C41728F7B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Абстрагирование и инкапсуляция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424862" cy="54721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При представлении реального объекта с помощью программного необходимо выделить в первом его существенные особенности и игнорировать несущественные. Это называется </a:t>
            </a:r>
            <a:r>
              <a:rPr lang="ru-RU" sz="2000" i="1" smtClean="0"/>
              <a:t>абстрагированием</a:t>
            </a:r>
            <a:r>
              <a:rPr lang="ru-RU" sz="2000" smtClean="0"/>
              <a:t>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Таким образом, программный объект — это абстракция.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Детали реализации объекта скрыты, он используется через его </a:t>
            </a:r>
            <a:r>
              <a:rPr lang="ru-RU" sz="2000" i="1" smtClean="0"/>
              <a:t>интерфейс</a:t>
            </a:r>
            <a:r>
              <a:rPr lang="ru-RU" sz="2000" smtClean="0"/>
              <a:t> — совокупность правил доступа.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Скрытие деталей реализации называется </a:t>
            </a:r>
            <a:r>
              <a:rPr lang="ru-RU" sz="2000" i="1" smtClean="0"/>
              <a:t>инкапсуляцией. </a:t>
            </a:r>
            <a:r>
              <a:rPr lang="ru-RU" sz="2000" smtClean="0"/>
              <a:t>Это позволяет представить программу в укрупненном виде — на уровне объектов и их взаимосвязей, а следовательно, управлять большим объемом информации.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i="1" smtClean="0"/>
              <a:t>Итак, </a:t>
            </a:r>
            <a:r>
              <a:rPr lang="ru-RU" sz="2000" b="1" smtClean="0">
                <a:solidFill>
                  <a:schemeClr val="hlink"/>
                </a:solidFill>
              </a:rPr>
              <a:t>объект — это инкапсулированная абстракция с четко определенным интерфейсом</a:t>
            </a:r>
            <a:r>
              <a:rPr 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215EE-CF5F-4920-8901-3AEF7571630C}" type="slidenum">
              <a:rPr lang="ru-RU"/>
              <a:pPr>
                <a:defRPr/>
              </a:pPr>
              <a:t>40</a:t>
            </a:fld>
            <a:endParaRPr lang="ru-RU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19112"/>
          </a:xfrm>
        </p:spPr>
        <p:txBody>
          <a:bodyPr/>
          <a:lstStyle/>
          <a:p>
            <a:pPr eaLnBrk="1" hangingPunct="1"/>
            <a:r>
              <a:rPr lang="ru-RU" dirty="0" smtClean="0"/>
              <a:t>Методы с переменным количеством аргументов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93725"/>
            <a:ext cx="8843962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class Class1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{     public static double </a:t>
            </a:r>
            <a:r>
              <a:rPr lang="en-US" sz="1800" dirty="0" smtClean="0">
                <a:solidFill>
                  <a:schemeClr val="hlink"/>
                </a:solidFill>
              </a:rPr>
              <a:t>Average</a:t>
            </a:r>
            <a:r>
              <a:rPr lang="en-US" sz="1800" dirty="0" smtClean="0"/>
              <a:t>( </a:t>
            </a:r>
            <a:r>
              <a:rPr lang="en-US" sz="1800" dirty="0" err="1" smtClean="0">
                <a:solidFill>
                  <a:schemeClr val="folHlink"/>
                </a:solidFill>
              </a:rPr>
              <a:t>params</a:t>
            </a:r>
            <a:r>
              <a:rPr lang="en-US" sz="1800" dirty="0" smtClean="0">
                <a:solidFill>
                  <a:schemeClr val="folHlink"/>
                </a:solidFill>
              </a:rPr>
              <a:t> </a:t>
            </a:r>
            <a:r>
              <a:rPr lang="en-US" sz="1800" dirty="0" err="1" smtClean="0">
                <a:solidFill>
                  <a:schemeClr val="folHlink"/>
                </a:solidFill>
              </a:rPr>
              <a:t>int</a:t>
            </a:r>
            <a:r>
              <a:rPr lang="en-US" sz="1800" dirty="0" smtClean="0">
                <a:solidFill>
                  <a:schemeClr val="folHlink"/>
                </a:solidFill>
              </a:rPr>
              <a:t>[] a</a:t>
            </a:r>
            <a:r>
              <a:rPr lang="en-US" sz="1800" dirty="0" smtClean="0"/>
              <a:t> 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      </a:t>
            </a:r>
            <a:r>
              <a:rPr lang="en-US" sz="1800" dirty="0" smtClean="0">
                <a:solidFill>
                  <a:schemeClr val="bg1">
                    <a:lumMod val="25000"/>
                  </a:schemeClr>
                </a:solidFill>
              </a:rPr>
              <a:t>{  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if ( </a:t>
            </a:r>
            <a:r>
              <a:rPr lang="en-US" sz="1600" dirty="0" err="1" smtClean="0">
                <a:solidFill>
                  <a:schemeClr val="bg1">
                    <a:lumMod val="25000"/>
                  </a:schemeClr>
                </a:solidFill>
              </a:rPr>
              <a:t>a.Length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 == 0 ) </a:t>
            </a:r>
            <a:endParaRPr lang="ru-RU" sz="1600" dirty="0" smtClean="0">
              <a:solidFill>
                <a:schemeClr val="bg1">
                  <a:lumMod val="2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</a:rPr>
              <a:t>                      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throw new Exception</a:t>
            </a:r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</a:rPr>
              <a:t>( "Недостаточно аргументов");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</a:rPr>
              <a:t>            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double sum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            </a:t>
            </a:r>
            <a:r>
              <a:rPr lang="en-US" sz="1600" dirty="0" err="1" smtClean="0">
                <a:solidFill>
                  <a:schemeClr val="bg1">
                    <a:lumMod val="25000"/>
                  </a:schemeClr>
                </a:solidFill>
              </a:rPr>
              <a:t>foreach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 ( </a:t>
            </a:r>
            <a:r>
              <a:rPr lang="en-US" sz="1600" dirty="0" err="1" smtClean="0">
                <a:solidFill>
                  <a:schemeClr val="bg1">
                    <a:lumMod val="25000"/>
                  </a:schemeClr>
                </a:solidFill>
              </a:rPr>
              <a:t>int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25000"/>
                  </a:schemeClr>
                </a:solidFill>
              </a:rPr>
              <a:t>elem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 in a ) sum += </a:t>
            </a:r>
            <a:r>
              <a:rPr lang="en-US" sz="1600" dirty="0" err="1" smtClean="0">
                <a:solidFill>
                  <a:schemeClr val="bg1">
                    <a:lumMod val="25000"/>
                  </a:schemeClr>
                </a:solidFill>
              </a:rPr>
              <a:t>elem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            return sum / </a:t>
            </a:r>
            <a:r>
              <a:rPr lang="en-US" sz="1600" dirty="0" err="1" smtClean="0">
                <a:solidFill>
                  <a:schemeClr val="bg1">
                    <a:lumMod val="25000"/>
                  </a:schemeClr>
                </a:solidFill>
              </a:rPr>
              <a:t>a.Length</a:t>
            </a:r>
            <a:r>
              <a:rPr lang="en-US" sz="1600" dirty="0" smtClean="0">
                <a:solidFill>
                  <a:schemeClr val="bg1">
                    <a:lumMod val="25000"/>
                  </a:schemeClr>
                </a:solidFill>
              </a:rPr>
              <a:t>;</a:t>
            </a:r>
            <a:endParaRPr lang="en-US" sz="1800" dirty="0" smtClean="0">
              <a:solidFill>
                <a:schemeClr val="bg1">
                  <a:lumMod val="2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</a:t>
            </a:r>
            <a:r>
              <a:rPr lang="ru-RU" sz="1800" dirty="0" smtClean="0"/>
              <a:t> </a:t>
            </a:r>
            <a:r>
              <a:rPr lang="en-US" sz="1800" dirty="0" smtClean="0"/>
              <a:t>   {   </a:t>
            </a:r>
            <a:r>
              <a:rPr lang="en-US" sz="1800" b="1" dirty="0" smtClean="0"/>
              <a:t>try</a:t>
            </a:r>
            <a:r>
              <a:rPr lang="en-US" sz="1800" dirty="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{  short z = 1, e = 13, w = 4;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</a:t>
            </a:r>
            <a:r>
              <a:rPr lang="en-US" sz="1800" dirty="0" smtClean="0">
                <a:solidFill>
                  <a:schemeClr val="hlink"/>
                </a:solidFill>
              </a:rPr>
              <a:t>Average</a:t>
            </a:r>
            <a:r>
              <a:rPr lang="en-US" sz="1800" dirty="0" smtClean="0"/>
              <a:t>( z, e, w ) );         </a:t>
            </a:r>
            <a:r>
              <a:rPr lang="en-US" sz="1800" dirty="0" smtClean="0">
                <a:solidFill>
                  <a:srgbClr val="006600"/>
                </a:solidFill>
              </a:rPr>
              <a:t>//  6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    byte v = 18;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</a:t>
            </a:r>
            <a:r>
              <a:rPr lang="en-US" sz="1800" dirty="0" smtClean="0">
                <a:solidFill>
                  <a:schemeClr val="hlink"/>
                </a:solidFill>
              </a:rPr>
              <a:t>Average</a:t>
            </a:r>
            <a:r>
              <a:rPr lang="en-US" sz="1800" dirty="0" smtClean="0"/>
              <a:t>( z, e, w, v) );      </a:t>
            </a:r>
            <a:r>
              <a:rPr lang="en-US" sz="1800" dirty="0" smtClean="0">
                <a:solidFill>
                  <a:srgbClr val="006600"/>
                </a:solidFill>
              </a:rPr>
              <a:t>//  9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[] b = { -11, -4, 12, 14, 32, -1, 28 };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</a:t>
            </a:r>
            <a:r>
              <a:rPr lang="en-US" sz="1800" dirty="0" smtClean="0">
                <a:solidFill>
                  <a:schemeClr val="hlink"/>
                </a:solidFill>
              </a:rPr>
              <a:t>Average</a:t>
            </a:r>
            <a:r>
              <a:rPr lang="en-US" sz="1800" dirty="0" smtClean="0"/>
              <a:t>( b ) );                 </a:t>
            </a:r>
            <a:r>
              <a:rPr lang="en-US" sz="1800" dirty="0" smtClean="0">
                <a:solidFill>
                  <a:srgbClr val="006600"/>
                </a:solidFill>
              </a:rPr>
              <a:t>// 38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</a:t>
            </a:r>
            <a:r>
              <a:rPr lang="en-US" sz="1800" dirty="0" smtClean="0">
                <a:solidFill>
                  <a:schemeClr val="hlink"/>
                </a:solidFill>
              </a:rPr>
              <a:t>Average</a:t>
            </a:r>
            <a:r>
              <a:rPr lang="en-US" sz="1800" dirty="0" smtClean="0"/>
              <a:t>() );   </a:t>
            </a:r>
            <a:r>
              <a:rPr lang="en-US" sz="1800" dirty="0" smtClean="0">
                <a:solidFill>
                  <a:srgbClr val="006600"/>
                </a:solidFill>
              </a:rPr>
              <a:t>// </a:t>
            </a:r>
            <a:r>
              <a:rPr lang="ru-RU" sz="1800" dirty="0" smtClean="0">
                <a:solidFill>
                  <a:srgbClr val="006600"/>
                </a:solidFill>
              </a:rPr>
              <a:t>Недостаточно аргументов</a:t>
            </a:r>
            <a:endParaRPr lang="en-US" sz="18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/>
              <a:t>catch</a:t>
            </a:r>
            <a:r>
              <a:rPr lang="en-US" sz="1800" dirty="0" smtClean="0"/>
              <a:t>( Exception e ) {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</a:t>
            </a:r>
            <a:r>
              <a:rPr lang="en-US" sz="1800" dirty="0" err="1" smtClean="0"/>
              <a:t>e.Message</a:t>
            </a:r>
            <a:r>
              <a:rPr lang="en-US" sz="1800" dirty="0" smtClean="0"/>
              <a:t> ); </a:t>
            </a:r>
            <a:r>
              <a:rPr lang="ru-RU" sz="1800" dirty="0" err="1" smtClean="0"/>
              <a:t>return</a:t>
            </a:r>
            <a:r>
              <a:rPr lang="ru-RU" sz="1800" dirty="0" smtClean="0"/>
              <a:t>; }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/>
              <a:t>catch</a:t>
            </a:r>
            <a:r>
              <a:rPr lang="en-US" sz="1800" dirty="0" smtClean="0"/>
              <a:t> </a:t>
            </a:r>
            <a:r>
              <a:rPr lang="ru-RU" sz="1800" dirty="0" smtClean="0"/>
              <a:t>                     </a:t>
            </a:r>
            <a:r>
              <a:rPr lang="en-US" sz="1800" dirty="0" smtClean="0"/>
              <a:t>{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</a:t>
            </a:r>
            <a:r>
              <a:rPr lang="ru-RU" sz="1800" dirty="0" smtClean="0"/>
              <a:t>"</a:t>
            </a:r>
            <a:r>
              <a:rPr lang="ru-RU" sz="1800" dirty="0" err="1" smtClean="0"/>
              <a:t>ой-кшмр</a:t>
            </a:r>
            <a:r>
              <a:rPr lang="ru-RU" sz="1800" dirty="0" smtClean="0"/>
              <a:t>"</a:t>
            </a:r>
            <a:r>
              <a:rPr lang="en-US" sz="1800" dirty="0" smtClean="0"/>
              <a:t> ); </a:t>
            </a:r>
            <a:r>
              <a:rPr lang="ru-RU" sz="1800" dirty="0" err="1" smtClean="0"/>
              <a:t>return</a:t>
            </a:r>
            <a:r>
              <a:rPr lang="ru-RU" sz="1800" dirty="0" smtClean="0"/>
              <a:t>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}}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DDE86-4991-43D3-B2C6-192329E21BF5}" type="slidenum">
              <a:rPr lang="ru-RU"/>
              <a:pPr>
                <a:defRPr/>
              </a:pPr>
              <a:t>41</a:t>
            </a:fld>
            <a:endParaRPr lang="ru-RU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Рекурсивные методы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905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i="1" dirty="0" smtClean="0"/>
              <a:t>Рекурсивным</a:t>
            </a:r>
            <a:r>
              <a:rPr lang="ru-RU" sz="2000" dirty="0" smtClean="0"/>
              <a:t> называется метод, который вызывает сам себя</a:t>
            </a:r>
            <a:r>
              <a:rPr lang="en-US" sz="2000" dirty="0" smtClean="0"/>
              <a:t> (</a:t>
            </a:r>
            <a:r>
              <a:rPr lang="ru-RU" sz="2000" i="1" dirty="0" smtClean="0"/>
              <a:t>прямая рекурсия)</a:t>
            </a:r>
            <a:r>
              <a:rPr lang="ru-RU" sz="2000" dirty="0" smtClean="0"/>
              <a:t>. </a:t>
            </a:r>
            <a:r>
              <a:rPr lang="ru-RU" sz="2000" i="1" dirty="0" smtClean="0"/>
              <a:t>Косвенная</a:t>
            </a:r>
            <a:r>
              <a:rPr lang="ru-RU" sz="2000" dirty="0" smtClean="0"/>
              <a:t> рекурсия - когда два или более метода вызывают друг друга.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Для завершения вычислений каждый рекурсивный метод должен содержать </a:t>
            </a:r>
            <a:r>
              <a:rPr lang="ru-RU" sz="2000" i="1" dirty="0" smtClean="0"/>
              <a:t>хотя бы одну </a:t>
            </a:r>
            <a:r>
              <a:rPr lang="ru-RU" sz="2000" i="1" dirty="0" err="1" smtClean="0"/>
              <a:t>нерекурсивную</a:t>
            </a:r>
            <a:r>
              <a:rPr lang="ru-RU" sz="2000" i="1" dirty="0" smtClean="0"/>
              <a:t> ветвь </a:t>
            </a:r>
            <a:r>
              <a:rPr lang="ru-RU" sz="2000" dirty="0" smtClean="0"/>
              <a:t>алгоритма, заканчивающуюся оператором возврата.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long fact( long n 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    if ( n == 0 || n == 1 ) return 1;        // </a:t>
            </a:r>
            <a:r>
              <a:rPr lang="ru-RU" sz="2000" dirty="0" err="1" smtClean="0">
                <a:solidFill>
                  <a:schemeClr val="hlink"/>
                </a:solidFill>
              </a:rPr>
              <a:t>нерекурсивная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ru-RU" sz="2000" dirty="0" smtClean="0">
                <a:solidFill>
                  <a:schemeClr val="hlink"/>
                </a:solidFill>
              </a:rPr>
              <a:t>ветвь</a:t>
            </a: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    return</a:t>
            </a:r>
            <a:r>
              <a:rPr lang="ru-RU" sz="2000" dirty="0" smtClean="0">
                <a:solidFill>
                  <a:schemeClr val="hlink"/>
                </a:solidFill>
              </a:rPr>
              <a:t> ( </a:t>
            </a:r>
            <a:r>
              <a:rPr lang="en-US" sz="2000" dirty="0" smtClean="0">
                <a:solidFill>
                  <a:schemeClr val="hlink"/>
                </a:solidFill>
              </a:rPr>
              <a:t>n </a:t>
            </a:r>
            <a:r>
              <a:rPr lang="ru-RU" sz="2000" dirty="0" smtClean="0">
                <a:solidFill>
                  <a:schemeClr val="hlink"/>
                </a:solidFill>
              </a:rPr>
              <a:t>* </a:t>
            </a:r>
            <a:r>
              <a:rPr lang="en-US" sz="2000" u="sng" dirty="0" smtClean="0">
                <a:solidFill>
                  <a:schemeClr val="hlink"/>
                </a:solidFill>
              </a:rPr>
              <a:t>fact</a:t>
            </a:r>
            <a:r>
              <a:rPr lang="ru-RU" sz="2000" u="sng" dirty="0" smtClean="0">
                <a:solidFill>
                  <a:schemeClr val="hlink"/>
                </a:solidFill>
              </a:rPr>
              <a:t>( </a:t>
            </a:r>
            <a:r>
              <a:rPr lang="en-US" sz="2000" u="sng" dirty="0" smtClean="0">
                <a:solidFill>
                  <a:schemeClr val="hlink"/>
                </a:solidFill>
              </a:rPr>
              <a:t>n</a:t>
            </a:r>
            <a:r>
              <a:rPr lang="ru-RU" sz="2000" u="sng" dirty="0" smtClean="0">
                <a:solidFill>
                  <a:schemeClr val="hlink"/>
                </a:solidFill>
              </a:rPr>
              <a:t> – 1 )</a:t>
            </a:r>
            <a:r>
              <a:rPr lang="ru-RU" sz="2000" dirty="0" smtClean="0">
                <a:solidFill>
                  <a:schemeClr val="hlink"/>
                </a:solidFill>
              </a:rPr>
              <a:t> );                   // рекурсивная ветвь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… </a:t>
            </a:r>
            <a:r>
              <a:rPr lang="en-US" sz="2000" dirty="0" smtClean="0">
                <a:solidFill>
                  <a:schemeClr val="hlink"/>
                </a:solidFill>
              </a:rPr>
              <a:t>long m=fact(4);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// </a:t>
            </a:r>
            <a:r>
              <a:rPr lang="ru-RU" sz="2000" dirty="0" smtClean="0">
                <a:solidFill>
                  <a:schemeClr val="hlink"/>
                </a:solidFill>
              </a:rPr>
              <a:t>или:</a:t>
            </a:r>
            <a:endParaRPr lang="en-U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long fact( long n ) { return ( n &gt; 1 ) ? n * fact( n – 1 ) : 1;</a:t>
            </a:r>
            <a:r>
              <a:rPr lang="ru-RU" sz="2000" dirty="0" smtClean="0">
                <a:solidFill>
                  <a:schemeClr val="hlink"/>
                </a:solidFill>
              </a:rPr>
              <a:t> }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 rot="16373899" flipV="1">
            <a:off x="2347118" y="1627982"/>
            <a:ext cx="1801813" cy="3384550"/>
          </a:xfrm>
          <a:custGeom>
            <a:avLst/>
            <a:gdLst>
              <a:gd name="G0" fmla="+- 3727735 0 0"/>
              <a:gd name="G1" fmla="+- 10726682 0 0"/>
              <a:gd name="G2" fmla="+- 3727735 0 10726682"/>
              <a:gd name="G3" fmla="+- 10800 0 0"/>
              <a:gd name="G4" fmla="+- 0 0 372773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744 0 0"/>
              <a:gd name="G9" fmla="+- 0 0 10726682"/>
              <a:gd name="G10" fmla="+- 9744 0 2700"/>
              <a:gd name="G11" fmla="cos G10 3727735"/>
              <a:gd name="G12" fmla="sin G10 3727735"/>
              <a:gd name="G13" fmla="cos 13500 3727735"/>
              <a:gd name="G14" fmla="sin 13500 3727735"/>
              <a:gd name="G15" fmla="+- G11 10800 0"/>
              <a:gd name="G16" fmla="+- G12 10800 0"/>
              <a:gd name="G17" fmla="+- G13 10800 0"/>
              <a:gd name="G18" fmla="+- G14 10800 0"/>
              <a:gd name="G19" fmla="*/ 9744 1 2"/>
              <a:gd name="G20" fmla="+- G19 5400 0"/>
              <a:gd name="G21" fmla="cos G20 3727735"/>
              <a:gd name="G22" fmla="sin G20 3727735"/>
              <a:gd name="G23" fmla="+- G21 10800 0"/>
              <a:gd name="G24" fmla="+- G12 G23 G22"/>
              <a:gd name="G25" fmla="+- G22 G23 G11"/>
              <a:gd name="G26" fmla="cos 10800 3727735"/>
              <a:gd name="G27" fmla="sin 10800 3727735"/>
              <a:gd name="G28" fmla="cos 9744 3727735"/>
              <a:gd name="G29" fmla="sin 9744 372773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726682"/>
              <a:gd name="G36" fmla="sin G34 10726682"/>
              <a:gd name="G37" fmla="+/ 10726682 372773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744 G39"/>
              <a:gd name="G43" fmla="sin 974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543 w 21600"/>
              <a:gd name="T5" fmla="*/ 669 h 21600"/>
              <a:gd name="T6" fmla="*/ 942 w 21600"/>
              <a:gd name="T7" fmla="*/ 13687 h 21600"/>
              <a:gd name="T8" fmla="*/ 14177 w 21600"/>
              <a:gd name="T9" fmla="*/ 1659 h 21600"/>
              <a:gd name="T10" fmla="*/ 18176 w 21600"/>
              <a:gd name="T11" fmla="*/ 22106 h 21600"/>
              <a:gd name="T12" fmla="*/ 13708 w 21600"/>
              <a:gd name="T13" fmla="*/ 21167 h 21600"/>
              <a:gd name="T14" fmla="*/ 14648 w 21600"/>
              <a:gd name="T15" fmla="*/ 1669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123" y="18960"/>
                </a:moveTo>
                <a:cubicBezTo>
                  <a:pt x="18881" y="17162"/>
                  <a:pt x="20544" y="14092"/>
                  <a:pt x="20544" y="10800"/>
                </a:cubicBezTo>
                <a:cubicBezTo>
                  <a:pt x="20544" y="5418"/>
                  <a:pt x="16181" y="1056"/>
                  <a:pt x="10800" y="1056"/>
                </a:cubicBezTo>
                <a:cubicBezTo>
                  <a:pt x="5418" y="1056"/>
                  <a:pt x="1056" y="5418"/>
                  <a:pt x="1056" y="10800"/>
                </a:cubicBezTo>
                <a:cubicBezTo>
                  <a:pt x="1055" y="11726"/>
                  <a:pt x="1188" y="12649"/>
                  <a:pt x="1448" y="13538"/>
                </a:cubicBezTo>
                <a:lnTo>
                  <a:pt x="435" y="13835"/>
                </a:lnTo>
                <a:cubicBezTo>
                  <a:pt x="146" y="12849"/>
                  <a:pt x="0" y="11827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4449"/>
                  <a:pt x="19757" y="17851"/>
                  <a:pt x="16700" y="19845"/>
                </a:cubicBezTo>
                <a:lnTo>
                  <a:pt x="18176" y="22106"/>
                </a:lnTo>
                <a:lnTo>
                  <a:pt x="13708" y="21167"/>
                </a:lnTo>
                <a:lnTo>
                  <a:pt x="14648" y="16699"/>
                </a:lnTo>
                <a:lnTo>
                  <a:pt x="16123" y="1896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6000"/>
                </a:schemeClr>
              </a:gs>
              <a:gs pos="100000">
                <a:srgbClr val="8000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659563" y="2708275"/>
            <a:ext cx="2305050" cy="3579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Verdana" pitchFamily="34" charset="0"/>
              </a:rPr>
              <a:t>стек</a:t>
            </a:r>
            <a:endParaRPr lang="en-US" sz="24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8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ru-RU" sz="2800">
              <a:latin typeface="Verdana" pitchFamily="34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732588" y="5805488"/>
            <a:ext cx="21605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 = 4       …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732588" y="5300663"/>
            <a:ext cx="21605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 = </a:t>
            </a:r>
            <a:r>
              <a:rPr lang="ru-RU" sz="2000">
                <a:latin typeface="Verdana" pitchFamily="34" charset="0"/>
              </a:rPr>
              <a:t>3</a:t>
            </a:r>
            <a:r>
              <a:rPr lang="en-US" sz="2000">
                <a:latin typeface="Verdana" pitchFamily="34" charset="0"/>
              </a:rPr>
              <a:t>       …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732588" y="4797425"/>
            <a:ext cx="21605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 = </a:t>
            </a:r>
            <a:r>
              <a:rPr lang="ru-RU" sz="2000">
                <a:latin typeface="Verdana" pitchFamily="34" charset="0"/>
              </a:rPr>
              <a:t>2</a:t>
            </a:r>
            <a:r>
              <a:rPr lang="en-US" sz="2000">
                <a:latin typeface="Verdana" pitchFamily="34" charset="0"/>
              </a:rPr>
              <a:t>       …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732588" y="4292600"/>
            <a:ext cx="2160587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 = </a:t>
            </a:r>
            <a:r>
              <a:rPr lang="ru-RU" sz="2000">
                <a:latin typeface="Verdana" pitchFamily="34" charset="0"/>
              </a:rPr>
              <a:t>1</a:t>
            </a:r>
            <a:r>
              <a:rPr lang="en-US" sz="2000">
                <a:latin typeface="Verdana" pitchFamily="34" charset="0"/>
              </a:rPr>
              <a:t>       …</a:t>
            </a:r>
            <a:endParaRPr lang="ru-RU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1" grpId="0" animBg="1"/>
      <p:bldP spid="33802" grpId="0" animBg="1"/>
      <p:bldP spid="33802" grpId="1" animBg="1"/>
      <p:bldP spid="33803" grpId="0" animBg="1"/>
      <p:bldP spid="33803" grpId="1" animBg="1"/>
      <p:bldP spid="33804" grpId="0" animBg="1"/>
      <p:bldP spid="33804" grpId="1" animBg="1"/>
      <p:bldP spid="33805" grpId="0" animBg="1"/>
      <p:bldP spid="33805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Характеристики рекурсии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dirty="0" smtClean="0"/>
              <a:t>Достоинство</a:t>
            </a:r>
            <a:r>
              <a:rPr lang="ru-RU" dirty="0" smtClean="0"/>
              <a:t> рекурсии: компактность записи.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 smtClean="0"/>
              <a:t>Недостатки:</a:t>
            </a:r>
            <a:r>
              <a:rPr lang="ru-RU" dirty="0" smtClean="0"/>
              <a:t>  </a:t>
            </a:r>
            <a:r>
              <a:rPr lang="ru-RU" u="sng" dirty="0" smtClean="0"/>
              <a:t>опасность переполнения стека</a:t>
            </a:r>
            <a:r>
              <a:rPr lang="ru-RU" dirty="0" smtClean="0"/>
              <a:t>; расход времени и памяти на повторные вызовы метода и передачу ему копий параметров.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Рекурсивные методы используются в основном для работы с рекурсивными структурами данных, например,  бинарными деревьями.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«Приведем аналогию с шахматами. Взрослому человеку нужно 5 минут, чтобы запомнить правила (как ходят/бьют пешки и фигуры, правила рокировки и пр.), а для того чтобы стать мастером игры, нужны сотни сыгранных партий.»</a:t>
            </a:r>
          </a:p>
          <a:p>
            <a:pPr>
              <a:buNone/>
            </a:pPr>
            <a:endParaRPr lang="ru-RU" i="1" dirty="0" smtClean="0"/>
          </a:p>
          <a:p>
            <a:pPr marL="2422525" indent="20638">
              <a:buNone/>
            </a:pPr>
            <a:r>
              <a:rPr lang="ru-RU" sz="2000" i="1" dirty="0" smtClean="0"/>
              <a:t>Роман Савин. </a:t>
            </a:r>
            <a:r>
              <a:rPr lang="ru-RU" sz="2000" dirty="0" smtClean="0"/>
              <a:t>Тестирование </a:t>
            </a:r>
            <a:r>
              <a:rPr lang="en-US" sz="2000" dirty="0" smtClean="0"/>
              <a:t>dot com, </a:t>
            </a:r>
            <a:r>
              <a:rPr lang="ru-RU" sz="2000" dirty="0" smtClean="0"/>
              <a:t>или Пособие по жестокому</a:t>
            </a:r>
            <a:r>
              <a:rPr lang="en-US" sz="2000" dirty="0" smtClean="0"/>
              <a:t> </a:t>
            </a:r>
            <a:r>
              <a:rPr lang="ru-RU" sz="2000" dirty="0" smtClean="0"/>
              <a:t>обращению с </a:t>
            </a:r>
            <a:r>
              <a:rPr lang="ru-RU" sz="2000" dirty="0" err="1" smtClean="0"/>
              <a:t>багами</a:t>
            </a:r>
            <a:r>
              <a:rPr lang="en-US" sz="2000" dirty="0" smtClean="0"/>
              <a:t> </a:t>
            </a:r>
            <a:r>
              <a:rPr lang="ru-RU" sz="2000" dirty="0" smtClean="0"/>
              <a:t>в </a:t>
            </a:r>
            <a:r>
              <a:rPr lang="ru-RU" sz="2000" dirty="0" err="1" smtClean="0"/>
              <a:t>интернет-стартапах</a:t>
            </a:r>
            <a:r>
              <a:rPr lang="ru-RU" sz="2000" dirty="0" smtClean="0"/>
              <a:t>. — М.: «Дело», 2007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4005411" cy="457200"/>
          </a:xfrm>
        </p:spPr>
        <p:txBody>
          <a:bodyPr/>
          <a:lstStyle/>
          <a:p>
            <a:r>
              <a:rPr lang="ru-RU" dirty="0"/>
              <a:t>Т.А. Павловская (СПбГУ ИТМО)</a:t>
            </a:r>
          </a:p>
        </p:txBody>
      </p:sp>
      <p:sp>
        <p:nvSpPr>
          <p:cNvPr id="4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7758-876F-405E-919F-4153521B5F97}" type="slidenum">
              <a:rPr lang="ru-RU"/>
              <a:pPr/>
              <a:t>44</a:t>
            </a:fld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62925" cy="579438"/>
          </a:xfrm>
        </p:spPr>
        <p:txBody>
          <a:bodyPr/>
          <a:lstStyle/>
          <a:p>
            <a:r>
              <a:rPr lang="ru-RU" sz="3200" dirty="0"/>
              <a:t>БАРС: расчет рейтинга по модулю </a:t>
            </a:r>
            <a:r>
              <a:rPr lang="ru-RU" sz="3200" dirty="0" smtClean="0"/>
              <a:t>2</a:t>
            </a:r>
            <a:endParaRPr lang="ru-RU" sz="3200" dirty="0"/>
          </a:p>
        </p:txBody>
      </p:sp>
      <p:graphicFrame>
        <p:nvGraphicFramePr>
          <p:cNvPr id="69314" name="Group 706"/>
          <p:cNvGraphicFramePr>
            <a:graphicFrameLocks noGrp="1"/>
          </p:cNvGraphicFramePr>
          <p:nvPr>
            <p:ph idx="1"/>
          </p:nvPr>
        </p:nvGraphicFramePr>
        <p:xfrm>
          <a:off x="179512" y="981075"/>
          <a:ext cx="8496176" cy="4973004"/>
        </p:xfrm>
        <a:graphic>
          <a:graphicData uri="http://schemas.openxmlformats.org/drawingml/2006/table">
            <a:tbl>
              <a:tblPr/>
              <a:tblGrid>
                <a:gridCol w="3383551"/>
                <a:gridCol w="2256252"/>
                <a:gridCol w="2856373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Вид учебной нагрузки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баллы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min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max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Вып. лаб. работ (3 штуки)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 *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 3 шт = 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 * 3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Cyr" charset="-52"/>
                        </a:rPr>
                        <a:t> шт =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Рубежный контроль (защита лабораторных)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 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Cyr" charset="-52"/>
                        </a:rPr>
                        <a:t>10 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Тестирование в ЦДО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 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Cyr" charset="-52"/>
                        </a:rPr>
                        <a:t>8 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Личностные качества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 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Cyr" charset="-52"/>
                        </a:rPr>
                        <a:t>5 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Экзамен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Cyr" charset="-52"/>
                        </a:rPr>
                        <a:t> 12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Cyr" charset="-52"/>
                        </a:rPr>
                        <a:t>20 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Итог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Лабораторные работы в модуле 2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ru-RU" dirty="0" smtClean="0"/>
              <a:t>Простейшие классы</a:t>
            </a:r>
          </a:p>
          <a:p>
            <a:pPr marL="914400" lvl="1" indent="-514350">
              <a:buNone/>
            </a:pPr>
            <a:r>
              <a:rPr lang="ru-RU" dirty="0" smtClean="0"/>
              <a:t>(класс должен содержать как минимум: конструктор по умолчанию, конструктор(</a:t>
            </a:r>
            <a:r>
              <a:rPr lang="ru-RU" dirty="0" err="1" smtClean="0"/>
              <a:t>ы</a:t>
            </a:r>
            <a:r>
              <a:rPr lang="ru-RU" dirty="0" smtClean="0"/>
              <a:t>) с параметрами, методы, свойства, переопределенный метод</a:t>
            </a:r>
            <a:r>
              <a:rPr lang="en-US" dirty="0" smtClean="0"/>
              <a:t> </a:t>
            </a:r>
            <a:r>
              <a:rPr lang="en-US" dirty="0" err="1" smtClean="0"/>
              <a:t>ToString</a:t>
            </a:r>
            <a:r>
              <a:rPr lang="ru-RU" dirty="0" smtClean="0"/>
              <a:t>)</a:t>
            </a:r>
          </a:p>
          <a:p>
            <a:pPr marL="514350" lvl="0" indent="-514350">
              <a:buClr>
                <a:srgbClr val="9A0000"/>
              </a:buClr>
              <a:buFont typeface="+mj-lt"/>
              <a:buAutoNum type="romanUcPeriod"/>
            </a:pPr>
            <a:r>
              <a:rPr lang="ru-RU" dirty="0" smtClean="0">
                <a:solidFill>
                  <a:srgbClr val="000000"/>
                </a:solidFill>
              </a:rPr>
              <a:t>Одномерные массивы</a:t>
            </a:r>
          </a:p>
          <a:p>
            <a:pPr marL="914400" lvl="1" indent="-514350">
              <a:buClr>
                <a:srgbClr val="9A0000"/>
              </a:buClr>
              <a:buNone/>
            </a:pPr>
            <a:r>
              <a:rPr lang="ru-RU" dirty="0" smtClean="0">
                <a:solidFill>
                  <a:srgbClr val="000000"/>
                </a:solidFill>
              </a:rPr>
              <a:t>(оформлять каждый пункт задания в виде отдельного метода, формирующего требуемый результат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914400" lvl="1" indent="-514350">
              <a:buClr>
                <a:srgbClr val="9A0000"/>
              </a:buClr>
              <a:buNone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0000"/>
                </a:solidFill>
              </a:rPr>
              <a:t>весь вывод – только в </a:t>
            </a:r>
            <a:r>
              <a:rPr lang="en-US" dirty="0" smtClean="0">
                <a:solidFill>
                  <a:srgbClr val="000000"/>
                </a:solidFill>
              </a:rPr>
              <a:t>Main!!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</a:p>
          <a:p>
            <a:pPr marL="514350" lvl="0" indent="-514350">
              <a:buClr>
                <a:srgbClr val="9A0000"/>
              </a:buClr>
              <a:buFont typeface="+mj-lt"/>
              <a:buAutoNum type="romanUcPeriod"/>
            </a:pPr>
            <a:r>
              <a:rPr lang="ru-RU" dirty="0" smtClean="0">
                <a:solidFill>
                  <a:srgbClr val="000000"/>
                </a:solidFill>
              </a:rPr>
              <a:t>Двумерные массивы</a:t>
            </a:r>
          </a:p>
          <a:p>
            <a:pPr marL="914400" lvl="1" indent="-514350">
              <a:buClr>
                <a:srgbClr val="9A0000"/>
              </a:buClr>
              <a:buNone/>
            </a:pPr>
            <a:r>
              <a:rPr lang="ru-RU" dirty="0" smtClean="0">
                <a:solidFill>
                  <a:srgbClr val="000000"/>
                </a:solidFill>
              </a:rPr>
              <a:t>(оформлять каждый пункт  задания в виде отдельного метода, формирующего требуемый результат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914400" lvl="1" indent="-514350">
              <a:buClr>
                <a:srgbClr val="9A0000"/>
              </a:buClr>
              <a:buNone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0000"/>
                </a:solidFill>
              </a:rPr>
              <a:t>весь вывод – только в </a:t>
            </a:r>
            <a:r>
              <a:rPr lang="en-US" dirty="0" smtClean="0">
                <a:solidFill>
                  <a:srgbClr val="000000"/>
                </a:solidFill>
              </a:rPr>
              <a:t>Main!!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</a:p>
          <a:p>
            <a:pPr marL="514350" lvl="0" indent="-514350">
              <a:buClr>
                <a:srgbClr val="9A0000"/>
              </a:buClr>
              <a:buFont typeface="+mj-lt"/>
              <a:buAutoNum type="romanUcPeriod"/>
            </a:pPr>
            <a:r>
              <a:rPr lang="ru-RU" dirty="0" smtClean="0">
                <a:solidFill>
                  <a:srgbClr val="000000"/>
                </a:solidFill>
              </a:rPr>
              <a:t>Личностные качества: </a:t>
            </a:r>
            <a:r>
              <a:rPr lang="ru-RU" b="1" dirty="0" smtClean="0">
                <a:solidFill>
                  <a:srgbClr val="000000"/>
                </a:solidFill>
              </a:rPr>
              <a:t>доп. лаб. работа на строки (!!!)</a:t>
            </a:r>
          </a:p>
          <a:p>
            <a:pPr marL="514350" lvl="0" indent="-514350">
              <a:buClr>
                <a:srgbClr val="9A0000"/>
              </a:buClr>
              <a:buFont typeface="+mj-lt"/>
              <a:buAutoNum type="romanU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514350" lvl="0" indent="-514350">
              <a:buClr>
                <a:srgbClr val="9A0000"/>
              </a:buClr>
              <a:buFont typeface="+mj-lt"/>
              <a:buAutoNum type="romanUcPeriod"/>
            </a:pPr>
            <a:endParaRPr lang="ru-RU" dirty="0" smtClean="0">
              <a:solidFill>
                <a:srgbClr val="000000"/>
              </a:solidFill>
            </a:endParaRPr>
          </a:p>
          <a:p>
            <a:pPr marL="914400" lvl="1" indent="-514350"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029C7-05EB-46C9-BE1F-B76B0507D2D2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188FF-0775-44B5-9086-A22B80187C44}" type="slidenum">
              <a:rPr lang="ru-RU"/>
              <a:pPr>
                <a:defRPr/>
              </a:pPr>
              <a:t>46</a:t>
            </a:fld>
            <a:endParaRPr lang="ru-R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6263" y="115888"/>
            <a:ext cx="8567737" cy="519112"/>
          </a:xfrm>
        </p:spPr>
        <p:txBody>
          <a:bodyPr/>
          <a:lstStyle/>
          <a:p>
            <a:pPr eaLnBrk="1" hangingPunct="1"/>
            <a:r>
              <a:rPr lang="ru-RU" smtClean="0"/>
              <a:t>Ключевое слово this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92150"/>
            <a:ext cx="8820150" cy="1368425"/>
          </a:xfrm>
          <a:noFill/>
        </p:spPr>
        <p:txBody>
          <a:bodyPr/>
          <a:lstStyle/>
          <a:p>
            <a:pPr marL="3175" indent="-3175"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Чтобы обеспечить работу метода с полями того объекта, для которого он был вызван, в метод автоматически передается скрытый параметр this, в котором хранится ссылка на вызвавший функцию объект.</a:t>
            </a:r>
          </a:p>
        </p:txBody>
      </p:sp>
      <p:sp>
        <p:nvSpPr>
          <p:cNvPr id="34822" name="AutoShape 91"/>
          <p:cNvSpPr>
            <a:spLocks noChangeAspect="1" noChangeArrowheads="1"/>
          </p:cNvSpPr>
          <p:nvPr/>
        </p:nvSpPr>
        <p:spPr bwMode="auto">
          <a:xfrm>
            <a:off x="395288" y="1773238"/>
            <a:ext cx="6697662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08" name="AutoShape 92"/>
          <p:cNvSpPr>
            <a:spLocks noChangeArrowheads="1"/>
          </p:cNvSpPr>
          <p:nvPr/>
        </p:nvSpPr>
        <p:spPr bwMode="auto">
          <a:xfrm>
            <a:off x="401638" y="2190750"/>
            <a:ext cx="3063875" cy="20907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 dirty="0"/>
              <a:t>Метод </a:t>
            </a:r>
            <a:r>
              <a:rPr lang="ru-RU" sz="1600" b="1" dirty="0" err="1"/>
              <a:t>Main</a:t>
            </a:r>
            <a:r>
              <a:rPr lang="ru-RU" sz="1600" b="1" dirty="0"/>
              <a:t>:</a:t>
            </a:r>
          </a:p>
          <a:p>
            <a:r>
              <a:rPr lang="ru-RU" sz="1600" dirty="0" err="1"/>
              <a:t>Monster</a:t>
            </a:r>
            <a:r>
              <a:rPr lang="ru-RU" sz="1600" dirty="0"/>
              <a:t> </a:t>
            </a:r>
            <a:r>
              <a:rPr lang="ru-RU" sz="1600" dirty="0" err="1"/>
              <a:t>a</a:t>
            </a:r>
            <a:r>
              <a:rPr lang="ru-RU" sz="1600" dirty="0"/>
              <a:t> = </a:t>
            </a:r>
            <a:r>
              <a:rPr lang="ru-RU" sz="1600" dirty="0" err="1"/>
              <a:t>new</a:t>
            </a:r>
            <a:r>
              <a:rPr lang="ru-RU" sz="1600" dirty="0"/>
              <a:t>…</a:t>
            </a:r>
          </a:p>
          <a:p>
            <a:r>
              <a:rPr lang="ru-RU" sz="1600" dirty="0" err="1"/>
              <a:t>Monster</a:t>
            </a:r>
            <a:r>
              <a:rPr lang="ru-RU" sz="1600" dirty="0"/>
              <a:t> </a:t>
            </a:r>
            <a:r>
              <a:rPr lang="ru-RU" sz="1600" dirty="0" err="1"/>
              <a:t>b</a:t>
            </a:r>
            <a:r>
              <a:rPr lang="ru-RU" sz="1600" dirty="0"/>
              <a:t> = </a:t>
            </a:r>
            <a:r>
              <a:rPr lang="ru-RU" sz="1600" dirty="0" err="1"/>
              <a:t>new</a:t>
            </a:r>
            <a:r>
              <a:rPr lang="ru-RU" sz="1600" dirty="0"/>
              <a:t>…</a:t>
            </a:r>
          </a:p>
          <a:p>
            <a:r>
              <a:rPr lang="ru-RU" sz="1600" dirty="0" err="1"/>
              <a:t>a.Passport</a:t>
            </a:r>
            <a:r>
              <a:rPr lang="ru-RU" sz="1600" dirty="0"/>
              <a:t>()</a:t>
            </a:r>
          </a:p>
          <a:p>
            <a:r>
              <a:rPr lang="ru-RU" sz="1600" dirty="0"/>
              <a:t>               </a:t>
            </a:r>
            <a:r>
              <a:rPr lang="ru-RU" sz="1600" dirty="0" err="1"/>
              <a:t>b.Passport</a:t>
            </a:r>
            <a:r>
              <a:rPr lang="ru-RU" sz="1600" dirty="0"/>
              <a:t>()</a:t>
            </a:r>
            <a:endParaRPr lang="ru-RU" dirty="0"/>
          </a:p>
        </p:txBody>
      </p:sp>
      <p:sp>
        <p:nvSpPr>
          <p:cNvPr id="34824" name="AutoShape 93"/>
          <p:cNvSpPr>
            <a:spLocks noChangeArrowheads="1"/>
          </p:cNvSpPr>
          <p:nvPr/>
        </p:nvSpPr>
        <p:spPr bwMode="auto">
          <a:xfrm>
            <a:off x="401638" y="4699000"/>
            <a:ext cx="3063875" cy="1949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 dirty="0"/>
              <a:t>Метод </a:t>
            </a:r>
            <a:r>
              <a:rPr lang="ru-RU" sz="1600" b="1" dirty="0" err="1"/>
              <a:t>Passport</a:t>
            </a:r>
            <a:r>
              <a:rPr lang="ru-RU" sz="1600" b="1" dirty="0"/>
              <a:t>:</a:t>
            </a:r>
          </a:p>
          <a:p>
            <a:r>
              <a:rPr lang="ru-RU" sz="1600" dirty="0"/>
              <a:t>Вывод полей</a:t>
            </a:r>
          </a:p>
          <a:p>
            <a:r>
              <a:rPr lang="ru-RU" sz="1600" dirty="0" err="1"/>
              <a:t>name</a:t>
            </a:r>
            <a:endParaRPr lang="ru-RU" sz="1600" dirty="0"/>
          </a:p>
          <a:p>
            <a:r>
              <a:rPr lang="ru-RU" sz="1600" dirty="0" err="1"/>
              <a:t>health</a:t>
            </a:r>
            <a:endParaRPr lang="ru-RU" sz="1600" dirty="0"/>
          </a:p>
          <a:p>
            <a:r>
              <a:rPr lang="ru-RU" sz="1600" dirty="0" err="1"/>
              <a:t>ammo</a:t>
            </a:r>
            <a:endParaRPr lang="ru-RU" sz="1600" dirty="0"/>
          </a:p>
          <a:p>
            <a:endParaRPr lang="ru-RU" dirty="0"/>
          </a:p>
        </p:txBody>
      </p:sp>
      <p:sp>
        <p:nvSpPr>
          <p:cNvPr id="34825" name="Text Box 94"/>
          <p:cNvSpPr txBox="1">
            <a:spLocks noChangeArrowheads="1"/>
          </p:cNvSpPr>
          <p:nvPr/>
        </p:nvSpPr>
        <p:spPr bwMode="auto">
          <a:xfrm>
            <a:off x="4859338" y="1912938"/>
            <a:ext cx="2227262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/>
              <a:t>ДАННЫЕ (хип):</a:t>
            </a:r>
            <a:endParaRPr lang="ru-RU"/>
          </a:p>
        </p:txBody>
      </p:sp>
      <p:sp>
        <p:nvSpPr>
          <p:cNvPr id="34911" name="AutoShape 95"/>
          <p:cNvSpPr>
            <a:spLocks noChangeArrowheads="1"/>
          </p:cNvSpPr>
          <p:nvPr/>
        </p:nvSpPr>
        <p:spPr bwMode="auto">
          <a:xfrm>
            <a:off x="4859338" y="2330450"/>
            <a:ext cx="2227262" cy="1673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 dirty="0"/>
              <a:t>Объект a:</a:t>
            </a:r>
          </a:p>
          <a:p>
            <a:r>
              <a:rPr lang="ru-RU" sz="1600" dirty="0" err="1"/>
              <a:t>name</a:t>
            </a:r>
            <a:endParaRPr lang="ru-RU" sz="1600" dirty="0"/>
          </a:p>
          <a:p>
            <a:r>
              <a:rPr lang="ru-RU" sz="1600" dirty="0" err="1"/>
              <a:t>health</a:t>
            </a:r>
            <a:endParaRPr lang="ru-RU" sz="1600" dirty="0"/>
          </a:p>
          <a:p>
            <a:r>
              <a:rPr lang="ru-RU" sz="1600" dirty="0" err="1"/>
              <a:t>ammo</a:t>
            </a:r>
            <a:endParaRPr lang="ru-RU" sz="1200" dirty="0"/>
          </a:p>
          <a:p>
            <a:endParaRPr lang="ru-RU" dirty="0"/>
          </a:p>
        </p:txBody>
      </p:sp>
      <p:sp>
        <p:nvSpPr>
          <p:cNvPr id="34912" name="AutoShape 96"/>
          <p:cNvSpPr>
            <a:spLocks noChangeArrowheads="1"/>
          </p:cNvSpPr>
          <p:nvPr/>
        </p:nvSpPr>
        <p:spPr bwMode="auto">
          <a:xfrm>
            <a:off x="4859338" y="4141788"/>
            <a:ext cx="2089150" cy="18097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 dirty="0"/>
              <a:t>Объект b:</a:t>
            </a:r>
          </a:p>
          <a:p>
            <a:r>
              <a:rPr lang="ru-RU" sz="1600" dirty="0" err="1"/>
              <a:t>name</a:t>
            </a:r>
            <a:endParaRPr lang="ru-RU" sz="1600" dirty="0"/>
          </a:p>
          <a:p>
            <a:r>
              <a:rPr lang="ru-RU" sz="1600" dirty="0" err="1"/>
              <a:t>health</a:t>
            </a:r>
            <a:endParaRPr lang="ru-RU" sz="1600" dirty="0"/>
          </a:p>
          <a:p>
            <a:r>
              <a:rPr lang="ru-RU" sz="1600" dirty="0" err="1"/>
              <a:t>ammo</a:t>
            </a:r>
            <a:endParaRPr lang="ru-RU" sz="1600" dirty="0"/>
          </a:p>
          <a:p>
            <a:endParaRPr lang="ru-RU" dirty="0"/>
          </a:p>
        </p:txBody>
      </p:sp>
      <p:sp>
        <p:nvSpPr>
          <p:cNvPr id="34913" name="Line 97"/>
          <p:cNvSpPr>
            <a:spLocks noChangeShapeType="1"/>
          </p:cNvSpPr>
          <p:nvPr/>
        </p:nvSpPr>
        <p:spPr bwMode="auto">
          <a:xfrm flipV="1">
            <a:off x="2630488" y="2747963"/>
            <a:ext cx="2228850" cy="1587"/>
          </a:xfrm>
          <a:prstGeom prst="line">
            <a:avLst/>
          </a:prstGeom>
          <a:noFill/>
          <a:ln w="41275">
            <a:solidFill>
              <a:srgbClr val="33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14" name="Line 98"/>
          <p:cNvSpPr>
            <a:spLocks noChangeShapeType="1"/>
          </p:cNvSpPr>
          <p:nvPr/>
        </p:nvSpPr>
        <p:spPr bwMode="auto">
          <a:xfrm>
            <a:off x="2630488" y="3167063"/>
            <a:ext cx="2228850" cy="1252537"/>
          </a:xfrm>
          <a:prstGeom prst="line">
            <a:avLst/>
          </a:prstGeom>
          <a:noFill/>
          <a:ln w="41275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15" name="Line 99"/>
          <p:cNvSpPr>
            <a:spLocks noChangeShapeType="1"/>
          </p:cNvSpPr>
          <p:nvPr/>
        </p:nvSpPr>
        <p:spPr bwMode="auto">
          <a:xfrm>
            <a:off x="755650" y="3357563"/>
            <a:ext cx="0" cy="1254125"/>
          </a:xfrm>
          <a:prstGeom prst="line">
            <a:avLst/>
          </a:prstGeom>
          <a:noFill/>
          <a:ln w="41275">
            <a:solidFill>
              <a:srgbClr val="33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16" name="Line 100"/>
          <p:cNvSpPr>
            <a:spLocks noChangeShapeType="1"/>
          </p:cNvSpPr>
          <p:nvPr/>
        </p:nvSpPr>
        <p:spPr bwMode="auto">
          <a:xfrm>
            <a:off x="1763713" y="3644900"/>
            <a:ext cx="1587" cy="976313"/>
          </a:xfrm>
          <a:prstGeom prst="line">
            <a:avLst/>
          </a:prstGeom>
          <a:noFill/>
          <a:ln w="41275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17" name="Line 101"/>
          <p:cNvSpPr>
            <a:spLocks noChangeShapeType="1"/>
          </p:cNvSpPr>
          <p:nvPr/>
        </p:nvSpPr>
        <p:spPr bwMode="auto">
          <a:xfrm flipV="1">
            <a:off x="2490788" y="5256213"/>
            <a:ext cx="2368550" cy="50800"/>
          </a:xfrm>
          <a:prstGeom prst="line">
            <a:avLst/>
          </a:prstGeom>
          <a:noFill/>
          <a:ln w="41275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18" name="Text Box 102"/>
          <p:cNvSpPr txBox="1">
            <a:spLocks noChangeArrowheads="1"/>
          </p:cNvSpPr>
          <p:nvPr/>
        </p:nvSpPr>
        <p:spPr bwMode="auto">
          <a:xfrm>
            <a:off x="900113" y="4292600"/>
            <a:ext cx="9779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/>
              <a:t>this=a</a:t>
            </a:r>
            <a:endParaRPr lang="ru-RU"/>
          </a:p>
        </p:txBody>
      </p:sp>
      <p:sp>
        <p:nvSpPr>
          <p:cNvPr id="34919" name="Text Box 103"/>
          <p:cNvSpPr txBox="1">
            <a:spLocks noChangeArrowheads="1"/>
          </p:cNvSpPr>
          <p:nvPr/>
        </p:nvSpPr>
        <p:spPr bwMode="auto">
          <a:xfrm>
            <a:off x="2212975" y="4281488"/>
            <a:ext cx="11144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/>
              <a:t>this=b</a:t>
            </a:r>
            <a:endParaRPr lang="ru-RU"/>
          </a:p>
        </p:txBody>
      </p:sp>
      <p:sp>
        <p:nvSpPr>
          <p:cNvPr id="34920" name="Line 104"/>
          <p:cNvSpPr>
            <a:spLocks noChangeShapeType="1"/>
          </p:cNvSpPr>
          <p:nvPr/>
        </p:nvSpPr>
        <p:spPr bwMode="auto">
          <a:xfrm flipV="1">
            <a:off x="2490788" y="3444875"/>
            <a:ext cx="2430462" cy="1811338"/>
          </a:xfrm>
          <a:prstGeom prst="line">
            <a:avLst/>
          </a:prstGeom>
          <a:noFill/>
          <a:ln w="41275">
            <a:solidFill>
              <a:srgbClr val="3333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921" name="Text Box 105"/>
          <p:cNvSpPr txBox="1">
            <a:spLocks noChangeArrowheads="1"/>
          </p:cNvSpPr>
          <p:nvPr/>
        </p:nvSpPr>
        <p:spPr bwMode="auto">
          <a:xfrm>
            <a:off x="542925" y="5395913"/>
            <a:ext cx="1670050" cy="1114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/>
              <a:t>this.name </a:t>
            </a:r>
          </a:p>
          <a:p>
            <a:r>
              <a:rPr lang="ru-RU" sz="1600"/>
              <a:t>this.health this.ammo</a:t>
            </a:r>
            <a:endParaRPr lang="ru-RU"/>
          </a:p>
        </p:txBody>
      </p:sp>
      <p:sp>
        <p:nvSpPr>
          <p:cNvPr id="34837" name="Text Box 106"/>
          <p:cNvSpPr txBox="1">
            <a:spLocks noChangeArrowheads="1"/>
          </p:cNvSpPr>
          <p:nvPr/>
        </p:nvSpPr>
        <p:spPr bwMode="auto">
          <a:xfrm>
            <a:off x="1974850" y="1822450"/>
            <a:ext cx="1160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/>
              <a:t>КОД: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1" grpId="0" animBg="1"/>
      <p:bldP spid="34912" grpId="0" animBg="1"/>
      <p:bldP spid="34913" grpId="0" animBg="1"/>
      <p:bldP spid="34914" grpId="0" animBg="1"/>
      <p:bldP spid="34915" grpId="0" animBg="1"/>
      <p:bldP spid="34916" grpId="0" animBg="1"/>
      <p:bldP spid="34917" grpId="0" animBg="1"/>
      <p:bldP spid="34918" grpId="0"/>
      <p:bldP spid="34919" grpId="0"/>
      <p:bldP spid="34920" grpId="0" animBg="1"/>
      <p:bldP spid="3492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3D561-50E4-4A54-A0B4-E2A2F7A275FF}" type="slidenum">
              <a:rPr lang="ru-RU"/>
              <a:pPr>
                <a:defRPr/>
              </a:pPr>
              <a:t>47</a:t>
            </a:fld>
            <a:endParaRPr lang="ru-RU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Использование явного </a:t>
            </a:r>
            <a:r>
              <a:rPr lang="en-US" smtClean="0"/>
              <a:t>this</a:t>
            </a:r>
            <a:endParaRPr lang="ru-RU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7610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smtClean="0"/>
              <a:t>В явном виде параметр this применяется: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/>
              <a:t>1) </a:t>
            </a:r>
            <a:r>
              <a:rPr lang="ru-RU" sz="2000" smtClean="0"/>
              <a:t>чтобы возвратить из метода ссылку на вызвавший объект: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class Demo   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{      double y;</a:t>
            </a:r>
            <a:endParaRPr lang="ru-RU" sz="2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chemeClr val="hlink"/>
                </a:solidFill>
              </a:rPr>
              <a:t>        </a:t>
            </a:r>
            <a:r>
              <a:rPr lang="en-US" sz="2000" smtClean="0">
                <a:solidFill>
                  <a:schemeClr val="hlink"/>
                </a:solidFill>
              </a:rPr>
              <a:t>public Demo T</a:t>
            </a:r>
            <a:r>
              <a:rPr lang="ru-RU" sz="2000" smtClean="0">
                <a:solidFill>
                  <a:schemeClr val="hlink"/>
                </a:solidFill>
              </a:rPr>
              <a:t>()    </a:t>
            </a:r>
            <a:r>
              <a:rPr lang="en-US" sz="2000" smtClean="0">
                <a:solidFill>
                  <a:schemeClr val="hlink"/>
                </a:solidFill>
              </a:rPr>
              <a:t>{ return </a:t>
            </a:r>
            <a:r>
              <a:rPr lang="en-US" sz="2000" b="1" smtClean="0">
                <a:solidFill>
                  <a:schemeClr val="hlink"/>
                </a:solidFill>
              </a:rPr>
              <a:t>this</a:t>
            </a:r>
            <a:r>
              <a:rPr lang="en-US" sz="2000" smtClean="0">
                <a:solidFill>
                  <a:schemeClr val="hlink"/>
                </a:solidFill>
              </a:rPr>
              <a:t>; }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/>
              <a:t>// 2) </a:t>
            </a:r>
            <a:r>
              <a:rPr lang="ru-RU" sz="2000" smtClean="0"/>
              <a:t>для идентификации поля, если его имя совпадает с</a:t>
            </a: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/>
              <a:t>//    </a:t>
            </a:r>
            <a:r>
              <a:rPr lang="ru-RU" sz="2000" smtClean="0"/>
              <a:t> именем</a:t>
            </a:r>
            <a:r>
              <a:rPr lang="en-US" sz="2000" smtClean="0"/>
              <a:t> </a:t>
            </a:r>
            <a:r>
              <a:rPr lang="ru-RU" sz="2000" smtClean="0"/>
              <a:t>параметра метода:</a:t>
            </a: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        public void Sety( double y ) </a:t>
            </a:r>
            <a:r>
              <a:rPr lang="ru-RU" sz="2000" smtClean="0">
                <a:solidFill>
                  <a:schemeClr val="hlink"/>
                </a:solidFill>
              </a:rPr>
              <a:t>{ </a:t>
            </a:r>
            <a:r>
              <a:rPr lang="en-US" sz="2000" b="1" smtClean="0">
                <a:solidFill>
                  <a:schemeClr val="hlink"/>
                </a:solidFill>
              </a:rPr>
              <a:t>this</a:t>
            </a:r>
            <a:r>
              <a:rPr lang="ru-RU" sz="2000" smtClean="0">
                <a:solidFill>
                  <a:schemeClr val="hlink"/>
                </a:solidFill>
              </a:rPr>
              <a:t>.</a:t>
            </a:r>
            <a:r>
              <a:rPr lang="en-US" sz="2000" smtClean="0">
                <a:solidFill>
                  <a:schemeClr val="hlink"/>
                </a:solidFill>
              </a:rPr>
              <a:t>y</a:t>
            </a:r>
            <a:r>
              <a:rPr lang="ru-RU" sz="2000" smtClean="0">
                <a:solidFill>
                  <a:schemeClr val="hlink"/>
                </a:solidFill>
              </a:rPr>
              <a:t> = </a:t>
            </a:r>
            <a:r>
              <a:rPr lang="en-US" sz="2000" smtClean="0">
                <a:solidFill>
                  <a:schemeClr val="hlink"/>
                </a:solidFill>
              </a:rPr>
              <a:t>y</a:t>
            </a:r>
            <a:r>
              <a:rPr lang="ru-RU" sz="2000" smtClean="0">
                <a:solidFill>
                  <a:schemeClr val="hlink"/>
                </a:solidFill>
              </a:rPr>
              <a:t>; }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chemeClr val="hlink"/>
                </a:solidFill>
              </a:rPr>
              <a:t>}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-477054"/>
            <a:ext cx="4608512" cy="9541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(this)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55037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ru-RU" sz="1900" dirty="0" smtClean="0"/>
              <a:t>{</a:t>
            </a:r>
            <a:r>
              <a:rPr lang="en-US" sz="1900" dirty="0" smtClean="0"/>
              <a:t>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public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bool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Sync</a:t>
            </a:r>
            <a:r>
              <a:rPr lang="en-US" sz="1900" b="1" dirty="0" smtClean="0">
                <a:solidFill>
                  <a:schemeClr val="bg1">
                    <a:lumMod val="50000"/>
                  </a:schemeClr>
                </a:solidFill>
              </a:rPr>
              <a:t>(out </a:t>
            </a:r>
            <a:r>
              <a:rPr lang="en-US" sz="1900" b="1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900" b="1" dirty="0" smtClean="0">
                <a:solidFill>
                  <a:schemeClr val="bg1">
                    <a:lumMod val="50000"/>
                  </a:schemeClr>
                </a:solidFill>
              </a:rPr>
              <a:t> x)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{    x = n;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    return n==0 ? false : true 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}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</a:t>
            </a:r>
            <a:r>
              <a:rPr lang="en-US" sz="1900" b="1" dirty="0" smtClean="0">
                <a:solidFill>
                  <a:srgbClr val="006600"/>
                </a:solidFill>
              </a:rPr>
              <a:t>public void Set(</a:t>
            </a:r>
            <a:r>
              <a:rPr lang="ru-RU" sz="1900" b="1" dirty="0" smtClean="0">
                <a:solidFill>
                  <a:srgbClr val="006600"/>
                </a:solidFill>
              </a:rPr>
              <a:t> </a:t>
            </a:r>
            <a:r>
              <a:rPr lang="en-US" sz="1900" b="1" dirty="0" err="1" smtClean="0">
                <a:solidFill>
                  <a:srgbClr val="006600"/>
                </a:solidFill>
              </a:rPr>
              <a:t>int</a:t>
            </a:r>
            <a:r>
              <a:rPr lang="en-US" sz="1900" b="1" dirty="0" smtClean="0">
                <a:solidFill>
                  <a:srgbClr val="006600"/>
                </a:solidFill>
              </a:rPr>
              <a:t> start</a:t>
            </a:r>
            <a:r>
              <a:rPr lang="ru-RU" sz="1900" b="1" dirty="0" smtClean="0">
                <a:solidFill>
                  <a:srgbClr val="006600"/>
                </a:solidFill>
              </a:rPr>
              <a:t> </a:t>
            </a:r>
            <a:r>
              <a:rPr lang="en-US" sz="1900" b="1" dirty="0" smtClean="0">
                <a:solidFill>
                  <a:srgbClr val="006600"/>
                </a:solidFill>
              </a:rPr>
              <a:t>) { n = start; } 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900" dirty="0" smtClean="0"/>
              <a:t>      ...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       { 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Counter num1 = new Counter();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     Counter num2 = new Counter();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     ... 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    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temp;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     if ( num1.Sync(</a:t>
            </a:r>
            <a:r>
              <a:rPr lang="en-US" sz="1900" b="1" dirty="0" smtClean="0">
                <a:solidFill>
                  <a:schemeClr val="bg1">
                    <a:lumMod val="50000"/>
                  </a:schemeClr>
                </a:solidFill>
              </a:rPr>
              <a:t>out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temp) ) num2.Set(temp);</a:t>
            </a:r>
          </a:p>
          <a:p>
            <a:pPr>
              <a:buNone/>
            </a:pPr>
            <a:r>
              <a:rPr lang="en-US" sz="1900" dirty="0" smtClean="0"/>
              <a:t>             …</a:t>
            </a:r>
          </a:p>
          <a:p>
            <a:pPr>
              <a:buNone/>
            </a:pPr>
            <a:r>
              <a:rPr lang="ru-RU" sz="1900" dirty="0" smtClean="0"/>
              <a:t>}}</a:t>
            </a:r>
          </a:p>
          <a:p>
            <a:pPr>
              <a:buNone/>
            </a:pPr>
            <a:endParaRPr lang="ru-RU" sz="19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068960"/>
            <a:ext cx="5439310" cy="3847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900" b="1" kern="0" dirty="0" smtClean="0">
                <a:solidFill>
                  <a:srgbClr val="7030A0"/>
                </a:solidFill>
                <a:latin typeface="Verdana"/>
              </a:rPr>
              <a:t> </a:t>
            </a:r>
            <a:r>
              <a:rPr lang="en-US" sz="1900" b="1" kern="0" dirty="0" smtClean="0">
                <a:solidFill>
                  <a:srgbClr val="000000"/>
                </a:solidFill>
                <a:latin typeface="Verdana"/>
              </a:rPr>
              <a:t>public void Set(</a:t>
            </a:r>
            <a:r>
              <a:rPr lang="ru-RU" sz="1900" b="1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900" b="1" kern="0" dirty="0" err="1" smtClean="0">
                <a:solidFill>
                  <a:srgbClr val="000000"/>
                </a:solidFill>
                <a:latin typeface="Verdana"/>
              </a:rPr>
              <a:t>int</a:t>
            </a:r>
            <a:r>
              <a:rPr lang="en-US" sz="1900" b="1" kern="0" dirty="0" smtClean="0">
                <a:solidFill>
                  <a:srgbClr val="000000"/>
                </a:solidFill>
                <a:latin typeface="Verdana"/>
              </a:rPr>
              <a:t> n</a:t>
            </a:r>
            <a:r>
              <a:rPr lang="ru-RU" sz="1900" b="1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900" b="1" kern="0" dirty="0" smtClean="0">
                <a:solidFill>
                  <a:srgbClr val="000000"/>
                </a:solidFill>
                <a:latin typeface="Verdana"/>
              </a:rPr>
              <a:t>) { </a:t>
            </a:r>
            <a:r>
              <a:rPr lang="en-US" sz="1900" b="1" kern="0" dirty="0" err="1" smtClean="0">
                <a:solidFill>
                  <a:srgbClr val="000000"/>
                </a:solidFill>
                <a:latin typeface="Verdana"/>
              </a:rPr>
              <a:t>this.n</a:t>
            </a:r>
            <a:r>
              <a:rPr lang="en-US" sz="1900" b="1" kern="0" dirty="0" smtClean="0">
                <a:solidFill>
                  <a:srgbClr val="000000"/>
                </a:solidFill>
                <a:latin typeface="Verdana"/>
              </a:rPr>
              <a:t> = n; }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1 -0.00879 C -0.16719 -0.03631 -0.19827 -0.0636 -0.22049 -0.07794 C -0.24271 -0.09227 -0.25504 -0.09181 -0.26997 -0.09528 C -0.2849 -0.09875 -0.29861 -0.09019 -0.31007 -0.09875 C -0.32153 -0.10731 -0.33629 -0.13205 -0.33872 -0.14709 C -0.34115 -0.16212 -0.3316 -0.18154 -0.32448 -0.18871 C -0.31736 -0.19588 -0.30643 -0.19172 -0.29583 -0.19033 C -0.28524 -0.18894 -0.26788 -0.18686 -0.26077 -0.18016 C -0.25365 -0.17345 -0.25399 -0.1598 -0.25295 -0.15055 C -0.25191 -0.1413 -0.25313 -0.13298 -0.25434 -0.12465 " pathEditMode="relative" rAng="0" ptsTypes="aaaaaaa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Конструктор – особый вид метода, предназначенный для инициализации </a:t>
            </a:r>
            <a:r>
              <a:rPr lang="ru-RU" sz="2000" b="1" dirty="0" smtClean="0"/>
              <a:t>объекта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6600"/>
                </a:solidFill>
              </a:rPr>
              <a:t>конструктор экземпляра</a:t>
            </a:r>
            <a:r>
              <a:rPr lang="ru-RU" sz="2000" dirty="0" smtClean="0"/>
              <a:t>) или </a:t>
            </a:r>
            <a:r>
              <a:rPr lang="ru-RU" sz="2000" b="1" dirty="0" smtClean="0"/>
              <a:t>класса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6600"/>
                </a:solidFill>
              </a:rPr>
              <a:t>статический конструктор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ru-RU" sz="2000" dirty="0" smtClean="0"/>
              <a:t>Конструктор экземпляра инициализирует данные экземпляра, конструктор класса — данные класса.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E01-DB40-4744-B124-40BC16BD3D09}" type="slidenum">
              <a:rPr lang="ru-RU"/>
              <a:pPr/>
              <a:t>5</a:t>
            </a:fld>
            <a:endParaRPr lang="ru-RU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ОО-программы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8915400" cy="54721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err="1"/>
              <a:t>class</a:t>
            </a:r>
            <a:r>
              <a:rPr lang="ru-RU" sz="1800" dirty="0"/>
              <a:t> </a:t>
            </a:r>
            <a:r>
              <a:rPr lang="ru-RU" sz="1800" dirty="0" smtClean="0">
                <a:solidFill>
                  <a:schemeClr val="hlink"/>
                </a:solidFill>
              </a:rPr>
              <a:t>Двигатель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{    </a:t>
            </a: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7030A0"/>
                </a:solidFill>
              </a:rPr>
              <a:t>Запуск</a:t>
            </a:r>
            <a:r>
              <a:rPr lang="ru-RU" sz="1800" dirty="0"/>
              <a:t>() </a:t>
            </a:r>
            <a:endParaRPr lang="ru-RU" sz="1800" dirty="0" smtClean="0"/>
          </a:p>
          <a:p>
            <a:pPr>
              <a:lnSpc>
                <a:spcPct val="90000"/>
              </a:lnSpc>
              <a:buNone/>
            </a:pPr>
            <a:r>
              <a:rPr lang="en-US" sz="1800" dirty="0" smtClean="0"/>
              <a:t>  </a:t>
            </a:r>
            <a:r>
              <a:rPr lang="ru-RU" sz="1800" dirty="0" smtClean="0"/>
              <a:t>  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{    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Console.WriteLine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(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пыщь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пыщь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8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  <a:endParaRPr lang="ru-RU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err="1"/>
              <a:t>class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hlink"/>
                </a:solidFill>
              </a:rPr>
              <a:t>Самолет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{     </a:t>
            </a:r>
            <a:r>
              <a:rPr lang="ru-RU" sz="1800" dirty="0" err="1"/>
              <a:t>public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7030A0"/>
                </a:solidFill>
              </a:rPr>
              <a:t>Самолет</a:t>
            </a:r>
            <a:r>
              <a:rPr lang="ru-RU" sz="1800" dirty="0"/>
              <a:t>()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{   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левый 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new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Двигатель(); правый =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new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 Двигатель();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</a:t>
            </a:r>
            <a:r>
              <a:rPr lang="ru-RU" sz="1800" dirty="0" err="1" smtClean="0"/>
              <a:t>public</a:t>
            </a:r>
            <a:r>
              <a:rPr lang="ru-RU" sz="1800" dirty="0" smtClean="0"/>
              <a:t> </a:t>
            </a:r>
            <a:r>
              <a:rPr lang="ru-RU" sz="1800" dirty="0" err="1"/>
              <a:t>void</a:t>
            </a:r>
            <a:r>
              <a:rPr lang="ru-RU" sz="1800" dirty="0"/>
              <a:t> </a:t>
            </a:r>
            <a:r>
              <a:rPr lang="ru-RU" sz="1800" dirty="0" err="1">
                <a:solidFill>
                  <a:srgbClr val="7030A0"/>
                </a:solidFill>
              </a:rPr>
              <a:t>Запустить_двигатели</a:t>
            </a:r>
            <a:r>
              <a:rPr lang="ru-RU" sz="1800" dirty="0"/>
              <a:t>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      </a:t>
            </a:r>
            <a:r>
              <a:rPr lang="ru-RU" sz="1800" dirty="0"/>
              <a:t>{    </a:t>
            </a:r>
            <a:r>
              <a:rPr lang="ru-RU" sz="1800" dirty="0" err="1" smtClean="0">
                <a:solidFill>
                  <a:schemeClr val="accent5">
                    <a:lumMod val="50000"/>
                  </a:schemeClr>
                </a:solidFill>
              </a:rPr>
              <a:t>левый.Запуск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(); 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</a:rPr>
              <a:t>правый.Запуск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();    </a:t>
            </a:r>
            <a:r>
              <a:rPr lang="ru-RU" sz="1800" dirty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       Двигатель левый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правый ;                 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// 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скрытые поля данных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err="1" smtClean="0"/>
              <a:t>class</a:t>
            </a:r>
            <a:r>
              <a:rPr lang="ru-RU" sz="1800" b="1" dirty="0" smtClean="0"/>
              <a:t> </a:t>
            </a:r>
            <a:r>
              <a:rPr lang="ru-RU" sz="1800" b="1" dirty="0">
                <a:solidFill>
                  <a:srgbClr val="0070C0"/>
                </a:solidFill>
              </a:rPr>
              <a:t>Class1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{    </a:t>
            </a:r>
            <a:r>
              <a:rPr lang="ru-RU" sz="1800" b="1" dirty="0" err="1" smtClean="0"/>
              <a:t>static</a:t>
            </a:r>
            <a:r>
              <a:rPr lang="ru-RU" sz="1800" b="1" dirty="0" smtClean="0"/>
              <a:t> </a:t>
            </a:r>
            <a:r>
              <a:rPr lang="ru-RU" sz="1800" b="1" dirty="0" err="1"/>
              <a:t>void</a:t>
            </a:r>
            <a:r>
              <a:rPr lang="ru-RU" sz="1800" b="1" dirty="0"/>
              <a:t> </a:t>
            </a:r>
            <a:r>
              <a:rPr lang="ru-RU" sz="1800" b="1" dirty="0" err="1"/>
              <a:t>Main</a:t>
            </a:r>
            <a:r>
              <a:rPr lang="ru-RU" sz="1800" b="1" dirty="0"/>
              <a:t>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       {    Самолет </a:t>
            </a:r>
            <a:r>
              <a:rPr lang="ru-RU" sz="1800" b="1" dirty="0"/>
              <a:t>АН24_1 = </a:t>
            </a:r>
            <a:r>
              <a:rPr lang="ru-RU" sz="1800" b="1" dirty="0" err="1"/>
              <a:t>new</a:t>
            </a:r>
            <a:r>
              <a:rPr lang="ru-RU" sz="1800" b="1" dirty="0"/>
              <a:t> Самолет();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             АН24_1.</a:t>
            </a:r>
            <a:r>
              <a:rPr lang="ru-RU" sz="1800" b="1" dirty="0" smtClean="0">
                <a:solidFill>
                  <a:srgbClr val="7030A0"/>
                </a:solidFill>
              </a:rPr>
              <a:t>Запустить_двигатели</a:t>
            </a:r>
            <a:r>
              <a:rPr lang="ru-RU" sz="1800" b="1" dirty="0"/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       }</a:t>
            </a:r>
            <a:endParaRPr lang="ru-RU" sz="18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}</a:t>
            </a:r>
            <a:endParaRPr lang="ru-RU" sz="1800" b="1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444208" y="332656"/>
            <a:ext cx="2088926" cy="1200329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Метод </a:t>
            </a:r>
            <a:r>
              <a:rPr lang="en-US" dirty="0" smtClean="0"/>
              <a:t>Main </a:t>
            </a:r>
            <a:r>
              <a:rPr lang="ru-RU" dirty="0" smtClean="0"/>
              <a:t>не знает, как именно запускаются двигатели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4005064"/>
            <a:ext cx="242566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лев1, лев2, пр1, пр2;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2996952"/>
            <a:ext cx="669674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лев1 = …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645024"/>
            <a:ext cx="43924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лев1.Запуск(); …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19872" y="1340768"/>
            <a:ext cx="17281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"</a:t>
            </a:r>
            <a:r>
              <a:rPr lang="ru-RU" dirty="0" err="1" smtClean="0"/>
              <a:t>взззззззззззз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804248" y="4725144"/>
            <a:ext cx="2088926" cy="1754326"/>
          </a:xfrm>
          <a:prstGeom prst="rect">
            <a:avLst/>
          </a:prstGeom>
          <a:solidFill>
            <a:schemeClr val="accent1">
              <a:alpha val="2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Результат работы программы:</a:t>
            </a:r>
          </a:p>
          <a:p>
            <a:r>
              <a:rPr lang="ru-RU" dirty="0" err="1" smtClean="0"/>
              <a:t>взззззззззззз</a:t>
            </a:r>
            <a:endParaRPr lang="ru-RU" dirty="0" smtClean="0"/>
          </a:p>
          <a:p>
            <a:r>
              <a:rPr lang="ru-RU" dirty="0" err="1" smtClean="0"/>
              <a:t>взззззззззззз</a:t>
            </a:r>
            <a:endParaRPr lang="ru-RU" dirty="0" smtClean="0"/>
          </a:p>
          <a:p>
            <a:r>
              <a:rPr lang="ru-RU" dirty="0" err="1" smtClean="0"/>
              <a:t>взззззззззззз</a:t>
            </a:r>
            <a:endParaRPr lang="ru-RU" dirty="0" smtClean="0"/>
          </a:p>
          <a:p>
            <a:r>
              <a:rPr lang="ru-RU" dirty="0" err="1" smtClean="0"/>
              <a:t>взззззззззззз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B9828-B9AE-45C5-87CB-99D9DA835D7F}" type="slidenum">
              <a:rPr lang="ru-RU"/>
              <a:pPr>
                <a:defRPr/>
              </a:pPr>
              <a:t>50</a:t>
            </a:fld>
            <a:endParaRPr lang="ru-RU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Конструкторы</a:t>
            </a:r>
            <a:r>
              <a:rPr lang="en-US" dirty="0" smtClean="0"/>
              <a:t> </a:t>
            </a:r>
            <a:r>
              <a:rPr lang="ru-RU" dirty="0" smtClean="0"/>
              <a:t>экземпляра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dirty="0" smtClean="0"/>
              <a:t>Конструктор вызывается автоматически при создании объекта класса с помощью операции </a:t>
            </a:r>
            <a:r>
              <a:rPr lang="ru-RU" sz="2000" dirty="0" err="1" smtClean="0"/>
              <a:t>new</a:t>
            </a:r>
            <a:r>
              <a:rPr lang="ru-RU" sz="2000" dirty="0" smtClean="0"/>
              <a:t>. Имя конструктора совпадает с именем класса. </a:t>
            </a:r>
          </a:p>
          <a:p>
            <a:pPr algn="ctr"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dirty="0" smtClean="0"/>
              <a:t>Свойства конструкторов: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Конструктор не возвращает значение, даже типа </a:t>
            </a:r>
            <a:r>
              <a:rPr lang="ru-RU" sz="2000" dirty="0" err="1" smtClean="0"/>
              <a:t>void</a:t>
            </a:r>
            <a:r>
              <a:rPr lang="ru-RU" sz="2000" dirty="0" smtClean="0"/>
              <a:t>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Класс может иметь несколько конструкторов с разными параметрами для разных видов инициализации.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Если программист не указал ни одного конструктора или какие-то поля не были инициализированы, полям значимых типов присваивается нуль, полям ссылочных типов — значение </a:t>
            </a:r>
            <a:r>
              <a:rPr lang="ru-RU" sz="2000" dirty="0" err="1" smtClean="0"/>
              <a:t>null</a:t>
            </a:r>
            <a:r>
              <a:rPr lang="ru-RU" sz="2000" dirty="0" smtClean="0"/>
              <a:t>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dirty="0" smtClean="0"/>
              <a:t>Конструктор, вызываемый без параметров, называется </a:t>
            </a:r>
            <a:r>
              <a:rPr lang="ru-RU" sz="2000" b="1" dirty="0" smtClean="0">
                <a:solidFill>
                  <a:schemeClr val="hlink"/>
                </a:solidFill>
              </a:rPr>
              <a:t>конструктором по умолчанию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3CBD2-ECF5-43B3-AE77-31C7A0DE10C2}" type="slidenum">
              <a:rPr lang="ru-RU"/>
              <a:pPr>
                <a:defRPr/>
              </a:pPr>
              <a:t>51</a:t>
            </a:fld>
            <a:endParaRPr lang="ru-RU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класса с конструктором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class Demo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public Demo( int </a:t>
            </a:r>
            <a:r>
              <a:rPr lang="en-US" sz="1900" smtClean="0">
                <a:solidFill>
                  <a:schemeClr val="folHlink"/>
                </a:solidFill>
              </a:rPr>
              <a:t>a</a:t>
            </a:r>
            <a:r>
              <a:rPr lang="en-US" sz="1900" smtClean="0"/>
              <a:t>, double </a:t>
            </a:r>
            <a:r>
              <a:rPr lang="en-US" sz="1900" smtClean="0">
                <a:solidFill>
                  <a:schemeClr val="folHlink"/>
                </a:solidFill>
              </a:rPr>
              <a:t>y</a:t>
            </a:r>
            <a:r>
              <a:rPr lang="en-US" sz="1900" smtClean="0"/>
              <a:t> )         // </a:t>
            </a:r>
            <a:r>
              <a:rPr lang="ru-RU" sz="1900" smtClean="0"/>
              <a:t>конструктор</a:t>
            </a:r>
            <a:endParaRPr lang="en-US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this.</a:t>
            </a:r>
            <a:r>
              <a:rPr lang="en-US" sz="1900" smtClean="0">
                <a:solidFill>
                  <a:schemeClr val="hlink"/>
                </a:solidFill>
              </a:rPr>
              <a:t>a</a:t>
            </a:r>
            <a:r>
              <a:rPr lang="en-US" sz="1900" smtClean="0"/>
              <a:t> = </a:t>
            </a:r>
            <a:r>
              <a:rPr lang="en-US" sz="1900" smtClean="0">
                <a:solidFill>
                  <a:schemeClr val="folHlink"/>
                </a:solidFill>
              </a:rPr>
              <a:t>a</a:t>
            </a:r>
            <a:r>
              <a:rPr lang="en-US" sz="19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this.</a:t>
            </a:r>
            <a:r>
              <a:rPr lang="en-US" sz="1900" smtClean="0">
                <a:solidFill>
                  <a:schemeClr val="hlink"/>
                </a:solidFill>
              </a:rPr>
              <a:t>y</a:t>
            </a:r>
            <a:r>
              <a:rPr lang="en-US" sz="1900" smtClean="0"/>
              <a:t> = </a:t>
            </a:r>
            <a:r>
              <a:rPr lang="en-US" sz="1900" smtClean="0">
                <a:solidFill>
                  <a:schemeClr val="folHlink"/>
                </a:solidFill>
              </a:rPr>
              <a:t>y</a:t>
            </a:r>
            <a:r>
              <a:rPr lang="en-US" sz="19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    </a:t>
            </a:r>
            <a:r>
              <a:rPr lang="en-US" sz="1900" smtClean="0">
                <a:solidFill>
                  <a:schemeClr val="hlink"/>
                </a:solidFill>
              </a:rPr>
              <a:t>int a;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>
                <a:solidFill>
                  <a:schemeClr val="hlink"/>
                </a:solidFill>
              </a:rPr>
              <a:t>        double 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class Class1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{  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Demo a = new Demo( 300, 0.002 );     // </a:t>
            </a:r>
            <a:r>
              <a:rPr lang="ru-RU" sz="1900" smtClean="0"/>
              <a:t>вызов</a:t>
            </a:r>
            <a:r>
              <a:rPr lang="en-US" sz="1900" smtClean="0"/>
              <a:t> </a:t>
            </a:r>
            <a:r>
              <a:rPr lang="ru-RU" sz="1900" smtClean="0"/>
              <a:t>конструктора</a:t>
            </a:r>
            <a:endParaRPr lang="en-US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Demo b</a:t>
            </a:r>
            <a:r>
              <a:rPr lang="ru-RU" sz="1900" smtClean="0"/>
              <a:t> = </a:t>
            </a:r>
            <a:r>
              <a:rPr lang="en-US" sz="1900" smtClean="0"/>
              <a:t>new Demo</a:t>
            </a:r>
            <a:r>
              <a:rPr lang="ru-RU" sz="1900" smtClean="0"/>
              <a:t>( 1, 5.71 );          // вызов конструктора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        …</a:t>
            </a:r>
            <a:endParaRPr lang="en-US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</a:t>
            </a:r>
            <a:r>
              <a:rPr lang="ru-RU" sz="1900" smtClean="0"/>
              <a:t>}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1C776-7DAE-430E-B864-3B21C6DDBB85}" type="slidenum">
              <a:rPr lang="ru-RU"/>
              <a:pPr>
                <a:defRPr/>
              </a:pPr>
              <a:t>52</a:t>
            </a:fld>
            <a:endParaRPr lang="ru-RU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класса с двумя конструкторами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class Demo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public Demo( int a )                   // </a:t>
            </a:r>
            <a:r>
              <a:rPr lang="ru-RU" sz="1900" smtClean="0"/>
              <a:t>конструктор</a:t>
            </a:r>
            <a:r>
              <a:rPr lang="en-US" sz="1900" smtClean="0"/>
              <a:t>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this.a = a;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this.y = 0.002;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public Demo( double y )                // </a:t>
            </a:r>
            <a:r>
              <a:rPr lang="ru-RU" sz="1900" smtClean="0"/>
              <a:t>конструктор</a:t>
            </a:r>
            <a:r>
              <a:rPr lang="en-US" sz="1900" smtClean="0"/>
              <a:t>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this.a =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    this.y = y;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smtClean="0"/>
              <a:t>        </a:t>
            </a:r>
            <a:r>
              <a:rPr lang="ru-RU" sz="19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   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   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        </a:t>
            </a:r>
            <a:r>
              <a:rPr lang="en-US" sz="1900" smtClean="0"/>
              <a:t>Demo x </a:t>
            </a:r>
            <a:r>
              <a:rPr lang="ru-RU" sz="1900" smtClean="0"/>
              <a:t>= </a:t>
            </a:r>
            <a:r>
              <a:rPr lang="en-US" sz="1900" smtClean="0"/>
              <a:t>new Demo</a:t>
            </a:r>
            <a:r>
              <a:rPr lang="ru-RU" sz="1900" smtClean="0"/>
              <a:t>( 300 );            // вызов конструктора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            </a:t>
            </a:r>
            <a:r>
              <a:rPr lang="en-US" sz="1900" smtClean="0"/>
              <a:t>Demo y</a:t>
            </a:r>
            <a:r>
              <a:rPr lang="ru-RU" sz="1900" smtClean="0"/>
              <a:t> = </a:t>
            </a:r>
            <a:r>
              <a:rPr lang="en-US" sz="1900" smtClean="0"/>
              <a:t>new Demo</a:t>
            </a:r>
            <a:r>
              <a:rPr lang="ru-RU" sz="1900" smtClean="0"/>
              <a:t>( 5.71 );           // вызов конструктора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288" y="-675456"/>
            <a:ext cx="6408712" cy="124059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конструкторы)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55037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en-US" sz="1900" dirty="0" smtClean="0"/>
              <a:t>{      public Counter() { }</a:t>
            </a:r>
          </a:p>
          <a:p>
            <a:pPr>
              <a:buNone/>
            </a:pPr>
            <a:r>
              <a:rPr lang="en-US" sz="1900" dirty="0" smtClean="0"/>
              <a:t>        public Counter( </a:t>
            </a:r>
            <a:r>
              <a:rPr lang="en-US" sz="1900" dirty="0" err="1" smtClean="0"/>
              <a:t>int</a:t>
            </a:r>
            <a:r>
              <a:rPr lang="en-US" sz="1900" dirty="0" smtClean="0"/>
              <a:t> n )</a:t>
            </a:r>
          </a:p>
          <a:p>
            <a:pPr>
              <a:buNone/>
            </a:pPr>
            <a:r>
              <a:rPr lang="en-US" sz="1900" dirty="0" smtClean="0"/>
              <a:t>        {</a:t>
            </a:r>
          </a:p>
          <a:p>
            <a:pPr>
              <a:buNone/>
            </a:pPr>
            <a:r>
              <a:rPr lang="en-US" sz="1900" dirty="0" smtClean="0"/>
              <a:t>            </a:t>
            </a:r>
            <a:r>
              <a:rPr lang="en-US" sz="1900" dirty="0" err="1" smtClean="0"/>
              <a:t>this.n</a:t>
            </a:r>
            <a:r>
              <a:rPr lang="en-US" sz="1900" dirty="0" smtClean="0"/>
              <a:t> = n &gt; 0 ? n : 0; </a:t>
            </a:r>
          </a:p>
          <a:p>
            <a:pPr>
              <a:buNone/>
            </a:pPr>
            <a:r>
              <a:rPr lang="en-US" sz="1900" dirty="0" smtClean="0"/>
              <a:t>        }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900" dirty="0" smtClean="0"/>
              <a:t>      ...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1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     {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Counter num1 = new Counter();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Counter num2 = new Counter(128);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... 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  <a:endParaRPr lang="en-US" sz="19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</a:p>
          <a:p>
            <a:pPr>
              <a:buNone/>
            </a:pPr>
            <a:endParaRPr lang="ru-RU" sz="19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DA36A-319A-4C5E-B7B2-388314B9E5D0}" type="slidenum">
              <a:rPr lang="ru-RU"/>
              <a:pPr>
                <a:defRPr/>
              </a:pPr>
              <a:t>54</a:t>
            </a:fld>
            <a:endParaRPr 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Сквозной пример класса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5076056" cy="5976938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class Monster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    </a:t>
            </a:r>
            <a:r>
              <a:rPr lang="en-US" sz="1600" b="1" i="1" dirty="0" smtClean="0"/>
              <a:t>public </a:t>
            </a:r>
            <a:r>
              <a:rPr lang="en-US" sz="1600" b="1" i="1" dirty="0" smtClean="0">
                <a:solidFill>
                  <a:schemeClr val="hlink"/>
                </a:solidFill>
              </a:rPr>
              <a:t>Monster</a:t>
            </a:r>
            <a:r>
              <a:rPr lang="en-US" sz="1600" b="1" i="1" dirty="0" smtClean="0"/>
              <a:t>()</a:t>
            </a:r>
            <a:r>
              <a:rPr lang="ru-RU" sz="1600" b="1" i="1" dirty="0" smtClean="0"/>
              <a:t>   </a:t>
            </a:r>
            <a:r>
              <a:rPr lang="en-US" sz="1600" b="1" i="1" dirty="0" smtClean="0"/>
              <a:t>// </a:t>
            </a:r>
            <a:r>
              <a:rPr lang="ru-RU" sz="1600" b="1" i="1" dirty="0" smtClean="0"/>
              <a:t>конструктор</a:t>
            </a:r>
            <a:endParaRPr lang="en-US" sz="16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       name  = "</a:t>
            </a:r>
            <a:r>
              <a:rPr lang="en-US" sz="1600" b="1" i="1" dirty="0" err="1" smtClean="0"/>
              <a:t>Noname</a:t>
            </a:r>
            <a:r>
              <a:rPr lang="en-US" sz="1600" b="1" i="1" dirty="0" smtClean="0"/>
              <a:t>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       health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       ammo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public </a:t>
            </a:r>
            <a:r>
              <a:rPr lang="en-US" sz="1600" b="1" i="1" dirty="0" smtClean="0">
                <a:solidFill>
                  <a:schemeClr val="hlink"/>
                </a:solidFill>
              </a:rPr>
              <a:t>Monster</a:t>
            </a:r>
            <a:r>
              <a:rPr lang="en-US" sz="1600" b="1" i="1" dirty="0" smtClean="0"/>
              <a:t>( string name ) : </a:t>
            </a:r>
            <a:r>
              <a:rPr lang="en-US" sz="1600" b="1" i="1" dirty="0" smtClean="0">
                <a:solidFill>
                  <a:schemeClr val="folHlink"/>
                </a:solidFill>
              </a:rPr>
              <a:t>this()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       this.name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public </a:t>
            </a:r>
            <a:r>
              <a:rPr lang="en-US" sz="1600" b="1" i="1" dirty="0" smtClean="0">
                <a:solidFill>
                  <a:schemeClr val="hlink"/>
                </a:solidFill>
              </a:rPr>
              <a:t>Monster</a:t>
            </a:r>
            <a:r>
              <a:rPr lang="en-US" sz="1600" b="1" i="1" dirty="0" smtClean="0"/>
              <a:t>( </a:t>
            </a:r>
            <a:r>
              <a:rPr lang="en-US" sz="1600" b="1" i="1" dirty="0" err="1" smtClean="0"/>
              <a:t>int</a:t>
            </a:r>
            <a:r>
              <a:rPr lang="en-US" sz="1600" b="1" i="1" dirty="0" smtClean="0"/>
              <a:t> health, </a:t>
            </a:r>
            <a:r>
              <a:rPr lang="en-US" sz="1600" b="1" i="1" dirty="0" err="1" smtClean="0"/>
              <a:t>int</a:t>
            </a:r>
            <a:r>
              <a:rPr lang="en-US" sz="1600" b="1" i="1" dirty="0" smtClean="0"/>
              <a:t> ammo, string name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    this.name  = name;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600" b="1" i="1" dirty="0" smtClean="0"/>
              <a:t>         </a:t>
            </a:r>
            <a:r>
              <a:rPr lang="en-US" sz="1600" b="1" i="1" dirty="0" err="1" smtClean="0"/>
              <a:t>this.health</a:t>
            </a:r>
            <a:r>
              <a:rPr lang="en-US" sz="1600" b="1" i="1" dirty="0" smtClean="0"/>
              <a:t> = health</a:t>
            </a:r>
            <a:r>
              <a:rPr lang="ru-RU" sz="1600" b="1" i="1" dirty="0" smtClean="0"/>
              <a:t> </a:t>
            </a:r>
            <a:r>
              <a:rPr lang="en-US" sz="1600" b="1" i="1" dirty="0" smtClean="0"/>
              <a:t>&gt; 0 ? health : 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    </a:t>
            </a:r>
            <a:r>
              <a:rPr lang="en-US" sz="1600" b="1" i="1" dirty="0" err="1" smtClean="0"/>
              <a:t>this.ammo</a:t>
            </a:r>
            <a:r>
              <a:rPr lang="en-US" sz="1600" b="1" i="1" dirty="0" smtClean="0"/>
              <a:t> = ammo &gt; 0 ? ammo : 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dirty="0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</a:t>
            </a:r>
            <a:r>
              <a:rPr lang="en-US" sz="1400" dirty="0" smtClean="0"/>
              <a:t>public string </a:t>
            </a:r>
            <a:r>
              <a:rPr lang="en-US" sz="1400" dirty="0" err="1" smtClean="0"/>
              <a:t>GetName</a:t>
            </a:r>
            <a:r>
              <a:rPr lang="en-US" sz="1400" dirty="0" smtClean="0"/>
              <a:t>()</a:t>
            </a:r>
            <a:r>
              <a:rPr lang="ru-RU" sz="1400" dirty="0" smtClean="0"/>
              <a:t>  </a:t>
            </a:r>
            <a:r>
              <a:rPr lang="en-US" sz="1400" dirty="0" smtClean="0"/>
              <a:t>   // </a:t>
            </a:r>
            <a:r>
              <a:rPr lang="ru-RU" sz="1400" dirty="0" smtClean="0"/>
              <a:t>метод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{  return name;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public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GetAmmo</a:t>
            </a:r>
            <a:r>
              <a:rPr lang="en-US" sz="1400" dirty="0" smtClean="0"/>
              <a:t>() </a:t>
            </a:r>
            <a:r>
              <a:rPr lang="ru-RU" sz="1400" dirty="0" smtClean="0"/>
              <a:t>       </a:t>
            </a:r>
            <a:r>
              <a:rPr lang="en-US" sz="1400" dirty="0" smtClean="0"/>
              <a:t>// </a:t>
            </a:r>
            <a:r>
              <a:rPr lang="ru-RU" sz="1400" dirty="0" smtClean="0"/>
              <a:t>метод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{  return ammo;}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5148263" y="549275"/>
            <a:ext cx="3995737" cy="59753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public </a:t>
            </a:r>
            <a:r>
              <a:rPr lang="en-US" sz="1400" dirty="0" err="1">
                <a:latin typeface="Verdana" pitchFamily="34" charset="0"/>
              </a:rPr>
              <a:t>int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Verdana" pitchFamily="34" charset="0"/>
              </a:rPr>
              <a:t>Health</a:t>
            </a:r>
            <a:r>
              <a:rPr lang="en-US" sz="1400" dirty="0">
                <a:latin typeface="Verdana" pitchFamily="34" charset="0"/>
              </a:rPr>
              <a:t> {                // </a:t>
            </a:r>
            <a:r>
              <a:rPr lang="en-US" sz="1400" dirty="0" err="1">
                <a:latin typeface="Verdana" pitchFamily="34" charset="0"/>
              </a:rPr>
              <a:t>свойство</a:t>
            </a:r>
            <a:endParaRPr lang="en-US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</a:t>
            </a:r>
            <a:r>
              <a:rPr lang="en-US" sz="1400" dirty="0">
                <a:solidFill>
                  <a:srgbClr val="006600"/>
                </a:solidFill>
                <a:latin typeface="Verdana" pitchFamily="34" charset="0"/>
              </a:rPr>
              <a:t>get</a:t>
            </a:r>
            <a:r>
              <a:rPr lang="en-US" sz="1400" dirty="0">
                <a:latin typeface="Verdana" pitchFamily="34" charset="0"/>
              </a:rPr>
              <a:t> { return health;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</a:t>
            </a:r>
            <a:r>
              <a:rPr lang="en-US" sz="1400" dirty="0">
                <a:solidFill>
                  <a:srgbClr val="006600"/>
                </a:solidFill>
                <a:latin typeface="Verdana" pitchFamily="34" charset="0"/>
              </a:rPr>
              <a:t>set</a:t>
            </a:r>
            <a:r>
              <a:rPr lang="en-US" sz="1400" dirty="0">
                <a:latin typeface="Verdana" pitchFamily="34" charset="0"/>
              </a:rPr>
              <a:t> { if (value &gt; 0) health = value;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      else           </a:t>
            </a:r>
            <a:r>
              <a:rPr lang="ru-RU" sz="1400" dirty="0">
                <a:latin typeface="Verdana" pitchFamily="34" charset="0"/>
              </a:rPr>
              <a:t>    </a:t>
            </a:r>
            <a:r>
              <a:rPr lang="en-US" sz="1400" dirty="0">
                <a:latin typeface="Verdana" pitchFamily="34" charset="0"/>
              </a:rPr>
              <a:t>health =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public void Passport()</a:t>
            </a:r>
            <a:r>
              <a:rPr lang="ru-RU" sz="1400" dirty="0">
                <a:latin typeface="Verdana" pitchFamily="34" charset="0"/>
              </a:rPr>
              <a:t>               </a:t>
            </a:r>
            <a:r>
              <a:rPr lang="en-US" sz="1400" dirty="0">
                <a:latin typeface="Verdana" pitchFamily="34" charset="0"/>
              </a:rPr>
              <a:t>// </a:t>
            </a:r>
            <a:r>
              <a:rPr lang="ru-RU" sz="1400" dirty="0">
                <a:latin typeface="Verdana" pitchFamily="34" charset="0"/>
              </a:rPr>
              <a:t>метод</a:t>
            </a:r>
            <a:endParaRPr lang="en-US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{   </a:t>
            </a:r>
            <a:r>
              <a:rPr lang="en-US" sz="1400" dirty="0" err="1">
                <a:latin typeface="Verdana" pitchFamily="34" charset="0"/>
              </a:rPr>
              <a:t>Console.WriteLine</a:t>
            </a:r>
            <a:r>
              <a:rPr lang="en-US" sz="1400" dirty="0">
                <a:latin typeface="Verdana" pitchFamily="34" charset="0"/>
              </a:rPr>
              <a:t>( </a:t>
            </a:r>
            <a:endParaRPr lang="ru-RU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400" dirty="0">
                <a:latin typeface="Verdana" pitchFamily="34" charset="0"/>
              </a:rPr>
              <a:t>  </a:t>
            </a:r>
            <a:r>
              <a:rPr lang="en-US" sz="1400" dirty="0">
                <a:latin typeface="Verdana" pitchFamily="34" charset="0"/>
              </a:rPr>
              <a:t>"Monster {0} \t health = {1} </a:t>
            </a:r>
            <a:r>
              <a:rPr lang="ru-RU" sz="1400" dirty="0">
                <a:latin typeface="Verdana" pitchFamily="34" charset="0"/>
              </a:rPr>
              <a:t>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400" dirty="0">
                <a:latin typeface="Verdana" pitchFamily="34" charset="0"/>
              </a:rPr>
              <a:t>    </a:t>
            </a:r>
            <a:r>
              <a:rPr lang="en-US" sz="1400" dirty="0">
                <a:latin typeface="Verdana" pitchFamily="34" charset="0"/>
              </a:rPr>
              <a:t>ammo = {2}", name, health, ammo 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public override string </a:t>
            </a:r>
            <a:r>
              <a:rPr lang="en-US" sz="1400" dirty="0" err="1">
                <a:latin typeface="Verdana" pitchFamily="34" charset="0"/>
              </a:rPr>
              <a:t>ToString</a:t>
            </a:r>
            <a:r>
              <a:rPr lang="en-US" sz="1400" dirty="0">
                <a:latin typeface="Verdana" pitchFamily="34" charset="0"/>
              </a:rPr>
              <a:t>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	string </a:t>
            </a:r>
            <a:r>
              <a:rPr lang="en-US" sz="1400" dirty="0" err="1">
                <a:latin typeface="Verdana" pitchFamily="34" charset="0"/>
              </a:rPr>
              <a:t>buf</a:t>
            </a:r>
            <a:r>
              <a:rPr lang="en-US" sz="1400" dirty="0">
                <a:latin typeface="Verdana" pitchFamily="34" charset="0"/>
              </a:rPr>
              <a:t> = </a:t>
            </a:r>
            <a:r>
              <a:rPr lang="en-US" sz="1400" dirty="0" err="1">
                <a:latin typeface="Verdana" pitchFamily="34" charset="0"/>
              </a:rPr>
              <a:t>string.Format</a:t>
            </a:r>
            <a:r>
              <a:rPr lang="en-US" sz="1400" dirty="0">
                <a:latin typeface="Verdana" pitchFamily="34" charset="0"/>
              </a:rPr>
              <a:t>(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  "Monster {0} \t health = {1} 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ammo = {2}", name, health, ammo);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return </a:t>
            </a:r>
            <a:r>
              <a:rPr lang="en-US" sz="1400" dirty="0" err="1">
                <a:latin typeface="Verdana" pitchFamily="34" charset="0"/>
              </a:rPr>
              <a:t>buf</a:t>
            </a:r>
            <a:r>
              <a:rPr lang="en-US" sz="1400" dirty="0">
                <a:latin typeface="Verdana" pitchFamily="34" charset="0"/>
              </a:rPr>
              <a:t>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</a:t>
            </a: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string name;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  </a:t>
            </a:r>
            <a:r>
              <a:rPr lang="en-US" sz="1400" dirty="0" err="1">
                <a:solidFill>
                  <a:schemeClr val="hlink"/>
                </a:solidFill>
                <a:latin typeface="Verdana" pitchFamily="34" charset="0"/>
              </a:rPr>
              <a:t>int</a:t>
            </a: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 health, ammo;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}</a:t>
            </a:r>
            <a:endParaRPr lang="ru-RU" sz="1400" dirty="0"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764704"/>
            <a:ext cx="5634880" cy="1477328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Monster </a:t>
            </a:r>
            <a:r>
              <a:rPr lang="en-US" dirty="0" err="1" smtClean="0">
                <a:solidFill>
                  <a:schemeClr val="hlink"/>
                </a:solidFill>
              </a:rPr>
              <a:t>Vasia</a:t>
            </a:r>
            <a:r>
              <a:rPr lang="en-US" dirty="0" smtClean="0">
                <a:solidFill>
                  <a:schemeClr val="hlink"/>
                </a:solidFill>
              </a:rPr>
              <a:t> = new Monster(); </a:t>
            </a:r>
            <a:endParaRPr lang="ru-RU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Monster </a:t>
            </a:r>
            <a:r>
              <a:rPr lang="en-US" dirty="0" err="1" smtClean="0">
                <a:solidFill>
                  <a:schemeClr val="hlink"/>
                </a:solidFill>
              </a:rPr>
              <a:t>Petya</a:t>
            </a:r>
            <a:r>
              <a:rPr lang="en-US" dirty="0" smtClean="0">
                <a:solidFill>
                  <a:schemeClr val="hlink"/>
                </a:solidFill>
              </a:rPr>
              <a:t> = new Monster(“</a:t>
            </a:r>
            <a:r>
              <a:rPr lang="ru-RU" dirty="0" smtClean="0">
                <a:solidFill>
                  <a:schemeClr val="hlink"/>
                </a:solidFill>
              </a:rPr>
              <a:t>Петя</a:t>
            </a:r>
            <a:r>
              <a:rPr lang="en-US" dirty="0" smtClean="0">
                <a:solidFill>
                  <a:schemeClr val="hlink"/>
                </a:solidFill>
              </a:rPr>
              <a:t>“);</a:t>
            </a:r>
          </a:p>
          <a:p>
            <a:pPr>
              <a:lnSpc>
                <a:spcPct val="110000"/>
              </a:lnSpc>
              <a:spcAft>
                <a:spcPct val="20000"/>
              </a:spcAft>
            </a:pPr>
            <a:r>
              <a:rPr lang="en-US" dirty="0" smtClean="0">
                <a:solidFill>
                  <a:schemeClr val="hlink"/>
                </a:solidFill>
              </a:rPr>
              <a:t>Monster </a:t>
            </a:r>
            <a:r>
              <a:rPr lang="en-US" dirty="0" err="1" smtClean="0">
                <a:solidFill>
                  <a:schemeClr val="hlink"/>
                </a:solidFill>
              </a:rPr>
              <a:t>Masha</a:t>
            </a:r>
            <a:r>
              <a:rPr lang="en-US" dirty="0" smtClean="0">
                <a:solidFill>
                  <a:schemeClr val="hlink"/>
                </a:solidFill>
              </a:rPr>
              <a:t> = new Monster(</a:t>
            </a:r>
            <a:r>
              <a:rPr lang="ru-RU" dirty="0" smtClean="0">
                <a:solidFill>
                  <a:schemeClr val="hlink"/>
                </a:solidFill>
              </a:rPr>
              <a:t>150, 3000</a:t>
            </a:r>
            <a:r>
              <a:rPr lang="en-US" dirty="0" smtClean="0">
                <a:solidFill>
                  <a:schemeClr val="hlink"/>
                </a:solidFill>
              </a:rPr>
              <a:t>, “</a:t>
            </a:r>
            <a:r>
              <a:rPr lang="ru-RU" dirty="0" smtClean="0">
                <a:solidFill>
                  <a:schemeClr val="hlink"/>
                </a:solidFill>
              </a:rPr>
              <a:t>Мария</a:t>
            </a:r>
            <a:r>
              <a:rPr lang="en-US" dirty="0" smtClean="0">
                <a:solidFill>
                  <a:schemeClr val="hlink"/>
                </a:solidFill>
              </a:rPr>
              <a:t>”); </a:t>
            </a:r>
            <a:endParaRPr lang="ru-RU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ru-R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Статические конструкторы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Статический конструктор (</a:t>
            </a:r>
            <a:r>
              <a:rPr lang="ru-RU" sz="2000" dirty="0" err="1" smtClean="0"/>
              <a:t>конструктор</a:t>
            </a:r>
            <a:r>
              <a:rPr lang="ru-RU" sz="2000" dirty="0" smtClean="0"/>
              <a:t> класса) инициализирует статические поля класса.</a:t>
            </a:r>
          </a:p>
          <a:p>
            <a:r>
              <a:rPr lang="ru-RU" sz="2000" dirty="0" smtClean="0"/>
              <a:t>Он не имеет параметров, его нельзя вызвать явным образом. Система сама определяет момент, в который требуется его выполнить. Гарантируется, что это происходит до создания первого экземпляра объекта и до вызова любого статического метода.</a:t>
            </a:r>
          </a:p>
          <a:p>
            <a:r>
              <a:rPr lang="ru-RU" sz="2000" dirty="0" smtClean="0"/>
              <a:t>Статический конструктор, как и любой статический метод, не имеет доступа к полям экземпляра.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55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класса со статическими элементами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555037" cy="547211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class Monster {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  public Monster()</a:t>
            </a:r>
            <a:r>
              <a:rPr lang="ru-RU" sz="1800" dirty="0" smtClean="0"/>
              <a:t> </a:t>
            </a:r>
            <a:r>
              <a:rPr lang="en-US" sz="1800" dirty="0" smtClean="0"/>
              <a:t>{</a:t>
            </a:r>
            <a:r>
              <a:rPr lang="ru-RU" sz="1800" dirty="0" smtClean="0"/>
              <a:t> </a:t>
            </a:r>
            <a:r>
              <a:rPr lang="en-US" sz="1800" dirty="0" smtClean="0"/>
              <a:t>name  = "</a:t>
            </a:r>
            <a:r>
              <a:rPr lang="en-US" sz="1800" dirty="0" err="1" smtClean="0"/>
              <a:t>Noname</a:t>
            </a:r>
            <a:r>
              <a:rPr lang="en-US" sz="1800" dirty="0" smtClean="0"/>
              <a:t>";</a:t>
            </a:r>
            <a:r>
              <a:rPr lang="ru-RU" sz="1800" dirty="0" smtClean="0"/>
              <a:t> </a:t>
            </a:r>
            <a:r>
              <a:rPr lang="en-US" sz="1800" dirty="0" smtClean="0"/>
              <a:t>health = 100;</a:t>
            </a:r>
            <a:r>
              <a:rPr lang="ru-RU" sz="1800" dirty="0" smtClean="0"/>
              <a:t> </a:t>
            </a:r>
            <a:r>
              <a:rPr lang="en-US" sz="1800" dirty="0" smtClean="0"/>
              <a:t>ammo = 100;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         </a:t>
            </a:r>
            <a:r>
              <a:rPr lang="en-US" sz="1800" dirty="0" smtClean="0">
                <a:solidFill>
                  <a:srgbClr val="006600"/>
                </a:solidFill>
              </a:rPr>
              <a:t>++</a:t>
            </a:r>
            <a:r>
              <a:rPr lang="en-US" sz="1800" dirty="0" err="1" smtClean="0">
                <a:solidFill>
                  <a:srgbClr val="006600"/>
                </a:solidFill>
              </a:rPr>
              <a:t>num_Monsters</a:t>
            </a:r>
            <a:r>
              <a:rPr lang="en-US" sz="1800" dirty="0" smtClean="0">
                <a:solidFill>
                  <a:srgbClr val="006600"/>
                </a:solidFill>
              </a:rPr>
              <a:t>;</a:t>
            </a:r>
            <a:endParaRPr lang="ru-RU" sz="18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sz="1800" dirty="0" smtClean="0"/>
              <a:t>    }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public Monster( string name ) : this()</a:t>
            </a:r>
            <a:r>
              <a:rPr lang="ru-RU" sz="1800" dirty="0" smtClean="0"/>
              <a:t>  </a:t>
            </a:r>
            <a:r>
              <a:rPr lang="en-US" sz="1800" dirty="0" smtClean="0"/>
              <a:t>{</a:t>
            </a:r>
            <a:r>
              <a:rPr lang="ru-RU" sz="1800" dirty="0" smtClean="0"/>
              <a:t> </a:t>
            </a:r>
            <a:r>
              <a:rPr lang="en-US" sz="1800" dirty="0" smtClean="0"/>
              <a:t>this.name = name;</a:t>
            </a:r>
            <a:r>
              <a:rPr lang="ru-RU" sz="1800" dirty="0" smtClean="0"/>
              <a:t> </a:t>
            </a:r>
            <a:r>
              <a:rPr lang="en-US" sz="1800" dirty="0" smtClean="0"/>
              <a:t>}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public Monster( </a:t>
            </a:r>
            <a:r>
              <a:rPr lang="en-US" sz="1800" dirty="0" err="1" smtClean="0"/>
              <a:t>int</a:t>
            </a:r>
            <a:r>
              <a:rPr lang="en-US" sz="1800" dirty="0" smtClean="0"/>
              <a:t> health, </a:t>
            </a:r>
            <a:r>
              <a:rPr lang="en-US" sz="1800" dirty="0" err="1" smtClean="0"/>
              <a:t>int</a:t>
            </a:r>
            <a:r>
              <a:rPr lang="en-US" sz="1800" dirty="0" smtClean="0"/>
              <a:t> ammo, string name )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   {</a:t>
            </a:r>
            <a:r>
              <a:rPr lang="ru-RU" sz="1800" dirty="0" smtClean="0"/>
              <a:t> </a:t>
            </a:r>
            <a:r>
              <a:rPr lang="en-US" sz="1800" dirty="0" smtClean="0"/>
              <a:t> this.name  = name;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this.health</a:t>
            </a:r>
            <a:r>
              <a:rPr lang="en-US" sz="1800" dirty="0" smtClean="0"/>
              <a:t> = health &gt; 0 ? health : 0 ;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       </a:t>
            </a:r>
            <a:r>
              <a:rPr lang="en-US" sz="1800" dirty="0" err="1" smtClean="0"/>
              <a:t>this.ammo</a:t>
            </a:r>
            <a:r>
              <a:rPr lang="en-US" sz="1800" dirty="0" smtClean="0"/>
              <a:t> = ammo &gt; 0 ? ammo : 0 ;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         ++</a:t>
            </a:r>
            <a:r>
              <a:rPr lang="en-US" sz="1800" dirty="0" err="1" smtClean="0">
                <a:solidFill>
                  <a:srgbClr val="006600"/>
                </a:solidFill>
              </a:rPr>
              <a:t>num_Monsters</a:t>
            </a:r>
            <a:r>
              <a:rPr lang="en-US" sz="1800" dirty="0" smtClean="0">
                <a:solidFill>
                  <a:srgbClr val="006600"/>
                </a:solidFill>
              </a:rPr>
              <a:t>;</a:t>
            </a:r>
            <a:endParaRPr lang="ru-RU" sz="18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sz="1800" dirty="0" smtClean="0"/>
              <a:t>     }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006600"/>
                </a:solidFill>
              </a:rPr>
              <a:t>static Monster() { </a:t>
            </a:r>
            <a:r>
              <a:rPr lang="en-US" sz="1800" dirty="0" err="1" smtClean="0">
                <a:solidFill>
                  <a:srgbClr val="006600"/>
                </a:solidFill>
              </a:rPr>
              <a:t>num_Monsters</a:t>
            </a:r>
            <a:r>
              <a:rPr lang="en-US" sz="1800" dirty="0" smtClean="0">
                <a:solidFill>
                  <a:srgbClr val="006600"/>
                </a:solidFill>
              </a:rPr>
              <a:t> = </a:t>
            </a:r>
            <a:r>
              <a:rPr lang="ru-RU" sz="1800" dirty="0" smtClean="0">
                <a:solidFill>
                  <a:srgbClr val="006600"/>
                </a:solidFill>
              </a:rPr>
              <a:t>0</a:t>
            </a:r>
            <a:r>
              <a:rPr lang="en-US" sz="1800" dirty="0" smtClean="0">
                <a:solidFill>
                  <a:srgbClr val="006600"/>
                </a:solidFill>
              </a:rPr>
              <a:t>; }</a:t>
            </a:r>
            <a:r>
              <a:rPr lang="ru-RU" sz="1800" dirty="0" smtClean="0">
                <a:solidFill>
                  <a:srgbClr val="006600"/>
                </a:solidFill>
              </a:rPr>
              <a:t> </a:t>
            </a:r>
            <a:r>
              <a:rPr lang="en-US" sz="1800" dirty="0" smtClean="0">
                <a:solidFill>
                  <a:srgbClr val="006600"/>
                </a:solidFill>
              </a:rPr>
              <a:t> // </a:t>
            </a:r>
            <a:r>
              <a:rPr lang="ru-RU" sz="1800" dirty="0" smtClean="0">
                <a:solidFill>
                  <a:srgbClr val="006600"/>
                </a:solidFill>
              </a:rPr>
              <a:t>избыточно, для примера</a:t>
            </a:r>
          </a:p>
          <a:p>
            <a:pPr>
              <a:buNone/>
            </a:pPr>
            <a:r>
              <a:rPr lang="ru-RU" sz="1800" dirty="0" smtClean="0">
                <a:solidFill>
                  <a:srgbClr val="006600"/>
                </a:solidFill>
              </a:rPr>
              <a:t>  </a:t>
            </a:r>
            <a:r>
              <a:rPr lang="en-US" sz="1800" dirty="0" smtClean="0">
                <a:solidFill>
                  <a:srgbClr val="006600"/>
                </a:solidFill>
              </a:rPr>
              <a:t>public static </a:t>
            </a:r>
            <a:r>
              <a:rPr lang="en-US" sz="1800" dirty="0" err="1" smtClean="0">
                <a:solidFill>
                  <a:srgbClr val="006600"/>
                </a:solidFill>
              </a:rPr>
              <a:t>int</a:t>
            </a:r>
            <a:r>
              <a:rPr lang="en-US" sz="1800" dirty="0" smtClean="0">
                <a:solidFill>
                  <a:srgbClr val="006600"/>
                </a:solidFill>
              </a:rPr>
              <a:t> Total() { return </a:t>
            </a:r>
            <a:r>
              <a:rPr lang="en-US" sz="1800" dirty="0" err="1" smtClean="0">
                <a:solidFill>
                  <a:srgbClr val="006600"/>
                </a:solidFill>
              </a:rPr>
              <a:t>num_Monsters</a:t>
            </a:r>
            <a:r>
              <a:rPr lang="en-US" sz="1800" dirty="0" smtClean="0">
                <a:solidFill>
                  <a:srgbClr val="006600"/>
                </a:solidFill>
              </a:rPr>
              <a:t>;  }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...</a:t>
            </a:r>
          </a:p>
          <a:p>
            <a:pPr>
              <a:buNone/>
            </a:pPr>
            <a:r>
              <a:rPr lang="en-US" sz="1800" dirty="0" smtClean="0"/>
              <a:t>  string name; </a:t>
            </a:r>
            <a:r>
              <a:rPr lang="en-US" sz="1800" dirty="0" err="1" smtClean="0"/>
              <a:t>int</a:t>
            </a:r>
            <a:r>
              <a:rPr lang="en-US" sz="1800" dirty="0" smtClean="0"/>
              <a:t> health, ammo;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  </a:t>
            </a:r>
            <a:r>
              <a:rPr lang="ru-RU" sz="1800" dirty="0" err="1" smtClean="0">
                <a:solidFill>
                  <a:srgbClr val="006600"/>
                </a:solidFill>
              </a:rPr>
              <a:t>static</a:t>
            </a:r>
            <a:r>
              <a:rPr lang="ru-RU" sz="1800" dirty="0" smtClean="0">
                <a:solidFill>
                  <a:srgbClr val="006600"/>
                </a:solidFill>
              </a:rPr>
              <a:t> </a:t>
            </a:r>
            <a:r>
              <a:rPr lang="ru-RU" sz="1800" dirty="0" err="1" smtClean="0">
                <a:solidFill>
                  <a:srgbClr val="006600"/>
                </a:solidFill>
              </a:rPr>
              <a:t>int</a:t>
            </a:r>
            <a:r>
              <a:rPr lang="ru-RU" sz="1800" dirty="0" smtClean="0">
                <a:solidFill>
                  <a:srgbClr val="006600"/>
                </a:solidFill>
              </a:rPr>
              <a:t> </a:t>
            </a:r>
            <a:r>
              <a:rPr lang="ru-RU" sz="1800" dirty="0" err="1" smtClean="0">
                <a:solidFill>
                  <a:srgbClr val="006600"/>
                </a:solidFill>
              </a:rPr>
              <a:t>num_Monsters</a:t>
            </a:r>
            <a:r>
              <a:rPr lang="ru-RU" sz="1800" dirty="0" smtClean="0">
                <a:solidFill>
                  <a:srgbClr val="006600"/>
                </a:solidFill>
              </a:rPr>
              <a:t> = 0;</a:t>
            </a:r>
          </a:p>
          <a:p>
            <a:pPr>
              <a:buNone/>
            </a:pPr>
            <a:r>
              <a:rPr lang="ru-RU" sz="1800" dirty="0" smtClean="0"/>
              <a:t>}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56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772816"/>
            <a:ext cx="5760640" cy="258532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Monster </a:t>
            </a:r>
            <a:r>
              <a:rPr lang="en-US" dirty="0" err="1" smtClean="0"/>
              <a:t>Vasia</a:t>
            </a:r>
            <a:r>
              <a:rPr lang="en-US" dirty="0" smtClean="0"/>
              <a:t> = new Monster();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Monster </a:t>
            </a:r>
            <a:r>
              <a:rPr lang="en-US" dirty="0" err="1" smtClean="0"/>
              <a:t>Petya</a:t>
            </a:r>
            <a:r>
              <a:rPr lang="en-US" dirty="0" smtClean="0"/>
              <a:t> = new Monster("</a:t>
            </a:r>
            <a:r>
              <a:rPr lang="ru-RU" dirty="0" smtClean="0"/>
              <a:t>Петя");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Monster </a:t>
            </a:r>
            <a:r>
              <a:rPr lang="en-US" dirty="0" err="1" smtClean="0"/>
              <a:t>Masha</a:t>
            </a:r>
            <a:r>
              <a:rPr lang="en-US" dirty="0" smtClean="0"/>
              <a:t> = new Monster(150, 3000, "</a:t>
            </a:r>
            <a:r>
              <a:rPr lang="ru-RU" dirty="0" smtClean="0"/>
              <a:t>Мария");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 err="1" smtClean="0"/>
              <a:t>Monster.Total</a:t>
            </a:r>
            <a:r>
              <a:rPr lang="en-US" dirty="0" smtClean="0"/>
              <a:t>());</a:t>
            </a:r>
            <a:r>
              <a:rPr lang="ru-RU" dirty="0" smtClean="0"/>
              <a:t> </a:t>
            </a:r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006600"/>
                </a:solidFill>
              </a:rPr>
              <a:t>// 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55038" cy="5184775"/>
          </a:xfrm>
        </p:spPr>
        <p:txBody>
          <a:bodyPr/>
          <a:lstStyle/>
          <a:p>
            <a:pPr marL="0" indent="0">
              <a:lnSpc>
                <a:spcPct val="115000"/>
              </a:lnSpc>
              <a:buFont typeface="Wingdings" pitchFamily="2" charset="2"/>
              <a:buNone/>
            </a:pP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Любой человек должен уметь менять пеленки, планировать вторжения,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резать свиней, конструировать здания, управлять кораблями, писать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сонеты, вести бухгалтерию, возводить стены, вправлять кости, облегчать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смерть, исполнять приказы, отдавать приказы, сотрудничать, действовать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самостоятельно, решать уравнения, анализировать новые проблемы, бросать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навоз, </a:t>
            </a:r>
            <a:r>
              <a:rPr lang="ru-RU" sz="2800" b="1" i="1" dirty="0" smtClean="0">
                <a:solidFill>
                  <a:schemeClr val="hlink"/>
                </a:solidFill>
                <a:latin typeface="Monotype Corsiva" pitchFamily="66" charset="0"/>
              </a:rPr>
              <a:t>программировать компьютеры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, вкусно готовить, хорошо сражаться,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достойно умирать. </a:t>
            </a:r>
            <a: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  <a:t/>
            </a:r>
            <a:br>
              <a:rPr lang="en-US" sz="2800" i="1" dirty="0" smtClean="0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Специализация — удел насекомых. </a:t>
            </a:r>
            <a:b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</a:br>
            <a:endParaRPr lang="en-US" sz="2800" i="1" dirty="0" smtClean="0">
              <a:solidFill>
                <a:schemeClr val="hlink"/>
              </a:solidFill>
              <a:latin typeface="Monotype Corsiva" pitchFamily="66" charset="0"/>
            </a:endParaRPr>
          </a:p>
          <a:p>
            <a:pPr marL="0" indent="0" algn="r">
              <a:lnSpc>
                <a:spcPct val="115000"/>
              </a:lnSpc>
              <a:buFont typeface="Wingdings" pitchFamily="2" charset="2"/>
              <a:buNone/>
            </a:pPr>
            <a:r>
              <a:rPr lang="ru-RU" sz="2800" i="1" dirty="0" smtClean="0">
                <a:solidFill>
                  <a:schemeClr val="hlink"/>
                </a:solidFill>
                <a:latin typeface="Monotype Corsiva" pitchFamily="66" charset="0"/>
              </a:rPr>
              <a:t>Роберт Хайнлайн</a:t>
            </a:r>
            <a:r>
              <a:rPr lang="ru-RU" sz="2800" dirty="0" smtClean="0">
                <a:solidFill>
                  <a:schemeClr val="hlink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26670-6FFB-4CF5-B1D8-BB17DE152342}" type="slidenum">
              <a:rPr lang="ru-RU"/>
              <a:pPr>
                <a:defRPr/>
              </a:pPr>
              <a:t>58</a:t>
            </a:fld>
            <a:endParaRPr lang="ru-RU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Свойства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843962" cy="604837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Свойства служат для организации доступа к полям класса. Как правило, свойство определяет методы доступа к закрытому полю.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Свойства обеспечивают разделение между внутренним состоянием объекта и его интерфейсом.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Синтаксис свойства: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b="1" smtClean="0"/>
              <a:t>[ спецификаторы ] тип имя_свойства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b="1" smtClean="0"/>
              <a:t>{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b="1" smtClean="0"/>
              <a:t>    [ get код_доступа ]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b="1" smtClean="0"/>
              <a:t>    [ set код_доступа ]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b="1" smtClean="0"/>
              <a:t>}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При обращении к свойству автоматически вызываются указанные в нем блоки чтения (</a:t>
            </a:r>
            <a:r>
              <a:rPr lang="ru-RU" sz="1800" b="1" smtClean="0"/>
              <a:t>get)</a:t>
            </a:r>
            <a:r>
              <a:rPr lang="ru-RU" sz="1800" smtClean="0"/>
              <a:t> и установки (</a:t>
            </a:r>
            <a:r>
              <a:rPr lang="ru-RU" sz="1800" b="1" smtClean="0"/>
              <a:t>set)</a:t>
            </a:r>
            <a:r>
              <a:rPr lang="ru-RU" sz="1800" smtClean="0"/>
              <a:t>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1800" smtClean="0"/>
              <a:t>Может отсутствовать либо часть get, либо set, но не обе одновременно. Если отсутствует часть set, свойство доступно только для чтения (</a:t>
            </a:r>
            <a:r>
              <a:rPr lang="en-US" sz="1800" smtClean="0"/>
              <a:t>read</a:t>
            </a:r>
            <a:r>
              <a:rPr lang="ru-RU" sz="1800" smtClean="0"/>
              <a:t>-</a:t>
            </a:r>
            <a:r>
              <a:rPr lang="en-US" sz="1800" smtClean="0"/>
              <a:t>only</a:t>
            </a:r>
            <a:r>
              <a:rPr lang="ru-RU" sz="1800" smtClean="0"/>
              <a:t>), если отсутствует get - только для записи (</a:t>
            </a:r>
            <a:r>
              <a:rPr lang="en-US" sz="1800" smtClean="0"/>
              <a:t>write</a:t>
            </a:r>
            <a:r>
              <a:rPr lang="ru-RU" sz="1800" smtClean="0"/>
              <a:t>-</a:t>
            </a:r>
            <a:r>
              <a:rPr lang="en-US" sz="1800" smtClean="0"/>
              <a:t>only</a:t>
            </a:r>
            <a:r>
              <a:rPr lang="ru-RU" sz="1800" smtClean="0"/>
              <a:t>).</a:t>
            </a:r>
            <a:endParaRPr lang="ru-RU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288" y="-388965"/>
            <a:ext cx="6408712" cy="9541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свойства)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en-US" sz="1900" dirty="0" smtClean="0"/>
              <a:t>{      public Counter() { }</a:t>
            </a:r>
          </a:p>
          <a:p>
            <a:pPr>
              <a:buNone/>
            </a:pPr>
            <a:r>
              <a:rPr lang="en-US" sz="1900" dirty="0" smtClean="0"/>
              <a:t>        public Counter( </a:t>
            </a:r>
            <a:r>
              <a:rPr lang="en-US" sz="1900" dirty="0" err="1" smtClean="0"/>
              <a:t>int</a:t>
            </a:r>
            <a:r>
              <a:rPr lang="en-US" sz="1900" dirty="0" smtClean="0"/>
              <a:t> n )</a:t>
            </a:r>
            <a:r>
              <a:rPr lang="ru-RU" sz="1900" dirty="0" smtClean="0"/>
              <a:t> </a:t>
            </a:r>
            <a:r>
              <a:rPr lang="en-US" sz="1900" dirty="0" smtClean="0"/>
              <a:t>{</a:t>
            </a:r>
            <a:r>
              <a:rPr lang="ru-RU" sz="1900" dirty="0" smtClean="0"/>
              <a:t> </a:t>
            </a:r>
            <a:r>
              <a:rPr lang="en-US" sz="1900" dirty="0" err="1" smtClean="0"/>
              <a:t>this.n</a:t>
            </a:r>
            <a:r>
              <a:rPr lang="en-US" sz="1900" dirty="0" smtClean="0"/>
              <a:t> = n &gt; 0 ? n : 0;</a:t>
            </a:r>
            <a:r>
              <a:rPr lang="ru-RU" sz="1900" dirty="0" smtClean="0"/>
              <a:t> </a:t>
            </a:r>
            <a:r>
              <a:rPr lang="en-US" sz="1900" dirty="0" smtClean="0"/>
              <a:t>}</a:t>
            </a:r>
            <a:endParaRPr lang="ru-RU" sz="1900" dirty="0" smtClean="0"/>
          </a:p>
          <a:p>
            <a:pPr>
              <a:buNone/>
            </a:pPr>
            <a:r>
              <a:rPr lang="ru-RU" sz="1900" b="1" dirty="0" smtClean="0"/>
              <a:t>        </a:t>
            </a:r>
            <a:r>
              <a:rPr lang="en-US" sz="1900" b="1" dirty="0" smtClean="0"/>
              <a:t>public </a:t>
            </a:r>
            <a:r>
              <a:rPr lang="en-US" sz="1900" b="1" dirty="0" err="1" smtClean="0"/>
              <a:t>int</a:t>
            </a:r>
            <a:r>
              <a:rPr lang="en-US" sz="1900" b="1" dirty="0" smtClean="0"/>
              <a:t> N</a:t>
            </a:r>
          </a:p>
          <a:p>
            <a:pPr>
              <a:buNone/>
            </a:pPr>
            <a:r>
              <a:rPr lang="en-US" sz="1900" b="1" dirty="0" smtClean="0"/>
              <a:t>        {</a:t>
            </a:r>
            <a:r>
              <a:rPr lang="ru-RU" sz="1900" b="1" dirty="0" smtClean="0"/>
              <a:t> </a:t>
            </a:r>
            <a:r>
              <a:rPr lang="en-US" sz="1900" b="1" dirty="0" smtClean="0"/>
              <a:t> </a:t>
            </a:r>
            <a:r>
              <a:rPr lang="en-US" sz="1900" b="1" dirty="0" smtClean="0">
                <a:solidFill>
                  <a:srgbClr val="C00000"/>
                </a:solidFill>
              </a:rPr>
              <a:t>get</a:t>
            </a:r>
            <a:r>
              <a:rPr lang="en-US" sz="1900" b="1" dirty="0" smtClean="0"/>
              <a:t> { return n; }</a:t>
            </a:r>
          </a:p>
          <a:p>
            <a:pPr>
              <a:buNone/>
            </a:pPr>
            <a:r>
              <a:rPr lang="en-US" sz="1900" b="1" dirty="0" smtClean="0"/>
              <a:t>          </a:t>
            </a:r>
            <a:r>
              <a:rPr lang="ru-RU" sz="1900" b="1" dirty="0" smtClean="0"/>
              <a:t>  </a:t>
            </a:r>
            <a:r>
              <a:rPr lang="en-US" sz="1900" b="1" dirty="0" smtClean="0">
                <a:solidFill>
                  <a:srgbClr val="C00000"/>
                </a:solidFill>
              </a:rPr>
              <a:t>set</a:t>
            </a:r>
            <a:r>
              <a:rPr lang="en-US" sz="1900" b="1" dirty="0" smtClean="0"/>
              <a:t> { n = </a:t>
            </a:r>
            <a:r>
              <a:rPr lang="en-US" sz="1900" b="1" dirty="0" smtClean="0">
                <a:solidFill>
                  <a:srgbClr val="006600"/>
                </a:solidFill>
              </a:rPr>
              <a:t>value</a:t>
            </a:r>
            <a:r>
              <a:rPr lang="en-US" sz="1900" b="1" dirty="0" smtClean="0"/>
              <a:t> &gt; 0 ? </a:t>
            </a:r>
            <a:r>
              <a:rPr lang="en-US" sz="1900" b="1" dirty="0" smtClean="0">
                <a:solidFill>
                  <a:srgbClr val="006600"/>
                </a:solidFill>
              </a:rPr>
              <a:t>value</a:t>
            </a:r>
            <a:r>
              <a:rPr lang="en-US" sz="1900" b="1" dirty="0" smtClean="0"/>
              <a:t> : 0;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 dirty="0" smtClean="0"/>
              <a:t>        }</a:t>
            </a:r>
            <a:r>
              <a:rPr lang="ru-RU" sz="1900" b="1" dirty="0" smtClean="0"/>
              <a:t>  </a:t>
            </a:r>
            <a:endParaRPr lang="en-US" sz="1900" b="1" dirty="0" smtClean="0"/>
          </a:p>
          <a:p>
            <a:pPr>
              <a:buNone/>
            </a:pPr>
            <a:r>
              <a:rPr lang="en-US" sz="1900" i="1" dirty="0" smtClean="0"/>
              <a:t>// </a:t>
            </a:r>
            <a:r>
              <a:rPr lang="ru-RU" sz="1900" i="1" dirty="0" smtClean="0"/>
              <a:t>или: </a:t>
            </a:r>
            <a:r>
              <a:rPr lang="en-US" sz="2000" i="1" dirty="0" smtClean="0">
                <a:solidFill>
                  <a:srgbClr val="C00000"/>
                </a:solidFill>
              </a:rPr>
              <a:t>set</a:t>
            </a:r>
            <a:r>
              <a:rPr lang="en-US" sz="2000" i="1" dirty="0" smtClean="0"/>
              <a:t> { if (value &gt; 0) n = value; else throw new Exception();</a:t>
            </a:r>
            <a:r>
              <a:rPr lang="en-US" sz="2000" dirty="0" smtClean="0"/>
              <a:t>}</a:t>
            </a:r>
            <a:endParaRPr lang="en-US" sz="1900" b="1" dirty="0" smtClean="0"/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       // </a:t>
            </a:r>
            <a:r>
              <a:rPr lang="ru-RU" sz="1900" dirty="0" smtClean="0"/>
              <a:t>поле, связанное со свойством </a:t>
            </a:r>
            <a:r>
              <a:rPr lang="en-US" sz="1900" dirty="0" smtClean="0"/>
              <a:t>N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1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     {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Counter num = new Counter();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</a:t>
            </a:r>
            <a:r>
              <a:rPr lang="en-US" sz="1900" b="1" dirty="0" err="1" smtClean="0">
                <a:solidFill>
                  <a:schemeClr val="bg1">
                    <a:lumMod val="10000"/>
                  </a:schemeClr>
                </a:solidFill>
              </a:rPr>
              <a:t>num.N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= 5;</a:t>
            </a: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         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//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работает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set</a:t>
            </a: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             </a:t>
            </a:r>
            <a:r>
              <a:rPr lang="en-US" sz="1900" b="1" dirty="0" err="1" smtClean="0">
                <a:solidFill>
                  <a:schemeClr val="bg1">
                    <a:lumMod val="10000"/>
                  </a:schemeClr>
                </a:solidFill>
              </a:rPr>
              <a:t>int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a = </a:t>
            </a:r>
            <a:r>
              <a:rPr lang="en-US" sz="1900" b="1" dirty="0" err="1" smtClean="0">
                <a:solidFill>
                  <a:schemeClr val="bg1">
                    <a:lumMod val="10000"/>
                  </a:schemeClr>
                </a:solidFill>
              </a:rPr>
              <a:t>num.N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;    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//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работает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get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            </a:t>
            </a:r>
            <a:r>
              <a:rPr lang="en-US" sz="1900" b="1" dirty="0" err="1" smtClean="0">
                <a:solidFill>
                  <a:schemeClr val="bg1">
                    <a:lumMod val="10000"/>
                  </a:schemeClr>
                </a:solidFill>
              </a:rPr>
              <a:t>num.N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++;          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//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работает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get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, а потом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set </a:t>
            </a:r>
            <a:endParaRPr lang="en-US" sz="19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            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++</a:t>
            </a:r>
            <a:r>
              <a:rPr lang="en-US" sz="1900" b="1" dirty="0" err="1" smtClean="0">
                <a:solidFill>
                  <a:schemeClr val="bg1">
                    <a:lumMod val="10000"/>
                  </a:schemeClr>
                </a:solidFill>
              </a:rPr>
              <a:t>num.N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;          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//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работает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get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, а потом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set </a:t>
            </a:r>
            <a:endParaRPr lang="ru-RU" sz="19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}}</a:t>
            </a:r>
          </a:p>
          <a:p>
            <a:pPr>
              <a:buNone/>
            </a:pPr>
            <a:endParaRPr lang="ru-RU" sz="19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59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2243B-E9AF-4422-9743-0CF590AFDCB7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Наследование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Важное значение имеет возможность многократного использования кода. Для объекта можно определить наследников, корректирующих или дополняющих его поведение. </a:t>
            </a:r>
            <a:endParaRPr lang="ru-RU" sz="2000" i="1" smtClean="0"/>
          </a:p>
          <a:p>
            <a:pPr eaLnBrk="1" hangingPunct="1"/>
            <a:r>
              <a:rPr lang="ru-RU" sz="2000" i="1" smtClean="0"/>
              <a:t>Наследование</a:t>
            </a:r>
            <a:r>
              <a:rPr lang="ru-RU" sz="2000" smtClean="0"/>
              <a:t> применяется для:</a:t>
            </a:r>
          </a:p>
          <a:p>
            <a:pPr lvl="1" eaLnBrk="1" hangingPunct="1"/>
            <a:r>
              <a:rPr lang="ru-RU" sz="1800" smtClean="0"/>
              <a:t>исключения из программы повторяющихся фрагментов кода;</a:t>
            </a:r>
          </a:p>
          <a:p>
            <a:pPr lvl="1" eaLnBrk="1" hangingPunct="1"/>
            <a:r>
              <a:rPr lang="ru-RU" sz="1800" smtClean="0"/>
              <a:t>упрощения модификации программы;</a:t>
            </a:r>
          </a:p>
          <a:p>
            <a:pPr lvl="1" eaLnBrk="1" hangingPunct="1"/>
            <a:r>
              <a:rPr lang="ru-RU" sz="1800" smtClean="0"/>
              <a:t>упрощения создания новых программ на основе существующих.</a:t>
            </a:r>
          </a:p>
          <a:p>
            <a:pPr eaLnBrk="1" hangingPunct="1"/>
            <a:r>
              <a:rPr lang="ru-RU" sz="2000" smtClean="0"/>
              <a:t>Благодаря наследованию появляется возможность использовать объекты, исходный код которых недоступен, но в которые требуется внести изменения.</a:t>
            </a:r>
          </a:p>
          <a:p>
            <a:pPr eaLnBrk="1" hangingPunct="1"/>
            <a:r>
              <a:rPr lang="ru-RU" sz="2000" smtClean="0"/>
              <a:t>Наследование позволяет создавать </a:t>
            </a:r>
            <a:r>
              <a:rPr lang="ru-RU" sz="2000" i="1" smtClean="0"/>
              <a:t>иерархии объектов</a:t>
            </a:r>
            <a:r>
              <a:rPr lang="ru-RU" sz="2000" smtClean="0"/>
              <a:t>. Иерархия представляется в виде дерева, в котором более общие объекты располагаются ближе к корню, а более специализированные — на ветвях и листьях.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1CF7F-9158-4FC9-81B9-C9A9EACE8A4C}" type="slidenum">
              <a:rPr lang="ru-RU"/>
              <a:pPr>
                <a:defRPr/>
              </a:pPr>
              <a:t>60</a:t>
            </a:fld>
            <a:endParaRPr lang="ru-RU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Еще пример описания свойств 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532813" cy="3457575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smtClean="0"/>
              <a:t>public class Button: Control  </a:t>
            </a:r>
            <a:endParaRPr lang="ru-RU" sz="18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{  </a:t>
            </a:r>
            <a:r>
              <a:rPr lang="en-US" sz="1800" smtClean="0"/>
              <a:t>private string caption</a:t>
            </a:r>
            <a:r>
              <a:rPr lang="ru-RU" sz="1800" smtClean="0"/>
              <a:t>;            // поле, с которым связано свойство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    </a:t>
            </a:r>
            <a:r>
              <a:rPr lang="en-US" sz="1800" smtClean="0"/>
              <a:t>public string Caption {     </a:t>
            </a:r>
            <a:r>
              <a:rPr lang="ru-RU" sz="1800" smtClean="0"/>
              <a:t>      </a:t>
            </a:r>
            <a:r>
              <a:rPr lang="en-US" sz="1800" smtClean="0"/>
              <a:t>// </a:t>
            </a:r>
            <a:r>
              <a:rPr lang="ru-RU" sz="1800" smtClean="0"/>
              <a:t>свойство</a:t>
            </a:r>
            <a:endParaRPr lang="en-US" sz="18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smtClean="0"/>
              <a:t>      </a:t>
            </a:r>
            <a:r>
              <a:rPr lang="en-US" sz="1800" smtClean="0">
                <a:solidFill>
                  <a:schemeClr val="folHlink"/>
                </a:solidFill>
              </a:rPr>
              <a:t> get</a:t>
            </a:r>
            <a:r>
              <a:rPr lang="ru-RU" sz="1800" smtClean="0"/>
              <a:t> {</a:t>
            </a:r>
            <a:r>
              <a:rPr lang="en-US" sz="1800" smtClean="0"/>
              <a:t> return caption</a:t>
            </a:r>
            <a:r>
              <a:rPr lang="ru-RU" sz="1800" smtClean="0"/>
              <a:t>; </a:t>
            </a:r>
            <a:r>
              <a:rPr lang="en-US" sz="1800" smtClean="0"/>
              <a:t>} </a:t>
            </a:r>
            <a:r>
              <a:rPr lang="ru-RU" sz="1800" smtClean="0"/>
              <a:t>       // способ получения свойства</a:t>
            </a:r>
            <a:endParaRPr lang="en-US" sz="18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smtClean="0"/>
              <a:t>       </a:t>
            </a:r>
            <a:r>
              <a:rPr lang="en-US" sz="1800" smtClean="0">
                <a:solidFill>
                  <a:schemeClr val="folHlink"/>
                </a:solidFill>
              </a:rPr>
              <a:t>set </a:t>
            </a:r>
            <a:r>
              <a:rPr lang="en-US" sz="1800" smtClean="0"/>
              <a:t>             </a:t>
            </a:r>
            <a:r>
              <a:rPr lang="ru-RU" sz="1800" smtClean="0"/>
              <a:t> </a:t>
            </a:r>
            <a:r>
              <a:rPr lang="en-US" sz="1800" smtClean="0"/>
              <a:t>              </a:t>
            </a:r>
            <a:r>
              <a:rPr lang="ru-RU" sz="1800" smtClean="0"/>
              <a:t>       // способ установки свойства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1800" smtClean="0"/>
              <a:t>          </a:t>
            </a:r>
            <a:r>
              <a:rPr lang="ru-RU" sz="1800" smtClean="0"/>
              <a:t> { </a:t>
            </a:r>
            <a:r>
              <a:rPr lang="en-US" sz="1800" smtClean="0"/>
              <a:t>if (caption != </a:t>
            </a:r>
            <a:r>
              <a:rPr lang="en-US" sz="1800" smtClean="0">
                <a:solidFill>
                  <a:schemeClr val="folHlink"/>
                </a:solidFill>
              </a:rPr>
              <a:t>value</a:t>
            </a:r>
            <a:r>
              <a:rPr lang="en-US" sz="1800" smtClean="0"/>
              <a:t>) { caption</a:t>
            </a:r>
            <a:r>
              <a:rPr lang="ru-RU" sz="1800" smtClean="0"/>
              <a:t> = </a:t>
            </a:r>
            <a:r>
              <a:rPr lang="en-US" sz="1800" smtClean="0">
                <a:solidFill>
                  <a:schemeClr val="folHlink"/>
                </a:solidFill>
              </a:rPr>
              <a:t>value</a:t>
            </a:r>
            <a:r>
              <a:rPr lang="ru-RU" sz="1800" smtClean="0"/>
              <a:t>; }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1800" smtClean="0"/>
              <a:t> }}    ...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58775" y="4149725"/>
            <a:ext cx="8785225" cy="2014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>
                <a:latin typeface="Verdana" pitchFamily="34" charset="0"/>
              </a:rPr>
              <a:t>В программе свойство выглядит как поле класса: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  <a:latin typeface="Verdana" pitchFamily="34" charset="0"/>
              </a:rPr>
              <a:t>Button ok = new Button();</a:t>
            </a:r>
            <a:endParaRPr lang="ru-RU">
              <a:solidFill>
                <a:schemeClr val="hlink"/>
              </a:solidFill>
              <a:latin typeface="Verdana" pitchFamily="34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chemeClr val="hlink"/>
                </a:solidFill>
                <a:latin typeface="Verdana" pitchFamily="34" charset="0"/>
              </a:rPr>
              <a:t>ok.Caption = "OK";              // вызывается метод установки свойства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>
                <a:solidFill>
                  <a:schemeClr val="hlink"/>
                </a:solidFill>
                <a:latin typeface="Verdana" pitchFamily="34" charset="0"/>
              </a:rPr>
              <a:t>string s = ok.Caption;          // вызывается метод получения свойства</a:t>
            </a:r>
            <a:r>
              <a:rPr lang="ru-RU">
                <a:latin typeface="Verdana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76895-17E5-4993-ABE1-63AD4BD78C38}" type="slidenum">
              <a:rPr lang="ru-RU"/>
              <a:pPr>
                <a:defRPr/>
              </a:pPr>
              <a:t>61</a:t>
            </a:fld>
            <a:endParaRPr lang="ru-RU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Сквозной пример класса: свойства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4176712" cy="5976938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class Monster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public </a:t>
            </a:r>
            <a:r>
              <a:rPr lang="en-US" sz="1400" smtClean="0">
                <a:solidFill>
                  <a:schemeClr val="hlink"/>
                </a:solidFill>
              </a:rPr>
              <a:t>Monster</a:t>
            </a:r>
            <a:r>
              <a:rPr lang="en-US" sz="1400" smtClean="0"/>
              <a:t>()</a:t>
            </a:r>
            <a:r>
              <a:rPr lang="ru-RU" sz="1400" smtClean="0"/>
              <a:t>      </a:t>
            </a:r>
            <a:r>
              <a:rPr lang="en-US" sz="1400" smtClean="0"/>
              <a:t>// </a:t>
            </a:r>
            <a:r>
              <a:rPr lang="ru-RU" sz="1400" smtClean="0"/>
              <a:t>конструктор</a:t>
            </a: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this.name  = "Noname";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this.health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this.ammo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public </a:t>
            </a:r>
            <a:r>
              <a:rPr lang="en-US" sz="1400" smtClean="0">
                <a:solidFill>
                  <a:schemeClr val="hlink"/>
                </a:solidFill>
              </a:rPr>
              <a:t>Monster</a:t>
            </a:r>
            <a:r>
              <a:rPr lang="en-US" sz="1400" smtClean="0"/>
              <a:t>( string name ) : this()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this.name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public </a:t>
            </a:r>
            <a:r>
              <a:rPr lang="en-US" sz="1400" smtClean="0">
                <a:solidFill>
                  <a:schemeClr val="hlink"/>
                </a:solidFill>
              </a:rPr>
              <a:t>Monster</a:t>
            </a:r>
            <a:r>
              <a:rPr lang="en-US" sz="1400" smtClean="0"/>
              <a:t>( int health, int ammo, string name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this.name 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this.health = health;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       this.ammo = ammo;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public string GetName()</a:t>
            </a:r>
            <a:r>
              <a:rPr lang="ru-RU" sz="1400" smtClean="0"/>
              <a:t>   </a:t>
            </a:r>
            <a:r>
              <a:rPr lang="en-US" sz="1400" smtClean="0"/>
              <a:t>  // </a:t>
            </a:r>
            <a:r>
              <a:rPr lang="ru-RU" sz="1400" smtClean="0"/>
              <a:t>метод</a:t>
            </a: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{  return name;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public int GetAmmo() </a:t>
            </a:r>
            <a:r>
              <a:rPr lang="ru-RU" sz="1400" smtClean="0"/>
              <a:t>       </a:t>
            </a:r>
            <a:r>
              <a:rPr lang="en-US" sz="1400" smtClean="0"/>
              <a:t>// </a:t>
            </a:r>
            <a:r>
              <a:rPr lang="ru-RU" sz="1400" smtClean="0"/>
              <a:t>метод</a:t>
            </a: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{  return ammo;}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</a:t>
            </a:r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4500563" y="836613"/>
            <a:ext cx="4464050" cy="56880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 i="1" dirty="0">
                <a:latin typeface="Verdana" pitchFamily="34" charset="0"/>
              </a:rPr>
              <a:t>public </a:t>
            </a:r>
            <a:r>
              <a:rPr lang="en-US" sz="1600" b="1" i="1" dirty="0" err="1">
                <a:latin typeface="Verdana" pitchFamily="34" charset="0"/>
              </a:rPr>
              <a:t>int</a:t>
            </a:r>
            <a:r>
              <a:rPr lang="en-US" sz="1600" b="1" i="1" dirty="0">
                <a:latin typeface="Verdana" pitchFamily="34" charset="0"/>
              </a:rPr>
              <a:t> </a:t>
            </a:r>
            <a:r>
              <a:rPr lang="en-US" sz="1600" b="1" i="1" dirty="0">
                <a:solidFill>
                  <a:srgbClr val="006600"/>
                </a:solidFill>
                <a:latin typeface="Verdana" pitchFamily="34" charset="0"/>
              </a:rPr>
              <a:t>Health</a:t>
            </a:r>
            <a:r>
              <a:rPr lang="en-US" sz="1600" b="1" i="1" dirty="0">
                <a:latin typeface="Verdana" pitchFamily="34" charset="0"/>
              </a:rPr>
              <a:t> {           </a:t>
            </a:r>
            <a:r>
              <a:rPr lang="en-US" sz="1600" b="1" i="1" dirty="0">
                <a:solidFill>
                  <a:schemeClr val="folHlink"/>
                </a:solidFill>
                <a:latin typeface="Verdana" pitchFamily="34" charset="0"/>
              </a:rPr>
              <a:t>// </a:t>
            </a:r>
            <a:r>
              <a:rPr lang="en-US" sz="1600" b="1" i="1" dirty="0" err="1">
                <a:solidFill>
                  <a:schemeClr val="folHlink"/>
                </a:solidFill>
                <a:latin typeface="Verdana" pitchFamily="34" charset="0"/>
              </a:rPr>
              <a:t>свойство</a:t>
            </a:r>
            <a:endParaRPr lang="en-US" sz="1600" b="1" i="1" dirty="0">
              <a:solidFill>
                <a:schemeClr val="folHlink"/>
              </a:solidFill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 i="1" dirty="0">
                <a:latin typeface="Verdana" pitchFamily="34" charset="0"/>
              </a:rPr>
              <a:t>   </a:t>
            </a:r>
            <a:r>
              <a:rPr lang="en-US" sz="1600" b="1" i="1" dirty="0">
                <a:solidFill>
                  <a:srgbClr val="006600"/>
                </a:solidFill>
                <a:latin typeface="Verdana" pitchFamily="34" charset="0"/>
              </a:rPr>
              <a:t>get</a:t>
            </a:r>
            <a:r>
              <a:rPr lang="en-US" sz="1600" b="1" i="1" dirty="0">
                <a:latin typeface="Verdana" pitchFamily="34" charset="0"/>
              </a:rPr>
              <a:t> { return </a:t>
            </a:r>
            <a:r>
              <a:rPr lang="en-US" sz="1600" b="1" i="1" dirty="0">
                <a:solidFill>
                  <a:schemeClr val="folHlink"/>
                </a:solidFill>
                <a:latin typeface="Verdana" pitchFamily="34" charset="0"/>
              </a:rPr>
              <a:t>health</a:t>
            </a:r>
            <a:r>
              <a:rPr lang="en-US" sz="1600" b="1" i="1" dirty="0">
                <a:latin typeface="Verdana" pitchFamily="34" charset="0"/>
              </a:rPr>
              <a:t>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 i="1" dirty="0">
                <a:latin typeface="Verdana" pitchFamily="34" charset="0"/>
              </a:rPr>
              <a:t>   </a:t>
            </a:r>
            <a:r>
              <a:rPr lang="en-US" sz="1600" b="1" i="1" dirty="0">
                <a:solidFill>
                  <a:srgbClr val="006600"/>
                </a:solidFill>
                <a:latin typeface="Verdana" pitchFamily="34" charset="0"/>
              </a:rPr>
              <a:t>set</a:t>
            </a:r>
            <a:r>
              <a:rPr lang="en-US" sz="1600" b="1" i="1" dirty="0">
                <a:latin typeface="Verdana" pitchFamily="34" charset="0"/>
              </a:rPr>
              <a:t> </a:t>
            </a:r>
            <a:r>
              <a:rPr lang="en-US" sz="1600" b="1" i="1" dirty="0" smtClean="0">
                <a:latin typeface="Verdana" pitchFamily="34" charset="0"/>
              </a:rPr>
              <a:t>{health = value </a:t>
            </a:r>
            <a:r>
              <a:rPr lang="en-US" sz="1600" b="1" i="1" dirty="0">
                <a:latin typeface="Verdana" pitchFamily="34" charset="0"/>
              </a:rPr>
              <a:t>&gt; </a:t>
            </a:r>
            <a:r>
              <a:rPr lang="en-US" sz="1600" b="1" i="1" dirty="0" smtClean="0">
                <a:latin typeface="Verdana" pitchFamily="34" charset="0"/>
              </a:rPr>
              <a:t>0 ? value : </a:t>
            </a:r>
            <a:r>
              <a:rPr lang="en-US" sz="1600" b="1" i="1" dirty="0">
                <a:latin typeface="Verdana" pitchFamily="34" charset="0"/>
              </a:rPr>
              <a:t>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 i="1" dirty="0">
                <a:latin typeface="Verdana" pitchFamily="34" charset="0"/>
              </a:rPr>
              <a:t>    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b="1" i="1" dirty="0">
                <a:latin typeface="Verdana" pitchFamily="34" charset="0"/>
              </a:rPr>
              <a:t> }</a:t>
            </a:r>
            <a:endParaRPr lang="ru-RU" sz="1600" b="1" i="1" dirty="0">
              <a:latin typeface="Verdana" pitchFamily="34" charset="0"/>
            </a:endParaRPr>
          </a:p>
          <a:p>
            <a:pPr marL="342900" indent="-342900"/>
            <a:r>
              <a:rPr lang="en-US" sz="1600" b="1" i="1" dirty="0">
                <a:latin typeface="+mn-lt"/>
              </a:rPr>
              <a:t>public string </a:t>
            </a:r>
            <a:r>
              <a:rPr lang="en-US" sz="1600" b="1" i="1" dirty="0">
                <a:solidFill>
                  <a:srgbClr val="006600"/>
                </a:solidFill>
                <a:latin typeface="+mn-lt"/>
              </a:rPr>
              <a:t>Name</a:t>
            </a:r>
            <a:r>
              <a:rPr lang="en-US" sz="1600" b="1" i="1" dirty="0">
                <a:latin typeface="+mn-lt"/>
              </a:rPr>
              <a:t> { </a:t>
            </a:r>
            <a:r>
              <a:rPr lang="ru-RU" sz="1600" b="1" i="1" dirty="0">
                <a:latin typeface="+mn-lt"/>
              </a:rPr>
              <a:t> </a:t>
            </a:r>
            <a:r>
              <a:rPr lang="ru-RU" sz="1600" b="1" i="1" dirty="0" smtClean="0">
                <a:latin typeface="+mn-lt"/>
              </a:rPr>
              <a:t>     </a:t>
            </a:r>
            <a:r>
              <a:rPr lang="en-US" sz="1600" b="1" i="1" dirty="0">
                <a:solidFill>
                  <a:schemeClr val="folHlink"/>
                </a:solidFill>
                <a:latin typeface="+mn-lt"/>
              </a:rPr>
              <a:t>// </a:t>
            </a:r>
            <a:r>
              <a:rPr lang="ru-RU" sz="1600" b="1" i="1" dirty="0">
                <a:solidFill>
                  <a:schemeClr val="folHlink"/>
                </a:solidFill>
                <a:latin typeface="+mn-lt"/>
              </a:rPr>
              <a:t>свойство</a:t>
            </a:r>
            <a:endParaRPr lang="en-US" sz="1600" b="1" i="1" dirty="0">
              <a:solidFill>
                <a:schemeClr val="folHlink"/>
              </a:solidFill>
              <a:latin typeface="+mn-lt"/>
            </a:endParaRPr>
          </a:p>
          <a:p>
            <a:pPr marL="342900" indent="-342900"/>
            <a:r>
              <a:rPr lang="en-US" sz="1600" b="1" i="1" dirty="0">
                <a:latin typeface="+mn-lt"/>
              </a:rPr>
              <a:t>    </a:t>
            </a:r>
            <a:r>
              <a:rPr lang="en-US" sz="1600" b="1" i="1" dirty="0">
                <a:solidFill>
                  <a:srgbClr val="006600"/>
                </a:solidFill>
                <a:latin typeface="+mn-lt"/>
              </a:rPr>
              <a:t>get</a:t>
            </a:r>
            <a:r>
              <a:rPr lang="ru-RU" sz="1600" b="1" i="1" dirty="0">
                <a:latin typeface="+mn-lt"/>
              </a:rPr>
              <a:t> </a:t>
            </a:r>
            <a:r>
              <a:rPr lang="en-US" sz="1600" b="1" i="1" dirty="0">
                <a:latin typeface="+mn-lt"/>
              </a:rPr>
              <a:t>{ return </a:t>
            </a:r>
            <a:r>
              <a:rPr lang="en-US" sz="1600" b="1" i="1" dirty="0">
                <a:solidFill>
                  <a:schemeClr val="folHlink"/>
                </a:solidFill>
                <a:latin typeface="+mn-lt"/>
              </a:rPr>
              <a:t>name</a:t>
            </a:r>
            <a:r>
              <a:rPr lang="en-US" sz="1600" b="1" i="1" dirty="0">
                <a:latin typeface="+mn-lt"/>
              </a:rPr>
              <a:t>; }</a:t>
            </a:r>
            <a:endParaRPr lang="ru-RU" sz="1600" b="1" i="1" dirty="0">
              <a:latin typeface="+mn-lt"/>
            </a:endParaRPr>
          </a:p>
          <a:p>
            <a:pPr marL="342900" indent="-342900"/>
            <a:r>
              <a:rPr lang="en-US" sz="1600" b="1" i="1" dirty="0">
                <a:latin typeface="+mn-lt"/>
              </a:rPr>
              <a:t>}</a:t>
            </a:r>
            <a:r>
              <a:rPr lang="ru-RU" sz="1600" dirty="0">
                <a:latin typeface="+mn-lt"/>
              </a:rPr>
              <a:t> </a:t>
            </a:r>
            <a:endParaRPr lang="en-US" sz="1600" b="1" i="1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latin typeface="Verdana" pitchFamily="34" charset="0"/>
              </a:rPr>
              <a:t> </a:t>
            </a:r>
            <a:r>
              <a:rPr lang="en-US" sz="1400" dirty="0">
                <a:latin typeface="Verdana" pitchFamily="34" charset="0"/>
              </a:rPr>
              <a:t>public void Passport()</a:t>
            </a:r>
            <a:r>
              <a:rPr lang="ru-RU" sz="1400" dirty="0">
                <a:latin typeface="Verdana" pitchFamily="34" charset="0"/>
              </a:rPr>
              <a:t>               </a:t>
            </a:r>
            <a:r>
              <a:rPr lang="en-US" sz="1400" dirty="0">
                <a:latin typeface="Verdana" pitchFamily="34" charset="0"/>
              </a:rPr>
              <a:t>// </a:t>
            </a:r>
            <a:r>
              <a:rPr lang="ru-RU" sz="1400" dirty="0">
                <a:latin typeface="Verdana" pitchFamily="34" charset="0"/>
              </a:rPr>
              <a:t>метод</a:t>
            </a:r>
            <a:endParaRPr lang="en-US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{   </a:t>
            </a:r>
            <a:r>
              <a:rPr lang="en-US" sz="1400" dirty="0" err="1">
                <a:latin typeface="Verdana" pitchFamily="34" charset="0"/>
              </a:rPr>
              <a:t>Console.WriteLine</a:t>
            </a:r>
            <a:r>
              <a:rPr lang="en-US" sz="1400" dirty="0">
                <a:latin typeface="Verdana" pitchFamily="34" charset="0"/>
              </a:rPr>
              <a:t>( </a:t>
            </a:r>
            <a:endParaRPr lang="ru-RU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400" dirty="0">
                <a:latin typeface="Verdana" pitchFamily="34" charset="0"/>
              </a:rPr>
              <a:t>  </a:t>
            </a:r>
            <a:r>
              <a:rPr lang="en-US" sz="1400" dirty="0">
                <a:latin typeface="Verdana" pitchFamily="34" charset="0"/>
              </a:rPr>
              <a:t>"Monster {0} \t health = {1} </a:t>
            </a:r>
            <a:r>
              <a:rPr lang="ru-RU" sz="1400" dirty="0">
                <a:latin typeface="Verdana" pitchFamily="34" charset="0"/>
              </a:rPr>
              <a:t>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400" dirty="0">
                <a:latin typeface="Verdana" pitchFamily="34" charset="0"/>
              </a:rPr>
              <a:t>    </a:t>
            </a:r>
            <a:r>
              <a:rPr lang="en-US" sz="1400" dirty="0">
                <a:latin typeface="Verdana" pitchFamily="34" charset="0"/>
              </a:rPr>
              <a:t>ammo = {2}", name, health, ammo 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public override string </a:t>
            </a:r>
            <a:r>
              <a:rPr lang="en-US" sz="1400" dirty="0" err="1">
                <a:latin typeface="Verdana" pitchFamily="34" charset="0"/>
              </a:rPr>
              <a:t>ToString</a:t>
            </a:r>
            <a:r>
              <a:rPr lang="en-US" sz="1400" dirty="0">
                <a:latin typeface="Verdana" pitchFamily="34" charset="0"/>
              </a:rPr>
              <a:t>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	string </a:t>
            </a:r>
            <a:r>
              <a:rPr lang="en-US" sz="1400" dirty="0" err="1">
                <a:latin typeface="Verdana" pitchFamily="34" charset="0"/>
              </a:rPr>
              <a:t>buf</a:t>
            </a:r>
            <a:r>
              <a:rPr lang="en-US" sz="1400" dirty="0">
                <a:latin typeface="Verdana" pitchFamily="34" charset="0"/>
              </a:rPr>
              <a:t> = </a:t>
            </a:r>
            <a:r>
              <a:rPr lang="en-US" sz="1400" dirty="0" err="1">
                <a:latin typeface="Verdana" pitchFamily="34" charset="0"/>
              </a:rPr>
              <a:t>string.Format</a:t>
            </a:r>
            <a:r>
              <a:rPr lang="en-US" sz="1400" dirty="0">
                <a:latin typeface="Verdana" pitchFamily="34" charset="0"/>
              </a:rPr>
              <a:t>(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  "Monster {0} \t health = {1} 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 ammo = {2}", name, health, ammo);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  return </a:t>
            </a:r>
            <a:r>
              <a:rPr lang="en-US" sz="1400" dirty="0" err="1">
                <a:latin typeface="Verdana" pitchFamily="34" charset="0"/>
              </a:rPr>
              <a:t>buf</a:t>
            </a:r>
            <a:r>
              <a:rPr lang="en-US" sz="1400" dirty="0">
                <a:latin typeface="Verdana" pitchFamily="34" charset="0"/>
              </a:rPr>
              <a:t>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latin typeface="Verdana" pitchFamily="34" charset="0"/>
              </a:rPr>
              <a:t>  </a:t>
            </a: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string name;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  </a:t>
            </a:r>
            <a:r>
              <a:rPr lang="en-US" sz="1400" dirty="0" err="1">
                <a:solidFill>
                  <a:schemeClr val="hlink"/>
                </a:solidFill>
                <a:latin typeface="Verdana" pitchFamily="34" charset="0"/>
              </a:rPr>
              <a:t>int</a:t>
            </a: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en-US" sz="1400" dirty="0">
                <a:solidFill>
                  <a:schemeClr val="folHlink"/>
                </a:solidFill>
                <a:latin typeface="Verdana" pitchFamily="34" charset="0"/>
              </a:rPr>
              <a:t>health</a:t>
            </a:r>
            <a:r>
              <a:rPr lang="en-US" sz="1400" dirty="0">
                <a:solidFill>
                  <a:schemeClr val="hlink"/>
                </a:solidFill>
                <a:latin typeface="Verdana" pitchFamily="34" charset="0"/>
              </a:rPr>
              <a:t>, ammo;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latin typeface="Verdana" pitchFamily="34" charset="0"/>
              </a:rPr>
              <a:t>}</a:t>
            </a:r>
            <a:endParaRPr lang="ru-RU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вычисляемых свойств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0" y="836613"/>
            <a:ext cx="5834063" cy="614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namespace ConsoleApplication1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{    class </a:t>
            </a:r>
            <a:r>
              <a:rPr lang="en-US" noProof="1">
                <a:solidFill>
                  <a:srgbClr val="2B91AF"/>
                </a:solidFill>
              </a:rPr>
              <a:t>Ball {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2B91AF"/>
                </a:solidFill>
              </a:rPr>
              <a:t>        </a:t>
            </a:r>
            <a:r>
              <a:rPr lang="en-US" noProof="1">
                <a:solidFill>
                  <a:srgbClr val="7030A0"/>
                </a:solidFill>
              </a:rPr>
              <a:t>public Ball(double radius, double density)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7030A0"/>
                </a:solidFill>
              </a:rPr>
              <a:t>        {  this.radius = radius;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7030A0"/>
                </a:solidFill>
              </a:rPr>
              <a:t>            this.density = density;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7030A0"/>
                </a:solidFill>
              </a:rPr>
              <a:t>        }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C00000"/>
                </a:solidFill>
              </a:rPr>
              <a:t>        public double </a:t>
            </a:r>
            <a:r>
              <a:rPr lang="en-US" b="1" noProof="1">
                <a:solidFill>
                  <a:srgbClr val="C00000"/>
                </a:solidFill>
              </a:rPr>
              <a:t>Mass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C00000"/>
                </a:solidFill>
              </a:rPr>
              <a:t>        {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en-US" noProof="1">
                <a:solidFill>
                  <a:srgbClr val="C00000"/>
                </a:solidFill>
              </a:rPr>
              <a:t>  get { return radius * density; }  }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C00000"/>
                </a:solidFill>
              </a:rPr>
              <a:t>        public double </a:t>
            </a:r>
            <a:r>
              <a:rPr lang="en-US" b="1" noProof="1">
                <a:solidFill>
                  <a:srgbClr val="C00000"/>
                </a:solidFill>
              </a:rPr>
              <a:t>Diameter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C00000"/>
                </a:solidFill>
              </a:rPr>
              <a:t>        {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en-US" noProof="1">
                <a:solidFill>
                  <a:srgbClr val="C00000"/>
                </a:solidFill>
              </a:rPr>
              <a:t>  get { return radius * 2; }   }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chemeClr val="bg1">
                    <a:lumMod val="10000"/>
                  </a:schemeClr>
                </a:solidFill>
              </a:rPr>
              <a:t>        double </a:t>
            </a:r>
            <a:r>
              <a:rPr lang="en-US" b="1" noProof="1">
                <a:solidFill>
                  <a:schemeClr val="bg1">
                    <a:lumMod val="10000"/>
                  </a:schemeClr>
                </a:solidFill>
              </a:rPr>
              <a:t>radius</a:t>
            </a:r>
            <a:r>
              <a:rPr lang="en-US" noProof="1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chemeClr val="bg1">
                    <a:lumMod val="10000"/>
                  </a:schemeClr>
                </a:solidFill>
              </a:rPr>
              <a:t>        double </a:t>
            </a:r>
            <a:r>
              <a:rPr lang="en-US" b="1" noProof="1">
                <a:solidFill>
                  <a:schemeClr val="bg1">
                    <a:lumMod val="10000"/>
                  </a:schemeClr>
                </a:solidFill>
              </a:rPr>
              <a:t>density</a:t>
            </a:r>
            <a:r>
              <a:rPr lang="en-US" noProof="1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  </a:t>
            </a:r>
            <a:endParaRPr lang="en-US" noProof="1">
              <a:solidFill>
                <a:srgbClr val="A31515"/>
              </a:solidFill>
            </a:endParaRP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4356100" y="3213100"/>
            <a:ext cx="4572000" cy="3265488"/>
          </a:xfrm>
          <a:prstGeom prst="rect">
            <a:avLst/>
          </a:prstGeom>
          <a:solidFill>
            <a:schemeClr val="accent2">
              <a:alpha val="8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class </a:t>
            </a:r>
            <a:r>
              <a:rPr lang="en-US" noProof="1">
                <a:solidFill>
                  <a:srgbClr val="2B91AF"/>
                </a:solidFill>
              </a:rPr>
              <a:t>Program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2B91AF"/>
                </a:solidFill>
              </a:rPr>
              <a:t>    {</a:t>
            </a:r>
            <a:r>
              <a:rPr lang="ru-RU">
                <a:solidFill>
                  <a:srgbClr val="2B91AF"/>
                </a:solidFill>
              </a:rPr>
              <a:t> </a:t>
            </a:r>
            <a:r>
              <a:rPr lang="ru-RU" noProof="1">
                <a:solidFill>
                  <a:srgbClr val="2B91AF"/>
                </a:solidFill>
              </a:rPr>
              <a:t> </a:t>
            </a:r>
            <a:r>
              <a:rPr lang="en-US" noProof="1">
                <a:solidFill>
                  <a:srgbClr val="0000FF"/>
                </a:solidFill>
              </a:rPr>
              <a:t>static void Main(string[] args)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        {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            </a:t>
            </a:r>
            <a:r>
              <a:rPr lang="en-US" noProof="1">
                <a:solidFill>
                  <a:srgbClr val="2B91AF"/>
                </a:solidFill>
              </a:rPr>
              <a:t>Ball ball = </a:t>
            </a:r>
            <a:r>
              <a:rPr lang="en-US" noProof="1">
                <a:solidFill>
                  <a:srgbClr val="0000FF"/>
                </a:solidFill>
              </a:rPr>
              <a:t>new </a:t>
            </a:r>
            <a:r>
              <a:rPr lang="en-US" noProof="1">
                <a:solidFill>
                  <a:srgbClr val="2B91AF"/>
                </a:solidFill>
              </a:rPr>
              <a:t>Ball(10, 6.2);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2B91AF"/>
                </a:solidFill>
              </a:rPr>
              <a:t>            Console.WriteLine</a:t>
            </a:r>
            <a:r>
              <a:rPr lang="en-US" noProof="1">
                <a:solidFill>
                  <a:srgbClr val="0000FF"/>
                </a:solidFill>
              </a:rPr>
              <a:t>("</a:t>
            </a:r>
            <a:r>
              <a:rPr lang="ru-RU" noProof="1">
                <a:solidFill>
                  <a:srgbClr val="0000FF"/>
                </a:solidFill>
              </a:rPr>
              <a:t>Диаметр: " +</a:t>
            </a:r>
            <a:endParaRPr lang="ru-RU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                                     </a:t>
            </a:r>
            <a:r>
              <a:rPr lang="en-US" noProof="1">
                <a:solidFill>
                  <a:srgbClr val="0000FF"/>
                </a:solidFill>
              </a:rPr>
              <a:t>ball.Diameter + </a:t>
            </a:r>
            <a:endParaRPr lang="ru-RU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                           </a:t>
            </a:r>
            <a:r>
              <a:rPr lang="ru-RU" noProof="1">
                <a:solidFill>
                  <a:srgbClr val="0000FF"/>
                </a:solidFill>
              </a:rPr>
              <a:t>" Масса</a:t>
            </a:r>
            <a:r>
              <a:rPr lang="en-US" noProof="1">
                <a:solidFill>
                  <a:srgbClr val="0000FF"/>
                </a:solidFill>
              </a:rPr>
              <a:t>: " + ball.Mass);</a:t>
            </a:r>
          </a:p>
          <a:p>
            <a:pPr>
              <a:spcBef>
                <a:spcPct val="50000"/>
              </a:spcBef>
            </a:pPr>
            <a:r>
              <a:rPr lang="en-US" noProof="1">
                <a:solidFill>
                  <a:srgbClr val="0000FF"/>
                </a:solidFill>
              </a:rPr>
              <a:t>} }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 noProof="1">
                <a:solidFill>
                  <a:srgbClr val="0000FF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08AA1-8E45-49B5-B6B5-FADD783CD04B}" type="slidenum">
              <a:rPr lang="ru-RU"/>
              <a:pPr>
                <a:defRPr/>
              </a:pPr>
              <a:t>63</a:t>
            </a:fld>
            <a:endParaRPr lang="ru-RU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Перегрузка методов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628062" cy="623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900" smtClean="0"/>
              <a:t>Использование нескольких методов с одним и тем же именем, но различными типами параметров называется </a:t>
            </a:r>
            <a:r>
              <a:rPr lang="ru-RU" sz="1900" i="1" smtClean="0"/>
              <a:t>перегрузкой методов</a:t>
            </a:r>
            <a:r>
              <a:rPr lang="ru-RU" sz="19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Компилятор определяет, какой именно метод требуется вызвать, по типу фактических параметров. Это называется </a:t>
            </a:r>
            <a:r>
              <a:rPr lang="ru-RU" sz="1900" i="1" smtClean="0"/>
              <a:t>разрешением</a:t>
            </a:r>
            <a:r>
              <a:rPr lang="ru-RU" sz="1900" smtClean="0"/>
              <a:t> (resolution) перегрузки.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            // Возвращает наибольшее из двух целых:</a:t>
            </a:r>
            <a:endParaRPr lang="en-US" sz="1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>
                <a:solidFill>
                  <a:schemeClr val="hlink"/>
                </a:solidFill>
              </a:rPr>
              <a:t>int max( int a, int b )</a:t>
            </a:r>
            <a:endParaRPr lang="ru-RU" sz="19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           // Возвращает наибольшее из трех целых:</a:t>
            </a:r>
            <a:endParaRPr lang="en-US" sz="1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>
                <a:solidFill>
                  <a:srgbClr val="006600"/>
                </a:solidFill>
              </a:rPr>
              <a:t>int max( int a, int b, int c )</a:t>
            </a:r>
            <a:endParaRPr lang="ru-RU" sz="19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        // Возвращает наибольшее из первого параметра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900" smtClean="0"/>
              <a:t>               </a:t>
            </a:r>
            <a:r>
              <a:rPr lang="en-US" sz="1900" smtClean="0"/>
              <a:t>// </a:t>
            </a:r>
            <a:r>
              <a:rPr lang="ru-RU" sz="1900" smtClean="0"/>
              <a:t>и длины второго:</a:t>
            </a:r>
            <a:endParaRPr lang="en-US" sz="1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>
                <a:solidFill>
                  <a:schemeClr val="folHlink"/>
                </a:solidFill>
              </a:rPr>
              <a:t>int max ( int a, string b )</a:t>
            </a:r>
            <a:endParaRPr lang="ru-RU" sz="19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/>
              <a:t>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/>
              <a:t>Console.WriteLine( </a:t>
            </a:r>
            <a:r>
              <a:rPr lang="en-US" sz="1900" smtClean="0">
                <a:solidFill>
                  <a:schemeClr val="hlink"/>
                </a:solidFill>
              </a:rPr>
              <a:t>max( 1, 2 )</a:t>
            </a:r>
            <a:r>
              <a:rPr lang="en-US" sz="1900" smtClean="0"/>
              <a:t>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/>
              <a:t>Console.WriteLine( </a:t>
            </a:r>
            <a:r>
              <a:rPr lang="en-US" sz="1900" smtClean="0">
                <a:solidFill>
                  <a:srgbClr val="006600"/>
                </a:solidFill>
              </a:rPr>
              <a:t>max( 1, 2, 3 )</a:t>
            </a:r>
            <a:r>
              <a:rPr lang="en-US" sz="1900" smtClean="0"/>
              <a:t>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/>
              <a:t>Console.WriteLine( </a:t>
            </a:r>
            <a:r>
              <a:rPr lang="en-US" sz="1900" smtClean="0">
                <a:solidFill>
                  <a:schemeClr val="folHlink"/>
                </a:solidFill>
              </a:rPr>
              <a:t>max( 1, "2" )</a:t>
            </a:r>
            <a:r>
              <a:rPr lang="en-US" sz="1900" smtClean="0"/>
              <a:t> );</a:t>
            </a:r>
            <a:endParaRPr lang="ru-RU" sz="1900" smtClean="0"/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Перегрузка методов является проявлением </a:t>
            </a:r>
            <a:r>
              <a:rPr lang="ru-RU" sz="1900" i="1" smtClean="0"/>
              <a:t>полиморфизма</a:t>
            </a:r>
            <a:r>
              <a:rPr lang="ru-RU" sz="1900" smtClean="0"/>
              <a:t> </a:t>
            </a: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288" y="-388965"/>
            <a:ext cx="6408712" cy="9541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перегрузка)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55037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en-US" sz="1900" dirty="0" smtClean="0"/>
              <a:t>{      </a:t>
            </a:r>
            <a:r>
              <a:rPr lang="en-US" sz="1900" dirty="0" smtClean="0">
                <a:solidFill>
                  <a:srgbClr val="C00000"/>
                </a:solidFill>
              </a:rPr>
              <a:t>public </a:t>
            </a:r>
            <a:r>
              <a:rPr lang="en-US" sz="1900" b="1" dirty="0" smtClean="0">
                <a:solidFill>
                  <a:srgbClr val="C00000"/>
                </a:solidFill>
              </a:rPr>
              <a:t>Counter</a:t>
            </a:r>
            <a:r>
              <a:rPr lang="en-US" sz="1900" dirty="0" smtClean="0">
                <a:solidFill>
                  <a:srgbClr val="C00000"/>
                </a:solidFill>
              </a:rPr>
              <a:t>() { }</a:t>
            </a:r>
          </a:p>
          <a:p>
            <a:pPr>
              <a:buNone/>
            </a:pPr>
            <a:r>
              <a:rPr lang="en-US" sz="1900" dirty="0" smtClean="0">
                <a:solidFill>
                  <a:srgbClr val="C00000"/>
                </a:solidFill>
              </a:rPr>
              <a:t>        public </a:t>
            </a:r>
            <a:r>
              <a:rPr lang="en-US" sz="1900" b="1" dirty="0" smtClean="0">
                <a:solidFill>
                  <a:srgbClr val="C00000"/>
                </a:solidFill>
              </a:rPr>
              <a:t>Counter</a:t>
            </a:r>
            <a:r>
              <a:rPr lang="en-US" sz="1900" dirty="0" smtClean="0">
                <a:solidFill>
                  <a:srgbClr val="C00000"/>
                </a:solidFill>
              </a:rPr>
              <a:t>( </a:t>
            </a:r>
            <a:r>
              <a:rPr lang="en-US" sz="1900" dirty="0" err="1" smtClean="0">
                <a:solidFill>
                  <a:srgbClr val="C00000"/>
                </a:solidFill>
              </a:rPr>
              <a:t>int</a:t>
            </a:r>
            <a:r>
              <a:rPr lang="en-US" sz="1900" dirty="0" smtClean="0">
                <a:solidFill>
                  <a:srgbClr val="C00000"/>
                </a:solidFill>
              </a:rPr>
              <a:t> n )</a:t>
            </a:r>
            <a:r>
              <a:rPr lang="ru-RU" sz="1900" dirty="0" smtClean="0">
                <a:solidFill>
                  <a:srgbClr val="C00000"/>
                </a:solidFill>
              </a:rPr>
              <a:t> </a:t>
            </a:r>
            <a:r>
              <a:rPr lang="en-US" sz="1900" dirty="0" smtClean="0">
                <a:solidFill>
                  <a:srgbClr val="C00000"/>
                </a:solidFill>
              </a:rPr>
              <a:t>{</a:t>
            </a:r>
            <a:r>
              <a:rPr lang="ru-RU" sz="1900" dirty="0" smtClean="0">
                <a:solidFill>
                  <a:srgbClr val="C00000"/>
                </a:solidFill>
              </a:rPr>
              <a:t> </a:t>
            </a:r>
            <a:r>
              <a:rPr lang="en-US" sz="1900" dirty="0" err="1" smtClean="0">
                <a:solidFill>
                  <a:srgbClr val="C00000"/>
                </a:solidFill>
              </a:rPr>
              <a:t>this.n</a:t>
            </a:r>
            <a:r>
              <a:rPr lang="en-US" sz="1900" dirty="0" smtClean="0">
                <a:solidFill>
                  <a:srgbClr val="C00000"/>
                </a:solidFill>
              </a:rPr>
              <a:t> = n &gt; 0 ? n : 0; </a:t>
            </a:r>
            <a:r>
              <a:rPr lang="ru-RU" sz="1900" dirty="0" smtClean="0">
                <a:solidFill>
                  <a:srgbClr val="C00000"/>
                </a:solidFill>
              </a:rPr>
              <a:t> </a:t>
            </a:r>
            <a:r>
              <a:rPr lang="en-US" sz="1900" dirty="0" smtClean="0">
                <a:solidFill>
                  <a:srgbClr val="C00000"/>
                </a:solidFill>
              </a:rPr>
              <a:t>}</a:t>
            </a:r>
            <a:endParaRPr lang="ru-RU" sz="19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900" dirty="0" smtClean="0"/>
              <a:t> </a:t>
            </a:r>
            <a:r>
              <a:rPr lang="ru-RU" sz="1900" dirty="0" smtClean="0"/>
              <a:t>       </a:t>
            </a:r>
          </a:p>
          <a:p>
            <a:pPr>
              <a:buNone/>
            </a:pPr>
            <a:r>
              <a:rPr lang="ru-RU" sz="1900" dirty="0" smtClean="0"/>
              <a:t>        </a:t>
            </a:r>
            <a:r>
              <a:rPr lang="en-US" sz="1900" dirty="0" smtClean="0">
                <a:solidFill>
                  <a:srgbClr val="006600"/>
                </a:solidFill>
              </a:rPr>
              <a:t>public void </a:t>
            </a:r>
            <a:r>
              <a:rPr lang="en-US" sz="1900" b="1" dirty="0" smtClean="0">
                <a:solidFill>
                  <a:srgbClr val="006600"/>
                </a:solidFill>
              </a:rPr>
              <a:t>Inc</a:t>
            </a:r>
            <a:r>
              <a:rPr lang="en-US" sz="1900" dirty="0" smtClean="0">
                <a:solidFill>
                  <a:srgbClr val="006600"/>
                </a:solidFill>
              </a:rPr>
              <a:t>() { ++n; }</a:t>
            </a:r>
            <a:endParaRPr lang="ru-RU" sz="19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006600"/>
                </a:solidFill>
              </a:rPr>
              <a:t>        </a:t>
            </a:r>
            <a:r>
              <a:rPr lang="en-US" sz="1900" dirty="0" smtClean="0">
                <a:solidFill>
                  <a:srgbClr val="006600"/>
                </a:solidFill>
              </a:rPr>
              <a:t>public void </a:t>
            </a:r>
            <a:r>
              <a:rPr lang="en-US" sz="1900" b="1" dirty="0" smtClean="0">
                <a:solidFill>
                  <a:srgbClr val="006600"/>
                </a:solidFill>
              </a:rPr>
              <a:t>Inc</a:t>
            </a:r>
            <a:r>
              <a:rPr lang="en-US" sz="1900" dirty="0" smtClean="0">
                <a:solidFill>
                  <a:srgbClr val="006600"/>
                </a:solidFill>
              </a:rPr>
              <a:t>(</a:t>
            </a:r>
            <a:r>
              <a:rPr lang="ru-RU" sz="1900" dirty="0" smtClean="0">
                <a:solidFill>
                  <a:srgbClr val="006600"/>
                </a:solidFill>
              </a:rPr>
              <a:t> </a:t>
            </a:r>
            <a:r>
              <a:rPr lang="en-US" sz="1900" dirty="0" err="1" smtClean="0">
                <a:solidFill>
                  <a:srgbClr val="006600"/>
                </a:solidFill>
              </a:rPr>
              <a:t>int</a:t>
            </a:r>
            <a:r>
              <a:rPr lang="en-US" sz="1900" dirty="0" smtClean="0">
                <a:solidFill>
                  <a:srgbClr val="006600"/>
                </a:solidFill>
              </a:rPr>
              <a:t> delta</a:t>
            </a:r>
            <a:r>
              <a:rPr lang="ru-RU" sz="1900" dirty="0" smtClean="0">
                <a:solidFill>
                  <a:srgbClr val="006600"/>
                </a:solidFill>
              </a:rPr>
              <a:t> </a:t>
            </a:r>
            <a:r>
              <a:rPr lang="en-US" sz="1900" dirty="0" smtClean="0">
                <a:solidFill>
                  <a:srgbClr val="006600"/>
                </a:solidFill>
              </a:rPr>
              <a:t>){ n += </a:t>
            </a:r>
            <a:r>
              <a:rPr lang="en-US" sz="1900" dirty="0" err="1" smtClean="0">
                <a:solidFill>
                  <a:srgbClr val="006600"/>
                </a:solidFill>
              </a:rPr>
              <a:t>Math.Abs</a:t>
            </a:r>
            <a:r>
              <a:rPr lang="en-US" sz="1900" dirty="0" smtClean="0">
                <a:solidFill>
                  <a:srgbClr val="006600"/>
                </a:solidFill>
              </a:rPr>
              <a:t>(delta); }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900" dirty="0" smtClean="0"/>
              <a:t>      ...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1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     {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en-US" sz="1900" dirty="0" smtClean="0">
                <a:solidFill>
                  <a:srgbClr val="C00000"/>
                </a:solidFill>
              </a:rPr>
              <a:t>Counter num</a:t>
            </a:r>
            <a:r>
              <a:rPr lang="ru-RU" sz="1900" dirty="0" smtClean="0">
                <a:solidFill>
                  <a:srgbClr val="C00000"/>
                </a:solidFill>
              </a:rPr>
              <a:t>1</a:t>
            </a:r>
            <a:r>
              <a:rPr lang="en-US" sz="1900" dirty="0" smtClean="0">
                <a:solidFill>
                  <a:srgbClr val="C00000"/>
                </a:solidFill>
              </a:rPr>
              <a:t> = new Counter();</a:t>
            </a:r>
            <a:endParaRPr lang="ru-RU" sz="19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rgbClr val="C00000"/>
                </a:solidFill>
              </a:rPr>
              <a:t>             </a:t>
            </a:r>
            <a:r>
              <a:rPr lang="en-US" sz="1900" dirty="0" smtClean="0">
                <a:solidFill>
                  <a:srgbClr val="C00000"/>
                </a:solidFill>
              </a:rPr>
              <a:t>Counter num</a:t>
            </a:r>
            <a:r>
              <a:rPr lang="ru-RU" sz="1900" dirty="0" smtClean="0">
                <a:solidFill>
                  <a:srgbClr val="C00000"/>
                </a:solidFill>
              </a:rPr>
              <a:t>2</a:t>
            </a:r>
            <a:r>
              <a:rPr lang="en-US" sz="1900" dirty="0" smtClean="0">
                <a:solidFill>
                  <a:srgbClr val="C00000"/>
                </a:solidFill>
              </a:rPr>
              <a:t> = new Counter(</a:t>
            </a:r>
            <a:r>
              <a:rPr lang="ru-RU" sz="1900" dirty="0" smtClean="0">
                <a:solidFill>
                  <a:srgbClr val="C00000"/>
                </a:solidFill>
              </a:rPr>
              <a:t>128</a:t>
            </a:r>
            <a:r>
              <a:rPr lang="en-US" sz="1900" dirty="0" smtClean="0">
                <a:solidFill>
                  <a:srgbClr val="C00000"/>
                </a:solidFill>
              </a:rPr>
              <a:t>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</a:t>
            </a:r>
            <a:r>
              <a:rPr lang="en-US" sz="2000" dirty="0" smtClean="0">
                <a:solidFill>
                  <a:srgbClr val="006600"/>
                </a:solidFill>
              </a:rPr>
              <a:t>num</a:t>
            </a:r>
            <a:r>
              <a:rPr lang="ru-RU" sz="2000" dirty="0" smtClean="0">
                <a:solidFill>
                  <a:srgbClr val="006600"/>
                </a:solidFill>
              </a:rPr>
              <a:t>1</a:t>
            </a:r>
            <a:r>
              <a:rPr lang="en-US" sz="2000" dirty="0" smtClean="0">
                <a:solidFill>
                  <a:srgbClr val="006600"/>
                </a:solidFill>
              </a:rPr>
              <a:t>.Inc(4); </a:t>
            </a:r>
            <a:endParaRPr lang="ru-RU" sz="20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6600"/>
                </a:solidFill>
              </a:rPr>
              <a:t>            </a:t>
            </a:r>
            <a:r>
              <a:rPr lang="en-US" sz="2000" dirty="0" smtClean="0">
                <a:solidFill>
                  <a:srgbClr val="006600"/>
                </a:solidFill>
              </a:rPr>
              <a:t>num</a:t>
            </a:r>
            <a:r>
              <a:rPr lang="ru-RU" sz="2000" dirty="0" smtClean="0">
                <a:solidFill>
                  <a:srgbClr val="006600"/>
                </a:solidFill>
              </a:rPr>
              <a:t>1</a:t>
            </a:r>
            <a:r>
              <a:rPr lang="en-US" sz="2000" dirty="0" smtClean="0">
                <a:solidFill>
                  <a:srgbClr val="006600"/>
                </a:solidFill>
              </a:rPr>
              <a:t>.Inc();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... 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  <a:endParaRPr lang="en-US" sz="19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</a:p>
          <a:p>
            <a:pPr>
              <a:buNone/>
            </a:pPr>
            <a:endParaRPr lang="ru-RU" sz="19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64</a:t>
            </a:fld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7236296" y="620688"/>
            <a:ext cx="1832548" cy="1440160"/>
          </a:xfrm>
          <a:prstGeom prst="wedgeRoundRectCallout">
            <a:avLst>
              <a:gd name="adj1" fmla="val -70783"/>
              <a:gd name="adj2" fmla="val -24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bg1">
                    <a:lumMod val="10000"/>
                  </a:schemeClr>
                </a:solidFill>
              </a:rPr>
              <a:t>Перегружен-ные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 конструкторы</a:t>
            </a:r>
            <a:endParaRPr lang="ru-RU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092280" y="2780928"/>
            <a:ext cx="1832548" cy="1440160"/>
          </a:xfrm>
          <a:prstGeom prst="wedgeRoundRectCallout">
            <a:avLst>
              <a:gd name="adj1" fmla="val -89238"/>
              <a:gd name="adj2" fmla="val -633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bg1">
                    <a:lumMod val="10000"/>
                  </a:schemeClr>
                </a:solidFill>
              </a:rPr>
              <a:t>Перегружен-ные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</a:rPr>
              <a:t> методы</a:t>
            </a:r>
            <a:endParaRPr lang="ru-RU" sz="16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 txBox="1">
            <a:spLocks noGrp="1"/>
          </p:cNvSpPr>
          <p:nvPr/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800">
                <a:latin typeface="+mn-lt"/>
              </a:rPr>
              <a:t>©</a:t>
            </a:r>
            <a:r>
              <a:rPr lang="ru-RU" sz="800">
                <a:latin typeface="+mn-lt"/>
              </a:rPr>
              <a:t>Павловская Т.А. (СПбГУ ИТМО)</a:t>
            </a:r>
          </a:p>
        </p:txBody>
      </p:sp>
      <p:sp>
        <p:nvSpPr>
          <p:cNvPr id="7" name="Номер слайда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4E95038-BD28-4359-B5FB-385C2D25FB07}" type="slidenum">
              <a:rPr lang="ru-RU" sz="1600" b="1">
                <a:latin typeface="+mn-lt"/>
              </a:rPr>
              <a:pPr algn="r">
                <a:defRPr/>
              </a:pPr>
              <a:t>65</a:t>
            </a:fld>
            <a:endParaRPr lang="ru-RU" sz="1600" b="1">
              <a:latin typeface="+mn-lt"/>
            </a:endParaRPr>
          </a:p>
        </p:txBody>
      </p:sp>
      <p:sp>
        <p:nvSpPr>
          <p:cNvPr id="144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Сквозной пример класса</a:t>
            </a:r>
          </a:p>
        </p:txBody>
      </p:sp>
      <p:sp>
        <p:nvSpPr>
          <p:cNvPr id="144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692150"/>
            <a:ext cx="4824412" cy="5976938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/>
              <a:t>class Monster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/>
              <a:t>    </a:t>
            </a:r>
            <a:r>
              <a:rPr lang="en-US" sz="1600" b="1" i="1" smtClean="0"/>
              <a:t>public </a:t>
            </a:r>
            <a:r>
              <a:rPr lang="en-US" sz="1600" b="1" i="1" smtClean="0">
                <a:solidFill>
                  <a:schemeClr val="hlink"/>
                </a:solidFill>
              </a:rPr>
              <a:t>Monster</a:t>
            </a:r>
            <a:r>
              <a:rPr lang="en-US" sz="1600" b="1" i="1" smtClean="0"/>
              <a:t>()</a:t>
            </a:r>
            <a:r>
              <a:rPr lang="ru-RU" sz="1600" b="1" i="1" smtClean="0"/>
              <a:t>   </a:t>
            </a:r>
            <a:r>
              <a:rPr lang="en-US" sz="1600" b="1" i="1" smtClean="0"/>
              <a:t>// </a:t>
            </a:r>
            <a:r>
              <a:rPr lang="ru-RU" sz="1600" b="1" i="1" smtClean="0"/>
              <a:t>конструктор</a:t>
            </a:r>
            <a:endParaRPr lang="en-U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this.name  = "Noname";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this.health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this.ammo = 100;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public </a:t>
            </a:r>
            <a:r>
              <a:rPr lang="en-US" sz="1600" b="1" i="1" smtClean="0">
                <a:solidFill>
                  <a:schemeClr val="hlink"/>
                </a:solidFill>
              </a:rPr>
              <a:t>Monster</a:t>
            </a:r>
            <a:r>
              <a:rPr lang="en-US" sz="1600" b="1" i="1" smtClean="0"/>
              <a:t>( string name ) : </a:t>
            </a:r>
            <a:r>
              <a:rPr lang="en-US" sz="1600" b="1" i="1" smtClean="0">
                <a:solidFill>
                  <a:schemeClr val="folHlink"/>
                </a:solidFill>
              </a:rPr>
              <a:t>this()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this.name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public </a:t>
            </a:r>
            <a:r>
              <a:rPr lang="en-US" sz="1600" b="1" i="1" smtClean="0">
                <a:solidFill>
                  <a:schemeClr val="hlink"/>
                </a:solidFill>
              </a:rPr>
              <a:t>Monster</a:t>
            </a:r>
            <a:r>
              <a:rPr lang="en-US" sz="1600" b="1" i="1" smtClean="0"/>
              <a:t>( int health, int ammo, string name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this.name  = name;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this.health = health;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       this.ammo = ammo;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i="1" smtClean="0"/>
              <a:t>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</a:t>
            </a:r>
            <a:r>
              <a:rPr lang="en-US" sz="1400" smtClean="0"/>
              <a:t>public string GetName()</a:t>
            </a:r>
            <a:r>
              <a:rPr lang="ru-RU" sz="1400" smtClean="0"/>
              <a:t>  </a:t>
            </a:r>
            <a:r>
              <a:rPr lang="en-US" sz="1400" smtClean="0"/>
              <a:t>   // </a:t>
            </a:r>
            <a:r>
              <a:rPr lang="ru-RU" sz="1400" smtClean="0"/>
              <a:t>метод</a:t>
            </a: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{  return name;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public int GetAmmo() </a:t>
            </a:r>
            <a:r>
              <a:rPr lang="ru-RU" sz="1400" smtClean="0"/>
              <a:t>       </a:t>
            </a:r>
            <a:r>
              <a:rPr lang="en-US" sz="1400" smtClean="0"/>
              <a:t>// </a:t>
            </a:r>
            <a:r>
              <a:rPr lang="ru-RU" sz="1400" smtClean="0"/>
              <a:t>метод</a:t>
            </a: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     {  return ammo;}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</a:t>
            </a:r>
          </a:p>
        </p:txBody>
      </p:sp>
      <p:sp>
        <p:nvSpPr>
          <p:cNvPr id="144390" name="Rectangle 4"/>
          <p:cNvSpPr>
            <a:spLocks noChangeArrowheads="1"/>
          </p:cNvSpPr>
          <p:nvPr/>
        </p:nvSpPr>
        <p:spPr bwMode="auto">
          <a:xfrm>
            <a:off x="5148263" y="765175"/>
            <a:ext cx="3995737" cy="57594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public int </a:t>
            </a:r>
            <a:r>
              <a:rPr lang="en-US" sz="1400">
                <a:solidFill>
                  <a:srgbClr val="006600"/>
                </a:solidFill>
                <a:latin typeface="Verdana" pitchFamily="34" charset="0"/>
              </a:rPr>
              <a:t>Health</a:t>
            </a:r>
            <a:r>
              <a:rPr lang="en-US" sz="1400">
                <a:latin typeface="Verdana" pitchFamily="34" charset="0"/>
              </a:rPr>
              <a:t> {                // свойство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</a:t>
            </a:r>
            <a:r>
              <a:rPr lang="en-US" sz="1400">
                <a:solidFill>
                  <a:srgbClr val="006600"/>
                </a:solidFill>
                <a:latin typeface="Verdana" pitchFamily="34" charset="0"/>
              </a:rPr>
              <a:t>get</a:t>
            </a:r>
            <a:r>
              <a:rPr lang="en-US" sz="1400">
                <a:latin typeface="Verdana" pitchFamily="34" charset="0"/>
              </a:rPr>
              <a:t> { return health;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</a:t>
            </a:r>
            <a:r>
              <a:rPr lang="en-US" sz="1400">
                <a:solidFill>
                  <a:srgbClr val="006600"/>
                </a:solidFill>
                <a:latin typeface="Verdana" pitchFamily="34" charset="0"/>
              </a:rPr>
              <a:t>set</a:t>
            </a:r>
            <a:r>
              <a:rPr lang="en-US" sz="1400">
                <a:latin typeface="Verdana" pitchFamily="34" charset="0"/>
              </a:rPr>
              <a:t> { if (value &gt; 0) health = value;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       else           </a:t>
            </a:r>
            <a:r>
              <a:rPr lang="ru-RU" sz="1400">
                <a:latin typeface="Verdana" pitchFamily="34" charset="0"/>
              </a:rPr>
              <a:t>    </a:t>
            </a:r>
            <a:r>
              <a:rPr lang="en-US" sz="1400">
                <a:latin typeface="Verdana" pitchFamily="34" charset="0"/>
              </a:rPr>
              <a:t>health =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sz="14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public void Passport()</a:t>
            </a:r>
            <a:r>
              <a:rPr lang="ru-RU" sz="1400">
                <a:latin typeface="Verdana" pitchFamily="34" charset="0"/>
              </a:rPr>
              <a:t>               </a:t>
            </a:r>
            <a:r>
              <a:rPr lang="en-US" sz="1400">
                <a:latin typeface="Verdana" pitchFamily="34" charset="0"/>
              </a:rPr>
              <a:t>// </a:t>
            </a:r>
            <a:r>
              <a:rPr lang="ru-RU" sz="1400">
                <a:latin typeface="Verdana" pitchFamily="34" charset="0"/>
              </a:rPr>
              <a:t>метод</a:t>
            </a:r>
            <a:endParaRPr lang="en-US" sz="14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 {   Console.WriteLine( </a:t>
            </a:r>
            <a:endParaRPr lang="ru-RU" sz="14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400">
                <a:latin typeface="Verdana" pitchFamily="34" charset="0"/>
              </a:rPr>
              <a:t>  </a:t>
            </a:r>
            <a:r>
              <a:rPr lang="en-US" sz="1400">
                <a:latin typeface="Verdana" pitchFamily="34" charset="0"/>
              </a:rPr>
              <a:t>"Monster {0} \t health = {1} </a:t>
            </a:r>
            <a:r>
              <a:rPr lang="ru-RU" sz="1400">
                <a:latin typeface="Verdana" pitchFamily="34" charset="0"/>
              </a:rPr>
              <a:t>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1400">
                <a:latin typeface="Verdana" pitchFamily="34" charset="0"/>
              </a:rPr>
              <a:t>    </a:t>
            </a:r>
            <a:r>
              <a:rPr lang="en-US" sz="1400">
                <a:latin typeface="Verdana" pitchFamily="34" charset="0"/>
              </a:rPr>
              <a:t>ammo = {2}", name, health, ammo 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public override string ToString(){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	string buf = string.Format(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   "Monster {0} \t health = {1} \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 ammo = {2}", name, health, ammo);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  return buf;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140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  </a:t>
            </a:r>
            <a:r>
              <a:rPr lang="en-US" sz="1400">
                <a:solidFill>
                  <a:schemeClr val="hlink"/>
                </a:solidFill>
                <a:latin typeface="Verdana" pitchFamily="34" charset="0"/>
              </a:rPr>
              <a:t>string name;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chemeClr val="hlink"/>
                </a:solidFill>
                <a:latin typeface="Verdana" pitchFamily="34" charset="0"/>
              </a:rPr>
              <a:t>  int health, ammo;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400">
                <a:latin typeface="Verdana" pitchFamily="34" charset="0"/>
              </a:rPr>
              <a:t>}</a:t>
            </a:r>
            <a:endParaRPr lang="ru-RU" sz="1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4C1EC-07AF-461E-9C73-ACC3C9852CD0}" type="slidenum">
              <a:rPr lang="ru-RU"/>
              <a:pPr>
                <a:defRPr/>
              </a:pPr>
              <a:t>66</a:t>
            </a:fld>
            <a:endParaRPr lang="ru-RU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Операции класса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772525" cy="5976938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ru-RU" sz="1900" smtClean="0"/>
              <a:t>В С# можно переопределить для своих классов действие большинства операций. Это позволяет применять экземпляры объектов в составе выражений аналогично переменным стандартных типов:</a:t>
            </a:r>
            <a:endParaRPr lang="en-US" sz="1900" smtClean="0"/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1900" smtClean="0">
                <a:solidFill>
                  <a:schemeClr val="hlink"/>
                </a:solidFill>
              </a:rPr>
              <a:t>     </a:t>
            </a:r>
            <a:r>
              <a:rPr lang="en-US" sz="1900" smtClean="0">
                <a:solidFill>
                  <a:schemeClr val="hlink"/>
                </a:solidFill>
              </a:rPr>
              <a:t>MyObject a, b, c;</a:t>
            </a:r>
            <a:r>
              <a:rPr lang="ru-RU" sz="1900" smtClean="0">
                <a:solidFill>
                  <a:schemeClr val="hlink"/>
                </a:solidFill>
              </a:rPr>
              <a:t>  ... 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1900" smtClean="0">
                <a:solidFill>
                  <a:schemeClr val="hlink"/>
                </a:solidFill>
              </a:rPr>
              <a:t>     </a:t>
            </a:r>
            <a:r>
              <a:rPr lang="en-US" sz="1900" smtClean="0">
                <a:solidFill>
                  <a:schemeClr val="hlink"/>
                </a:solidFill>
              </a:rPr>
              <a:t>c</a:t>
            </a:r>
            <a:r>
              <a:rPr lang="ru-RU" sz="1900" smtClean="0">
                <a:solidFill>
                  <a:schemeClr val="hlink"/>
                </a:solidFill>
              </a:rPr>
              <a:t> = </a:t>
            </a:r>
            <a:r>
              <a:rPr lang="en-US" sz="1900" smtClean="0">
                <a:solidFill>
                  <a:schemeClr val="hlink"/>
                </a:solidFill>
              </a:rPr>
              <a:t>a</a:t>
            </a:r>
            <a:r>
              <a:rPr lang="ru-RU" sz="1900" smtClean="0">
                <a:solidFill>
                  <a:schemeClr val="hlink"/>
                </a:solidFill>
              </a:rPr>
              <a:t> + </a:t>
            </a:r>
            <a:r>
              <a:rPr lang="en-US" sz="1900" smtClean="0">
                <a:solidFill>
                  <a:schemeClr val="hlink"/>
                </a:solidFill>
              </a:rPr>
              <a:t>b</a:t>
            </a:r>
            <a:r>
              <a:rPr lang="ru-RU" sz="1900" smtClean="0">
                <a:solidFill>
                  <a:schemeClr val="hlink"/>
                </a:solidFill>
              </a:rPr>
              <a:t>;                // операция сложения класса </a:t>
            </a:r>
            <a:r>
              <a:rPr lang="en-US" sz="1900" smtClean="0">
                <a:solidFill>
                  <a:schemeClr val="hlink"/>
                </a:solidFill>
              </a:rPr>
              <a:t>MyObject</a:t>
            </a:r>
            <a:r>
              <a:rPr lang="ru-RU" sz="19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ru-RU" sz="1900" smtClean="0"/>
              <a:t>Определение собственных операций класса называют </a:t>
            </a:r>
            <a:r>
              <a:rPr lang="ru-RU" sz="1900" b="1" i="1" smtClean="0"/>
              <a:t>перегрузкой операций</a:t>
            </a:r>
            <a:r>
              <a:rPr lang="ru-RU" sz="1900" smtClean="0"/>
              <a:t>. </a:t>
            </a:r>
          </a:p>
          <a:p>
            <a:pPr eaLnBrk="1" hangingPunct="1">
              <a:lnSpc>
                <a:spcPct val="105000"/>
              </a:lnSpc>
            </a:pPr>
            <a:r>
              <a:rPr lang="ru-RU" sz="1900" smtClean="0"/>
              <a:t>Операции класса описываются с помощью методов специального вида (</a:t>
            </a:r>
            <a:r>
              <a:rPr lang="ru-RU" sz="1900" b="1" i="1" smtClean="0">
                <a:solidFill>
                  <a:schemeClr val="folHlink"/>
                </a:solidFill>
              </a:rPr>
              <a:t>функций-операций</a:t>
            </a:r>
            <a:r>
              <a:rPr lang="ru-RU" sz="1900" smtClean="0"/>
              <a:t>):</a:t>
            </a:r>
            <a:endParaRPr lang="ru-RU" sz="1900" b="1" smtClean="0"/>
          </a:p>
          <a:p>
            <a:pPr eaLnBrk="1" hangingPunct="1">
              <a:lnSpc>
                <a:spcPct val="105000"/>
              </a:lnSpc>
              <a:spcBef>
                <a:spcPct val="5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en-US" sz="2000" b="1" smtClean="0">
                <a:solidFill>
                  <a:srgbClr val="006600"/>
                </a:solidFill>
                <a:latin typeface="Arial" charset="0"/>
              </a:rPr>
              <a:t>public static</a:t>
            </a:r>
            <a:r>
              <a:rPr lang="en-US" sz="2000" smtClean="0">
                <a:latin typeface="Arial" charset="0"/>
              </a:rPr>
              <a:t> </a:t>
            </a:r>
            <a:r>
              <a:rPr lang="ru-RU" sz="2000" b="1" smtClean="0">
                <a:solidFill>
                  <a:schemeClr val="hlink"/>
                </a:solidFill>
                <a:latin typeface="a_FuturaRound" pitchFamily="34" charset="-52"/>
              </a:rPr>
              <a:t>имя_класса </a:t>
            </a:r>
            <a:r>
              <a:rPr lang="en-US" sz="2000" b="1" smtClean="0">
                <a:solidFill>
                  <a:schemeClr val="folHlink"/>
                </a:solidFill>
                <a:latin typeface="a_FuturaRound" pitchFamily="34" charset="-52"/>
              </a:rPr>
              <a:t>operator</a:t>
            </a:r>
            <a:r>
              <a:rPr lang="en-US" sz="2000" b="1" smtClean="0">
                <a:solidFill>
                  <a:schemeClr val="hlink"/>
                </a:solidFill>
                <a:latin typeface="a_FuturaRound" pitchFamily="34" charset="-52"/>
              </a:rPr>
              <a:t> </a:t>
            </a:r>
            <a:r>
              <a:rPr lang="ru-RU" sz="2000" b="1" smtClean="0">
                <a:solidFill>
                  <a:schemeClr val="hlink"/>
                </a:solidFill>
                <a:latin typeface="a_FuturaRound" pitchFamily="34" charset="-52"/>
              </a:rPr>
              <a:t>операция( параметры) </a:t>
            </a:r>
            <a:r>
              <a:rPr lang="en-US" sz="2000" b="1" smtClean="0">
                <a:solidFill>
                  <a:schemeClr val="hlink"/>
                </a:solidFill>
                <a:latin typeface="a_FuturaRound" pitchFamily="34" charset="-52"/>
              </a:rPr>
              <a:t>{… }</a:t>
            </a:r>
            <a:endParaRPr lang="ru-RU" sz="2000" b="1" smtClean="0">
              <a:latin typeface="a_FuturaRound" pitchFamily="34" charset="-52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1900" smtClean="0">
                <a:latin typeface="Arial" charset="0"/>
              </a:rPr>
              <a:t>Пример:   </a:t>
            </a:r>
            <a:r>
              <a:rPr lang="en-US" sz="1900" smtClean="0">
                <a:latin typeface="Arial" charset="0"/>
              </a:rPr>
              <a:t>public static</a:t>
            </a:r>
            <a:r>
              <a:rPr lang="en-US" sz="1900" smtClean="0">
                <a:solidFill>
                  <a:schemeClr val="hlink"/>
                </a:solidFill>
                <a:latin typeface="Arial" charset="0"/>
              </a:rPr>
              <a:t> MyObject operator --( MyObject m )</a:t>
            </a:r>
            <a:r>
              <a:rPr lang="ru-RU" sz="1900" smtClean="0">
                <a:latin typeface="Arial" charset="0"/>
              </a:rPr>
              <a:t> </a:t>
            </a:r>
            <a:r>
              <a:rPr lang="en-US" sz="1900" smtClean="0">
                <a:latin typeface="Arial" charset="0"/>
              </a:rPr>
              <a:t>{ … }</a:t>
            </a:r>
            <a:endParaRPr lang="ru-RU" sz="190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ru-RU" sz="190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1900" smtClean="0"/>
              <a:t>В C# три вида операций класса: унарные, бинарные и операции преобразования типа.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Общие правила описания операций класса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351837" cy="547211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операция должна быть описана как открытый статический метод класса (спецификаторы </a:t>
            </a:r>
            <a:r>
              <a:rPr lang="ru-RU" sz="2000" b="1" smtClean="0"/>
              <a:t>public static</a:t>
            </a:r>
            <a:r>
              <a:rPr lang="ru-RU" sz="2000" smtClean="0"/>
              <a:t>);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параметры в операцию должны передаваться </a:t>
            </a:r>
            <a:r>
              <a:rPr lang="ru-RU" sz="2000" b="1" smtClean="0"/>
              <a:t>по значению</a:t>
            </a:r>
            <a:r>
              <a:rPr lang="ru-RU" sz="2000" smtClean="0"/>
              <a:t> (то есть не должны предваряться ключевыми словами ref или out);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сигнатуры всех операций класса должны различаться;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ru-RU" sz="2000" smtClean="0"/>
              <a:t>типы, используемые в операции, должны иметь не меньшие права доступа, чем сама операция (то есть должны быть доступны при использовании операции).</a:t>
            </a:r>
          </a:p>
          <a:p>
            <a:pPr>
              <a:lnSpc>
                <a:spcPct val="125000"/>
              </a:lnSpc>
              <a:spcBef>
                <a:spcPct val="25000"/>
              </a:spcBef>
              <a:spcAft>
                <a:spcPct val="15000"/>
              </a:spcAft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21C0F-AD80-47AB-BEDE-F1D6EB6ADBA5}" type="slidenum">
              <a:rPr lang="ru-RU"/>
              <a:pPr>
                <a:defRPr/>
              </a:pPr>
              <a:t>68</a:t>
            </a:fld>
            <a:endParaRPr lang="ru-RU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Унарные операции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964613" cy="6021387"/>
          </a:xfrm>
        </p:spPr>
        <p:txBody>
          <a:bodyPr/>
          <a:lstStyle/>
          <a:p>
            <a:pPr indent="12700"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1900" dirty="0" smtClean="0"/>
              <a:t>Можно определять: </a:t>
            </a:r>
            <a:r>
              <a:rPr lang="ru-RU" sz="1900" b="1" dirty="0" smtClean="0">
                <a:solidFill>
                  <a:schemeClr val="hlink"/>
                </a:solidFill>
              </a:rPr>
              <a:t>+     -     !     ~     ++     --     </a:t>
            </a:r>
            <a:r>
              <a:rPr lang="ru-RU" sz="1900" b="1" dirty="0" err="1" smtClean="0">
                <a:solidFill>
                  <a:schemeClr val="hlink"/>
                </a:solidFill>
              </a:rPr>
              <a:t>true</a:t>
            </a:r>
            <a:r>
              <a:rPr lang="ru-RU" sz="1900" b="1" dirty="0" smtClean="0">
                <a:solidFill>
                  <a:schemeClr val="hlink"/>
                </a:solidFill>
              </a:rPr>
              <a:t>     </a:t>
            </a:r>
            <a:r>
              <a:rPr lang="ru-RU" sz="1900" b="1" dirty="0" err="1" smtClean="0">
                <a:solidFill>
                  <a:schemeClr val="hlink"/>
                </a:solidFill>
              </a:rPr>
              <a:t>false</a:t>
            </a:r>
            <a:endParaRPr lang="ru-RU" sz="1900" b="1" dirty="0" smtClean="0">
              <a:solidFill>
                <a:schemeClr val="hlink"/>
              </a:solidFill>
            </a:endParaRPr>
          </a:p>
          <a:p>
            <a:pPr indent="12700"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endParaRPr lang="ru-RU" sz="1900" dirty="0" smtClean="0"/>
          </a:p>
          <a:p>
            <a:pPr indent="12700"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1900" dirty="0" smtClean="0"/>
              <a:t>Примеры заголовков:</a:t>
            </a:r>
            <a:endParaRPr lang="en-US" sz="1900" dirty="0" smtClean="0"/>
          </a:p>
          <a:p>
            <a:pPr indent="12700"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900" dirty="0" smtClean="0">
                <a:solidFill>
                  <a:schemeClr val="hlink"/>
                </a:solidFill>
              </a:rPr>
              <a:t>public static </a:t>
            </a:r>
            <a:r>
              <a:rPr lang="en-US" sz="1900" dirty="0" err="1" smtClean="0">
                <a:solidFill>
                  <a:schemeClr val="hlink"/>
                </a:solidFill>
              </a:rPr>
              <a:t>int</a:t>
            </a:r>
            <a:r>
              <a:rPr lang="en-US" sz="1900" dirty="0" smtClean="0">
                <a:solidFill>
                  <a:schemeClr val="hlink"/>
                </a:solidFill>
              </a:rPr>
              <a:t> operator +( </a:t>
            </a:r>
            <a:r>
              <a:rPr lang="en-US" sz="1900" dirty="0" err="1" smtClean="0">
                <a:solidFill>
                  <a:schemeClr val="hlink"/>
                </a:solidFill>
              </a:rPr>
              <a:t>MyObject</a:t>
            </a:r>
            <a:r>
              <a:rPr lang="en-US" sz="1900" dirty="0" smtClean="0">
                <a:solidFill>
                  <a:schemeClr val="hlink"/>
                </a:solidFill>
              </a:rPr>
              <a:t> m )</a:t>
            </a:r>
            <a:r>
              <a:rPr lang="ru-RU" sz="1900" dirty="0" smtClean="0">
                <a:solidFill>
                  <a:schemeClr val="hlink"/>
                </a:solidFill>
              </a:rPr>
              <a:t>     </a:t>
            </a:r>
            <a:r>
              <a:rPr lang="en-US" sz="1900" dirty="0" smtClean="0">
                <a:solidFill>
                  <a:schemeClr val="hlink"/>
                </a:solidFill>
              </a:rPr>
              <a:t>// </a:t>
            </a:r>
            <a:r>
              <a:rPr lang="ru-RU" sz="1900" dirty="0" smtClean="0">
                <a:solidFill>
                  <a:schemeClr val="hlink"/>
                </a:solidFill>
              </a:rPr>
              <a:t>унарный плюс</a:t>
            </a:r>
            <a:endParaRPr lang="en-US" sz="1900" dirty="0" smtClean="0">
              <a:solidFill>
                <a:schemeClr val="hlink"/>
              </a:solidFill>
            </a:endParaRPr>
          </a:p>
          <a:p>
            <a:pPr indent="12700"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1900" dirty="0" smtClean="0">
                <a:solidFill>
                  <a:schemeClr val="hlink"/>
                </a:solidFill>
              </a:rPr>
              <a:t>public static </a:t>
            </a:r>
            <a:r>
              <a:rPr lang="en-US" sz="1900" dirty="0" err="1" smtClean="0">
                <a:solidFill>
                  <a:schemeClr val="hlink"/>
                </a:solidFill>
              </a:rPr>
              <a:t>MyObject</a:t>
            </a:r>
            <a:r>
              <a:rPr lang="en-US" sz="1900" dirty="0" smtClean="0">
                <a:solidFill>
                  <a:schemeClr val="hlink"/>
                </a:solidFill>
              </a:rPr>
              <a:t> operator --( </a:t>
            </a:r>
            <a:r>
              <a:rPr lang="en-US" sz="1900" dirty="0" err="1" smtClean="0">
                <a:solidFill>
                  <a:schemeClr val="hlink"/>
                </a:solidFill>
              </a:rPr>
              <a:t>MyObject</a:t>
            </a:r>
            <a:r>
              <a:rPr lang="en-US" sz="1900" dirty="0" smtClean="0">
                <a:solidFill>
                  <a:schemeClr val="hlink"/>
                </a:solidFill>
              </a:rPr>
              <a:t> m )</a:t>
            </a:r>
            <a:r>
              <a:rPr lang="ru-RU" sz="1900" dirty="0" smtClean="0">
                <a:solidFill>
                  <a:schemeClr val="hlink"/>
                </a:solidFill>
              </a:rPr>
              <a:t> </a:t>
            </a:r>
            <a:r>
              <a:rPr lang="en-US" sz="1900" dirty="0" smtClean="0">
                <a:solidFill>
                  <a:schemeClr val="hlink"/>
                </a:solidFill>
              </a:rPr>
              <a:t>// </a:t>
            </a:r>
            <a:r>
              <a:rPr lang="ru-RU" sz="1900" dirty="0" smtClean="0">
                <a:solidFill>
                  <a:schemeClr val="hlink"/>
                </a:solidFill>
              </a:rPr>
              <a:t>декремент</a:t>
            </a:r>
            <a:endParaRPr lang="en-US" sz="1900" dirty="0" smtClean="0">
              <a:solidFill>
                <a:schemeClr val="hlink"/>
              </a:solidFill>
            </a:endParaRPr>
          </a:p>
          <a:p>
            <a:pPr indent="12700" algn="r"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endParaRPr lang="ru-RU" sz="1900" dirty="0" smtClean="0"/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class Monster {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  public static Monster operator ++(Monster m)</a:t>
            </a:r>
          </a:p>
          <a:p>
            <a:pPr indent="12700" eaLnBrk="1" hangingPunct="1">
              <a:lnSpc>
                <a:spcPct val="80000"/>
              </a:lnSpc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  { Monster temp = new </a:t>
            </a:r>
            <a:r>
              <a:rPr lang="en-US" sz="1900" dirty="0" smtClean="0">
                <a:solidFill>
                  <a:srgbClr val="006600"/>
                </a:solidFill>
              </a:rPr>
              <a:t>Monster(</a:t>
            </a:r>
            <a:r>
              <a:rPr lang="en-US" sz="1900" dirty="0" smtClean="0">
                <a:solidFill>
                  <a:srgbClr val="006600"/>
                </a:solidFill>
              </a:rPr>
              <a:t>m.health+1, </a:t>
            </a:r>
            <a:r>
              <a:rPr lang="en-US" sz="1900" dirty="0" err="1" smtClean="0">
                <a:solidFill>
                  <a:srgbClr val="006600"/>
                </a:solidFill>
              </a:rPr>
              <a:t>m.ammo</a:t>
            </a:r>
            <a:r>
              <a:rPr lang="en-US" sz="1900" dirty="0" smtClean="0">
                <a:solidFill>
                  <a:srgbClr val="006600"/>
                </a:solidFill>
              </a:rPr>
              <a:t>, </a:t>
            </a:r>
            <a:r>
              <a:rPr lang="en-US" sz="1900" dirty="0" smtClean="0">
                <a:solidFill>
                  <a:srgbClr val="006600"/>
                </a:solidFill>
              </a:rPr>
              <a:t>m.name);</a:t>
            </a:r>
            <a:endParaRPr lang="en-US" sz="1900" dirty="0" smtClean="0">
              <a:solidFill>
                <a:srgbClr val="006600"/>
              </a:solidFill>
            </a:endParaRP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     return </a:t>
            </a:r>
            <a:r>
              <a:rPr lang="en-US" sz="1900" dirty="0" smtClean="0">
                <a:solidFill>
                  <a:srgbClr val="006600"/>
                </a:solidFill>
              </a:rPr>
              <a:t>temp;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  }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  …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}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 …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Monster </a:t>
            </a:r>
            <a:r>
              <a:rPr lang="en-US" sz="1900" dirty="0" err="1" smtClean="0">
                <a:solidFill>
                  <a:srgbClr val="006600"/>
                </a:solidFill>
              </a:rPr>
              <a:t>vasia</a:t>
            </a:r>
            <a:r>
              <a:rPr lang="en-US" sz="1900" dirty="0" smtClean="0">
                <a:solidFill>
                  <a:srgbClr val="006600"/>
                </a:solidFill>
              </a:rPr>
              <a:t> = new Monster();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++</a:t>
            </a:r>
            <a:r>
              <a:rPr lang="en-US" sz="1900" dirty="0" err="1" smtClean="0">
                <a:solidFill>
                  <a:srgbClr val="006600"/>
                </a:solidFill>
              </a:rPr>
              <a:t>vasia</a:t>
            </a:r>
            <a:r>
              <a:rPr lang="en-US" sz="1900" dirty="0" smtClean="0">
                <a:solidFill>
                  <a:srgbClr val="006600"/>
                </a:solidFill>
              </a:rPr>
              <a:t>; </a:t>
            </a:r>
            <a:r>
              <a:rPr lang="en-US" sz="1900" dirty="0" err="1" smtClean="0">
                <a:solidFill>
                  <a:srgbClr val="006600"/>
                </a:solidFill>
              </a:rPr>
              <a:t>vasia</a:t>
            </a:r>
            <a:r>
              <a:rPr lang="en-US" sz="1900" dirty="0" smtClean="0">
                <a:solidFill>
                  <a:srgbClr val="006600"/>
                </a:solidFill>
              </a:rPr>
              <a:t>++;</a:t>
            </a:r>
          </a:p>
          <a:p>
            <a:pPr indent="12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006600"/>
                </a:solidFill>
              </a:rPr>
              <a:t>…</a:t>
            </a:r>
            <a:endParaRPr lang="ru-RU" sz="19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288" y="-388965"/>
            <a:ext cx="6408712" cy="9541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операция ++)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55037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{      public Counter() { 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public Counter(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n )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this.n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= n &gt; 0 ? n : 0;</a:t>
            </a:r>
            <a:r>
              <a:rPr lang="ru-RU" sz="1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}</a:t>
            </a:r>
            <a:endParaRPr lang="ru-RU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/>
              <a:t>        </a:t>
            </a:r>
            <a:r>
              <a:rPr lang="en-US" sz="1900" dirty="0" smtClean="0"/>
              <a:t>public static Counter </a:t>
            </a:r>
            <a:r>
              <a:rPr lang="en-US" sz="1900" b="1" dirty="0" smtClean="0"/>
              <a:t>operator ++</a:t>
            </a:r>
            <a:r>
              <a:rPr lang="en-US" sz="1900" dirty="0" smtClean="0"/>
              <a:t>(Counter </a:t>
            </a:r>
            <a:r>
              <a:rPr lang="en-US" sz="1900" dirty="0" err="1" smtClean="0"/>
              <a:t>param</a:t>
            </a:r>
            <a:r>
              <a:rPr lang="en-US" sz="1900" dirty="0" smtClean="0"/>
              <a:t>)</a:t>
            </a:r>
          </a:p>
          <a:p>
            <a:pPr>
              <a:buNone/>
            </a:pPr>
            <a:r>
              <a:rPr lang="en-US" sz="1900" dirty="0" smtClean="0"/>
              <a:t>        {</a:t>
            </a:r>
          </a:p>
          <a:p>
            <a:pPr>
              <a:buNone/>
            </a:pPr>
            <a:r>
              <a:rPr lang="en-US" sz="1900" dirty="0" smtClean="0"/>
              <a:t>            Counter temp = new Counter(</a:t>
            </a:r>
            <a:r>
              <a:rPr lang="en-US" sz="1900" dirty="0" err="1" smtClean="0"/>
              <a:t>param.n</a:t>
            </a:r>
            <a:r>
              <a:rPr lang="en-US" sz="1900" dirty="0" smtClean="0"/>
              <a:t> + 1);</a:t>
            </a:r>
          </a:p>
          <a:p>
            <a:pPr>
              <a:buNone/>
            </a:pPr>
            <a:r>
              <a:rPr lang="en-US" sz="1900" dirty="0" smtClean="0"/>
              <a:t>            return temp;</a:t>
            </a:r>
          </a:p>
          <a:p>
            <a:pPr>
              <a:buNone/>
            </a:pPr>
            <a:r>
              <a:rPr lang="en-US" sz="1900" dirty="0" smtClean="0"/>
              <a:t>        }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1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     {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Counter num = new Counter();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            num</a:t>
            </a: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++; 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  </a:t>
            </a: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</a:rPr>
              <a:t>++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num;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... 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  <a:endParaRPr lang="en-US" sz="19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</a:p>
          <a:p>
            <a:pPr>
              <a:buNone/>
            </a:pPr>
            <a:endParaRPr lang="ru-RU" sz="19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69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B9D-F03B-450F-9A0D-3C973806C763}" type="slidenum">
              <a:rPr lang="ru-RU"/>
              <a:pPr/>
              <a:t>7</a:t>
            </a:fld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505" y="188724"/>
            <a:ext cx="8928546" cy="446276"/>
          </a:xfrm>
        </p:spPr>
        <p:txBody>
          <a:bodyPr/>
          <a:lstStyle/>
          <a:p>
            <a:r>
              <a:rPr lang="ru-RU" sz="2300" dirty="0" smtClean="0"/>
              <a:t>Пример иерархии: классы </a:t>
            </a:r>
            <a:r>
              <a:rPr lang="ru-RU" sz="2300" dirty="0"/>
              <a:t>.NET для работы с потоками </a:t>
            </a:r>
          </a:p>
        </p:txBody>
      </p:sp>
      <p:pic>
        <p:nvPicPr>
          <p:cNvPr id="481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520" y="738188"/>
            <a:ext cx="8568951" cy="60340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F5C2-6EFE-42AC-8780-99F25D1AD81D}" type="slidenum">
              <a:rPr lang="ru-RU"/>
              <a:pPr>
                <a:defRPr/>
              </a:pPr>
              <a:t>70</a:t>
            </a:fld>
            <a:endParaRPr lang="ru-RU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7800"/>
            <a:ext cx="8567737" cy="457200"/>
          </a:xfrm>
        </p:spPr>
        <p:txBody>
          <a:bodyPr/>
          <a:lstStyle/>
          <a:p>
            <a:pPr eaLnBrk="1" hangingPunct="1"/>
            <a:r>
              <a:rPr lang="ru-RU" sz="2400" smtClean="0"/>
              <a:t>Правила оформления унарной операции класса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100" smtClean="0"/>
              <a:t>Параметр функции-операции должен иметь тип этого класса.</a:t>
            </a:r>
            <a:endParaRPr lang="ru-RU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100" smtClean="0"/>
              <a:t>Операция должна возвращать:</a:t>
            </a:r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2100" smtClean="0"/>
              <a:t>  для операций +, -, ! и ~ величину любого типа;</a:t>
            </a:r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2100" smtClean="0"/>
              <a:t>  для операций ++ и -- величину типа класса, для которого она определяется.</a:t>
            </a:r>
          </a:p>
          <a:p>
            <a:pPr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100" smtClean="0"/>
              <a:t>Операции </a:t>
            </a:r>
            <a:r>
              <a:rPr lang="ru-RU" sz="2100" u="sng" smtClean="0"/>
              <a:t>не должны изменять значение</a:t>
            </a:r>
            <a:r>
              <a:rPr lang="ru-RU" sz="2100" smtClean="0"/>
              <a:t> передаваемого им </a:t>
            </a:r>
            <a:r>
              <a:rPr lang="ru-RU" sz="2100" u="sng" smtClean="0"/>
              <a:t>операнда</a:t>
            </a:r>
            <a:r>
              <a:rPr lang="ru-RU" sz="2100" smtClean="0"/>
              <a:t>. Операция, возвращающая величину типа класса, для которого она определяется, должна создать новый объект этого класса, выполнить с ним необходимые действия и передать его в качестве результата.</a:t>
            </a:r>
            <a:endParaRPr lang="ru-RU" sz="2100" b="1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100" smtClean="0"/>
              <a:t>Префиксный и постфиксный инкремент</a:t>
            </a:r>
            <a:r>
              <a:rPr lang="en-US" sz="2100" smtClean="0"/>
              <a:t>/</a:t>
            </a:r>
            <a:r>
              <a:rPr lang="ru-RU" sz="2100" smtClean="0"/>
              <a:t>декремент не различаются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68E94-C7C6-4099-85F5-39105C19EEF3}" type="slidenum">
              <a:rPr lang="ru-RU"/>
              <a:pPr>
                <a:defRPr/>
              </a:pPr>
              <a:t>71</a:t>
            </a:fld>
            <a:endParaRPr lang="ru-RU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Бинарные операции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843962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Можно определять: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folHlink"/>
                </a:solidFill>
              </a:rPr>
              <a:t>+   -   *   /   %   &amp;   |   ^   &lt;&lt;   &gt;&gt;   ==   !=   &gt;   &lt;   &gt;=   &lt;=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Примеры заголовков бинарных операций: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public static MyObject operator +  ( MyObject m1, MyObject m2 )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public static bool     operator == ( MyObject m1, MyObject m2 )</a:t>
            </a:r>
            <a:endParaRPr lang="ru-RU" sz="20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Хотя бы один параметр, передаваемый в операцию, должен иметь тип класса, для которого она определяется. Операция может возвращать величину любого типа.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Чаще всего в классе определяют операции сравнения на равенство и неравенство для того, чтобы обеспечить сравнение объектов, а не их ссылок.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Операции == и !=, &gt; и &lt;, &gt;= и &lt;= определяются только парами и обычно возвращают логическое значение.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54829-90C5-4566-AB44-84D07E0B7040}" type="slidenum">
              <a:rPr lang="ru-RU"/>
              <a:pPr>
                <a:defRPr/>
              </a:pPr>
              <a:t>72</a:t>
            </a:fld>
            <a:endParaRPr lang="ru-RU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бинарных операций класса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class Monster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public static Monster </a:t>
            </a:r>
            <a:r>
              <a:rPr lang="en-US" sz="1800" dirty="0" smtClean="0">
                <a:solidFill>
                  <a:schemeClr val="hlink"/>
                </a:solidFill>
              </a:rPr>
              <a:t>operator +</a:t>
            </a:r>
            <a:r>
              <a:rPr lang="en-US" sz="1800" dirty="0" smtClean="0"/>
              <a:t>( </a:t>
            </a:r>
            <a:r>
              <a:rPr lang="en-US" sz="1800" dirty="0" smtClean="0">
                <a:solidFill>
                  <a:schemeClr val="folHlink"/>
                </a:solidFill>
              </a:rPr>
              <a:t>Monster m, </a:t>
            </a:r>
            <a:r>
              <a:rPr lang="en-US" sz="1800" dirty="0" err="1" smtClean="0">
                <a:solidFill>
                  <a:schemeClr val="folHlink"/>
                </a:solidFill>
              </a:rPr>
              <a:t>int</a:t>
            </a:r>
            <a:r>
              <a:rPr lang="en-US" sz="1800" dirty="0" smtClean="0">
                <a:solidFill>
                  <a:schemeClr val="folHlink"/>
                </a:solidFill>
              </a:rPr>
              <a:t> k</a:t>
            </a:r>
            <a:r>
              <a:rPr lang="en-US" sz="1800" dirty="0" smtClean="0"/>
              <a:t> 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{ Monster temp = new 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Monster(</a:t>
            </a:r>
            <a:r>
              <a:rPr lang="en-US" sz="1800" dirty="0" err="1" smtClean="0">
                <a:solidFill>
                  <a:schemeClr val="bg1">
                    <a:lumMod val="10000"/>
                  </a:schemeClr>
                </a:solidFill>
              </a:rPr>
              <a:t>m.health+k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1">
                    <a:lumMod val="10000"/>
                  </a:schemeClr>
                </a:solidFill>
              </a:rPr>
              <a:t>m.ammo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, m.name</a:t>
            </a:r>
            <a:r>
              <a:rPr lang="en-US" sz="1800" dirty="0" smtClean="0"/>
              <a:t>);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return </a:t>
            </a:r>
            <a:r>
              <a:rPr lang="en-US" sz="1800" dirty="0" smtClean="0"/>
              <a:t>temp;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public static Monster </a:t>
            </a:r>
            <a:r>
              <a:rPr lang="en-US" sz="1800" dirty="0" smtClean="0">
                <a:solidFill>
                  <a:schemeClr val="hlink"/>
                </a:solidFill>
              </a:rPr>
              <a:t>operator +</a:t>
            </a:r>
            <a:r>
              <a:rPr lang="en-US" sz="1800" dirty="0" smtClean="0"/>
              <a:t>( </a:t>
            </a:r>
            <a:r>
              <a:rPr lang="en-US" sz="1800" dirty="0" err="1" smtClean="0">
                <a:solidFill>
                  <a:srgbClr val="006600"/>
                </a:solidFill>
              </a:rPr>
              <a:t>int</a:t>
            </a:r>
            <a:r>
              <a:rPr lang="en-US" sz="1800" dirty="0" smtClean="0">
                <a:solidFill>
                  <a:srgbClr val="006600"/>
                </a:solidFill>
              </a:rPr>
              <a:t> k, Monster m</a:t>
            </a:r>
            <a:r>
              <a:rPr lang="en-US" sz="1800" dirty="0" smtClean="0"/>
              <a:t> 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/>
              <a:t>  { Monster temp = new 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Monster(</a:t>
            </a:r>
            <a:r>
              <a:rPr lang="en-US" sz="1800" dirty="0" err="1" smtClean="0">
                <a:solidFill>
                  <a:schemeClr val="bg1">
                    <a:lumMod val="10000"/>
                  </a:schemeClr>
                </a:solidFill>
              </a:rPr>
              <a:t>m.health+k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1">
                    <a:lumMod val="10000"/>
                  </a:schemeClr>
                </a:solidFill>
              </a:rPr>
              <a:t>m.ammo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, m.name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sz="1800" dirty="0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</a:t>
            </a:r>
            <a:r>
              <a:rPr lang="en-US" sz="1800" dirty="0" smtClean="0"/>
              <a:t>return </a:t>
            </a:r>
            <a:r>
              <a:rPr lang="en-US" sz="1800" dirty="0" smtClean="0"/>
              <a:t>temp;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Monster </a:t>
            </a:r>
            <a:r>
              <a:rPr lang="en-US" sz="1800" dirty="0" err="1" smtClean="0"/>
              <a:t>vasia</a:t>
            </a:r>
            <a:r>
              <a:rPr lang="en-US" sz="1800" dirty="0" smtClean="0"/>
              <a:t> = new Monster();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Monster </a:t>
            </a:r>
            <a:r>
              <a:rPr lang="en-US" sz="1800" dirty="0" err="1" smtClean="0"/>
              <a:t>masha</a:t>
            </a:r>
            <a:r>
              <a:rPr lang="en-US" sz="1800" dirty="0" smtClean="0"/>
              <a:t> = </a:t>
            </a:r>
            <a:r>
              <a:rPr lang="en-US" sz="1800" dirty="0" err="1" smtClean="0">
                <a:solidFill>
                  <a:schemeClr val="folHlink"/>
                </a:solidFill>
              </a:rPr>
              <a:t>vasia</a:t>
            </a:r>
            <a:r>
              <a:rPr lang="en-US" sz="1800" dirty="0" smtClean="0">
                <a:solidFill>
                  <a:schemeClr val="folHlink"/>
                </a:solidFill>
              </a:rPr>
              <a:t> + 10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Monster </a:t>
            </a:r>
            <a:r>
              <a:rPr lang="en-US" sz="1800" dirty="0" err="1" smtClean="0"/>
              <a:t>petya</a:t>
            </a:r>
            <a:r>
              <a:rPr lang="en-US" sz="1800" dirty="0" smtClean="0"/>
              <a:t> = </a:t>
            </a:r>
            <a:r>
              <a:rPr lang="en-US" sz="1800" dirty="0" smtClean="0">
                <a:solidFill>
                  <a:srgbClr val="006600"/>
                </a:solidFill>
              </a:rPr>
              <a:t>5 + </a:t>
            </a:r>
            <a:r>
              <a:rPr lang="en-US" sz="1800" dirty="0" err="1" smtClean="0">
                <a:solidFill>
                  <a:srgbClr val="006600"/>
                </a:solidFill>
              </a:rPr>
              <a:t>masha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…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288" y="-388965"/>
            <a:ext cx="6408712" cy="95410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операция +)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{     ...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sz="1900" dirty="0" smtClean="0"/>
              <a:t>public static Counter operator +(</a:t>
            </a:r>
            <a:r>
              <a:rPr lang="en-US" sz="1900" dirty="0" smtClean="0">
                <a:solidFill>
                  <a:srgbClr val="C00000"/>
                </a:solidFill>
              </a:rPr>
              <a:t>Counter </a:t>
            </a:r>
            <a:r>
              <a:rPr lang="en-US" sz="1900" dirty="0" err="1" smtClean="0">
                <a:solidFill>
                  <a:srgbClr val="C00000"/>
                </a:solidFill>
              </a:rPr>
              <a:t>param</a:t>
            </a:r>
            <a:r>
              <a:rPr lang="en-US" sz="1900" dirty="0" smtClean="0">
                <a:solidFill>
                  <a:srgbClr val="C00000"/>
                </a:solidFill>
              </a:rPr>
              <a:t>, </a:t>
            </a:r>
            <a:r>
              <a:rPr lang="en-US" sz="1900" dirty="0" err="1" smtClean="0">
                <a:solidFill>
                  <a:srgbClr val="C00000"/>
                </a:solidFill>
              </a:rPr>
              <a:t>int</a:t>
            </a:r>
            <a:r>
              <a:rPr lang="en-US" sz="1900" dirty="0" smtClean="0">
                <a:solidFill>
                  <a:srgbClr val="C00000"/>
                </a:solidFill>
              </a:rPr>
              <a:t> delta</a:t>
            </a:r>
            <a:r>
              <a:rPr lang="en-US" sz="1900" dirty="0" smtClean="0"/>
              <a:t>)</a:t>
            </a:r>
          </a:p>
          <a:p>
            <a:pPr>
              <a:buNone/>
            </a:pPr>
            <a:r>
              <a:rPr lang="en-US" sz="1900" dirty="0" smtClean="0"/>
              <a:t>        {  Counter temp = new Counter(</a:t>
            </a:r>
            <a:r>
              <a:rPr lang="en-US" sz="1900" dirty="0" err="1" smtClean="0"/>
              <a:t>param.n</a:t>
            </a:r>
            <a:r>
              <a:rPr lang="en-US" sz="1900" dirty="0" smtClean="0"/>
              <a:t> + delta);</a:t>
            </a:r>
          </a:p>
          <a:p>
            <a:pPr>
              <a:buNone/>
            </a:pPr>
            <a:r>
              <a:rPr lang="en-US" sz="1900" dirty="0" smtClean="0"/>
              <a:t>            return temp;</a:t>
            </a:r>
          </a:p>
          <a:p>
            <a:pPr>
              <a:buNone/>
            </a:pPr>
            <a:r>
              <a:rPr lang="en-US" sz="1900" dirty="0" smtClean="0"/>
              <a:t>        }</a:t>
            </a:r>
          </a:p>
          <a:p>
            <a:pPr>
              <a:buNone/>
            </a:pPr>
            <a:r>
              <a:rPr lang="en-US" sz="1900" dirty="0" smtClean="0"/>
              <a:t>        public static Counter operator +(</a:t>
            </a:r>
            <a:r>
              <a:rPr lang="en-US" sz="1900" dirty="0" err="1" smtClean="0">
                <a:solidFill>
                  <a:srgbClr val="006600"/>
                </a:solidFill>
              </a:rPr>
              <a:t>int</a:t>
            </a:r>
            <a:r>
              <a:rPr lang="en-US" sz="1900" dirty="0" smtClean="0">
                <a:solidFill>
                  <a:srgbClr val="006600"/>
                </a:solidFill>
              </a:rPr>
              <a:t> delta, Counter </a:t>
            </a:r>
            <a:r>
              <a:rPr lang="en-US" sz="1900" dirty="0" err="1" smtClean="0">
                <a:solidFill>
                  <a:srgbClr val="006600"/>
                </a:solidFill>
              </a:rPr>
              <a:t>param</a:t>
            </a:r>
            <a:r>
              <a:rPr lang="en-US" sz="1900" dirty="0" smtClean="0"/>
              <a:t>)</a:t>
            </a:r>
          </a:p>
          <a:p>
            <a:pPr>
              <a:buNone/>
            </a:pPr>
            <a:r>
              <a:rPr lang="en-US" sz="1900" dirty="0" smtClean="0"/>
              <a:t>        {  Counter temp = new Counter(</a:t>
            </a:r>
            <a:r>
              <a:rPr lang="en-US" sz="1900" dirty="0" err="1" smtClean="0"/>
              <a:t>param.n</a:t>
            </a:r>
            <a:r>
              <a:rPr lang="en-US" sz="1900" dirty="0" smtClean="0"/>
              <a:t> + delta);</a:t>
            </a:r>
          </a:p>
          <a:p>
            <a:pPr>
              <a:buNone/>
            </a:pPr>
            <a:r>
              <a:rPr lang="en-US" sz="1900" dirty="0" smtClean="0"/>
              <a:t>            return temp;</a:t>
            </a:r>
          </a:p>
          <a:p>
            <a:pPr>
              <a:buNone/>
            </a:pPr>
            <a:r>
              <a:rPr lang="en-US" sz="1900" dirty="0" smtClean="0"/>
              <a:t>        }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1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    {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Counter num = new Counter(); Counter num2 = new Counter();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           num2 = </a:t>
            </a:r>
            <a:r>
              <a:rPr lang="en-US" sz="1900" b="1" dirty="0" smtClean="0">
                <a:solidFill>
                  <a:srgbClr val="C00000"/>
                </a:solidFill>
              </a:rPr>
              <a:t>num + 3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;      num2 = </a:t>
            </a:r>
            <a:r>
              <a:rPr lang="en-US" sz="1900" b="1" dirty="0" smtClean="0">
                <a:solidFill>
                  <a:srgbClr val="006600"/>
                </a:solidFill>
              </a:rPr>
              <a:t>3 + num</a:t>
            </a: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... 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  <a:endParaRPr lang="en-US" sz="19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</a:p>
          <a:p>
            <a:pPr>
              <a:buNone/>
            </a:pPr>
            <a:endParaRPr lang="ru-RU" sz="19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73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89187-8F28-440D-B0DD-BD8045B13A86}" type="slidenum">
              <a:rPr lang="ru-RU"/>
              <a:pPr>
                <a:defRPr/>
              </a:pPr>
              <a:t>74</a:t>
            </a:fld>
            <a:endParaRPr lang="ru-RU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Операции преобразования типа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772525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Обеспечивают возможность явного и неявного преобразования между пользовательскими типами данных.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>
                <a:solidFill>
                  <a:schemeClr val="hlink"/>
                </a:solidFill>
              </a:rPr>
              <a:t>implicit</a:t>
            </a:r>
            <a:r>
              <a:rPr lang="ru-RU" sz="1800" b="1" dirty="0" smtClean="0">
                <a:solidFill>
                  <a:schemeClr val="hlink"/>
                </a:solidFill>
              </a:rPr>
              <a:t> </a:t>
            </a:r>
            <a:r>
              <a:rPr lang="ru-RU" sz="1800" b="1" dirty="0" err="1" smtClean="0">
                <a:solidFill>
                  <a:schemeClr val="hlink"/>
                </a:solidFill>
              </a:rPr>
              <a:t>operator</a:t>
            </a:r>
            <a:r>
              <a:rPr lang="ru-RU" sz="1800" b="1" dirty="0" smtClean="0">
                <a:solidFill>
                  <a:schemeClr val="hlink"/>
                </a:solidFill>
              </a:rPr>
              <a:t> тип ( параметр ) </a:t>
            </a:r>
            <a:r>
              <a:rPr lang="ru-RU" sz="1800" dirty="0" smtClean="0">
                <a:solidFill>
                  <a:schemeClr val="hlink"/>
                </a:solidFill>
              </a:rPr>
              <a:t>      // неявное преобразование</a:t>
            </a:r>
            <a:endParaRPr lang="ru-RU" sz="1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>
                <a:solidFill>
                  <a:schemeClr val="hlink"/>
                </a:solidFill>
              </a:rPr>
              <a:t>explicit</a:t>
            </a:r>
            <a:r>
              <a:rPr lang="ru-RU" sz="1800" b="1" dirty="0" smtClean="0">
                <a:solidFill>
                  <a:schemeClr val="hlink"/>
                </a:solidFill>
              </a:rPr>
              <a:t> </a:t>
            </a:r>
            <a:r>
              <a:rPr lang="ru-RU" sz="1800" b="1" dirty="0" err="1" smtClean="0">
                <a:solidFill>
                  <a:schemeClr val="hlink"/>
                </a:solidFill>
              </a:rPr>
              <a:t>operator</a:t>
            </a:r>
            <a:r>
              <a:rPr lang="ru-RU" sz="1800" b="1" dirty="0" smtClean="0">
                <a:solidFill>
                  <a:schemeClr val="hlink"/>
                </a:solidFill>
              </a:rPr>
              <a:t> тип ( параметр ) </a:t>
            </a:r>
            <a:r>
              <a:rPr lang="ru-RU" sz="1800" dirty="0" smtClean="0">
                <a:solidFill>
                  <a:schemeClr val="hlink"/>
                </a:solidFill>
              </a:rPr>
              <a:t>      // явное преобразование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Выполняют преобразование из типа параметра в тип, указанный в заголовке операции. Одним из этих типов должен быть класс, для которого определяется операция. Таким образом, операции выполняют преобразование либо типа класса к другому типу, либо наоборот.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public static </a:t>
            </a:r>
            <a:r>
              <a:rPr lang="en-US" sz="1800" dirty="0" smtClean="0">
                <a:solidFill>
                  <a:srgbClr val="006600"/>
                </a:solidFill>
              </a:rPr>
              <a:t>implicit </a:t>
            </a:r>
            <a:r>
              <a:rPr lang="en-US" sz="1800" b="1" dirty="0" smtClean="0">
                <a:solidFill>
                  <a:srgbClr val="006600"/>
                </a:solidFill>
              </a:rPr>
              <a:t>operator </a:t>
            </a:r>
            <a:r>
              <a:rPr lang="en-US" sz="1800" b="1" dirty="0" err="1" smtClean="0">
                <a:solidFill>
                  <a:srgbClr val="006600"/>
                </a:solidFill>
              </a:rPr>
              <a:t>int</a:t>
            </a:r>
            <a:r>
              <a:rPr lang="en-US" sz="1800" dirty="0" smtClean="0">
                <a:solidFill>
                  <a:schemeClr val="hlink"/>
                </a:solidFill>
              </a:rPr>
              <a:t>( Monster m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    return </a:t>
            </a:r>
            <a:r>
              <a:rPr lang="en-US" sz="1800" dirty="0" err="1" smtClean="0">
                <a:solidFill>
                  <a:schemeClr val="hlink"/>
                </a:solidFill>
              </a:rPr>
              <a:t>m.health</a:t>
            </a:r>
            <a:r>
              <a:rPr lang="en-US" sz="1800" dirty="0" smtClean="0">
                <a:solidFill>
                  <a:schemeClr val="hlink"/>
                </a:solidFill>
              </a:rPr>
              <a:t>;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}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public static explicit </a:t>
            </a:r>
            <a:r>
              <a:rPr lang="en-US" sz="1800" b="1" dirty="0" smtClean="0">
                <a:solidFill>
                  <a:schemeClr val="hlink"/>
                </a:solidFill>
              </a:rPr>
              <a:t>operator Monster</a:t>
            </a:r>
            <a:r>
              <a:rPr lang="en-US" sz="1800" dirty="0" smtClean="0">
                <a:solidFill>
                  <a:schemeClr val="hlink"/>
                </a:solidFill>
              </a:rPr>
              <a:t>( </a:t>
            </a:r>
            <a:r>
              <a:rPr lang="en-US" sz="1800" dirty="0" err="1" smtClean="0">
                <a:solidFill>
                  <a:schemeClr val="hlink"/>
                </a:solidFill>
              </a:rPr>
              <a:t>int</a:t>
            </a:r>
            <a:r>
              <a:rPr lang="en-US" sz="1800" dirty="0" smtClean="0">
                <a:solidFill>
                  <a:schemeClr val="hlink"/>
                </a:solidFill>
              </a:rPr>
              <a:t> h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    return new Monster( h, 100, "</a:t>
            </a:r>
            <a:r>
              <a:rPr lang="en-US" sz="1800" dirty="0" err="1" smtClean="0">
                <a:solidFill>
                  <a:schemeClr val="hlink"/>
                </a:solidFill>
              </a:rPr>
              <a:t>FromInt</a:t>
            </a:r>
            <a:r>
              <a:rPr lang="en-US" sz="1800" dirty="0" smtClean="0">
                <a:solidFill>
                  <a:schemeClr val="hlink"/>
                </a:solidFill>
              </a:rPr>
              <a:t>" );  </a:t>
            </a:r>
            <a:endParaRPr lang="ru-RU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hlink"/>
                </a:solidFill>
              </a:rPr>
              <a:t>}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chemeClr val="hlink"/>
                </a:solidFill>
              </a:rPr>
              <a:t>Monster </a:t>
            </a:r>
            <a:r>
              <a:rPr lang="en-US" sz="1800" dirty="0" err="1" smtClean="0">
                <a:solidFill>
                  <a:schemeClr val="hlink"/>
                </a:solidFill>
              </a:rPr>
              <a:t>Masha</a:t>
            </a:r>
            <a:r>
              <a:rPr lang="en-US" sz="1800" dirty="0" smtClean="0">
                <a:solidFill>
                  <a:schemeClr val="hlink"/>
                </a:solidFill>
              </a:rPr>
              <a:t> = new Monster( 200, 200, "</a:t>
            </a:r>
            <a:r>
              <a:rPr lang="en-US" sz="1800" dirty="0" err="1" smtClean="0">
                <a:solidFill>
                  <a:schemeClr val="hlink"/>
                </a:solidFill>
              </a:rPr>
              <a:t>Masha</a:t>
            </a:r>
            <a:r>
              <a:rPr lang="en-US" sz="1800" dirty="0" smtClean="0">
                <a:solidFill>
                  <a:schemeClr val="hlink"/>
                </a:solidFill>
              </a:rPr>
              <a:t>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006600"/>
                </a:solidFill>
              </a:rPr>
              <a:t>int</a:t>
            </a:r>
            <a:r>
              <a:rPr lang="en-US" sz="1800" dirty="0" smtClean="0">
                <a:solidFill>
                  <a:srgbClr val="006600"/>
                </a:solidFill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</a:rPr>
              <a:t>i</a:t>
            </a:r>
            <a:r>
              <a:rPr lang="ru-RU" sz="1800" dirty="0" smtClean="0">
                <a:solidFill>
                  <a:srgbClr val="006600"/>
                </a:solidFill>
              </a:rPr>
              <a:t> = </a:t>
            </a:r>
            <a:r>
              <a:rPr lang="en-US" sz="1800" dirty="0" err="1" smtClean="0">
                <a:solidFill>
                  <a:srgbClr val="006600"/>
                </a:solidFill>
              </a:rPr>
              <a:t>Masha</a:t>
            </a:r>
            <a:r>
              <a:rPr lang="ru-RU" sz="1800" dirty="0" smtClean="0">
                <a:solidFill>
                  <a:schemeClr val="hlink"/>
                </a:solidFill>
              </a:rPr>
              <a:t>;                      // неявное преобразование</a:t>
            </a:r>
            <a:endParaRPr lang="en-US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>
                <a:solidFill>
                  <a:schemeClr val="hlink"/>
                </a:solidFill>
              </a:rPr>
              <a:t>Masha</a:t>
            </a:r>
            <a:r>
              <a:rPr lang="ru-RU" sz="1800" dirty="0" smtClean="0">
                <a:solidFill>
                  <a:schemeClr val="hlink"/>
                </a:solidFill>
              </a:rPr>
              <a:t> = (</a:t>
            </a:r>
            <a:r>
              <a:rPr lang="en-US" sz="1800" dirty="0" smtClean="0">
                <a:solidFill>
                  <a:schemeClr val="hlink"/>
                </a:solidFill>
              </a:rPr>
              <a:t>Monster</a:t>
            </a:r>
            <a:r>
              <a:rPr lang="ru-RU" sz="1800" dirty="0" smtClean="0">
                <a:solidFill>
                  <a:schemeClr val="hlink"/>
                </a:solidFill>
              </a:rPr>
              <a:t>) 500;       // явное преобразование</a:t>
            </a:r>
            <a:endParaRPr lang="ru-RU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-819853"/>
            <a:ext cx="6948264" cy="138499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Пример: счетчик</a:t>
            </a:r>
            <a:r>
              <a:rPr lang="en-US" dirty="0" smtClean="0"/>
              <a:t> (</a:t>
            </a:r>
            <a:r>
              <a:rPr lang="ru-RU" dirty="0" smtClean="0"/>
              <a:t>приведение типа)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048672"/>
          </a:xfrm>
        </p:spPr>
        <p:txBody>
          <a:bodyPr/>
          <a:lstStyle/>
          <a:p>
            <a:pPr>
              <a:buNone/>
            </a:pPr>
            <a:r>
              <a:rPr lang="en-US" sz="1900" dirty="0" smtClean="0"/>
              <a:t>class Counter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{     ...</a:t>
            </a:r>
          </a:p>
          <a:p>
            <a:pPr>
              <a:buNone/>
            </a:pPr>
            <a:r>
              <a:rPr lang="ru-RU" sz="1900" dirty="0" smtClean="0">
                <a:solidFill>
                  <a:srgbClr val="C00000"/>
                </a:solidFill>
              </a:rPr>
              <a:t>         </a:t>
            </a:r>
            <a:r>
              <a:rPr lang="en-US" sz="1900" b="1" dirty="0" smtClean="0">
                <a:solidFill>
                  <a:srgbClr val="C00000"/>
                </a:solidFill>
              </a:rPr>
              <a:t>public static implicit operator </a:t>
            </a:r>
            <a:r>
              <a:rPr lang="en-US" sz="1900" b="1" dirty="0" err="1" smtClean="0">
                <a:solidFill>
                  <a:srgbClr val="C00000"/>
                </a:solidFill>
              </a:rPr>
              <a:t>int</a:t>
            </a:r>
            <a:r>
              <a:rPr lang="en-US" sz="1900" b="1" dirty="0" smtClean="0">
                <a:solidFill>
                  <a:srgbClr val="C00000"/>
                </a:solidFill>
              </a:rPr>
              <a:t>(Counter </a:t>
            </a:r>
            <a:r>
              <a:rPr lang="en-US" sz="1900" b="1" dirty="0" err="1" smtClean="0">
                <a:solidFill>
                  <a:srgbClr val="C00000"/>
                </a:solidFill>
              </a:rPr>
              <a:t>param</a:t>
            </a:r>
            <a:r>
              <a:rPr lang="en-US" sz="1900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C00000"/>
                </a:solidFill>
              </a:rPr>
              <a:t>        {</a:t>
            </a:r>
            <a:r>
              <a:rPr lang="ru-RU" sz="1900" b="1" dirty="0" smtClean="0">
                <a:solidFill>
                  <a:srgbClr val="C00000"/>
                </a:solidFill>
              </a:rPr>
              <a:t> </a:t>
            </a:r>
            <a:r>
              <a:rPr lang="en-US" sz="1900" b="1" dirty="0" smtClean="0">
                <a:solidFill>
                  <a:srgbClr val="C00000"/>
                </a:solidFill>
              </a:rPr>
              <a:t>  return </a:t>
            </a:r>
            <a:r>
              <a:rPr lang="en-US" sz="1900" b="1" dirty="0" err="1" smtClean="0">
                <a:solidFill>
                  <a:srgbClr val="C00000"/>
                </a:solidFill>
              </a:rPr>
              <a:t>param.n</a:t>
            </a:r>
            <a:r>
              <a:rPr lang="en-US" sz="1900" b="1" dirty="0" smtClean="0">
                <a:solidFill>
                  <a:srgbClr val="C00000"/>
                </a:solidFill>
              </a:rPr>
              <a:t>;   }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        </a:t>
            </a:r>
            <a:r>
              <a:rPr lang="en-US" sz="1900" b="1" dirty="0" smtClean="0">
                <a:solidFill>
                  <a:srgbClr val="006600"/>
                </a:solidFill>
              </a:rPr>
              <a:t>public static implicit operator Counter(</a:t>
            </a:r>
            <a:r>
              <a:rPr lang="en-US" sz="1900" b="1" dirty="0" err="1" smtClean="0">
                <a:solidFill>
                  <a:srgbClr val="006600"/>
                </a:solidFill>
              </a:rPr>
              <a:t>int</a:t>
            </a:r>
            <a:r>
              <a:rPr lang="en-US" sz="1900" b="1" dirty="0" smtClean="0">
                <a:solidFill>
                  <a:srgbClr val="006600"/>
                </a:solidFill>
              </a:rPr>
              <a:t> n)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006600"/>
                </a:solidFill>
              </a:rPr>
              <a:t>        {   return new Counter(n);  }</a:t>
            </a:r>
            <a:endParaRPr lang="ru-RU" sz="19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sz="1900" b="1" dirty="0" smtClean="0">
                <a:solidFill>
                  <a:srgbClr val="7030A0"/>
                </a:solidFill>
              </a:rPr>
              <a:t>        </a:t>
            </a:r>
            <a:r>
              <a:rPr lang="en-US" sz="1900" b="1" dirty="0" err="1" smtClean="0">
                <a:solidFill>
                  <a:srgbClr val="7030A0"/>
                </a:solidFill>
              </a:rPr>
              <a:t>int</a:t>
            </a:r>
            <a:r>
              <a:rPr lang="en-US" sz="1900" b="1" dirty="0" smtClean="0">
                <a:solidFill>
                  <a:srgbClr val="7030A0"/>
                </a:solidFill>
              </a:rPr>
              <a:t> n; </a:t>
            </a:r>
          </a:p>
          <a:p>
            <a:pPr>
              <a:buNone/>
            </a:pPr>
            <a:r>
              <a:rPr lang="ru-RU" sz="1900" dirty="0" smtClean="0"/>
              <a:t>}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class Program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{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static void Main(string[] </a:t>
            </a:r>
            <a:r>
              <a:rPr lang="en-US" sz="1900" dirty="0" err="1" smtClean="0">
                <a:solidFill>
                  <a:schemeClr val="bg1">
                    <a:lumMod val="10000"/>
                  </a:schemeClr>
                </a:solidFill>
              </a:rPr>
              <a:t>args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      { 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Counter num = new Counter();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            </a:t>
            </a:r>
            <a:r>
              <a:rPr lang="pt-BR" sz="1900" b="1" dirty="0" smtClean="0">
                <a:solidFill>
                  <a:srgbClr val="C00000"/>
                </a:solidFill>
              </a:rPr>
              <a:t>int a = num;</a:t>
            </a:r>
          </a:p>
          <a:p>
            <a:pPr>
              <a:buNone/>
            </a:pPr>
            <a:r>
              <a:rPr lang="pt-BR" sz="1900" b="1" dirty="0" smtClean="0">
                <a:solidFill>
                  <a:schemeClr val="bg1">
                    <a:lumMod val="10000"/>
                  </a:schemeClr>
                </a:solidFill>
              </a:rPr>
              <a:t>            </a:t>
            </a:r>
            <a:r>
              <a:rPr lang="pt-BR" sz="1900" b="1" dirty="0" smtClean="0">
                <a:solidFill>
                  <a:srgbClr val="006600"/>
                </a:solidFill>
              </a:rPr>
              <a:t>num = 4</a:t>
            </a:r>
            <a:r>
              <a:rPr lang="ru-RU" sz="1900" b="1" dirty="0" smtClean="0">
                <a:solidFill>
                  <a:srgbClr val="006600"/>
                </a:solidFill>
              </a:rPr>
              <a:t>;</a:t>
            </a:r>
            <a:r>
              <a:rPr lang="pt-BR" sz="1900" b="1" dirty="0" smtClean="0">
                <a:solidFill>
                  <a:srgbClr val="006600"/>
                </a:solidFill>
              </a:rPr>
              <a:t> </a:t>
            </a:r>
          </a:p>
          <a:p>
            <a:pPr>
              <a:buNone/>
            </a:pPr>
            <a:r>
              <a:rPr lang="pt-BR" sz="1900" b="1" dirty="0" smtClean="0">
                <a:solidFill>
                  <a:schemeClr val="bg1">
                    <a:lumMod val="10000"/>
                  </a:schemeClr>
                </a:solidFill>
              </a:rPr>
              <a:t>            </a:t>
            </a:r>
            <a:r>
              <a:rPr lang="pt-BR" sz="1900" b="1" dirty="0" smtClean="0">
                <a:solidFill>
                  <a:srgbClr val="C00000"/>
                </a:solidFill>
              </a:rPr>
              <a:t>a = </a:t>
            </a:r>
            <a:r>
              <a:rPr lang="pt-BR" sz="1900" b="1" dirty="0" smtClean="0">
                <a:solidFill>
                  <a:srgbClr val="0070C0"/>
                </a:solidFill>
              </a:rPr>
              <a:t>num + 3</a:t>
            </a:r>
            <a:r>
              <a:rPr lang="pt-BR" sz="1900" b="1" dirty="0" smtClean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      ... </a:t>
            </a:r>
          </a:p>
          <a:p>
            <a:pPr>
              <a:buNone/>
            </a:pP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       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  <a:endParaRPr lang="en-US" sz="19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</a:p>
          <a:p>
            <a:pPr>
              <a:buNone/>
            </a:pPr>
            <a:endParaRPr lang="ru-RU" sz="19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75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9D30-2B4D-47E4-A725-E79F81FB302A}" type="slidenum">
              <a:rPr lang="ru-RU"/>
              <a:pPr>
                <a:defRPr/>
              </a:pPr>
              <a:t>76</a:t>
            </a:fld>
            <a:endParaRPr lang="ru-RU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Применение операций преобразования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i="1" dirty="0" smtClean="0"/>
              <a:t>Неявное преобразование</a:t>
            </a:r>
            <a:r>
              <a:rPr lang="ru-RU" sz="2000" dirty="0" smtClean="0"/>
              <a:t> выполняется автоматически:</a:t>
            </a:r>
          </a:p>
          <a:p>
            <a:pPr lvl="1" eaLnBrk="1" hangingPunct="1"/>
            <a:r>
              <a:rPr lang="ru-RU" dirty="0" smtClean="0"/>
              <a:t>при присваивании объекта переменной целевого типа;</a:t>
            </a:r>
          </a:p>
          <a:p>
            <a:pPr lvl="1" eaLnBrk="1" hangingPunct="1"/>
            <a:r>
              <a:rPr lang="ru-RU" dirty="0" smtClean="0"/>
              <a:t>при использовании объекта в выражении, содержащем переменные целевого типа;</a:t>
            </a:r>
          </a:p>
          <a:p>
            <a:pPr lvl="1" eaLnBrk="1" hangingPunct="1"/>
            <a:r>
              <a:rPr lang="ru-RU" dirty="0" smtClean="0"/>
              <a:t>при передаче объекта в метод на место параметра целевого типа;</a:t>
            </a:r>
          </a:p>
          <a:p>
            <a:pPr lvl="1" eaLnBrk="1" hangingPunct="1"/>
            <a:r>
              <a:rPr lang="ru-RU" dirty="0" smtClean="0"/>
              <a:t>при явном приведении типа.</a:t>
            </a:r>
            <a:endParaRPr lang="ru-RU" i="1" dirty="0" smtClean="0"/>
          </a:p>
          <a:p>
            <a:pPr eaLnBrk="1" hangingPunct="1"/>
            <a:r>
              <a:rPr lang="ru-RU" sz="2000" i="1" dirty="0" smtClean="0"/>
              <a:t>Явное преобразование</a:t>
            </a:r>
            <a:r>
              <a:rPr lang="ru-RU" sz="2000" dirty="0" smtClean="0"/>
              <a:t> выполняется при использовании операции приведения типа, например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lvl="1" eaLnBrk="1" hangingPunct="1"/>
            <a:r>
              <a:rPr lang="en-US" sz="1600" dirty="0" err="1" smtClean="0"/>
              <a:t>int</a:t>
            </a:r>
            <a:r>
              <a:rPr lang="en-US" sz="1600" dirty="0" smtClean="0"/>
              <a:t> a = (</a:t>
            </a:r>
            <a:r>
              <a:rPr lang="en-US" sz="1600" dirty="0" err="1" smtClean="0"/>
              <a:t>int</a:t>
            </a:r>
            <a:r>
              <a:rPr lang="en-US" sz="1600" dirty="0" smtClean="0"/>
              <a:t>) </a:t>
            </a:r>
            <a:r>
              <a:rPr lang="ru-RU" sz="1600" dirty="0" err="1" smtClean="0"/>
              <a:t>имя_объекта</a:t>
            </a:r>
            <a:r>
              <a:rPr lang="en-US" sz="1600" dirty="0" smtClean="0"/>
              <a:t>;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66CD46-178F-43BA-93E6-94868D64150D}" type="slidenum">
              <a:rPr lang="ru-RU"/>
              <a:pPr>
                <a:defRPr/>
              </a:pPr>
              <a:t>77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endParaRPr lang="ru-RU" smtClean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63D7D-F736-41E8-950A-9C9009927198}" type="slidenum">
              <a:rPr lang="ru-RU"/>
              <a:pPr>
                <a:defRPr/>
              </a:pPr>
              <a:t>78</a:t>
            </a:fld>
            <a:endParaRPr lang="ru-RU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Интерфейс класса 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351837" cy="602138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ru-RU" sz="2000" smtClean="0"/>
              <a:t>При создании класса следует хорошо продумать его </a:t>
            </a:r>
            <a:r>
              <a:rPr lang="ru-RU" sz="2000" i="1" smtClean="0">
                <a:solidFill>
                  <a:schemeClr val="folHlink"/>
                </a:solidFill>
              </a:rPr>
              <a:t>интерфейс</a:t>
            </a:r>
            <a:r>
              <a:rPr lang="ru-RU" sz="2000" smtClean="0"/>
              <a:t> — средства работы с классом, доступные использующим его программистам. 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ru-RU" sz="2000" smtClean="0"/>
              <a:t>Интерфейс хорошо спроектированного класса интуитивно ясен, непротиворечив и обозрим. Как правило, он не должен включать поля данных.</a:t>
            </a:r>
            <a:endParaRPr lang="ru-RU" sz="2000" i="1" smtClean="0"/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ru-RU" sz="2000" smtClean="0"/>
              <a:t>В идеале </a:t>
            </a:r>
            <a:r>
              <a:rPr lang="ru-RU" sz="2000" i="1" smtClean="0"/>
              <a:t>интерфейс должен быть </a:t>
            </a:r>
            <a:r>
              <a:rPr lang="ru-RU" sz="2000" i="1" smtClean="0">
                <a:solidFill>
                  <a:schemeClr val="folHlink"/>
                </a:solidFill>
              </a:rPr>
              <a:t>полным</a:t>
            </a:r>
            <a:r>
              <a:rPr lang="ru-RU" sz="2000" i="1" smtClean="0"/>
              <a:t> (</a:t>
            </a:r>
            <a:r>
              <a:rPr lang="ru-RU" sz="2000" smtClean="0"/>
              <a:t>предоставлять возможность выполнять любые разумные действия с классом) и </a:t>
            </a:r>
            <a:r>
              <a:rPr lang="ru-RU" sz="2000" i="1" smtClean="0">
                <a:solidFill>
                  <a:schemeClr val="folHlink"/>
                </a:solidFill>
              </a:rPr>
              <a:t>минимально необходимым</a:t>
            </a:r>
            <a:r>
              <a:rPr lang="ru-RU" sz="2000" smtClean="0"/>
              <a:t> (без дублирования и пересечения возможностей методов).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56956-8E57-4E6A-A2DF-BF80381BC5F3}" type="slidenum">
              <a:rPr lang="ru-RU"/>
              <a:pPr>
                <a:defRPr/>
              </a:pPr>
              <a:t>79</a:t>
            </a:fld>
            <a:endParaRPr lang="ru-RU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Состав класса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Как правило, класс как тип, определенный пользователем, должен содержать </a:t>
            </a:r>
            <a:r>
              <a:rPr lang="ru-RU" sz="2000" smtClean="0">
                <a:solidFill>
                  <a:schemeClr val="folHlink"/>
                </a:solidFill>
              </a:rPr>
              <a:t>скрытые (private) поля</a:t>
            </a:r>
            <a:r>
              <a:rPr lang="ru-RU" sz="2000" smtClean="0"/>
              <a:t> и следующие функциональные элементы:</a:t>
            </a:r>
            <a:endParaRPr lang="ru-RU" sz="2000" i="1" smtClean="0"/>
          </a:p>
          <a:p>
            <a:pPr lvl="1" eaLnBrk="1" hangingPunct="1"/>
            <a:r>
              <a:rPr lang="ru-RU" i="1" smtClean="0">
                <a:solidFill>
                  <a:schemeClr val="folHlink"/>
                </a:solidFill>
              </a:rPr>
              <a:t>конструкторы</a:t>
            </a:r>
            <a:r>
              <a:rPr lang="ru-RU" smtClean="0"/>
              <a:t>, определяющие, как инициализируются объекты класса;</a:t>
            </a:r>
          </a:p>
          <a:p>
            <a:pPr lvl="1" eaLnBrk="1" hangingPunct="1"/>
            <a:r>
              <a:rPr lang="ru-RU" smtClean="0"/>
              <a:t>набор </a:t>
            </a:r>
            <a:r>
              <a:rPr lang="ru-RU" i="1" smtClean="0">
                <a:solidFill>
                  <a:schemeClr val="folHlink"/>
                </a:solidFill>
              </a:rPr>
              <a:t>методов</a:t>
            </a:r>
            <a:r>
              <a:rPr lang="ru-RU" smtClean="0">
                <a:solidFill>
                  <a:schemeClr val="folHlink"/>
                </a:solidFill>
              </a:rPr>
              <a:t> и </a:t>
            </a:r>
            <a:r>
              <a:rPr lang="ru-RU" i="1" smtClean="0">
                <a:solidFill>
                  <a:schemeClr val="folHlink"/>
                </a:solidFill>
              </a:rPr>
              <a:t>свойств</a:t>
            </a:r>
            <a:r>
              <a:rPr lang="ru-RU" smtClean="0"/>
              <a:t>, реализующих характеристики класса;</a:t>
            </a:r>
          </a:p>
          <a:p>
            <a:pPr lvl="1" eaLnBrk="1" hangingPunct="1"/>
            <a:r>
              <a:rPr lang="ru-RU" smtClean="0"/>
              <a:t>классы </a:t>
            </a:r>
            <a:r>
              <a:rPr lang="ru-RU" i="1" smtClean="0">
                <a:solidFill>
                  <a:schemeClr val="folHlink"/>
                </a:solidFill>
              </a:rPr>
              <a:t>исключений</a:t>
            </a:r>
            <a:r>
              <a:rPr lang="ru-RU" smtClean="0"/>
              <a:t>, используемые для сообщений об ошибках путем генерации исключительных ситуаций.</a:t>
            </a:r>
          </a:p>
          <a:p>
            <a:pPr lvl="1" eaLnBrk="1" hangingPunct="1"/>
            <a:r>
              <a:rPr lang="ru-RU" smtClean="0"/>
              <a:t>Классы, моделирующие математические или физические понятия, обычно также содержат набор </a:t>
            </a:r>
            <a:r>
              <a:rPr lang="ru-RU" i="1" smtClean="0">
                <a:solidFill>
                  <a:schemeClr val="folHlink"/>
                </a:solidFill>
              </a:rPr>
              <a:t>операций</a:t>
            </a:r>
            <a:r>
              <a:rPr lang="ru-RU" smtClean="0"/>
              <a:t>, позволяющих копировать, присваивать, сравнивать объекты и производить с ними другие действия, требующиеся по сути класса.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8CB3-C0EC-4849-942C-C5BF77E1B784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Полиморфизм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991475" cy="54721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ООП позволяет писать гибкие, расширяемые и читабельные программы.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Во многом это обеспечивается благодаря полиморфизму, под которым понимается возможность во время выполнения программы с помощью одного и того же имени выполнять разные действия или обращаться к объектам разного типа.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z="2000" smtClean="0"/>
              <a:t>Чаще всего понятие полиморфизма связывают с механизмом виртуальных методов.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 опять снова счетчик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47211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class Counter</a:t>
            </a:r>
          </a:p>
          <a:p>
            <a:pPr>
              <a:buNone/>
            </a:pPr>
            <a:r>
              <a:rPr lang="ru-RU" sz="1800" dirty="0" smtClean="0"/>
              <a:t>    {</a:t>
            </a:r>
            <a:r>
              <a:rPr lang="en-US" sz="1800" dirty="0" smtClean="0"/>
              <a:t>  </a:t>
            </a:r>
            <a:r>
              <a:rPr lang="en-US" sz="1800" b="1" dirty="0" err="1" smtClean="0"/>
              <a:t>int</a:t>
            </a:r>
            <a:r>
              <a:rPr lang="en-US" sz="1800" b="1" dirty="0" smtClean="0"/>
              <a:t> n;                                                      </a:t>
            </a:r>
            <a:r>
              <a:rPr lang="ru-RU" sz="1800" b="1" dirty="0" smtClean="0"/>
              <a:t>   </a:t>
            </a:r>
            <a:r>
              <a:rPr lang="en-US" sz="1800" b="1" dirty="0" smtClean="0"/>
              <a:t>// </a:t>
            </a:r>
            <a:r>
              <a:rPr lang="ru-RU" sz="1800" b="1" dirty="0" smtClean="0"/>
              <a:t>скрытое поле класса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smtClean="0">
                <a:solidFill>
                  <a:srgbClr val="7030A0"/>
                </a:solidFill>
              </a:rPr>
              <a:t>public class </a:t>
            </a:r>
            <a:r>
              <a:rPr lang="en-US" sz="1800" dirty="0" err="1" smtClean="0">
                <a:solidFill>
                  <a:srgbClr val="7030A0"/>
                </a:solidFill>
              </a:rPr>
              <a:t>InvalidCounterValue</a:t>
            </a:r>
            <a:r>
              <a:rPr lang="en-US" sz="1800" dirty="0" smtClean="0">
                <a:solidFill>
                  <a:srgbClr val="7030A0"/>
                </a:solidFill>
              </a:rPr>
              <a:t> : Exception { }</a:t>
            </a: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en-US" sz="1800" dirty="0" smtClean="0">
                <a:solidFill>
                  <a:srgbClr val="7030A0"/>
                </a:solidFill>
              </a:rPr>
              <a:t>//</a:t>
            </a:r>
            <a:r>
              <a:rPr lang="ru-RU" sz="1800" dirty="0" smtClean="0">
                <a:solidFill>
                  <a:srgbClr val="7030A0"/>
                </a:solidFill>
              </a:rPr>
              <a:t> класс исключения</a:t>
            </a:r>
            <a:endParaRPr lang="en-US" sz="1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</a:rPr>
              <a:t>  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>
                <a:solidFill>
                  <a:srgbClr val="7030A0"/>
                </a:solidFill>
              </a:rPr>
              <a:t>     </a:t>
            </a:r>
            <a:r>
              <a:rPr lang="en-US" sz="1800" dirty="0" smtClean="0">
                <a:solidFill>
                  <a:srgbClr val="006600"/>
                </a:solidFill>
              </a:rPr>
              <a:t>public Counter() { }</a:t>
            </a:r>
            <a:r>
              <a:rPr lang="ru-RU" sz="1800" dirty="0" smtClean="0">
                <a:solidFill>
                  <a:srgbClr val="006600"/>
                </a:solidFill>
              </a:rPr>
              <a:t>                       </a:t>
            </a:r>
            <a:r>
              <a:rPr lang="en-US" sz="1800" dirty="0" smtClean="0">
                <a:solidFill>
                  <a:srgbClr val="006600"/>
                </a:solidFill>
              </a:rPr>
              <a:t>// </a:t>
            </a:r>
            <a:r>
              <a:rPr lang="ru-RU" sz="1800" dirty="0" smtClean="0">
                <a:solidFill>
                  <a:srgbClr val="006600"/>
                </a:solidFill>
              </a:rPr>
              <a:t>2 перегруженных конструктора</a:t>
            </a:r>
            <a:endParaRPr lang="en-US" sz="18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        public Counter(</a:t>
            </a:r>
            <a:r>
              <a:rPr lang="en-US" sz="1800" dirty="0" err="1" smtClean="0">
                <a:solidFill>
                  <a:srgbClr val="006600"/>
                </a:solidFill>
              </a:rPr>
              <a:t>int</a:t>
            </a:r>
            <a:r>
              <a:rPr lang="en-US" sz="1800" dirty="0" smtClean="0">
                <a:solidFill>
                  <a:srgbClr val="006600"/>
                </a:solidFill>
              </a:rPr>
              <a:t> n) { </a:t>
            </a:r>
          </a:p>
          <a:p>
            <a:pPr>
              <a:buNone/>
            </a:pPr>
            <a:r>
              <a:rPr lang="ru-RU" sz="1800" dirty="0" smtClean="0">
                <a:solidFill>
                  <a:srgbClr val="006600"/>
                </a:solidFill>
              </a:rPr>
              <a:t>            </a:t>
            </a:r>
            <a:r>
              <a:rPr lang="en-US" sz="1800" dirty="0" smtClean="0">
                <a:solidFill>
                  <a:srgbClr val="006600"/>
                </a:solidFill>
              </a:rPr>
              <a:t>if (n &gt;= 0) </a:t>
            </a:r>
            <a:r>
              <a:rPr lang="en-US" sz="1800" dirty="0" err="1" smtClean="0">
                <a:solidFill>
                  <a:srgbClr val="006600"/>
                </a:solidFill>
              </a:rPr>
              <a:t>this.n</a:t>
            </a:r>
            <a:r>
              <a:rPr lang="en-US" sz="1800" dirty="0" smtClean="0">
                <a:solidFill>
                  <a:srgbClr val="006600"/>
                </a:solidFill>
              </a:rPr>
              <a:t> = n; else throw new </a:t>
            </a:r>
            <a:r>
              <a:rPr lang="en-US" sz="1800" dirty="0" err="1" smtClean="0">
                <a:solidFill>
                  <a:srgbClr val="006600"/>
                </a:solidFill>
              </a:rPr>
              <a:t>InvalidCounterValue</a:t>
            </a:r>
            <a:r>
              <a:rPr lang="en-US" sz="1800" dirty="0" smtClean="0">
                <a:solidFill>
                  <a:srgbClr val="006600"/>
                </a:solidFill>
              </a:rPr>
              <a:t>();</a:t>
            </a:r>
          </a:p>
          <a:p>
            <a:pPr>
              <a:buNone/>
            </a:pPr>
            <a:r>
              <a:rPr lang="ru-RU" sz="1800" dirty="0" smtClean="0">
                <a:solidFill>
                  <a:srgbClr val="006600"/>
                </a:solidFill>
              </a:rPr>
              <a:t>        }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       </a:t>
            </a:r>
            <a:r>
              <a:rPr lang="en-US" sz="1800" dirty="0" smtClean="0"/>
              <a:t>public override string </a:t>
            </a:r>
            <a:r>
              <a:rPr lang="en-US" sz="1800" dirty="0" err="1" smtClean="0"/>
              <a:t>ToString</a:t>
            </a:r>
            <a:r>
              <a:rPr lang="en-US" sz="1800" dirty="0" smtClean="0"/>
              <a:t>()</a:t>
            </a:r>
            <a:r>
              <a:rPr lang="ru-RU" sz="1800" dirty="0" smtClean="0"/>
              <a:t>   </a:t>
            </a:r>
            <a:r>
              <a:rPr lang="en-US" sz="1800" dirty="0" smtClean="0"/>
              <a:t>// </a:t>
            </a:r>
            <a:r>
              <a:rPr lang="ru-RU" sz="1800" dirty="0" smtClean="0"/>
              <a:t>переопределение метода предка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       { </a:t>
            </a:r>
            <a:r>
              <a:rPr lang="en-US" sz="1800" dirty="0" smtClean="0"/>
              <a:t>  return </a:t>
            </a:r>
            <a:r>
              <a:rPr lang="en-US" sz="1800" dirty="0" err="1" smtClean="0"/>
              <a:t>n.ToString</a:t>
            </a:r>
            <a:r>
              <a:rPr lang="en-US" sz="1800" dirty="0" smtClean="0"/>
              <a:t>();</a:t>
            </a:r>
            <a:r>
              <a:rPr lang="ru-RU" sz="1800" dirty="0" smtClean="0"/>
              <a:t>   }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smtClean="0">
                <a:solidFill>
                  <a:srgbClr val="0070C0"/>
                </a:solidFill>
              </a:rPr>
              <a:t>public static Counter operator ++(Counter </a:t>
            </a:r>
            <a:r>
              <a:rPr lang="en-US" sz="1800" dirty="0" err="1" smtClean="0">
                <a:solidFill>
                  <a:srgbClr val="0070C0"/>
                </a:solidFill>
              </a:rPr>
              <a:t>param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r>
              <a:rPr lang="ru-RU" sz="1800" dirty="0" smtClean="0">
                <a:solidFill>
                  <a:srgbClr val="0070C0"/>
                </a:solidFill>
              </a:rPr>
              <a:t>   </a:t>
            </a:r>
            <a:r>
              <a:rPr lang="en-US" sz="1800" dirty="0" smtClean="0">
                <a:solidFill>
                  <a:srgbClr val="0070C0"/>
                </a:solidFill>
              </a:rPr>
              <a:t>// </a:t>
            </a:r>
            <a:r>
              <a:rPr lang="ru-RU" sz="1800" dirty="0" err="1" smtClean="0">
                <a:solidFill>
                  <a:srgbClr val="0070C0"/>
                </a:solidFill>
              </a:rPr>
              <a:t>ариф</a:t>
            </a:r>
            <a:r>
              <a:rPr lang="ru-RU" sz="1800" dirty="0" smtClean="0">
                <a:solidFill>
                  <a:srgbClr val="0070C0"/>
                </a:solidFill>
              </a:rPr>
              <a:t>. операции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 {</a:t>
            </a:r>
            <a:r>
              <a:rPr lang="en-US" sz="1800" dirty="0" smtClean="0">
                <a:solidFill>
                  <a:srgbClr val="0070C0"/>
                </a:solidFill>
              </a:rPr>
              <a:t>  Counter temp = new Counter(</a:t>
            </a:r>
            <a:r>
              <a:rPr lang="en-US" sz="1800" dirty="0" err="1" smtClean="0">
                <a:solidFill>
                  <a:srgbClr val="0070C0"/>
                </a:solidFill>
              </a:rPr>
              <a:t>param.n</a:t>
            </a:r>
            <a:r>
              <a:rPr lang="en-US" sz="1800" dirty="0" smtClean="0">
                <a:solidFill>
                  <a:srgbClr val="0070C0"/>
                </a:solidFill>
              </a:rPr>
              <a:t> + 1);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return temp;</a:t>
            </a:r>
            <a:r>
              <a:rPr lang="ru-RU" sz="1800" dirty="0" smtClean="0">
                <a:solidFill>
                  <a:srgbClr val="0070C0"/>
                </a:solidFill>
              </a:rPr>
              <a:t>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    public static Counter operator +(Counter </a:t>
            </a:r>
            <a:r>
              <a:rPr lang="en-US" sz="1800" dirty="0" err="1" smtClean="0">
                <a:solidFill>
                  <a:srgbClr val="0070C0"/>
                </a:solidFill>
              </a:rPr>
              <a:t>param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 delta)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 { </a:t>
            </a:r>
            <a:r>
              <a:rPr lang="en-US" sz="1800" dirty="0" smtClean="0">
                <a:solidFill>
                  <a:srgbClr val="0070C0"/>
                </a:solidFill>
              </a:rPr>
              <a:t> Counter temp = new Counter(</a:t>
            </a:r>
            <a:r>
              <a:rPr lang="en-US" sz="1800" dirty="0" err="1" smtClean="0">
                <a:solidFill>
                  <a:srgbClr val="0070C0"/>
                </a:solidFill>
              </a:rPr>
              <a:t>param.n</a:t>
            </a:r>
            <a:r>
              <a:rPr lang="en-US" sz="1800" dirty="0" smtClean="0">
                <a:solidFill>
                  <a:srgbClr val="0070C0"/>
                </a:solidFill>
              </a:rPr>
              <a:t> + delta);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return temp;</a:t>
            </a:r>
            <a:r>
              <a:rPr lang="ru-RU" sz="1800" dirty="0" smtClean="0">
                <a:solidFill>
                  <a:srgbClr val="0070C0"/>
                </a:solidFill>
              </a:rPr>
              <a:t>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    public static Counter operator +(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 delta, Counter </a:t>
            </a:r>
            <a:r>
              <a:rPr lang="en-US" sz="1800" dirty="0" err="1" smtClean="0">
                <a:solidFill>
                  <a:srgbClr val="0070C0"/>
                </a:solidFill>
              </a:rPr>
              <a:t>param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 { </a:t>
            </a:r>
            <a:r>
              <a:rPr lang="en-US" sz="1800" dirty="0" smtClean="0">
                <a:solidFill>
                  <a:srgbClr val="0070C0"/>
                </a:solidFill>
              </a:rPr>
              <a:t>  Counter temp = new Counter(</a:t>
            </a:r>
            <a:r>
              <a:rPr lang="en-US" sz="1800" dirty="0" err="1" smtClean="0">
                <a:solidFill>
                  <a:srgbClr val="0070C0"/>
                </a:solidFill>
              </a:rPr>
              <a:t>param.n</a:t>
            </a:r>
            <a:r>
              <a:rPr lang="en-US" sz="1800" dirty="0" smtClean="0">
                <a:solidFill>
                  <a:srgbClr val="0070C0"/>
                </a:solidFill>
              </a:rPr>
              <a:t> + delta);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return temp;</a:t>
            </a:r>
            <a:r>
              <a:rPr lang="ru-RU" sz="1800" dirty="0" smtClean="0">
                <a:solidFill>
                  <a:srgbClr val="0070C0"/>
                </a:solidFill>
              </a:rPr>
              <a:t>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    public static Counter operator +(Counter param1, Counter param2)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 {</a:t>
            </a:r>
            <a:r>
              <a:rPr lang="en-US" sz="1800" dirty="0" smtClean="0">
                <a:solidFill>
                  <a:srgbClr val="0070C0"/>
                </a:solidFill>
              </a:rPr>
              <a:t>   Counter temp = new Counter(param1.n + param2.n);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return temp;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 }</a:t>
            </a:r>
          </a:p>
          <a:p>
            <a:pPr>
              <a:buNone/>
            </a:pPr>
            <a:r>
              <a:rPr lang="ru-RU" sz="1800" dirty="0" smtClean="0"/>
              <a:t>        </a:t>
            </a: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80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       public static </a:t>
            </a:r>
            <a:r>
              <a:rPr lang="en-US" sz="1800" b="1" dirty="0" smtClean="0"/>
              <a:t>implicit</a:t>
            </a:r>
            <a:r>
              <a:rPr lang="en-US" sz="1800" dirty="0" smtClean="0"/>
              <a:t> operator </a:t>
            </a:r>
            <a:r>
              <a:rPr lang="en-US" sz="1800" dirty="0" err="1" smtClean="0"/>
              <a:t>int</a:t>
            </a:r>
            <a:r>
              <a:rPr lang="en-US" sz="1800" dirty="0" smtClean="0"/>
              <a:t>(Counter </a:t>
            </a:r>
            <a:r>
              <a:rPr lang="en-US" sz="1800" dirty="0" err="1" smtClean="0"/>
              <a:t>param</a:t>
            </a:r>
            <a:r>
              <a:rPr lang="en-US" sz="1800" dirty="0" smtClean="0"/>
              <a:t>)</a:t>
            </a:r>
            <a:r>
              <a:rPr lang="ru-RU" sz="1800" dirty="0" smtClean="0"/>
              <a:t>   </a:t>
            </a:r>
            <a:r>
              <a:rPr lang="en-US" sz="1800" dirty="0" smtClean="0"/>
              <a:t>// </a:t>
            </a:r>
            <a:r>
              <a:rPr lang="ru-RU" sz="1800" dirty="0" smtClean="0"/>
              <a:t>операции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       { </a:t>
            </a:r>
            <a:r>
              <a:rPr lang="en-US" sz="1800" dirty="0" smtClean="0"/>
              <a:t>  return </a:t>
            </a:r>
            <a:r>
              <a:rPr lang="en-US" sz="1800" dirty="0" err="1" smtClean="0"/>
              <a:t>param.n</a:t>
            </a:r>
            <a:r>
              <a:rPr lang="en-US" sz="1800" dirty="0" smtClean="0"/>
              <a:t>;</a:t>
            </a:r>
            <a:r>
              <a:rPr lang="ru-RU" sz="1800" dirty="0" smtClean="0"/>
              <a:t>    }        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/* Counter </a:t>
            </a:r>
            <a:r>
              <a:rPr lang="ru-RU" sz="1800" dirty="0" smtClean="0">
                <a:solidFill>
                  <a:srgbClr val="0070C0"/>
                </a:solidFill>
              </a:rPr>
              <a:t>в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 */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   </a:t>
            </a:r>
            <a:r>
              <a:rPr lang="en-US" sz="1800" dirty="0" smtClean="0"/>
              <a:t>// </a:t>
            </a:r>
            <a:r>
              <a:rPr lang="ru-RU" sz="1800" dirty="0" smtClean="0"/>
              <a:t>преобразования</a:t>
            </a:r>
          </a:p>
          <a:p>
            <a:pPr>
              <a:buNone/>
            </a:pPr>
            <a:r>
              <a:rPr lang="en-US" sz="1800" dirty="0" smtClean="0"/>
              <a:t>        public static implicit operator Counter(</a:t>
            </a:r>
            <a:r>
              <a:rPr lang="en-US" sz="1800" dirty="0" err="1" smtClean="0"/>
              <a:t>int</a:t>
            </a:r>
            <a:r>
              <a:rPr lang="en-US" sz="1800" dirty="0" smtClean="0"/>
              <a:t> n)</a:t>
            </a:r>
          </a:p>
          <a:p>
            <a:pPr>
              <a:buNone/>
            </a:pPr>
            <a:r>
              <a:rPr lang="ru-RU" sz="1800" dirty="0" smtClean="0"/>
              <a:t>        { </a:t>
            </a:r>
            <a:r>
              <a:rPr lang="en-US" sz="1800" dirty="0" smtClean="0"/>
              <a:t>  return new Counter(n);</a:t>
            </a:r>
            <a:r>
              <a:rPr lang="ru-RU" sz="1800" dirty="0" smtClean="0"/>
              <a:t> }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/*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в </a:t>
            </a:r>
            <a:r>
              <a:rPr lang="en-US" sz="1800" dirty="0" smtClean="0">
                <a:solidFill>
                  <a:srgbClr val="0070C0"/>
                </a:solidFill>
              </a:rPr>
              <a:t>Counter */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       public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N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свойство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     {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get {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return n; }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           set { if (value &gt;= 0) n = value; </a:t>
            </a:r>
            <a:endParaRPr lang="ru-RU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              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else throw new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InvalidCounterValue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(); }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public void Inc(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delta){ n +=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Math.Abs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(delta); }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методы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       public void Inc() { ++n; }</a:t>
            </a:r>
          </a:p>
          <a:p>
            <a:pPr>
              <a:buNone/>
            </a:pPr>
            <a:r>
              <a:rPr lang="ru-RU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class Program</a:t>
            </a:r>
            <a:r>
              <a:rPr lang="ru-RU" sz="1800" dirty="0" smtClean="0"/>
              <a:t>  {</a:t>
            </a:r>
            <a:r>
              <a:rPr lang="en-US" sz="1800" dirty="0" smtClean="0"/>
              <a:t>  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    // </a:t>
            </a:r>
            <a:r>
              <a:rPr lang="ru-RU" sz="1800" dirty="0" smtClean="0"/>
              <a:t>класс-клиент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{ </a:t>
            </a:r>
            <a:r>
              <a:rPr lang="en-US" sz="1800" b="1" dirty="0" smtClean="0"/>
              <a:t>try</a:t>
            </a:r>
            <a:r>
              <a:rPr lang="ru-RU" sz="1800" dirty="0" smtClean="0"/>
              <a:t> {</a:t>
            </a:r>
            <a:r>
              <a:rPr lang="en-US" sz="1800" dirty="0" smtClean="0"/>
              <a:t>  Counter num = new Counter();</a:t>
            </a:r>
            <a:r>
              <a:rPr lang="ru-RU" sz="1800" dirty="0" smtClean="0"/>
              <a:t> </a:t>
            </a:r>
            <a:r>
              <a:rPr lang="en-US" sz="1800" dirty="0" smtClean="0"/>
              <a:t>Counter num2 = new Counter(10);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        </a:t>
            </a:r>
            <a:r>
              <a:rPr lang="en-US" sz="1800" dirty="0" smtClean="0"/>
              <a:t>num++; num2 += 5;</a:t>
            </a:r>
            <a:r>
              <a:rPr lang="ru-RU" sz="1800" dirty="0" smtClean="0"/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 a = num + num2;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 b = num; </a:t>
            </a:r>
            <a:endParaRPr lang="ru-RU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800" dirty="0" smtClean="0"/>
              <a:t>            </a:t>
            </a:r>
            <a:r>
              <a:rPr lang="en-US" sz="1800" dirty="0" smtClean="0"/>
              <a:t>num = 4;</a:t>
            </a:r>
            <a:r>
              <a:rPr lang="ru-RU" sz="1800" dirty="0" smtClean="0"/>
              <a:t> </a:t>
            </a:r>
            <a:r>
              <a:rPr lang="en-US" sz="1800" dirty="0" smtClean="0"/>
              <a:t>a = num + 3;</a:t>
            </a:r>
            <a:r>
              <a:rPr lang="ru-RU" sz="1800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num = b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-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a;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err="1" smtClean="0">
                <a:solidFill>
                  <a:srgbClr val="006600"/>
                </a:solidFill>
              </a:rPr>
              <a:t>Console.Write</a:t>
            </a:r>
            <a:r>
              <a:rPr lang="en-US" sz="1800" dirty="0" smtClean="0">
                <a:solidFill>
                  <a:srgbClr val="006600"/>
                </a:solidFill>
              </a:rPr>
              <a:t>(num);</a:t>
            </a:r>
          </a:p>
          <a:p>
            <a:pPr>
              <a:buNone/>
            </a:pPr>
            <a:r>
              <a:rPr lang="ru-RU" sz="1800" dirty="0" smtClean="0"/>
              <a:t>}</a:t>
            </a:r>
          </a:p>
          <a:p>
            <a:pPr>
              <a:buNone/>
            </a:pPr>
            <a:r>
              <a:rPr lang="en-US" sz="1800" b="1" dirty="0" smtClean="0"/>
              <a:t>catch</a:t>
            </a:r>
            <a:r>
              <a:rPr lang="en-US" sz="1800" dirty="0" smtClean="0"/>
              <a:t> (</a:t>
            </a:r>
            <a:r>
              <a:rPr lang="en-US" sz="1800" dirty="0" err="1" smtClean="0"/>
              <a:t>Counter.InvalidCounterValue</a:t>
            </a:r>
            <a:r>
              <a:rPr lang="en-US" sz="1800" dirty="0" smtClean="0"/>
              <a:t>)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</a:t>
            </a:r>
            <a:r>
              <a:rPr lang="en-US" sz="1800" dirty="0" smtClean="0"/>
              <a:t>{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</a:t>
            </a:r>
            <a:r>
              <a:rPr lang="ru-RU" sz="1800" dirty="0" smtClean="0"/>
              <a:t>Недопустимое значение счетчика"); }</a:t>
            </a:r>
          </a:p>
          <a:p>
            <a:pPr>
              <a:buNone/>
            </a:pPr>
            <a:r>
              <a:rPr lang="en-US" sz="1800" b="1" dirty="0" smtClean="0"/>
              <a:t>catch</a:t>
            </a:r>
            <a:r>
              <a:rPr lang="en-US" sz="1800" dirty="0" smtClean="0"/>
              <a:t> {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(«</a:t>
            </a:r>
            <a:r>
              <a:rPr lang="ru-RU" sz="1800" dirty="0" smtClean="0"/>
              <a:t>Какое-то исключение"); }  }  }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</a:t>
            </a:r>
            <a:r>
              <a:rPr lang="ru-RU" dirty="0" smtClean="0"/>
              <a:t>Павловская Т.А. (СПбГУ ИТМО)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81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D66F4-D41D-48D3-9FB4-1004F4216F07}" type="slidenum">
              <a:rPr lang="ru-RU"/>
              <a:pPr>
                <a:defRPr/>
              </a:pPr>
              <a:t>82</a:t>
            </a:fld>
            <a:endParaRPr lang="ru-RU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Элементы класса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solidFill>
                  <a:schemeClr val="folHlink"/>
                </a:solidFill>
              </a:rPr>
              <a:t>Методы</a:t>
            </a:r>
            <a:r>
              <a:rPr lang="ru-RU" sz="2000" smtClean="0"/>
              <a:t> определяют поведение класса. </a:t>
            </a:r>
            <a:r>
              <a:rPr lang="ru-RU" sz="2000" i="1" smtClean="0"/>
              <a:t>Каждый метод класса должен решать только одну задачу</a:t>
            </a:r>
            <a:r>
              <a:rPr lang="en-US" sz="2000" i="1" smtClean="0"/>
              <a:t>.</a:t>
            </a:r>
            <a:endParaRPr lang="ru-RU" sz="2000" smtClean="0"/>
          </a:p>
          <a:p>
            <a:pPr eaLnBrk="1" hangingPunct="1"/>
            <a:r>
              <a:rPr lang="ru-RU" sz="2000" i="1" smtClean="0"/>
              <a:t>Создание любого метода следует начинать с его интерфейса (</a:t>
            </a:r>
            <a:r>
              <a:rPr lang="ru-RU" sz="2000" smtClean="0"/>
              <a:t>заголовка). Необходимо четко представлять себе, какие параметры метод должен получать и какие результаты формировать. Входные параметры обычно перечисляют в начале списка параметров. </a:t>
            </a:r>
          </a:p>
          <a:p>
            <a:pPr eaLnBrk="1" hangingPunct="1"/>
            <a:r>
              <a:rPr lang="ru-RU" sz="2000" smtClean="0">
                <a:solidFill>
                  <a:schemeClr val="folHlink"/>
                </a:solidFill>
              </a:rPr>
              <a:t>Поля</a:t>
            </a:r>
            <a:r>
              <a:rPr lang="ru-RU" sz="2000" smtClean="0"/>
              <a:t>, характеризующие класс в целом, следует описывать как </a:t>
            </a:r>
            <a:r>
              <a:rPr lang="ru-RU" sz="2000" i="1" smtClean="0">
                <a:solidFill>
                  <a:schemeClr val="folHlink"/>
                </a:solidFill>
              </a:rPr>
              <a:t>статические</a:t>
            </a:r>
            <a:r>
              <a:rPr lang="ru-RU" sz="2000" smtClean="0"/>
              <a:t>. </a:t>
            </a:r>
          </a:p>
          <a:p>
            <a:pPr eaLnBrk="1" hangingPunct="1"/>
            <a:r>
              <a:rPr lang="ru-RU" sz="2000" smtClean="0"/>
              <a:t>Все </a:t>
            </a:r>
            <a:r>
              <a:rPr lang="ru-RU" sz="2000" smtClean="0">
                <a:solidFill>
                  <a:schemeClr val="folHlink"/>
                </a:solidFill>
              </a:rPr>
              <a:t>литералы</a:t>
            </a:r>
            <a:r>
              <a:rPr lang="ru-RU" sz="2000" smtClean="0"/>
              <a:t>, связанные с классом, описываются как поля-константы с именами, отражающими их смысл.</a:t>
            </a:r>
          </a:p>
          <a:p>
            <a:pPr eaLnBrk="1" hangingPunct="1"/>
            <a:r>
              <a:rPr lang="ru-RU" sz="2000" smtClean="0"/>
              <a:t>Необходимо стремиться к максимальному сокращению области действия каждой переменной. Это упрощает отладку программы, поскольку ограничивает область поиска ошибки. 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 читать главу 5 и разделы главы 7 (перегрузка, рекурсия, операции) до просветления</a:t>
            </a:r>
          </a:p>
          <a:p>
            <a:r>
              <a:rPr lang="ru-RU" dirty="0" smtClean="0"/>
              <a:t>Попытаться реализовать все изученные элементы класса в лабораторной работе №4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83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полиморфизма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7" y="692696"/>
            <a:ext cx="2952328" cy="547211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1800" dirty="0" smtClean="0"/>
              <a:t>class </a:t>
            </a:r>
            <a:r>
              <a:rPr lang="en-US" sz="1800" dirty="0" smtClean="0">
                <a:solidFill>
                  <a:srgbClr val="0070C0"/>
                </a:solidFill>
              </a:rPr>
              <a:t>Spirit </a:t>
            </a:r>
          </a:p>
          <a:p>
            <a:pPr>
              <a:buNone/>
            </a:pPr>
            <a:r>
              <a:rPr lang="en-US" sz="1800" dirty="0" smtClean="0"/>
              <a:t>{ ... </a:t>
            </a:r>
          </a:p>
          <a:p>
            <a:pPr>
              <a:buNone/>
            </a:pPr>
            <a:r>
              <a:rPr lang="en-US" sz="1800" dirty="0" smtClean="0"/>
              <a:t>      virtual </a:t>
            </a:r>
            <a:r>
              <a:rPr lang="en-US" sz="1800" dirty="0" smtClean="0">
                <a:solidFill>
                  <a:srgbClr val="006600"/>
                </a:solidFill>
              </a:rPr>
              <a:t>Act </a:t>
            </a:r>
            <a:r>
              <a:rPr lang="en-US" sz="1800" dirty="0" smtClean="0"/>
              <a:t>() { ... }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smtClean="0"/>
              <a:t>class </a:t>
            </a:r>
            <a:r>
              <a:rPr lang="en-US" sz="1800" dirty="0" smtClean="0">
                <a:solidFill>
                  <a:srgbClr val="0070C0"/>
                </a:solidFill>
              </a:rPr>
              <a:t>Monster</a:t>
            </a:r>
            <a:r>
              <a:rPr lang="en-US" sz="1800" dirty="0" smtClean="0"/>
              <a:t>: Spirit </a:t>
            </a:r>
          </a:p>
          <a:p>
            <a:pPr>
              <a:buNone/>
            </a:pPr>
            <a:r>
              <a:rPr lang="en-US" sz="1800" dirty="0" smtClean="0"/>
              <a:t>{ ... </a:t>
            </a:r>
          </a:p>
          <a:p>
            <a:pPr>
              <a:buNone/>
            </a:pPr>
            <a:r>
              <a:rPr lang="en-US" sz="1800" dirty="0" smtClean="0"/>
              <a:t>      virtual </a:t>
            </a:r>
            <a:r>
              <a:rPr lang="en-US" sz="1800" dirty="0" smtClean="0">
                <a:solidFill>
                  <a:srgbClr val="006600"/>
                </a:solidFill>
              </a:rPr>
              <a:t>Act</a:t>
            </a:r>
            <a:r>
              <a:rPr lang="en-US" sz="1800" dirty="0" smtClean="0"/>
              <a:t> () { ... 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class </a:t>
            </a:r>
            <a:r>
              <a:rPr lang="en-US" sz="1800" dirty="0" smtClean="0">
                <a:solidFill>
                  <a:srgbClr val="0070C0"/>
                </a:solidFill>
              </a:rPr>
              <a:t>Vampire</a:t>
            </a:r>
            <a:r>
              <a:rPr lang="en-US" sz="1800" dirty="0" smtClean="0"/>
              <a:t>: Spirit </a:t>
            </a:r>
          </a:p>
          <a:p>
            <a:pPr>
              <a:buNone/>
            </a:pPr>
            <a:r>
              <a:rPr lang="en-US" sz="1800" dirty="0" smtClean="0"/>
              <a:t>{ ... </a:t>
            </a:r>
          </a:p>
          <a:p>
            <a:pPr>
              <a:buNone/>
            </a:pPr>
            <a:r>
              <a:rPr lang="en-US" sz="1800" dirty="0" smtClean="0"/>
              <a:t>      virtual </a:t>
            </a:r>
            <a:r>
              <a:rPr lang="en-US" sz="1800" dirty="0" smtClean="0">
                <a:solidFill>
                  <a:srgbClr val="006600"/>
                </a:solidFill>
              </a:rPr>
              <a:t>Act</a:t>
            </a:r>
            <a:r>
              <a:rPr lang="en-US" sz="1800" dirty="0" smtClean="0"/>
              <a:t> () { ... 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class </a:t>
            </a:r>
            <a:r>
              <a:rPr lang="en-US" sz="1800" dirty="0" smtClean="0">
                <a:solidFill>
                  <a:srgbClr val="0070C0"/>
                </a:solidFill>
              </a:rPr>
              <a:t>Daemon</a:t>
            </a:r>
            <a:r>
              <a:rPr lang="en-US" sz="1800" dirty="0" smtClean="0"/>
              <a:t>: Monster </a:t>
            </a:r>
          </a:p>
          <a:p>
            <a:pPr>
              <a:buNone/>
            </a:pPr>
            <a:r>
              <a:rPr lang="en-US" sz="1800" dirty="0" smtClean="0"/>
              <a:t>{ ... </a:t>
            </a:r>
          </a:p>
          <a:p>
            <a:pPr>
              <a:buNone/>
            </a:pPr>
            <a:r>
              <a:rPr lang="en-US" sz="1800" dirty="0" smtClean="0"/>
              <a:t>      virtual </a:t>
            </a:r>
            <a:r>
              <a:rPr lang="en-US" sz="1800" dirty="0" smtClean="0">
                <a:solidFill>
                  <a:srgbClr val="006600"/>
                </a:solidFill>
              </a:rPr>
              <a:t>Act</a:t>
            </a:r>
            <a:r>
              <a:rPr lang="en-US" sz="1800" dirty="0" smtClean="0"/>
              <a:t> () { ... 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ru-RU" sz="18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FCDFB-0BC5-4D1B-940E-65EBAB0BD19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20172" y="467380"/>
            <a:ext cx="720080" cy="369332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Spirit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1340768"/>
            <a:ext cx="1080120" cy="369332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Monster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12060" y="1331476"/>
            <a:ext cx="1080120" cy="369332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Vampire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96614" y="2060848"/>
            <a:ext cx="1152128" cy="369332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Daemon</a:t>
            </a:r>
            <a:endParaRPr lang="ru-RU" dirty="0"/>
          </a:p>
        </p:txBody>
      </p:sp>
      <p:cxnSp>
        <p:nvCxnSpPr>
          <p:cNvPr id="11" name="Соединительная линия уступом 10"/>
          <p:cNvCxnSpPr>
            <a:stCxn id="7" idx="0"/>
            <a:endCxn id="6" idx="2"/>
          </p:cNvCxnSpPr>
          <p:nvPr/>
        </p:nvCxnSpPr>
        <p:spPr>
          <a:xfrm rot="16200000" flipV="1">
            <a:off x="6624228" y="692696"/>
            <a:ext cx="504056" cy="792088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8" idx="0"/>
            <a:endCxn id="6" idx="2"/>
          </p:cNvCxnSpPr>
          <p:nvPr/>
        </p:nvCxnSpPr>
        <p:spPr>
          <a:xfrm rot="5400000" flipH="1" flipV="1">
            <a:off x="5818784" y="670048"/>
            <a:ext cx="494764" cy="828092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9" idx="0"/>
            <a:endCxn id="7" idx="2"/>
          </p:cNvCxnSpPr>
          <p:nvPr/>
        </p:nvCxnSpPr>
        <p:spPr>
          <a:xfrm rot="16200000" flipV="1">
            <a:off x="7097115" y="1885285"/>
            <a:ext cx="350748" cy="378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одержимое 2"/>
          <p:cNvSpPr txBox="1">
            <a:spLocks/>
          </p:cNvSpPr>
          <p:nvPr/>
        </p:nvSpPr>
        <p:spPr bwMode="auto">
          <a:xfrm>
            <a:off x="3635896" y="2852936"/>
            <a:ext cx="5400600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Class1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   Main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{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Spirit []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new Spirit[100];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  ...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 smtClean="0">
                <a:latin typeface="+mn-lt"/>
              </a:rPr>
              <a:t>// </a:t>
            </a:r>
            <a:r>
              <a:rPr lang="ru-RU" kern="0" dirty="0" smtClean="0">
                <a:latin typeface="+mn-lt"/>
              </a:rPr>
              <a:t>занесение чудовищ в массив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</a:pPr>
            <a:r>
              <a:rPr lang="ru-RU" kern="0" dirty="0" smtClean="0">
                <a:latin typeface="+mn-lt"/>
              </a:rPr>
              <a:t>		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foreach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n-US" kern="0" dirty="0" smtClean="0">
                <a:latin typeface="+mn-lt"/>
              </a:rPr>
              <a:t>Spirit creature in </a:t>
            </a:r>
            <a:r>
              <a:rPr lang="en-US" kern="0" dirty="0" err="1" smtClean="0">
                <a:latin typeface="+mn-lt"/>
              </a:rPr>
              <a:t>stado</a:t>
            </a:r>
            <a:r>
              <a:rPr lang="en-US" kern="0" dirty="0" smtClean="0">
                <a:latin typeface="+mn-lt"/>
              </a:rPr>
              <a:t>)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</a:pPr>
            <a:r>
              <a:rPr lang="en-US" kern="0" dirty="0">
                <a:latin typeface="+mn-lt"/>
              </a:rPr>
              <a:t> </a:t>
            </a:r>
            <a:r>
              <a:rPr lang="en-US" kern="0" dirty="0" smtClean="0">
                <a:latin typeface="+mn-lt"/>
              </a:rPr>
              <a:t>                </a:t>
            </a:r>
            <a:r>
              <a:rPr lang="en-US" b="1" kern="0" dirty="0" err="1" smtClean="0">
                <a:latin typeface="+mn-lt"/>
              </a:rPr>
              <a:t>creature.</a:t>
            </a:r>
            <a:r>
              <a:rPr lang="en-US" b="1" kern="0" dirty="0" err="1" smtClean="0">
                <a:solidFill>
                  <a:srgbClr val="006600"/>
                </a:solidFill>
                <a:latin typeface="+mn-lt"/>
              </a:rPr>
              <a:t>Act</a:t>
            </a:r>
            <a:r>
              <a:rPr lang="en-US" b="1" kern="0" dirty="0" smtClean="0">
                <a:latin typeface="+mn-lt"/>
              </a:rPr>
              <a:t>();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sharp01">
  <a:themeElements>
    <a:clrScheme name="csharp01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csharp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harp01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harp01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5059</TotalTime>
  <Words>8466</Words>
  <Application>Microsoft Office PowerPoint</Application>
  <PresentationFormat>Экран (4:3)</PresentationFormat>
  <Paragraphs>1487</Paragraphs>
  <Slides>83</Slides>
  <Notes>65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84" baseType="lpstr">
      <vt:lpstr>csharp01</vt:lpstr>
      <vt:lpstr> Введение в ООП</vt:lpstr>
      <vt:lpstr>Понятие объекта</vt:lpstr>
      <vt:lpstr>Пример ОО-программы </vt:lpstr>
      <vt:lpstr>Абстрагирование и инкапсуляция</vt:lpstr>
      <vt:lpstr>Пример ОО-программы </vt:lpstr>
      <vt:lpstr>Наследование</vt:lpstr>
      <vt:lpstr>Пример иерархии: классы .NET для работы с потоками </vt:lpstr>
      <vt:lpstr>Полиморфизм</vt:lpstr>
      <vt:lpstr>Пример полиморфизма</vt:lpstr>
      <vt:lpstr>Достоинства ООП </vt:lpstr>
      <vt:lpstr>Недостатки ООП </vt:lpstr>
      <vt:lpstr>Технология разработки ОО программ </vt:lpstr>
      <vt:lpstr>Понятие класса (повторение)</vt:lpstr>
      <vt:lpstr>Описание класса </vt:lpstr>
      <vt:lpstr>Спецификаторы класса </vt:lpstr>
      <vt:lpstr>Элементы класса</vt:lpstr>
      <vt:lpstr>Сквозной пример класса</vt:lpstr>
      <vt:lpstr>Описание объекта (экземпляра)</vt:lpstr>
      <vt:lpstr>Пример создания объектов (экземпляров)</vt:lpstr>
      <vt:lpstr>Присваивание и сравнение объектов (повторение) </vt:lpstr>
      <vt:lpstr>Данные: поля и константы </vt:lpstr>
      <vt:lpstr>Пример класса</vt:lpstr>
      <vt:lpstr>Спецификаторы полей и констант класса </vt:lpstr>
      <vt:lpstr>Методы </vt:lpstr>
      <vt:lpstr>Синтаксис метода</vt:lpstr>
      <vt:lpstr>Примеры методов</vt:lpstr>
      <vt:lpstr>Параметры методов</vt:lpstr>
      <vt:lpstr>Пример</vt:lpstr>
      <vt:lpstr>Вызов метода </vt:lpstr>
      <vt:lpstr>Примеры передачи аргументов в метод</vt:lpstr>
      <vt:lpstr>Способы передачи аргументов в метод</vt:lpstr>
      <vt:lpstr>Типы параметров</vt:lpstr>
      <vt:lpstr>Передача аргумента по значению</vt:lpstr>
      <vt:lpstr> Пример: счетчик </vt:lpstr>
      <vt:lpstr>Передача аргумента по ссылке (ref, out)</vt:lpstr>
      <vt:lpstr>Пример: параметры-значения и ссылки ref</vt:lpstr>
      <vt:lpstr>Пример: выходные параметры out</vt:lpstr>
      <vt:lpstr> Пример: счетчик (параметр out) </vt:lpstr>
      <vt:lpstr>Summary: Правила применения параметров</vt:lpstr>
      <vt:lpstr>Методы с переменным количеством аргументов </vt:lpstr>
      <vt:lpstr>Рекурсивные методы </vt:lpstr>
      <vt:lpstr>Характеристики рекурсии</vt:lpstr>
      <vt:lpstr>Слайд 43</vt:lpstr>
      <vt:lpstr>БАРС: расчет рейтинга по модулю 2</vt:lpstr>
      <vt:lpstr>Лабораторные работы в модуле 2</vt:lpstr>
      <vt:lpstr>Ключевое слово this </vt:lpstr>
      <vt:lpstr>Использование явного this</vt:lpstr>
      <vt:lpstr> Пример: счетчик (this) </vt:lpstr>
      <vt:lpstr>Конструкторы</vt:lpstr>
      <vt:lpstr>Конструкторы экземпляра</vt:lpstr>
      <vt:lpstr>Пример класса с конструктором</vt:lpstr>
      <vt:lpstr>Пример класса с двумя конструкторами</vt:lpstr>
      <vt:lpstr> Пример: счетчик (конструкторы) </vt:lpstr>
      <vt:lpstr>Сквозной пример класса</vt:lpstr>
      <vt:lpstr>Статические конструкторы</vt:lpstr>
      <vt:lpstr>Пример класса со статическими элементами</vt:lpstr>
      <vt:lpstr>Слайд 57</vt:lpstr>
      <vt:lpstr>Свойства</vt:lpstr>
      <vt:lpstr> Пример: счетчик (свойства) </vt:lpstr>
      <vt:lpstr>Еще пример описания свойств </vt:lpstr>
      <vt:lpstr>Сквозной пример класса: свойства</vt:lpstr>
      <vt:lpstr>Пример вычисляемых свойств</vt:lpstr>
      <vt:lpstr>Перегрузка методов </vt:lpstr>
      <vt:lpstr> Пример: счетчик (перегрузка) </vt:lpstr>
      <vt:lpstr>Сквозной пример класса</vt:lpstr>
      <vt:lpstr>Операции класса </vt:lpstr>
      <vt:lpstr>Общие правила описания операций класса</vt:lpstr>
      <vt:lpstr>Унарные операции </vt:lpstr>
      <vt:lpstr> Пример: счетчик (операция ++) </vt:lpstr>
      <vt:lpstr>Правила оформления унарной операции класса</vt:lpstr>
      <vt:lpstr>Бинарные операции </vt:lpstr>
      <vt:lpstr>Пример бинарных операций класса</vt:lpstr>
      <vt:lpstr> Пример: счетчик (операция +) </vt:lpstr>
      <vt:lpstr>Операции преобразования типа </vt:lpstr>
      <vt:lpstr> Пример: счетчик (приведение типа) </vt:lpstr>
      <vt:lpstr>Применение операций преобразования</vt:lpstr>
      <vt:lpstr>Summary</vt:lpstr>
      <vt:lpstr>Интерфейс класса </vt:lpstr>
      <vt:lpstr>Состав класса</vt:lpstr>
      <vt:lpstr>Пример: опять снова счетчик</vt:lpstr>
      <vt:lpstr>Слайд 81</vt:lpstr>
      <vt:lpstr>Элементы класса</vt:lpstr>
      <vt:lpstr>Слайд 83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Осн. понятия ООП для C#</dc:title>
  <dc:creator>Mux</dc:creator>
  <cp:lastModifiedBy>mux</cp:lastModifiedBy>
  <cp:revision>250</cp:revision>
  <dcterms:created xsi:type="dcterms:W3CDTF">2007-03-14T18:46:37Z</dcterms:created>
  <dcterms:modified xsi:type="dcterms:W3CDTF">2011-11-16T19:12:58Z</dcterms:modified>
</cp:coreProperties>
</file>