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ackage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573547589616813E-2"/>
          <c:y val="8.6876155268022281E-2"/>
          <c:w val="0.9320148331273177"/>
          <c:h val="0.80221811460258785"/>
        </c:manualLayout>
      </c:layout>
      <c:scatterChart>
        <c:scatterStyle val="smoothMarker"/>
        <c:ser>
          <c:idx val="0"/>
          <c:order val="0"/>
          <c:tx>
            <c:strRef>
              <c:f>Лист1!$B$2</c:f>
              <c:strCache>
                <c:ptCount val="1"/>
                <c:pt idx="0">
                  <c:v>y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Лист1!$A$3:$A$60</c:f>
              <c:numCache>
                <c:formatCode>General</c:formatCode>
                <c:ptCount val="58"/>
                <c:pt idx="0">
                  <c:v>1.4</c:v>
                </c:pt>
                <c:pt idx="1">
                  <c:v>1.3</c:v>
                </c:pt>
                <c:pt idx="2">
                  <c:v>1.2</c:v>
                </c:pt>
                <c:pt idx="3">
                  <c:v>1.1000000000000001</c:v>
                </c:pt>
                <c:pt idx="4">
                  <c:v>1</c:v>
                </c:pt>
                <c:pt idx="5">
                  <c:v>0.9</c:v>
                </c:pt>
                <c:pt idx="6">
                  <c:v>0.8</c:v>
                </c:pt>
                <c:pt idx="7">
                  <c:v>0.69999999999999951</c:v>
                </c:pt>
                <c:pt idx="8">
                  <c:v>0.59999999999999909</c:v>
                </c:pt>
                <c:pt idx="9">
                  <c:v>0.49999999999999944</c:v>
                </c:pt>
                <c:pt idx="10">
                  <c:v>0.39999999999999952</c:v>
                </c:pt>
                <c:pt idx="11">
                  <c:v>0.30000000000000021</c:v>
                </c:pt>
                <c:pt idx="12">
                  <c:v>0.2</c:v>
                </c:pt>
                <c:pt idx="13">
                  <c:v>0.1</c:v>
                </c:pt>
                <c:pt idx="14">
                  <c:v>0</c:v>
                </c:pt>
                <c:pt idx="15">
                  <c:v>-0.10000000000000003</c:v>
                </c:pt>
                <c:pt idx="16">
                  <c:v>-0.2</c:v>
                </c:pt>
                <c:pt idx="17">
                  <c:v>-0.30000000000000021</c:v>
                </c:pt>
                <c:pt idx="18">
                  <c:v>-0.4</c:v>
                </c:pt>
                <c:pt idx="19">
                  <c:v>-0.5</c:v>
                </c:pt>
                <c:pt idx="20">
                  <c:v>-0.60000000000000042</c:v>
                </c:pt>
                <c:pt idx="21">
                  <c:v>-0.7000000000000004</c:v>
                </c:pt>
                <c:pt idx="22">
                  <c:v>-0.8</c:v>
                </c:pt>
                <c:pt idx="23">
                  <c:v>-0.9</c:v>
                </c:pt>
                <c:pt idx="24">
                  <c:v>-1</c:v>
                </c:pt>
                <c:pt idx="25">
                  <c:v>-1.1000000000000001</c:v>
                </c:pt>
                <c:pt idx="26">
                  <c:v>-1.2</c:v>
                </c:pt>
                <c:pt idx="27">
                  <c:v>-1.3</c:v>
                </c:pt>
                <c:pt idx="28">
                  <c:v>-1.4</c:v>
                </c:pt>
                <c:pt idx="29">
                  <c:v>1.4</c:v>
                </c:pt>
                <c:pt idx="30">
                  <c:v>1.3</c:v>
                </c:pt>
                <c:pt idx="31">
                  <c:v>1.2</c:v>
                </c:pt>
                <c:pt idx="32">
                  <c:v>1.1000000000000001</c:v>
                </c:pt>
                <c:pt idx="33">
                  <c:v>1</c:v>
                </c:pt>
                <c:pt idx="34">
                  <c:v>0.9</c:v>
                </c:pt>
                <c:pt idx="35">
                  <c:v>0.8</c:v>
                </c:pt>
                <c:pt idx="36">
                  <c:v>0.69999999999999951</c:v>
                </c:pt>
                <c:pt idx="37">
                  <c:v>0.59999999999999909</c:v>
                </c:pt>
                <c:pt idx="38">
                  <c:v>0.49999999999999944</c:v>
                </c:pt>
                <c:pt idx="39">
                  <c:v>0.39999999999999952</c:v>
                </c:pt>
                <c:pt idx="40">
                  <c:v>0.30000000000000021</c:v>
                </c:pt>
                <c:pt idx="41">
                  <c:v>0.2</c:v>
                </c:pt>
                <c:pt idx="42">
                  <c:v>0.1</c:v>
                </c:pt>
                <c:pt idx="43">
                  <c:v>0</c:v>
                </c:pt>
                <c:pt idx="44">
                  <c:v>-0.10000000000000003</c:v>
                </c:pt>
                <c:pt idx="45">
                  <c:v>-0.2</c:v>
                </c:pt>
                <c:pt idx="46">
                  <c:v>-0.30000000000000021</c:v>
                </c:pt>
                <c:pt idx="47">
                  <c:v>-0.4</c:v>
                </c:pt>
                <c:pt idx="48">
                  <c:v>-0.5</c:v>
                </c:pt>
                <c:pt idx="49">
                  <c:v>-0.60000000000000042</c:v>
                </c:pt>
                <c:pt idx="50">
                  <c:v>-0.7000000000000004</c:v>
                </c:pt>
                <c:pt idx="51">
                  <c:v>-0.8</c:v>
                </c:pt>
                <c:pt idx="52">
                  <c:v>-0.9</c:v>
                </c:pt>
                <c:pt idx="53">
                  <c:v>-1</c:v>
                </c:pt>
                <c:pt idx="54">
                  <c:v>-1.1000000000000001</c:v>
                </c:pt>
                <c:pt idx="55">
                  <c:v>-1.2</c:v>
                </c:pt>
                <c:pt idx="56">
                  <c:v>-1.3</c:v>
                </c:pt>
                <c:pt idx="57">
                  <c:v>-1.4</c:v>
                </c:pt>
              </c:numCache>
            </c:numRef>
          </c:xVal>
          <c:yVal>
            <c:numRef>
              <c:f>Лист1!$B$3:$B$60</c:f>
              <c:numCache>
                <c:formatCode>General</c:formatCode>
                <c:ptCount val="58"/>
                <c:pt idx="0">
                  <c:v>0.4000000000000013</c:v>
                </c:pt>
                <c:pt idx="1">
                  <c:v>1.1135528725660049</c:v>
                </c:pt>
                <c:pt idx="2">
                  <c:v>1.4966629547095767</c:v>
                </c:pt>
                <c:pt idx="3">
                  <c:v>1.7776388834631178</c:v>
                </c:pt>
                <c:pt idx="4">
                  <c:v>2</c:v>
                </c:pt>
                <c:pt idx="5">
                  <c:v>2.1817424229271429</c:v>
                </c:pt>
                <c:pt idx="6">
                  <c:v>2.3323807579381199</c:v>
                </c:pt>
                <c:pt idx="7">
                  <c:v>2.4576411454889029</c:v>
                </c:pt>
                <c:pt idx="8">
                  <c:v>2.5612496949731378</c:v>
                </c:pt>
                <c:pt idx="9">
                  <c:v>2.6457513110645912</c:v>
                </c:pt>
                <c:pt idx="10">
                  <c:v>2.7129319932501077</c:v>
                </c:pt>
                <c:pt idx="11">
                  <c:v>2.7640549922170523</c:v>
                </c:pt>
                <c:pt idx="12">
                  <c:v>2.8</c:v>
                </c:pt>
                <c:pt idx="13">
                  <c:v>2.8213471959331753</c:v>
                </c:pt>
                <c:pt idx="14">
                  <c:v>2.8284271247461903</c:v>
                </c:pt>
                <c:pt idx="15">
                  <c:v>2.8213471959331753</c:v>
                </c:pt>
                <c:pt idx="16">
                  <c:v>2.8</c:v>
                </c:pt>
                <c:pt idx="17">
                  <c:v>2.7640549922170523</c:v>
                </c:pt>
                <c:pt idx="18">
                  <c:v>2.7129319932501073</c:v>
                </c:pt>
                <c:pt idx="19">
                  <c:v>2.6457513110645912</c:v>
                </c:pt>
                <c:pt idx="20">
                  <c:v>2.5612496949731374</c:v>
                </c:pt>
                <c:pt idx="21">
                  <c:v>2.4576411454889007</c:v>
                </c:pt>
                <c:pt idx="22">
                  <c:v>2.3323807579381199</c:v>
                </c:pt>
                <c:pt idx="23">
                  <c:v>2.1817424229271429</c:v>
                </c:pt>
                <c:pt idx="24">
                  <c:v>2</c:v>
                </c:pt>
                <c:pt idx="25">
                  <c:v>1.7776388834631178</c:v>
                </c:pt>
                <c:pt idx="26">
                  <c:v>1.4966629547095767</c:v>
                </c:pt>
                <c:pt idx="27">
                  <c:v>1.1135528725660049</c:v>
                </c:pt>
                <c:pt idx="28">
                  <c:v>0.4000000000000013</c:v>
                </c:pt>
                <c:pt idx="29">
                  <c:v>-0.4000000000000013</c:v>
                </c:pt>
                <c:pt idx="30">
                  <c:v>-1.1135528725660049</c:v>
                </c:pt>
                <c:pt idx="31">
                  <c:v>-1.4966629547095767</c:v>
                </c:pt>
                <c:pt idx="32">
                  <c:v>-1.7776388834631178</c:v>
                </c:pt>
                <c:pt idx="33">
                  <c:v>-2</c:v>
                </c:pt>
                <c:pt idx="34">
                  <c:v>-2.1817424229271429</c:v>
                </c:pt>
                <c:pt idx="35">
                  <c:v>-2.3323807579381199</c:v>
                </c:pt>
                <c:pt idx="36">
                  <c:v>-2.4576411454889029</c:v>
                </c:pt>
                <c:pt idx="37">
                  <c:v>-2.5612496949731378</c:v>
                </c:pt>
                <c:pt idx="38">
                  <c:v>-2.6457513110645912</c:v>
                </c:pt>
                <c:pt idx="39">
                  <c:v>-2.7129319932501077</c:v>
                </c:pt>
                <c:pt idx="40">
                  <c:v>-2.7640549922170523</c:v>
                </c:pt>
                <c:pt idx="41">
                  <c:v>-2.8</c:v>
                </c:pt>
                <c:pt idx="42">
                  <c:v>-2.8213471959331753</c:v>
                </c:pt>
                <c:pt idx="43">
                  <c:v>-2.8284271247461903</c:v>
                </c:pt>
                <c:pt idx="44">
                  <c:v>-2.8213471959331753</c:v>
                </c:pt>
                <c:pt idx="45">
                  <c:v>-2.8</c:v>
                </c:pt>
                <c:pt idx="46">
                  <c:v>-2.7640549922170523</c:v>
                </c:pt>
                <c:pt idx="47">
                  <c:v>-2.7129319932501073</c:v>
                </c:pt>
                <c:pt idx="48">
                  <c:v>-2.6457513110645912</c:v>
                </c:pt>
                <c:pt idx="49">
                  <c:v>-2.5612496949731374</c:v>
                </c:pt>
                <c:pt idx="50">
                  <c:v>-2.4576411454889007</c:v>
                </c:pt>
                <c:pt idx="51">
                  <c:v>-2.3323807579381199</c:v>
                </c:pt>
                <c:pt idx="52">
                  <c:v>-2.1817424229271429</c:v>
                </c:pt>
                <c:pt idx="53">
                  <c:v>-2</c:v>
                </c:pt>
                <c:pt idx="54">
                  <c:v>-1.7776388834631178</c:v>
                </c:pt>
                <c:pt idx="55">
                  <c:v>-1.4966629547095767</c:v>
                </c:pt>
                <c:pt idx="56">
                  <c:v>-1.1135528725660049</c:v>
                </c:pt>
                <c:pt idx="57">
                  <c:v>-0.4000000000000013</c:v>
                </c:pt>
              </c:numCache>
            </c:numRef>
          </c:yVal>
          <c:smooth val="1"/>
        </c:ser>
        <c:axId val="53316608"/>
        <c:axId val="55255808"/>
      </c:scatterChart>
      <c:valAx>
        <c:axId val="53316608"/>
        <c:scaling>
          <c:orientation val="minMax"/>
          <c:max val="4"/>
          <c:min val="-4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5255808"/>
        <c:crosses val="autoZero"/>
        <c:crossBetween val="midCat"/>
      </c:valAx>
      <c:valAx>
        <c:axId val="55255808"/>
        <c:scaling>
          <c:orientation val="minMax"/>
        </c:scaling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3316608"/>
        <c:crosses val="autoZero"/>
        <c:crossBetween val="midCat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46173469387755123"/>
          <c:y val="0.9282945736434115"/>
          <c:w val="9.5663265306122541E-2"/>
          <c:h val="6.5891472868217088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95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0.76094</cdr:x>
      <cdr:y>0</cdr:y>
    </cdr:from>
    <cdr:to>
      <cdr:x>1</cdr:x>
      <cdr:y>0.19651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610148" y="0"/>
          <a:ext cx="2076652" cy="86223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8EDA1-6634-41A7-BD37-A023650DA716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15BD3-11AF-4DA8-8D99-C6CD9E6A4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15BD3-11AF-4DA8-8D99-C6CD9E6A4D6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EE24-BFFC-4B50-9151-46A4FC7CEADC}" type="datetime1">
              <a:rPr lang="ru-RU" smtClean="0"/>
              <a:pPr/>
              <a:t>25.10.2013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415466-897D-4AEC-B3AA-84A8A0080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9735-8A55-4691-8A2F-2BBE7CF20B13}" type="datetime1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15466-897D-4AEC-B3AA-84A8A0080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1AB59-35B7-4302-B092-F2E92B8D9D35}" type="datetime1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15466-897D-4AEC-B3AA-84A8A0080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87E98-AFBB-49D5-A807-C80A56AC94FC}" type="datetime1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15466-897D-4AEC-B3AA-84A8A00806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7F6693-4C06-4D88-970E-6F4412C6978F}" type="datetime1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15466-897D-4AEC-B3AA-84A8A00806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C4356-0E90-4721-BED6-4DA4F4B637C2}" type="datetime1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15466-897D-4AEC-B3AA-84A8A00806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A74F9-2628-4384-8ECD-912B4EB4C6F6}" type="datetime1">
              <a:rPr lang="ru-RU" smtClean="0"/>
              <a:pPr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15466-897D-4AEC-B3AA-84A8A0080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749BA3-144E-4102-98D8-9F894BA4A0BE}" type="datetime1">
              <a:rPr lang="ru-RU" smtClean="0"/>
              <a:pPr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15466-897D-4AEC-B3AA-84A8A00806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657964-DF92-4D89-A747-ADC8478C9495}" type="datetime1">
              <a:rPr lang="ru-RU" smtClean="0"/>
              <a:pPr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15466-897D-4AEC-B3AA-84A8A0080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69644B-B6A3-4E46-A069-20A91D000ADD}" type="datetime1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415466-897D-4AEC-B3AA-84A8A0080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AADC8D-07AB-4F72-95AC-E6CFA63B5E21}" type="datetime1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415466-897D-4AEC-B3AA-84A8A00806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F3FAF2-164D-4047-BC7A-CBEAFEDB18B1}" type="datetime1">
              <a:rPr lang="ru-RU" smtClean="0"/>
              <a:pPr/>
              <a:t>25.10.2013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415466-897D-4AEC-B3AA-84A8A0080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Создание </a:t>
            </a:r>
            <a:r>
              <a:rPr lang="ru-RU" dirty="0" smtClean="0"/>
              <a:t>графика </a:t>
            </a:r>
            <a:r>
              <a:rPr lang="ru-RU" dirty="0" smtClean="0"/>
              <a:t>эллипса в </a:t>
            </a:r>
            <a:r>
              <a:rPr lang="pl-PL" dirty="0" smtClean="0"/>
              <a:t>MS Office Excel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</a:t>
            </a:r>
            <a:r>
              <a:rPr lang="ru-RU" dirty="0" err="1" smtClean="0"/>
              <a:t>Бонковски</a:t>
            </a:r>
            <a:r>
              <a:rPr lang="ru-RU" dirty="0" smtClean="0"/>
              <a:t> П.</a:t>
            </a:r>
          </a:p>
          <a:p>
            <a:r>
              <a:rPr lang="ru-RU" dirty="0" smtClean="0"/>
              <a:t>Группа 1125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347322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ru-RU" sz="2800" i="1" dirty="0" smtClean="0"/>
              <a:t>а</a:t>
            </a:r>
            <a:r>
              <a:rPr lang="ru-RU" sz="2800" dirty="0" smtClean="0"/>
              <a:t> и </a:t>
            </a:r>
            <a:r>
              <a:rPr lang="pl-PL" sz="2800" i="1" dirty="0" smtClean="0"/>
              <a:t>b </a:t>
            </a:r>
            <a:r>
              <a:rPr lang="ru-RU" sz="2800" dirty="0" smtClean="0"/>
              <a:t>─ большая и малая </a:t>
            </a:r>
            <a:r>
              <a:rPr lang="ru-RU" sz="2800" dirty="0" smtClean="0"/>
              <a:t>полуоси</a:t>
            </a:r>
            <a:endParaRPr lang="ru-RU" sz="2800" dirty="0" smtClean="0"/>
          </a:p>
          <a:p>
            <a:pPr>
              <a:spcAft>
                <a:spcPts val="600"/>
              </a:spcAft>
            </a:pPr>
            <a:r>
              <a:rPr lang="ru-RU" sz="2800" dirty="0" smtClean="0"/>
              <a:t>Функция является четной</a:t>
            </a:r>
          </a:p>
          <a:p>
            <a:pPr>
              <a:spcAft>
                <a:spcPts val="600"/>
              </a:spcAft>
            </a:pPr>
            <a:r>
              <a:rPr lang="ru-RU" sz="2800" dirty="0" smtClean="0"/>
              <a:t>ОДЗ </a:t>
            </a:r>
            <a:r>
              <a:rPr lang="ru-RU" sz="2800" i="1" dirty="0" smtClean="0"/>
              <a:t>–а ≤</a:t>
            </a:r>
            <a:r>
              <a:rPr lang="ru-RU" sz="2800" i="1" dirty="0" err="1" smtClean="0"/>
              <a:t>х≤а</a:t>
            </a:r>
            <a:endParaRPr lang="ru-RU" sz="2800" i="1" dirty="0" smtClean="0"/>
          </a:p>
          <a:p>
            <a:pPr>
              <a:spcAft>
                <a:spcPts val="600"/>
              </a:spcAft>
            </a:pPr>
            <a:r>
              <a:rPr lang="ru-RU" sz="2800" dirty="0" smtClean="0"/>
              <a:t>ООФ </a:t>
            </a:r>
            <a:r>
              <a:rPr lang="pl-PL" sz="2800" i="1" dirty="0" smtClean="0"/>
              <a:t>-</a:t>
            </a:r>
            <a:r>
              <a:rPr lang="pl-PL" sz="2400" i="1" dirty="0" smtClean="0"/>
              <a:t>b</a:t>
            </a:r>
            <a:r>
              <a:rPr lang="ru-RU" sz="2400" i="1" smtClean="0"/>
              <a:t>≤</a:t>
            </a:r>
            <a:r>
              <a:rPr lang="pl-PL" sz="2400" i="1" smtClean="0"/>
              <a:t>y</a:t>
            </a:r>
            <a:r>
              <a:rPr lang="ru-RU" sz="2400" i="1" dirty="0" smtClean="0"/>
              <a:t>≤</a:t>
            </a:r>
            <a:r>
              <a:rPr lang="pl-PL" sz="2400" i="1" dirty="0" smtClean="0"/>
              <a:t>b</a:t>
            </a:r>
            <a:endParaRPr lang="ru-RU" i="1" dirty="0" smtClean="0"/>
          </a:p>
          <a:p>
            <a:r>
              <a:rPr lang="ru-RU" dirty="0" smtClean="0"/>
              <a:t>Пускай </a:t>
            </a:r>
            <a:r>
              <a:rPr lang="ru-RU" i="1" dirty="0" smtClean="0"/>
              <a:t>а</a:t>
            </a:r>
            <a:r>
              <a:rPr lang="ru-RU" baseline="30000" dirty="0" smtClean="0"/>
              <a:t>2</a:t>
            </a:r>
            <a:r>
              <a:rPr lang="ru-RU" dirty="0" smtClean="0"/>
              <a:t>=2 и </a:t>
            </a:r>
            <a:r>
              <a:rPr lang="pl-PL" i="1" dirty="0" smtClean="0"/>
              <a:t>b</a:t>
            </a:r>
            <a:r>
              <a:rPr lang="ru-RU" baseline="30000" dirty="0" smtClean="0"/>
              <a:t>2</a:t>
            </a:r>
            <a:r>
              <a:rPr lang="pl-PL" dirty="0" smtClean="0"/>
              <a:t>=</a:t>
            </a:r>
            <a:r>
              <a:rPr lang="ru-RU" dirty="0" smtClean="0"/>
              <a:t>8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5466-897D-4AEC-B3AA-84A8A008068B}" type="slidenum">
              <a:rPr lang="ru-RU" sz="1600" smtClean="0"/>
              <a:pPr/>
              <a:t>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Уравнение </a:t>
            </a:r>
            <a:endParaRPr lang="ru-RU" dirty="0"/>
          </a:p>
        </p:txBody>
      </p:sp>
      <p:graphicFrame>
        <p:nvGraphicFramePr>
          <p:cNvPr id="17410" name="Содержимое 4"/>
          <p:cNvGraphicFramePr>
            <a:graphicFrameLocks noChangeAspect="1"/>
          </p:cNvGraphicFramePr>
          <p:nvPr/>
        </p:nvGraphicFramePr>
        <p:xfrm>
          <a:off x="3419872" y="1196752"/>
          <a:ext cx="2782823" cy="1584176"/>
        </p:xfrm>
        <a:graphic>
          <a:graphicData uri="http://schemas.openxmlformats.org/presentationml/2006/ole">
            <p:oleObj spid="_x0000_s17410" name="Формула" r:id="rId3" imgW="736560" imgH="41904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635896" y="1481328"/>
            <a:ext cx="5508104" cy="4525963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ru-RU" sz="2400" dirty="0" smtClean="0"/>
              <a:t>Ячейки С</a:t>
            </a:r>
            <a:r>
              <a:rPr lang="pl-PL" sz="2400" dirty="0" smtClean="0"/>
              <a:t>3</a:t>
            </a:r>
            <a:r>
              <a:rPr lang="ru-RU" sz="2400" dirty="0" smtClean="0"/>
              <a:t> и </a:t>
            </a:r>
            <a:r>
              <a:rPr lang="pl-PL" sz="2400" dirty="0" smtClean="0"/>
              <a:t>D3 </a:t>
            </a:r>
            <a:r>
              <a:rPr lang="ru-RU" sz="2400" dirty="0" smtClean="0"/>
              <a:t>=ОКРУГЛВНИЗ(КОРЕНЬ(2);1)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Ячейки А3:А32 –заполнение по ОДЗ арифметической прогрессией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Ячейка </a:t>
            </a:r>
            <a:r>
              <a:rPr lang="pl-PL" sz="2400" dirty="0" smtClean="0"/>
              <a:t>B3</a:t>
            </a:r>
            <a:r>
              <a:rPr lang="ru-RU" sz="2400" dirty="0" smtClean="0"/>
              <a:t> =2*КОРЕНЬ(2‑СТЕПЕНЬ(</a:t>
            </a:r>
            <a:r>
              <a:rPr lang="pl-PL" sz="2400" dirty="0" smtClean="0"/>
              <a:t>A3</a:t>
            </a:r>
            <a:r>
              <a:rPr lang="ru-RU" sz="2400" dirty="0" smtClean="0"/>
              <a:t>;2)), копируем формулу в В4:В17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Ячейка </a:t>
            </a:r>
            <a:r>
              <a:rPr lang="pl-PL" sz="2400" dirty="0" smtClean="0"/>
              <a:t>B18</a:t>
            </a:r>
            <a:r>
              <a:rPr lang="ru-RU" sz="2400" dirty="0" smtClean="0"/>
              <a:t> =‑2*КОРЕНЬ(2‑СТЕПЕНЬ(</a:t>
            </a:r>
            <a:r>
              <a:rPr lang="pl-PL" sz="2400" dirty="0" smtClean="0"/>
              <a:t>A18</a:t>
            </a:r>
            <a:r>
              <a:rPr lang="ru-RU" sz="2400" dirty="0" smtClean="0"/>
              <a:t>;2), копируем формулу в В19:В32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5466-897D-4AEC-B3AA-84A8A008068B}" type="slidenum">
              <a:rPr lang="ru-RU" sz="1600" smtClean="0"/>
              <a:pPr/>
              <a:t>3</a:t>
            </a:fld>
            <a:endParaRPr lang="ru-RU" sz="16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работы</a:t>
            </a:r>
            <a:endParaRPr lang="ru-RU" dirty="0"/>
          </a:p>
        </p:txBody>
      </p:sp>
      <p:pic>
        <p:nvPicPr>
          <p:cNvPr id="20485" name="Picture 5" descr="C:\Users\Patman\Desktop\Безымянный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368655"/>
            <a:ext cx="2663825" cy="525416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Построение  по вычисленным значениям </a:t>
            </a:r>
            <a:r>
              <a:rPr lang="ru-RU" sz="1600" i="1" dirty="0" err="1" smtClean="0"/>
              <a:t>х</a:t>
            </a:r>
            <a:r>
              <a:rPr lang="ru-RU" sz="1600" dirty="0" smtClean="0"/>
              <a:t> и </a:t>
            </a:r>
            <a:r>
              <a:rPr lang="ru-RU" sz="1600" i="1" dirty="0" smtClean="0"/>
              <a:t>у</a:t>
            </a:r>
            <a:r>
              <a:rPr lang="ru-RU" sz="1600" dirty="0" smtClean="0"/>
              <a:t> точечной диаграммы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5466-897D-4AEC-B3AA-84A8A008068B}" type="slidenum">
              <a:rPr lang="ru-RU" sz="1600" smtClean="0"/>
              <a:pPr/>
              <a:t>4</a:t>
            </a:fld>
            <a:endParaRPr lang="ru-RU" sz="16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 эллипса</a:t>
            </a:r>
            <a:endParaRPr lang="ru-RU" dirty="0"/>
          </a:p>
        </p:txBody>
      </p:sp>
      <p:graphicFrame>
        <p:nvGraphicFramePr>
          <p:cNvPr id="13" name="Object 3"/>
          <p:cNvGraphicFramePr>
            <a:graphicFrameLocks noGrp="1" noChangeAspect="1"/>
          </p:cNvGraphicFramePr>
          <p:nvPr>
            <p:ph type="pic" idx="1"/>
          </p:nvPr>
        </p:nvGraphicFramePr>
        <p:xfrm>
          <a:off x="228600" y="190500"/>
          <a:ext cx="8686800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15466-897D-4AEC-B3AA-84A8A008068B}" type="slidenum">
              <a:rPr lang="ru-RU" sz="1600" smtClean="0"/>
              <a:pPr/>
              <a:t>5</a:t>
            </a:fld>
            <a:endParaRPr lang="ru-RU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107</Words>
  <Application>Microsoft Office PowerPoint</Application>
  <PresentationFormat>Экран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Открытая</vt:lpstr>
      <vt:lpstr>Формула</vt:lpstr>
      <vt:lpstr>Создание графика эллипса в MS Office Excel</vt:lpstr>
      <vt:lpstr>Уравнение </vt:lpstr>
      <vt:lpstr>Ход работы</vt:lpstr>
      <vt:lpstr>График эллипса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Patman</dc:creator>
  <cp:lastModifiedBy>Patman</cp:lastModifiedBy>
  <cp:revision>16</cp:revision>
  <dcterms:created xsi:type="dcterms:W3CDTF">2013-10-25T15:10:26Z</dcterms:created>
  <dcterms:modified xsi:type="dcterms:W3CDTF">2013-10-25T17:33:36Z</dcterms:modified>
</cp:coreProperties>
</file>