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68" r:id="rId2"/>
    <p:sldId id="267" r:id="rId3"/>
    <p:sldId id="257" r:id="rId4"/>
    <p:sldId id="280" r:id="rId5"/>
    <p:sldId id="281" r:id="rId6"/>
    <p:sldId id="269" r:id="rId7"/>
    <p:sldId id="258" r:id="rId8"/>
    <p:sldId id="283" r:id="rId9"/>
    <p:sldId id="284" r:id="rId10"/>
    <p:sldId id="285" r:id="rId11"/>
    <p:sldId id="282" r:id="rId12"/>
    <p:sldId id="261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62" r:id="rId21"/>
    <p:sldId id="278" r:id="rId22"/>
    <p:sldId id="264" r:id="rId23"/>
    <p:sldId id="287" r:id="rId24"/>
    <p:sldId id="279" r:id="rId25"/>
    <p:sldId id="286" r:id="rId26"/>
    <p:sldId id="26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18" autoAdjust="0"/>
  </p:normalViewPr>
  <p:slideViewPr>
    <p:cSldViewPr>
      <p:cViewPr>
        <p:scale>
          <a:sx n="66" d="100"/>
          <a:sy n="66" d="100"/>
        </p:scale>
        <p:origin x="-149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7.wmf"/><Relationship Id="rId1" Type="http://schemas.openxmlformats.org/officeDocument/2006/relationships/image" Target="../media/image3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42.wmf"/><Relationship Id="rId2" Type="http://schemas.openxmlformats.org/officeDocument/2006/relationships/image" Target="../media/image27.wmf"/><Relationship Id="rId1" Type="http://schemas.openxmlformats.org/officeDocument/2006/relationships/image" Target="../media/image39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1E0C-630C-4F92-B1B6-CE3E3F3B17AF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F117-66D0-4075-915E-99AF3DE3F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9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Физика – фундаментальная наука.</a:t>
            </a:r>
            <a:r>
              <a:rPr lang="ru-RU" baseline="0" dirty="0" smtClean="0"/>
              <a:t> Математика – вспомогательное средство, аппарат, посредством которого могут быть сформулированы физические законы. </a:t>
            </a:r>
          </a:p>
          <a:p>
            <a:r>
              <a:rPr lang="ru-RU" baseline="0" dirty="0" smtClean="0"/>
              <a:t>Построение теоретической гипотезы – проверка гипотезы путем проведения научного эксперимента (М. Планк предсказал понятие кванта, А. Эйнштейн - СТО).</a:t>
            </a:r>
          </a:p>
          <a:p>
            <a:r>
              <a:rPr lang="ru-RU" baseline="0" dirty="0" smtClean="0"/>
              <a:t>Физический эксперимент опирается на измерения – сравнение характеристик исследуемых объектов с определенными эталонами. </a:t>
            </a:r>
          </a:p>
          <a:p>
            <a:r>
              <a:rPr lang="ru-RU" baseline="0" dirty="0" smtClean="0"/>
              <a:t>Изначально физика была неотделима от философии, т.к. обе науки изучали строение и  законы Вселенной. Отделение в научную ветвь произошло в 16 в. в результате научной революции И. Ньютона. До этого времени физика изучалась по работам Аристотеля. </a:t>
            </a:r>
          </a:p>
          <a:p>
            <a:r>
              <a:rPr lang="ru-RU" baseline="0" dirty="0" smtClean="0"/>
              <a:t>В России термин впервые появился в работах М.В. Ломоносова, в переводах немецких учебников.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Привести 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Графический смысл производной</a:t>
            </a:r>
            <a:r>
              <a:rPr lang="ru-RU" baseline="0" dirty="0" smtClean="0"/>
              <a:t> и интеграла.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12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Аналогично с проекциями на координатные оси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Привести</a:t>
            </a:r>
            <a:r>
              <a:rPr lang="ru-RU" baseline="0" dirty="0" smtClean="0"/>
              <a:t> примеры с графиками из тестов.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Механика зародилась в </a:t>
            </a:r>
            <a:r>
              <a:rPr lang="en-US" dirty="0" smtClean="0"/>
              <a:t>V</a:t>
            </a:r>
            <a:r>
              <a:rPr lang="ru-RU" dirty="0" smtClean="0"/>
              <a:t> в. До</a:t>
            </a:r>
            <a:r>
              <a:rPr lang="ru-RU" baseline="0" dirty="0" smtClean="0"/>
              <a:t> н.э. в Древней Греции в театре. Изначально термин «механика» означало…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Реальное движение является настолько сложным,</a:t>
            </a:r>
            <a:r>
              <a:rPr lang="ru-RU" baseline="0" dirty="0" smtClean="0"/>
              <a:t> что изучая его, необходимо отбросить все несущественные детали. С этой целью используют модели или абстракции. </a:t>
            </a:r>
          </a:p>
          <a:p>
            <a:r>
              <a:rPr lang="ru-RU" baseline="0" dirty="0" smtClean="0"/>
              <a:t>Пример мат. точки – Земля, вращающаяся вокруг Солнца. При движении тел по поверхности Земли она должна рассматриваться как протяженное тело.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Классическая: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изучает движение тел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макромира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скорости которых  малы по сравнению со скоростью света.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&lt;&lt; 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МАКРОМИР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Линейные масштабы и промежутки времени остаются неизменными при переходе от одной системы отсчета к другой</a:t>
            </a:r>
            <a:endParaRPr lang="ru-RU" sz="1200" u="sng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algn="just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Релятивистская</a:t>
            </a:r>
            <a:r>
              <a:rPr lang="ru-RU" sz="1400" u="sng" baseline="0" dirty="0" smtClean="0">
                <a:latin typeface="Times New Roman" pitchFamily="18" charset="0"/>
                <a:cs typeface="Times New Roman" pitchFamily="18" charset="0"/>
              </a:rPr>
              <a:t>: 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зучает движение тел, скорости которых  сравнимы со скоростью света. Меняется масса тел, линейные масштабы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и временные интервалы. (парадокс близнецов)</a:t>
            </a:r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/>
              <a:t>Квантовая механика</a:t>
            </a:r>
            <a:r>
              <a:rPr lang="ru-RU" dirty="0" smtClean="0"/>
              <a:t> изучает микромир, а если </a:t>
            </a:r>
            <a:r>
              <a:rPr lang="ru-RU" dirty="0" err="1" smtClean="0"/>
              <a:t>существены</a:t>
            </a:r>
            <a:r>
              <a:rPr lang="ru-RU" dirty="0" smtClean="0"/>
              <a:t> релятивистские</a:t>
            </a:r>
            <a:r>
              <a:rPr lang="ru-RU" baseline="0" dirty="0" smtClean="0"/>
              <a:t> и квантовые эффекты, то их совокупность описывается квантовой теорией поля.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Начало отсчета</a:t>
            </a:r>
            <a:r>
              <a:rPr lang="ru-RU" baseline="0" dirty="0" smtClean="0"/>
              <a:t> можно выбрать в любой точке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Систему координат можно поворачивать произвольным образом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Можно начать отсчет времени в любой момент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Как единица времен</a:t>
            </a:r>
            <a:r>
              <a:rPr lang="ru-RU" baseline="0" dirty="0" smtClean="0"/>
              <a:t>и 1 час</a:t>
            </a:r>
            <a:r>
              <a:rPr lang="en-US" baseline="0" dirty="0" smtClean="0"/>
              <a:t>/60/60 </a:t>
            </a:r>
            <a:r>
              <a:rPr lang="ru-RU" baseline="0" dirty="0" smtClean="0"/>
              <a:t>появилась в 16 в. Как эталон времени была привязана к земным суткам (вращение Земли вокруг своей оси). С 1956 г. была привязана к году (вращение Земли вокруг Солнца). С 1960 г. – к понятию тропического года. Недостатки: вращение Земли вокруг своей Земли замедляется и происходит скачками, как следствие и астрономический год. Тропический год является рассчитанной, а не измеренной величиной. Было принято решение за основу определения времени использовать международное атомное время. Цезий имеет один стабильный изотоп и не подвержен внешним воздействиям. </a:t>
            </a:r>
          </a:p>
          <a:p>
            <a:pPr marL="228600" indent="-228600">
              <a:buNone/>
            </a:pPr>
            <a:r>
              <a:rPr lang="ru-RU" baseline="0" dirty="0" smtClean="0"/>
              <a:t>Понятие метра появилось в 18 в. Был определен как 1</a:t>
            </a:r>
            <a:r>
              <a:rPr lang="en-US" baseline="0" dirty="0" smtClean="0"/>
              <a:t>/40</a:t>
            </a:r>
            <a:r>
              <a:rPr lang="ru-RU" baseline="0" dirty="0" smtClean="0"/>
              <a:t> 000 000 часть Парижского меридиана; далее были выполнены различные эталоны. </a:t>
            </a:r>
          </a:p>
          <a:p>
            <a:pPr marL="228600" indent="-228600">
              <a:buNone/>
            </a:pPr>
            <a:r>
              <a:rPr lang="ru-RU" baseline="0" dirty="0" smtClean="0"/>
              <a:t>Метр наряду с секундой являются основными единицами измерениями СИ.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Поступательное</a:t>
            </a:r>
            <a:r>
              <a:rPr lang="ru-RU" baseline="0" dirty="0" smtClean="0"/>
              <a:t> движение – </a:t>
            </a:r>
            <a:r>
              <a:rPr lang="ru-RU" baseline="0" dirty="0" err="1" smtClean="0"/>
              <a:t>движение</a:t>
            </a:r>
            <a:r>
              <a:rPr lang="ru-RU" baseline="0" dirty="0" smtClean="0"/>
              <a:t>, при котором любая прямая, связанная с телом остается параллельной самой себе. Движение не всегда является прямолинейным. </a:t>
            </a:r>
          </a:p>
          <a:p>
            <a:pPr marL="228600" indent="-228600">
              <a:buNone/>
            </a:pPr>
            <a:r>
              <a:rPr lang="ru-RU" baseline="0" dirty="0" smtClean="0"/>
              <a:t>Плоское движение – </a:t>
            </a:r>
            <a:r>
              <a:rPr lang="ru-RU" baseline="0" dirty="0" err="1" smtClean="0"/>
              <a:t>движение</a:t>
            </a:r>
            <a:r>
              <a:rPr lang="ru-RU" baseline="0" dirty="0" smtClean="0"/>
              <a:t>, при котором все точки тела перемещаются в параллельных плоскостях (движение цилиндра или шара по горизонтальной поверхности, но конус совершает уже более сложное движение)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Средняя путевая</a:t>
            </a:r>
            <a:r>
              <a:rPr lang="ru-RU" baseline="0" dirty="0" smtClean="0"/>
              <a:t> скорость равна 200</a:t>
            </a:r>
            <a:r>
              <a:rPr lang="en-US" baseline="0" dirty="0" smtClean="0"/>
              <a:t>/180=1,1 </a:t>
            </a:r>
            <a:r>
              <a:rPr lang="ru-RU" baseline="0" dirty="0" smtClean="0"/>
              <a:t>м</a:t>
            </a:r>
            <a:r>
              <a:rPr lang="en-US" baseline="0" dirty="0" smtClean="0"/>
              <a:t>/c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телу отсчета</a:t>
            </a:r>
            <a:r>
              <a:rPr lang="ru-RU" baseline="0" dirty="0" smtClean="0"/>
              <a:t> жестко привязывается система координат (обычно декартова), положение точки задается зависимостями координат от времени.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F117-66D0-4075-915E-99AF3DE3FE9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36FFBC-357D-4380-80C6-47D6231A7363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C1F2BA-3624-4F5F-87C3-F9B53D47C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92989-5724-4658-9B22-6050DFFB646A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ACEC5-8D68-4111-A612-1F1EF70FB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156A-A1A9-4BCD-9DB8-9E93E0806428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7BAC-D321-41AF-AF0F-C1007B2E1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3A14-01C8-43C2-A00A-67CE8441DCAF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CD35-8947-462F-B156-78B2F0642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FBB295-313D-4A30-B73C-B4059DD7F699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FF0DB-F4EB-40D1-8094-79FB9F266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D07E-CA57-472F-B054-2AC2E355404A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F5E8-F4CD-45ED-987C-5DF6D9FD9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F6928C-3DFB-42FA-A47F-C1EB457D16E5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C75896-CF83-46AA-A841-99E016BCD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D0E4-A971-49F5-A6B5-79F27F06A354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0AD3-C094-4B24-8702-83217867A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B3FF6D-02D9-48DF-8D50-43FD258564DB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5E98DF-A21D-46FC-91C5-0288B16EB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08636F-DF71-4BDD-99EA-C94EB172A4ED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48EE0-46A0-47BF-A12F-FADD00768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C3A09D-26C2-47F8-8B8E-57E6862F479D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F4D94-98F3-4E2E-9130-EE0A0BF9E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95FB2AE-1B93-4F92-8754-4DAA0BDA5FEE}" type="datetimeFigureOut">
              <a:rPr lang="ru-RU" smtClean="0"/>
              <a:pPr>
                <a:defRPr/>
              </a:pPr>
              <a:t>10.09.2013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6C24AE-E7B1-4B18-9F19-C3CA2D33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9" r:id="rId2"/>
    <p:sldLayoutId id="2147483725" r:id="rId3"/>
    <p:sldLayoutId id="2147483720" r:id="rId4"/>
    <p:sldLayoutId id="2147483726" r:id="rId5"/>
    <p:sldLayoutId id="2147483721" r:id="rId6"/>
    <p:sldLayoutId id="2147483727" r:id="rId7"/>
    <p:sldLayoutId id="2147483728" r:id="rId8"/>
    <p:sldLayoutId id="2147483729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wmf"/><Relationship Id="rId3" Type="http://schemas.openxmlformats.org/officeDocument/2006/relationships/image" Target="../media/image20.gi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9.gi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5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4.wmf"/><Relationship Id="rId3" Type="http://schemas.openxmlformats.org/officeDocument/2006/relationships/image" Target="../media/image36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0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7.wmf"/><Relationship Id="rId9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0.wmf"/><Relationship Id="rId3" Type="http://schemas.openxmlformats.org/officeDocument/2006/relationships/oleObject" Target="../embeddings/oleObject27.bin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0.wmf"/><Relationship Id="rId5" Type="http://schemas.openxmlformats.org/officeDocument/2006/relationships/image" Target="../media/image38.png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9.wmf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55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1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8.wmf"/><Relationship Id="rId4" Type="http://schemas.openxmlformats.org/officeDocument/2006/relationships/image" Target="../media/image61.gi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7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75.png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7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5.wmf"/><Relationship Id="rId14" Type="http://schemas.openxmlformats.org/officeDocument/2006/relationships/image" Target="../media/image8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9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2.png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11" Type="http://schemas.openxmlformats.org/officeDocument/2006/relationships/image" Target="../media/image90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8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97.png"/><Relationship Id="rId5" Type="http://schemas.openxmlformats.org/officeDocument/2006/relationships/image" Target="../media/image93.wmf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25" y="1101725"/>
            <a:ext cx="77724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3">
                    <a:lumMod val="50000"/>
                  </a:schemeClr>
                </a:solidFill>
              </a:rPr>
              <a:t>Механика. Молекулярная физика. Термодинамика. </a:t>
            </a:r>
            <a:endParaRPr lang="ru-RU" sz="5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 l="31845" t="44922" r="34663" b="32617"/>
          <a:stretch>
            <a:fillRect/>
          </a:stretch>
        </p:blipFill>
        <p:spPr bwMode="auto">
          <a:xfrm>
            <a:off x="1285875" y="2857500"/>
            <a:ext cx="4546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 l="40666" t="45117" r="42313" b="29492"/>
          <a:stretch>
            <a:fillRect/>
          </a:stretch>
        </p:blipFill>
        <p:spPr bwMode="auto">
          <a:xfrm>
            <a:off x="5643563" y="3662383"/>
            <a:ext cx="32146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12881" y="6355699"/>
            <a:ext cx="7859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Музыченко</a:t>
            </a:r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Я.Б., 2013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805815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механического движения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836712"/>
            <a:ext cx="771525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1" u="sng" dirty="0" smtClean="0">
                <a:latin typeface="Times New Roman" pitchFamily="18" charset="0"/>
                <a:cs typeface="Times New Roman" pitchFamily="18" charset="0"/>
              </a:rPr>
              <a:t>Для материальной точки: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Прямолинейное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Криволинейное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1" u="sng" dirty="0" smtClean="0">
                <a:latin typeface="Times New Roman" pitchFamily="18" charset="0"/>
                <a:cs typeface="Times New Roman" pitchFamily="18" charset="0"/>
              </a:rPr>
              <a:t>Для АТТ: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Поступательное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Вращательное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Плоское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6" name="Рисунок 5" descr="postupateln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7366" y="2276872"/>
            <a:ext cx="3233159" cy="1440160"/>
          </a:xfrm>
          <a:prstGeom prst="rect">
            <a:avLst/>
          </a:prstGeom>
        </p:spPr>
      </p:pic>
      <p:pic>
        <p:nvPicPr>
          <p:cNvPr id="8" name="Рисунок 7" descr="ang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437112"/>
            <a:ext cx="2400267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23528" y="6165304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9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995936" y="188640"/>
            <a:ext cx="18184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Механика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627784" y="764705"/>
            <a:ext cx="1428750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362127" y="1403090"/>
            <a:ext cx="11414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79554" y="764704"/>
            <a:ext cx="142875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1661287" y="1545955"/>
            <a:ext cx="207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Кинематика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4368651" y="1988840"/>
            <a:ext cx="178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Динамика</a:t>
            </a:r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6590487" y="1474524"/>
            <a:ext cx="1647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(Статика)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2132856"/>
            <a:ext cx="280831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(от греч. движение)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Раздел механики, изучающий движение независимо от причин, вызывающих это движение.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2564904"/>
            <a:ext cx="28083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(от греч. сила)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Раздел механики, изучающий причины возникновения движения – силы как меры взаимодействия тел.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752" y="2132856"/>
            <a:ext cx="226774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(от греч. неподвижный)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Изучает условия равновесия 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Рисунок 27" descr="n1248158755.jpg"/>
          <p:cNvPicPr>
            <a:picLocks noChangeAspect="1"/>
          </p:cNvPicPr>
          <p:nvPr/>
        </p:nvPicPr>
        <p:blipFill>
          <a:blip r:embed="rId3" cstate="print"/>
          <a:srcRect l="4659" t="3297" r="3178" b="4395"/>
          <a:stretch>
            <a:fillRect/>
          </a:stretch>
        </p:blipFill>
        <p:spPr bwMode="auto">
          <a:xfrm>
            <a:off x="3145780" y="2143131"/>
            <a:ext cx="21463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179441" y="1928802"/>
            <a:ext cx="39290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Траектория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линия, по которой движется точка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– вектор, соединяющий начальное и конечное положение точки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 длина траектории 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Кинематика материальной точки.</a:t>
            </a:r>
            <a:r>
              <a:rPr lang="ru-RU" sz="36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785794"/>
            <a:ext cx="771525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Кинематика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– раздел механики, изучающий движение тел, независимо от причин, вызывающих это движение.</a:t>
            </a: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4" cstate="print"/>
          <a:srcRect l="40630" t="36133" r="48389" b="51172"/>
          <a:stretch>
            <a:fillRect/>
          </a:stretch>
        </p:blipFill>
        <p:spPr bwMode="auto">
          <a:xfrm>
            <a:off x="1071563" y="2071678"/>
            <a:ext cx="2286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308850" y="2630488"/>
          <a:ext cx="3127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630488"/>
                        <a:ext cx="312738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71736" y="4405978"/>
            <a:ext cx="46799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описания движения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2522518" y="5000635"/>
            <a:ext cx="835037" cy="642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548969" y="5380858"/>
            <a:ext cx="784233" cy="23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00826" y="4929198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37" name="TextBox 24"/>
          <p:cNvSpPr txBox="1">
            <a:spLocks noChangeArrowheads="1"/>
          </p:cNvSpPr>
          <p:nvPr/>
        </p:nvSpPr>
        <p:spPr bwMode="auto">
          <a:xfrm>
            <a:off x="1500166" y="5645161"/>
            <a:ext cx="169995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latin typeface="Times New Roman" pitchFamily="18" charset="0"/>
                <a:cs typeface="Times New Roman" pitchFamily="18" charset="0"/>
              </a:rPr>
              <a:t>векторный</a:t>
            </a:r>
          </a:p>
        </p:txBody>
      </p:sp>
      <p:sp>
        <p:nvSpPr>
          <p:cNvPr id="1038" name="TextBox 25"/>
          <p:cNvSpPr txBox="1">
            <a:spLocks noChangeArrowheads="1"/>
          </p:cNvSpPr>
          <p:nvPr/>
        </p:nvSpPr>
        <p:spPr bwMode="auto">
          <a:xfrm>
            <a:off x="3925866" y="5788036"/>
            <a:ext cx="22161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latin typeface="Times New Roman" pitchFamily="18" charset="0"/>
                <a:cs typeface="Times New Roman" pitchFamily="18" charset="0"/>
              </a:rPr>
              <a:t>координатный</a:t>
            </a:r>
          </a:p>
        </p:txBody>
      </p:sp>
      <p:sp>
        <p:nvSpPr>
          <p:cNvPr id="1039" name="TextBox 26"/>
          <p:cNvSpPr txBox="1">
            <a:spLocks noChangeArrowheads="1"/>
          </p:cNvSpPr>
          <p:nvPr/>
        </p:nvSpPr>
        <p:spPr bwMode="auto">
          <a:xfrm>
            <a:off x="6715104" y="5716598"/>
            <a:ext cx="21437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latin typeface="Times New Roman" pitchFamily="18" charset="0"/>
                <a:cs typeface="Times New Roman" pitchFamily="18" charset="0"/>
              </a:rPr>
              <a:t>естественный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715140" y="3429000"/>
            <a:ext cx="1071570" cy="5715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-24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 векторной алгебры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71480"/>
            <a:ext cx="7715250" cy="623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Вектор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направленный отрезок.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вектора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модуль вектора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скалярная величина,  равная расстоянию между началом и концом вектора (длине отрезка).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вектор единичной длины.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Орты координатных осей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25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Радиус-вектор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вектор, проведенный из начала координат.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Коллинеарные векторы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векторы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направленные либо вдоль одной прямой, либо вдоль параллельных прямых.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9" name="Рисунок 18" descr="image002.gif"/>
          <p:cNvPicPr>
            <a:picLocks noChangeAspect="1"/>
          </p:cNvPicPr>
          <p:nvPr/>
        </p:nvPicPr>
        <p:blipFill>
          <a:blip r:embed="rId3" cstate="print"/>
          <a:srcRect b="21739"/>
          <a:stretch>
            <a:fillRect/>
          </a:stretch>
        </p:blipFill>
        <p:spPr>
          <a:xfrm>
            <a:off x="3286116" y="928670"/>
            <a:ext cx="2286016" cy="1306295"/>
          </a:xfrm>
          <a:prstGeom prst="rect">
            <a:avLst/>
          </a:prstGeom>
        </p:spPr>
      </p:pic>
      <p:graphicFrame>
        <p:nvGraphicFramePr>
          <p:cNvPr id="25603" name="Object 12"/>
          <p:cNvGraphicFramePr>
            <a:graphicFrameLocks noChangeAspect="1"/>
          </p:cNvGraphicFramePr>
          <p:nvPr/>
        </p:nvGraphicFramePr>
        <p:xfrm>
          <a:off x="5857884" y="1428736"/>
          <a:ext cx="357190" cy="5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Формула" r:id="rId4" imgW="114120" imgH="164880" progId="Equation.3">
                  <p:embed/>
                </p:oleObj>
              </mc:Choice>
              <mc:Fallback>
                <p:oleObj name="Формула" r:id="rId4" imgW="114120" imgH="1648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1428736"/>
                        <a:ext cx="357190" cy="516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6820196" y="3415262"/>
          <a:ext cx="895076" cy="585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Формула" r:id="rId6" imgW="330120" imgH="215640" progId="Equation.3">
                  <p:embed/>
                </p:oleObj>
              </mc:Choice>
              <mc:Fallback>
                <p:oleObj name="Формула" r:id="rId6" imgW="330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196" y="3415262"/>
                        <a:ext cx="895076" cy="585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4000496" y="6303986"/>
          <a:ext cx="5508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Формула" r:id="rId8" imgW="203040" imgH="177480" progId="Equation.3">
                  <p:embed/>
                </p:oleObj>
              </mc:Choice>
              <mc:Fallback>
                <p:oleObj name="Формула" r:id="rId8" imgW="20304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6303986"/>
                        <a:ext cx="55086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5072066" y="6303986"/>
          <a:ext cx="5508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Формула" r:id="rId10" imgW="203040" imgH="177480" progId="Equation.3">
                  <p:embed/>
                </p:oleObj>
              </mc:Choice>
              <mc:Fallback>
                <p:oleObj name="Формула" r:id="rId10" imgW="20304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6303986"/>
                        <a:ext cx="55086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5572132" y="3786190"/>
          <a:ext cx="907591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Формула" r:id="rId12" imgW="342720" imgH="215640" progId="Equation.3">
                  <p:embed/>
                </p:oleObj>
              </mc:Choice>
              <mc:Fallback>
                <p:oleObj name="Формула" r:id="rId12" imgW="3427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3786190"/>
                        <a:ext cx="907591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571480"/>
            <a:ext cx="771525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Сложение векторов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00892" y="1571612"/>
            <a:ext cx="1857388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-24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Операции с векторами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7119978" y="1643050"/>
          <a:ext cx="1666864" cy="56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Формула" r:id="rId3" imgW="558720" imgH="190440" progId="Equation.3">
                  <p:embed/>
                </p:oleObj>
              </mc:Choice>
              <mc:Fallback>
                <p:oleObj name="Формула" r:id="rId3" imgW="55872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78" y="1643050"/>
                        <a:ext cx="1666864" cy="5678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 l="42277" t="54688" r="33565" b="29687"/>
          <a:stretch>
            <a:fillRect/>
          </a:stretch>
        </p:blipFill>
        <p:spPr bwMode="auto">
          <a:xfrm>
            <a:off x="1071538" y="1000108"/>
            <a:ext cx="569718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 l="43074" t="47070" r="34077" b="41211"/>
          <a:stretch>
            <a:fillRect/>
          </a:stretch>
        </p:blipFill>
        <p:spPr bwMode="auto">
          <a:xfrm>
            <a:off x="1071538" y="4071942"/>
            <a:ext cx="61935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2999398" y="3000372"/>
            <a:ext cx="1644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5195494" y="3000372"/>
            <a:ext cx="20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параллелограмма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09906" y="5929330"/>
            <a:ext cx="3476672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3654439" y="6000768"/>
          <a:ext cx="29178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Формула" r:id="rId7" imgW="977760" imgH="190440" progId="Equation.3">
                  <p:embed/>
                </p:oleObj>
              </mc:Choice>
              <mc:Fallback>
                <p:oleObj name="Формула" r:id="rId7" imgW="977760" imgH="190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39" y="6000768"/>
                        <a:ext cx="291782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.3.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9771" y="1214422"/>
            <a:ext cx="5684063" cy="162401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214546" y="2143116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1538" y="571480"/>
            <a:ext cx="771525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Вычитание векторов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вектор, проведенный из конца «вычитаемого»           в конец «уменьшаемого»     . 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3357562"/>
            <a:ext cx="3714776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-24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Операции с векторами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3214678" y="3429000"/>
          <a:ext cx="3371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Формула" r:id="rId4" imgW="1130040" imgH="215640" progId="Equation.3">
                  <p:embed/>
                </p:oleObj>
              </mc:Choice>
              <mc:Fallback>
                <p:oleObj name="Формула" r:id="rId4" imgW="11300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3429000"/>
                        <a:ext cx="33718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2"/>
          <p:cNvGraphicFramePr>
            <a:graphicFrameLocks noChangeAspect="1"/>
          </p:cNvGraphicFramePr>
          <p:nvPr/>
        </p:nvGraphicFramePr>
        <p:xfrm>
          <a:off x="7786710" y="4660903"/>
          <a:ext cx="4079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Формула" r:id="rId6" imgW="139680" imgH="177480" progId="Equation.3">
                  <p:embed/>
                </p:oleObj>
              </mc:Choice>
              <mc:Fallback>
                <p:oleObj name="Формула" r:id="rId6" imgW="13968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710" y="4660903"/>
                        <a:ext cx="40798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4378327" y="5053028"/>
          <a:ext cx="4079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Формула" r:id="rId8" imgW="139680" imgH="177480" progId="Equation.3">
                  <p:embed/>
                </p:oleObj>
              </mc:Choice>
              <mc:Fallback>
                <p:oleObj name="Формула" r:id="rId8" imgW="1396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7" y="5053028"/>
                        <a:ext cx="407987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/>
        </p:nvGraphicFramePr>
        <p:xfrm>
          <a:off x="2357422" y="2071678"/>
          <a:ext cx="4079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Формула" r:id="rId10" imgW="139680" imgH="177480" progId="Equation.3">
                  <p:embed/>
                </p:oleObj>
              </mc:Choice>
              <mc:Fallback>
                <p:oleObj name="Формула" r:id="rId10" imgW="1396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2071678"/>
                        <a:ext cx="40798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643174" y="1357298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928670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57884" y="2643182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286644" y="2071678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Object 12"/>
          <p:cNvGraphicFramePr>
            <a:graphicFrameLocks noChangeAspect="1"/>
          </p:cNvGraphicFramePr>
          <p:nvPr/>
        </p:nvGraphicFramePr>
        <p:xfrm>
          <a:off x="2285984" y="1214422"/>
          <a:ext cx="4079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Формула" r:id="rId11" imgW="139680" imgH="177480" progId="Equation.3">
                  <p:embed/>
                </p:oleObj>
              </mc:Choice>
              <mc:Fallback>
                <p:oleObj name="Формула" r:id="rId11" imgW="1396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1214422"/>
                        <a:ext cx="407987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/>
        </p:nvGraphicFramePr>
        <p:xfrm>
          <a:off x="5214942" y="2143116"/>
          <a:ext cx="4079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Формула" r:id="rId12" imgW="139680" imgH="177480" progId="Equation.3">
                  <p:embed/>
                </p:oleObj>
              </mc:Choice>
              <mc:Fallback>
                <p:oleObj name="Формула" r:id="rId12" imgW="13968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143116"/>
                        <a:ext cx="407987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/>
        </p:nvGraphicFramePr>
        <p:xfrm>
          <a:off x="7072330" y="2143116"/>
          <a:ext cx="4079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Формула" r:id="rId13" imgW="139680" imgH="177480" progId="Equation.3">
                  <p:embed/>
                </p:oleObj>
              </mc:Choice>
              <mc:Fallback>
                <p:oleObj name="Формула" r:id="rId13" imgW="13968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2143116"/>
                        <a:ext cx="40798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/>
        </p:nvGraphicFramePr>
        <p:xfrm>
          <a:off x="6072188" y="1052513"/>
          <a:ext cx="4079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Формула" r:id="rId14" imgW="139680" imgH="190440" progId="Equation.3">
                  <p:embed/>
                </p:oleObj>
              </mc:Choice>
              <mc:Fallback>
                <p:oleObj name="Формула" r:id="rId14" imgW="139680" imgH="1904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1052513"/>
                        <a:ext cx="407987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786498"/>
            <a:ext cx="771525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Проекция вектора на ось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-24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Операции с векторами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44545" t="25942" r="34663" b="44336"/>
          <a:stretch>
            <a:fillRect/>
          </a:stretch>
        </p:blipFill>
        <p:spPr bwMode="auto">
          <a:xfrm>
            <a:off x="1142976" y="1357298"/>
            <a:ext cx="4786346" cy="38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2700327" y="2343145"/>
          <a:ext cx="3714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Формула" r:id="rId4" imgW="126720" imgH="126720" progId="Equation.3">
                  <p:embed/>
                </p:oleObj>
              </mc:Choice>
              <mc:Fallback>
                <p:oleObj name="Формула" r:id="rId4" imgW="12672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27" y="2343145"/>
                        <a:ext cx="3714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571736" y="3786190"/>
          <a:ext cx="32016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Формула" r:id="rId6" imgW="114120" imgH="177480" progId="Equation.3">
                  <p:embed/>
                </p:oleObj>
              </mc:Choice>
              <mc:Fallback>
                <p:oleObj name="Формула" r:id="rId6" imgW="11412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3786190"/>
                        <a:ext cx="320164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4524377" y="3768731"/>
          <a:ext cx="3333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Формула" r:id="rId8" imgW="114120" imgH="152280" progId="Equation.3">
                  <p:embed/>
                </p:oleObj>
              </mc:Choice>
              <mc:Fallback>
                <p:oleObj name="Формула" r:id="rId8" imgW="114120" imgH="152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7" y="3768731"/>
                        <a:ext cx="33337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5868144" y="1285028"/>
          <a:ext cx="2160240" cy="185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10" imgW="799920" imgH="685800" progId="Equation.DSMT4">
                  <p:embed/>
                </p:oleObj>
              </mc:Choice>
              <mc:Fallback>
                <p:oleObj name="Equation" r:id="rId10" imgW="79992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285028"/>
                        <a:ext cx="2160240" cy="1855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4"/>
          <p:cNvGraphicFramePr>
            <a:graphicFrameLocks noChangeAspect="1"/>
          </p:cNvGraphicFramePr>
          <p:nvPr/>
        </p:nvGraphicFramePr>
        <p:xfrm>
          <a:off x="5940152" y="3861048"/>
          <a:ext cx="23876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Формула" r:id="rId12" imgW="799920" imgH="241200" progId="Equation.3">
                  <p:embed/>
                </p:oleObj>
              </mc:Choice>
              <mc:Fallback>
                <p:oleObj name="Формула" r:id="rId12" imgW="79992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861048"/>
                        <a:ext cx="23876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940152" y="4653136"/>
          <a:ext cx="2501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Формула" r:id="rId14" imgW="838080" imgH="304560" progId="Equation.3">
                  <p:embed/>
                </p:oleObj>
              </mc:Choice>
              <mc:Fallback>
                <p:oleObj name="Формула" r:id="rId14" imgW="838080" imgH="3045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653136"/>
                        <a:ext cx="2501900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786498"/>
            <a:ext cx="77152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Скалярное произведение векторов: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35268" y="4649795"/>
            <a:ext cx="3714776" cy="85883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-24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Операции с векторами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3286116" y="4714884"/>
          <a:ext cx="29559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Формула" r:id="rId3" imgW="990360" imgH="266400" progId="Equation.3">
                  <p:embed/>
                </p:oleObj>
              </mc:Choice>
              <mc:Fallback>
                <p:oleObj name="Формула" r:id="rId3" imgW="99036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4714884"/>
                        <a:ext cx="295592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385px-Inner-product-angl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500174"/>
            <a:ext cx="3366867" cy="25098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86182" y="1285860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2643182"/>
            <a:ext cx="250033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857628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3286116" y="1857364"/>
          <a:ext cx="4079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Формула" r:id="rId6" imgW="139680" imgH="177480" progId="Equation.3">
                  <p:embed/>
                </p:oleObj>
              </mc:Choice>
              <mc:Fallback>
                <p:oleObj name="Формула" r:id="rId6" imgW="1396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1857364"/>
                        <a:ext cx="40798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071934" y="3643314"/>
          <a:ext cx="4079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Формула" r:id="rId8" imgW="139680" imgH="177480" progId="Equation.3">
                  <p:embed/>
                </p:oleObj>
              </mc:Choice>
              <mc:Fallback>
                <p:oleObj name="Формула" r:id="rId8" imgW="1396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3643314"/>
                        <a:ext cx="407987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3929058" y="2714620"/>
          <a:ext cx="3714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Формула" r:id="rId10" imgW="126720" imgH="126720" progId="Equation.3">
                  <p:embed/>
                </p:oleObj>
              </mc:Choice>
              <mc:Fallback>
                <p:oleObj name="Формула" r:id="rId10" imgW="12672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714620"/>
                        <a:ext cx="3714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786498"/>
            <a:ext cx="771525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Векторное произведение векторов: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Вектора              образуют правую тройку векторов.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Направление вектора      определяется по правилу левой руки.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1714488"/>
            <a:ext cx="3143272" cy="85883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-24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Операции с векторами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4879975" y="1857375"/>
          <a:ext cx="26527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Формула" r:id="rId3" imgW="888840" imgH="203040" progId="Equation.3">
                  <p:embed/>
                </p:oleObj>
              </mc:Choice>
              <mc:Fallback>
                <p:oleObj name="Формула" r:id="rId3" imgW="88884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1857375"/>
                        <a:ext cx="2652713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385px-Inner-product-angl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1500174"/>
            <a:ext cx="3366867" cy="25098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3108" y="1357298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2643182"/>
            <a:ext cx="271464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786190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285984" y="1357298"/>
          <a:ext cx="4079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Формула" r:id="rId6" imgW="139680" imgH="177480" progId="Equation.3">
                  <p:embed/>
                </p:oleObj>
              </mc:Choice>
              <mc:Fallback>
                <p:oleObj name="Формула" r:id="rId6" imgW="139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1357298"/>
                        <a:ext cx="40798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928926" y="3786190"/>
          <a:ext cx="4079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Формула" r:id="rId8" imgW="139680" imgH="177480" progId="Equation.3">
                  <p:embed/>
                </p:oleObj>
              </mc:Choice>
              <mc:Fallback>
                <p:oleObj name="Формула" r:id="rId8" imgW="13968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786190"/>
                        <a:ext cx="407987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2343137" y="2714620"/>
          <a:ext cx="3714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Формула" r:id="rId10" imgW="126720" imgH="126720" progId="Equation.3">
                  <p:embed/>
                </p:oleObj>
              </mc:Choice>
              <mc:Fallback>
                <p:oleObj name="Формула" r:id="rId10" imgW="126720" imgH="126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37" y="2714620"/>
                        <a:ext cx="3714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5029221" y="2857480"/>
          <a:ext cx="26146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Формула" r:id="rId12" imgW="876240" imgH="266400" progId="Equation.3">
                  <p:embed/>
                </p:oleObj>
              </mc:Choice>
              <mc:Fallback>
                <p:oleObj name="Формула" r:id="rId12" imgW="87624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21" y="2857480"/>
                        <a:ext cx="2614613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2285984" y="4929198"/>
          <a:ext cx="10239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Формула" r:id="rId14" imgW="406080" imgH="203040" progId="Equation.3">
                  <p:embed/>
                </p:oleObj>
              </mc:Choice>
              <mc:Fallback>
                <p:oleObj name="Формула" r:id="rId14" imgW="40608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4929198"/>
                        <a:ext cx="1023937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4429124" y="5305442"/>
          <a:ext cx="3508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Формула" r:id="rId16" imgW="139680" imgH="190440" progId="Equation.3">
                  <p:embed/>
                </p:oleObj>
              </mc:Choice>
              <mc:Fallback>
                <p:oleObj name="Формула" r:id="rId16" imgW="139680" imgH="1904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5305442"/>
                        <a:ext cx="350837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339752" y="4797722"/>
            <a:ext cx="1800200" cy="10001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9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47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43438" y="972761"/>
          <a:ext cx="674695" cy="4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Формула" r:id="rId3" imgW="317160" imgH="215640" progId="Equation.3">
                  <p:embed/>
                </p:oleObj>
              </mc:Choice>
              <mc:Fallback>
                <p:oleObj name="Формула" r:id="rId3" imgW="3171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972761"/>
                        <a:ext cx="674695" cy="45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Box 36"/>
          <p:cNvSpPr txBox="1">
            <a:spLocks noChangeArrowheads="1"/>
          </p:cNvSpPr>
          <p:nvPr/>
        </p:nvSpPr>
        <p:spPr bwMode="auto">
          <a:xfrm>
            <a:off x="5286374" y="928670"/>
            <a:ext cx="385762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радиус-векторы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определяющие положения материальной точки  в 1 и 2.</a:t>
            </a:r>
          </a:p>
        </p:txBody>
      </p:sp>
      <p:sp>
        <p:nvSpPr>
          <p:cNvPr id="20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976103" y="2214554"/>
          <a:ext cx="1453153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Формула" r:id="rId5" imgW="723586" imgH="215806" progId="Equation.3">
                  <p:embed/>
                </p:oleObj>
              </mc:Choice>
              <mc:Fallback>
                <p:oleObj name="Формула" r:id="rId5" imgW="723586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103" y="2214554"/>
                        <a:ext cx="1453153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Box 37"/>
          <p:cNvSpPr txBox="1">
            <a:spLocks noChangeArrowheads="1"/>
          </p:cNvSpPr>
          <p:nvPr/>
        </p:nvSpPr>
        <p:spPr bwMode="auto">
          <a:xfrm>
            <a:off x="5500694" y="2214554"/>
            <a:ext cx="364330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перемещение мат. точки</a:t>
            </a:r>
          </a:p>
        </p:txBody>
      </p:sp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2638425" y="4879975"/>
          <a:ext cx="1152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879975"/>
                        <a:ext cx="11525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08004" y="4221088"/>
            <a:ext cx="40005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Вектор мгновенной скорости</a:t>
            </a:r>
            <a:endParaRPr lang="ru-RU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085850" y="-24"/>
            <a:ext cx="805815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Векторный способ описания движения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57542" y="699868"/>
            <a:ext cx="42862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339752" y="3392860"/>
            <a:ext cx="4968552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30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4042" name="Object 20"/>
          <p:cNvGraphicFramePr>
            <a:graphicFrameLocks noChangeAspect="1"/>
          </p:cNvGraphicFramePr>
          <p:nvPr/>
        </p:nvGraphicFramePr>
        <p:xfrm>
          <a:off x="4437104" y="5892197"/>
          <a:ext cx="1143008" cy="92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Формула" r:id="rId9" imgW="482391" imgH="393529" progId="Equation.3">
                  <p:embed/>
                </p:oleObj>
              </mc:Choice>
              <mc:Fallback>
                <p:oleObj name="Формула" r:id="rId9" imgW="482391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104" y="5892197"/>
                        <a:ext cx="1143008" cy="921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/>
          <p:nvPr/>
        </p:nvSpPr>
        <p:spPr>
          <a:xfrm>
            <a:off x="1043608" y="1124744"/>
            <a:ext cx="3528392" cy="724107"/>
          </a:xfrm>
          <a:custGeom>
            <a:avLst/>
            <a:gdLst>
              <a:gd name="connsiteX0" fmla="*/ 0 w 2409372"/>
              <a:gd name="connsiteY0" fmla="*/ 520096 h 582991"/>
              <a:gd name="connsiteX1" fmla="*/ 551543 w 2409372"/>
              <a:gd name="connsiteY1" fmla="*/ 70153 h 582991"/>
              <a:gd name="connsiteX2" fmla="*/ 1059543 w 2409372"/>
              <a:gd name="connsiteY2" fmla="*/ 99181 h 582991"/>
              <a:gd name="connsiteX3" fmla="*/ 1828800 w 2409372"/>
              <a:gd name="connsiteY3" fmla="*/ 505581 h 582991"/>
              <a:gd name="connsiteX4" fmla="*/ 2409372 w 2409372"/>
              <a:gd name="connsiteY4" fmla="*/ 563638 h 5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582991">
                <a:moveTo>
                  <a:pt x="0" y="520096"/>
                </a:moveTo>
                <a:cubicBezTo>
                  <a:pt x="187476" y="330201"/>
                  <a:pt x="374952" y="140306"/>
                  <a:pt x="551543" y="70153"/>
                </a:cubicBezTo>
                <a:cubicBezTo>
                  <a:pt x="728134" y="0"/>
                  <a:pt x="846667" y="26610"/>
                  <a:pt x="1059543" y="99181"/>
                </a:cubicBezTo>
                <a:cubicBezTo>
                  <a:pt x="1272419" y="171752"/>
                  <a:pt x="1603828" y="428172"/>
                  <a:pt x="1828800" y="505581"/>
                </a:cubicBezTo>
                <a:cubicBezTo>
                  <a:pt x="2053771" y="582991"/>
                  <a:pt x="2231571" y="573314"/>
                  <a:pt x="2409372" y="56363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1448544" y="1437159"/>
            <a:ext cx="432048" cy="194421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880592" y="1581175"/>
            <a:ext cx="1368152" cy="1800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1304528" y="2229247"/>
          <a:ext cx="2698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Equation" r:id="rId11" imgW="126720" imgH="228600" progId="Equation.DSMT4">
                  <p:embed/>
                </p:oleObj>
              </mc:Choice>
              <mc:Fallback>
                <p:oleObj name="Equation" r:id="rId11" imgW="12672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528" y="2229247"/>
                        <a:ext cx="2698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1187624" y="1087909"/>
          <a:ext cx="1889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087909"/>
                        <a:ext cx="18891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3266901" y="1159917"/>
          <a:ext cx="2698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quation" r:id="rId15" imgW="126720" imgH="164880" progId="Equation.DSMT4">
                  <p:embed/>
                </p:oleObj>
              </mc:Choice>
              <mc:Fallback>
                <p:oleObj name="Equation" r:id="rId15" imgW="126720" imgH="164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901" y="1159917"/>
                        <a:ext cx="2698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"/>
          <p:cNvGraphicFramePr>
            <a:graphicFrameLocks noChangeAspect="1"/>
          </p:cNvGraphicFramePr>
          <p:nvPr/>
        </p:nvGraphicFramePr>
        <p:xfrm>
          <a:off x="2657871" y="2372767"/>
          <a:ext cx="2968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17" imgW="139680" imgH="228600" progId="Equation.DSMT4">
                  <p:embed/>
                </p:oleObj>
              </mc:Choice>
              <mc:Fallback>
                <p:oleObj name="Equation" r:id="rId17" imgW="13968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871" y="2372767"/>
                        <a:ext cx="29686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 стрелкой 45"/>
          <p:cNvCxnSpPr/>
          <p:nvPr/>
        </p:nvCxnSpPr>
        <p:spPr>
          <a:xfrm>
            <a:off x="1448544" y="1437159"/>
            <a:ext cx="180020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7" name="Object 6"/>
          <p:cNvGraphicFramePr>
            <a:graphicFrameLocks noChangeAspect="1"/>
          </p:cNvGraphicFramePr>
          <p:nvPr/>
        </p:nvGraphicFramePr>
        <p:xfrm>
          <a:off x="2096864" y="1612602"/>
          <a:ext cx="431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19" imgW="215640" imgH="164880" progId="Equation.DSMT4">
                  <p:embed/>
                </p:oleObj>
              </mc:Choice>
              <mc:Fallback>
                <p:oleObj name="Equation" r:id="rId19" imgW="215640" imgH="164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864" y="1612602"/>
                        <a:ext cx="43180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Овал 47"/>
          <p:cNvSpPr/>
          <p:nvPr/>
        </p:nvSpPr>
        <p:spPr>
          <a:xfrm>
            <a:off x="1434400" y="1382186"/>
            <a:ext cx="86400" cy="86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234600" y="1526202"/>
            <a:ext cx="86400" cy="86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1598612" y="3484810"/>
          <a:ext cx="3238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quation" r:id="rId21" imgW="152280" imgH="177480" progId="Equation.DSMT4">
                  <p:embed/>
                </p:oleObj>
              </mc:Choice>
              <mc:Fallback>
                <p:oleObj name="Equation" r:id="rId21" imgW="152280" imgH="177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2" y="3484810"/>
                        <a:ext cx="3238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Овал 51"/>
          <p:cNvSpPr/>
          <p:nvPr/>
        </p:nvSpPr>
        <p:spPr>
          <a:xfrm>
            <a:off x="1866448" y="3326402"/>
            <a:ext cx="86400" cy="86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275856" y="1556792"/>
            <a:ext cx="86409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1508147" y="820514"/>
            <a:ext cx="804741" cy="576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Object 12"/>
          <p:cNvGraphicFramePr>
            <a:graphicFrameLocks noChangeAspect="1"/>
          </p:cNvGraphicFramePr>
          <p:nvPr/>
        </p:nvGraphicFramePr>
        <p:xfrm>
          <a:off x="1592808" y="748506"/>
          <a:ext cx="2444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808" y="748506"/>
                        <a:ext cx="24447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0" name="Object 12"/>
          <p:cNvGraphicFramePr>
            <a:graphicFrameLocks noChangeAspect="1"/>
          </p:cNvGraphicFramePr>
          <p:nvPr/>
        </p:nvGraphicFramePr>
        <p:xfrm>
          <a:off x="3602806" y="1052736"/>
          <a:ext cx="4651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Equation" r:id="rId25" imgW="241200" imgH="253800" progId="Equation.DSMT4">
                  <p:embed/>
                </p:oleObj>
              </mc:Choice>
              <mc:Fallback>
                <p:oleObj name="Equation" r:id="rId25" imgW="241200" imgH="253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806" y="1052736"/>
                        <a:ext cx="465138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221212" y="4797722"/>
            <a:ext cx="3286148" cy="10001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2" name="Object 12"/>
          <p:cNvGraphicFramePr>
            <a:graphicFrameLocks noChangeAspect="1"/>
          </p:cNvGraphicFramePr>
          <p:nvPr/>
        </p:nvGraphicFramePr>
        <p:xfrm>
          <a:off x="5364088" y="4869160"/>
          <a:ext cx="30432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Формула" r:id="rId27" imgW="1574117" imgH="406224" progId="Equation.3">
                  <p:embed/>
                </p:oleObj>
              </mc:Choice>
              <mc:Fallback>
                <p:oleObj name="Формула" r:id="rId27" imgW="1574117" imgH="406224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869160"/>
                        <a:ext cx="3043237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1547664" y="4221088"/>
            <a:ext cx="34563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Вектор средней скорости</a:t>
            </a:r>
            <a:endParaRPr lang="ru-RU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64" grpId="0"/>
      <p:bldP spid="2066" grpId="0"/>
      <p:bldP spid="58" grpId="0"/>
      <p:bldP spid="35" grpId="0"/>
      <p:bldP spid="52" grpId="0" animBg="1"/>
      <p:bldP spid="61" grpId="0" animBg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7772400" cy="32559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Список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рекомендуемой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литературы: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5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Механика. Молекулярная физика. Термодинамика. Домашние  задания по курсу общей физики за первый семестр.</a:t>
            </a:r>
          </a:p>
          <a:p>
            <a:pPr marL="742950" indent="-74295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Механика. Молекулярная физика. Термодинамика. 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Лабораторный практикум. </a:t>
            </a:r>
          </a:p>
          <a:p>
            <a:pPr marL="742950" indent="-74295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500" dirty="0">
                <a:latin typeface="Times New Roman" pitchFamily="18" charset="0"/>
                <a:ea typeface="+mj-ea"/>
                <a:cs typeface="Times New Roman" pitchFamily="18" charset="0"/>
              </a:rPr>
              <a:t>И.Е. </a:t>
            </a: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Иродов. </a:t>
            </a:r>
            <a:r>
              <a:rPr lang="ru-RU" sz="2500" dirty="0">
                <a:latin typeface="Times New Roman" pitchFamily="18" charset="0"/>
                <a:ea typeface="+mj-ea"/>
                <a:cs typeface="Times New Roman" pitchFamily="18" charset="0"/>
              </a:rPr>
              <a:t>Основные законы механики. </a:t>
            </a:r>
          </a:p>
          <a:p>
            <a:pPr marL="742950" indent="-74295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И.Е.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Иродов. </a:t>
            </a:r>
            <a:r>
              <a:rPr lang="ru-RU" sz="2500" dirty="0">
                <a:latin typeface="Times New Roman" pitchFamily="18" charset="0"/>
                <a:ea typeface="+mj-ea"/>
                <a:cs typeface="Times New Roman" pitchFamily="18" charset="0"/>
              </a:rPr>
              <a:t>Физика </a:t>
            </a: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макросистем.</a:t>
            </a:r>
            <a:endParaRPr lang="ru-RU" sz="25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500" dirty="0">
                <a:latin typeface="Times New Roman" pitchFamily="18" charset="0"/>
                <a:ea typeface="+mj-ea"/>
                <a:cs typeface="Times New Roman" pitchFamily="18" charset="0"/>
              </a:rPr>
              <a:t>И.В. </a:t>
            </a: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Савельев. </a:t>
            </a:r>
            <a:r>
              <a:rPr lang="ru-RU" sz="2500" dirty="0">
                <a:latin typeface="Times New Roman" pitchFamily="18" charset="0"/>
                <a:ea typeface="+mj-ea"/>
                <a:cs typeface="Times New Roman" pitchFamily="18" charset="0"/>
              </a:rPr>
              <a:t>Курс общей физики. Том </a:t>
            </a:r>
            <a:r>
              <a:rPr lang="en-US" sz="2500" dirty="0"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ru-RU" sz="25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 marL="742950" indent="-74295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Т.И. Трофимова. Курс физики.  </a:t>
            </a:r>
            <a:endParaRPr lang="ru-RU" sz="25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А.Г. Чертов</a:t>
            </a:r>
            <a:r>
              <a:rPr lang="ru-RU" sz="25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А.А. Воробьев. </a:t>
            </a:r>
            <a:r>
              <a:rPr lang="ru-RU" sz="2500" dirty="0">
                <a:latin typeface="Times New Roman" pitchFamily="18" charset="0"/>
                <a:ea typeface="+mj-ea"/>
                <a:cs typeface="Times New Roman" pitchFamily="18" charset="0"/>
              </a:rPr>
              <a:t>Задачи по курсу общей </a:t>
            </a: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физики.</a:t>
            </a:r>
          </a:p>
          <a:p>
            <a:pPr marL="742950" indent="-74295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5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Детлаф</a:t>
            </a: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 А.А. и др. Курс физики. Механика. МКТ и термодинамика.</a:t>
            </a:r>
            <a:endParaRPr lang="ru-RU" sz="25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5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dispt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0313" y="3795880"/>
            <a:ext cx="2924175" cy="246697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050003" y="3580996"/>
            <a:ext cx="250033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9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8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5852" y="793735"/>
            <a:ext cx="507209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 вектора мгновенной скорости: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путевая скорость:</a:t>
            </a:r>
          </a:p>
        </p:txBody>
      </p:sp>
      <p:graphicFrame>
        <p:nvGraphicFramePr>
          <p:cNvPr id="2058" name="Object 12"/>
          <p:cNvGraphicFramePr>
            <a:graphicFrameLocks noChangeAspect="1"/>
          </p:cNvGraphicFramePr>
          <p:nvPr/>
        </p:nvGraphicFramePr>
        <p:xfrm>
          <a:off x="3059832" y="1403656"/>
          <a:ext cx="3978479" cy="108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Формула" r:id="rId5" imgW="1485720" imgH="406080" progId="Equation.3">
                  <p:embed/>
                </p:oleObj>
              </mc:Choice>
              <mc:Fallback>
                <p:oleObj name="Формула" r:id="rId5" imgW="1485720" imgH="406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403656"/>
                        <a:ext cx="3978479" cy="1089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Заголовок 1"/>
          <p:cNvSpPr txBox="1">
            <a:spLocks/>
          </p:cNvSpPr>
          <p:nvPr/>
        </p:nvSpPr>
        <p:spPr>
          <a:xfrm>
            <a:off x="714380" y="71414"/>
            <a:ext cx="8786842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Векторный способ описания движения. Скорость</a:t>
            </a:r>
            <a:endParaRPr lang="ru-RU" sz="30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71802" y="5000636"/>
            <a:ext cx="1857388" cy="11430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0" name="Object 26"/>
          <p:cNvGraphicFramePr>
            <a:graphicFrameLocks noChangeAspect="1"/>
          </p:cNvGraphicFramePr>
          <p:nvPr/>
        </p:nvGraphicFramePr>
        <p:xfrm>
          <a:off x="3146417" y="5072074"/>
          <a:ext cx="1711335" cy="1040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7" imgW="660240" imgH="406080" progId="Equation.3">
                  <p:embed/>
                </p:oleObj>
              </mc:Choice>
              <mc:Fallback>
                <p:oleObj name="Формула" r:id="rId7" imgW="660240" imgH="4060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17" y="5072074"/>
                        <a:ext cx="1711335" cy="1040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6410043" y="6025278"/>
            <a:ext cx="250033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5761971" y="3930279"/>
          <a:ext cx="576064" cy="31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9" imgW="304560" imgH="164880" progId="Equation.DSMT4">
                  <p:embed/>
                </p:oleObj>
              </mc:Choice>
              <mc:Fallback>
                <p:oleObj name="Equation" r:id="rId9" imgW="304560" imgH="164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971" y="3930279"/>
                        <a:ext cx="576064" cy="310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2"/>
          <p:cNvGraphicFramePr>
            <a:graphicFrameLocks noChangeAspect="1"/>
          </p:cNvGraphicFramePr>
          <p:nvPr/>
        </p:nvGraphicFramePr>
        <p:xfrm>
          <a:off x="7081838" y="6013450"/>
          <a:ext cx="8159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1" imgW="431640" imgH="177480" progId="Equation.DSMT4">
                  <p:embed/>
                </p:oleObj>
              </mc:Choice>
              <mc:Fallback>
                <p:oleObj name="Equation" r:id="rId11" imgW="431640" imgH="177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838" y="6013450"/>
                        <a:ext cx="81597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/>
        </p:nvGraphicFramePr>
        <p:xfrm>
          <a:off x="3190875" y="2852936"/>
          <a:ext cx="356393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3" imgW="1562040" imgH="419040" progId="Equation.DSMT4">
                  <p:embed/>
                </p:oleObj>
              </mc:Choice>
              <mc:Fallback>
                <p:oleObj name="Equation" r:id="rId13" imgW="1562040" imgH="419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2852936"/>
                        <a:ext cx="3563938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857488" y="1571612"/>
            <a:ext cx="4000528" cy="11430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9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8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4078" y="908720"/>
            <a:ext cx="50720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Мгновенное ускорение: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 ускорения:</a:t>
            </a:r>
          </a:p>
        </p:txBody>
      </p:sp>
      <p:graphicFrame>
        <p:nvGraphicFramePr>
          <p:cNvPr id="2058" name="Object 12"/>
          <p:cNvGraphicFramePr>
            <a:graphicFrameLocks noChangeAspect="1"/>
          </p:cNvGraphicFramePr>
          <p:nvPr/>
        </p:nvGraphicFramePr>
        <p:xfrm>
          <a:off x="2987824" y="1634307"/>
          <a:ext cx="3841031" cy="100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3" imgW="1511280" imgH="393480" progId="Equation.DSMT4">
                  <p:embed/>
                </p:oleObj>
              </mc:Choice>
              <mc:Fallback>
                <p:oleObj name="Equation" r:id="rId3" imgW="151128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34307"/>
                        <a:ext cx="3841031" cy="1002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Заголовок 1"/>
          <p:cNvSpPr txBox="1">
            <a:spLocks/>
          </p:cNvSpPr>
          <p:nvPr/>
        </p:nvSpPr>
        <p:spPr>
          <a:xfrm>
            <a:off x="714380" y="71414"/>
            <a:ext cx="8786842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Векторный способ описания движения. Ускорение</a:t>
            </a:r>
            <a:endParaRPr lang="ru-RU" sz="28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5061" name="Object 20"/>
          <p:cNvGraphicFramePr>
            <a:graphicFrameLocks noChangeAspect="1"/>
          </p:cNvGraphicFramePr>
          <p:nvPr/>
        </p:nvGraphicFramePr>
        <p:xfrm>
          <a:off x="7452320" y="1700808"/>
          <a:ext cx="10826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Формула" r:id="rId5" imgW="457200" imgH="368280" progId="Equation.3">
                  <p:embed/>
                </p:oleObj>
              </mc:Choice>
              <mc:Fallback>
                <p:oleObj name="Формула" r:id="rId5" imgW="4572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700808"/>
                        <a:ext cx="108267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2"/>
          <p:cNvGraphicFramePr>
            <a:graphicFrameLocks noChangeAspect="1"/>
          </p:cNvGraphicFramePr>
          <p:nvPr/>
        </p:nvGraphicFramePr>
        <p:xfrm>
          <a:off x="3698487" y="2996952"/>
          <a:ext cx="228849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7" imgW="888840" imgH="419040" progId="Equation.DSMT4">
                  <p:embed/>
                </p:oleObj>
              </mc:Choice>
              <mc:Fallback>
                <p:oleObj name="Equation" r:id="rId7" imgW="888840" imgH="419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487" y="2996952"/>
                        <a:ext cx="2288497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/>
        </p:nvGraphicFramePr>
        <p:xfrm>
          <a:off x="1187624" y="4797152"/>
          <a:ext cx="3868099" cy="98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9" imgW="1701720" imgH="431640" progId="Equation.DSMT4">
                  <p:embed/>
                </p:oleObj>
              </mc:Choice>
              <mc:Fallback>
                <p:oleObj name="Equation" r:id="rId9" imgW="170172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797152"/>
                        <a:ext cx="3868099" cy="983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/>
        </p:nvGraphicFramePr>
        <p:xfrm>
          <a:off x="6013450" y="4778722"/>
          <a:ext cx="23939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11" imgW="1054080" imgH="482400" progId="Equation.DSMT4">
                  <p:embed/>
                </p:oleObj>
              </mc:Choice>
              <mc:Fallback>
                <p:oleObj name="Equation" r:id="rId11" imgW="1054080" imgH="482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4778722"/>
                        <a:ext cx="2393950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317598" y="3900282"/>
            <a:ext cx="4214842" cy="11430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48" name="Рисунок 33" descr="вектор.gif"/>
          <p:cNvPicPr>
            <a:picLocks noChangeAspect="1"/>
          </p:cNvPicPr>
          <p:nvPr/>
        </p:nvPicPr>
        <p:blipFill>
          <a:blip r:embed="rId4" cstate="print"/>
          <a:srcRect b="10410"/>
          <a:stretch>
            <a:fillRect/>
          </a:stretch>
        </p:blipFill>
        <p:spPr bwMode="auto">
          <a:xfrm>
            <a:off x="1071563" y="1143000"/>
            <a:ext cx="31432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9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3815531" y="1196752"/>
          <a:ext cx="470236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1917360" imgH="533160" progId="Equation.DSMT4">
                  <p:embed/>
                </p:oleObj>
              </mc:Choice>
              <mc:Fallback>
                <p:oleObj name="Equation" r:id="rId5" imgW="191736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531" y="1196752"/>
                        <a:ext cx="4702360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5123" name="Object 15"/>
          <p:cNvGraphicFramePr>
            <a:graphicFrameLocks noChangeAspect="1"/>
          </p:cNvGraphicFramePr>
          <p:nvPr/>
        </p:nvGraphicFramePr>
        <p:xfrm>
          <a:off x="4427984" y="4005064"/>
          <a:ext cx="39290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Формула" r:id="rId7" imgW="1714500" imgH="393700" progId="Equation.3">
                  <p:embed/>
                </p:oleObj>
              </mc:Choice>
              <mc:Fallback>
                <p:oleObj name="Формула" r:id="rId7" imgW="1714500" imgH="393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005064"/>
                        <a:ext cx="3929062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5125" name="Object 19"/>
          <p:cNvGraphicFramePr>
            <a:graphicFrameLocks noChangeAspect="1"/>
          </p:cNvGraphicFramePr>
          <p:nvPr/>
        </p:nvGraphicFramePr>
        <p:xfrm>
          <a:off x="4932040" y="2570614"/>
          <a:ext cx="2716618" cy="71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Формула" r:id="rId9" imgW="1205977" imgH="317362" progId="Equation.3">
                  <p:embed/>
                </p:oleObj>
              </mc:Choice>
              <mc:Fallback>
                <p:oleObj name="Формула" r:id="rId9" imgW="1205977" imgH="317362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570614"/>
                        <a:ext cx="2716618" cy="714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Заголовок 1"/>
          <p:cNvSpPr txBox="1">
            <a:spLocks/>
          </p:cNvSpPr>
          <p:nvPr/>
        </p:nvSpPr>
        <p:spPr>
          <a:xfrm>
            <a:off x="1000100" y="-24"/>
            <a:ext cx="805815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Координатный способ описания движения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2040" y="3356992"/>
            <a:ext cx="2928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Скорость:</a:t>
            </a:r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1573314" y="5884766"/>
          <a:ext cx="3214710" cy="69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11" imgW="1104840" imgH="241200" progId="Equation.DSMT4">
                  <p:embed/>
                </p:oleObj>
              </mc:Choice>
              <mc:Fallback>
                <p:oleObj name="Equation" r:id="rId11" imgW="110484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314" y="5884766"/>
                        <a:ext cx="3214710" cy="6953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5364088" y="5733256"/>
          <a:ext cx="2952328" cy="75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3" imgW="1180800" imgH="304560" progId="Equation.DSMT4">
                  <p:embed/>
                </p:oleObj>
              </mc:Choice>
              <mc:Fallback>
                <p:oleObj name="Equation" r:id="rId13" imgW="118080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733256"/>
                        <a:ext cx="2952328" cy="754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043608" y="591071"/>
            <a:ext cx="7736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точки задается зависимостями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y(t)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z(t)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/>
        </p:nvGraphicFramePr>
        <p:xfrm>
          <a:off x="5868144" y="4941168"/>
          <a:ext cx="469404" cy="558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15" imgW="190440" imgH="228600" progId="Equation.DSMT4">
                  <p:embed/>
                </p:oleObj>
              </mc:Choice>
              <mc:Fallback>
                <p:oleObj name="Equation" r:id="rId15" imgW="19044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941168"/>
                        <a:ext cx="469404" cy="558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5"/>
          <p:cNvGraphicFramePr>
            <a:graphicFrameLocks noChangeAspect="1"/>
          </p:cNvGraphicFramePr>
          <p:nvPr/>
        </p:nvGraphicFramePr>
        <p:xfrm>
          <a:off x="6694388" y="5013176"/>
          <a:ext cx="469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7" imgW="190440" imgH="241200" progId="Equation.DSMT4">
                  <p:embed/>
                </p:oleObj>
              </mc:Choice>
              <mc:Fallback>
                <p:oleObj name="Equation" r:id="rId17" imgW="19044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388" y="5013176"/>
                        <a:ext cx="4699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"/>
          <p:cNvGraphicFramePr>
            <a:graphicFrameLocks noChangeAspect="1"/>
          </p:cNvGraphicFramePr>
          <p:nvPr/>
        </p:nvGraphicFramePr>
        <p:xfrm>
          <a:off x="7734250" y="5013176"/>
          <a:ext cx="438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19" imgW="177480" imgH="228600" progId="Equation.DSMT4">
                  <p:embed/>
                </p:oleObj>
              </mc:Choice>
              <mc:Fallback>
                <p:oleObj name="Equation" r:id="rId19" imgW="17748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250" y="5013176"/>
                        <a:ext cx="438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Овал 43"/>
          <p:cNvSpPr/>
          <p:nvPr/>
        </p:nvSpPr>
        <p:spPr>
          <a:xfrm>
            <a:off x="5796136" y="4005064"/>
            <a:ext cx="504056" cy="9361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660232" y="4005064"/>
            <a:ext cx="504056" cy="9361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596336" y="4005064"/>
            <a:ext cx="504056" cy="9361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/>
      <p:bldP spid="44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5123" name="Object 15"/>
          <p:cNvGraphicFramePr>
            <a:graphicFrameLocks noChangeAspect="1"/>
          </p:cNvGraphicFramePr>
          <p:nvPr/>
        </p:nvGraphicFramePr>
        <p:xfrm>
          <a:off x="2709863" y="1384300"/>
          <a:ext cx="46275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4" imgW="2019240" imgH="419040" progId="Equation.DSMT4">
                  <p:embed/>
                </p:oleObj>
              </mc:Choice>
              <mc:Fallback>
                <p:oleObj name="Equation" r:id="rId4" imgW="201924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1384300"/>
                        <a:ext cx="4627562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000100" y="-24"/>
            <a:ext cx="805815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Координатный способ описания движения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1131317" y="3068960"/>
          <a:ext cx="3152651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6" imgW="1193760" imgH="266400" progId="Equation.DSMT4">
                  <p:embed/>
                </p:oleObj>
              </mc:Choice>
              <mc:Fallback>
                <p:oleObj name="Equation" r:id="rId6" imgW="119376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317" y="3068960"/>
                        <a:ext cx="3152651" cy="697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1187624" y="5229200"/>
          <a:ext cx="28892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Equation" r:id="rId8" imgW="1155600" imgH="304560" progId="Equation.DSMT4">
                  <p:embed/>
                </p:oleObj>
              </mc:Choice>
              <mc:Fallback>
                <p:oleObj name="Equation" r:id="rId8" imgW="115560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229200"/>
                        <a:ext cx="2889250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043608" y="591071"/>
            <a:ext cx="7736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Ускорение</a:t>
            </a: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/>
        </p:nvGraphicFramePr>
        <p:xfrm>
          <a:off x="4205288" y="2349500"/>
          <a:ext cx="4064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2349500"/>
                        <a:ext cx="4064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5"/>
          <p:cNvGraphicFramePr>
            <a:graphicFrameLocks noChangeAspect="1"/>
          </p:cNvGraphicFramePr>
          <p:nvPr/>
        </p:nvGraphicFramePr>
        <p:xfrm>
          <a:off x="5340350" y="2420938"/>
          <a:ext cx="4397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12" imgW="177480" imgH="241200" progId="Equation.DSMT4">
                  <p:embed/>
                </p:oleObj>
              </mc:Choice>
              <mc:Fallback>
                <p:oleObj name="Equation" r:id="rId12" imgW="17748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2420938"/>
                        <a:ext cx="43973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"/>
          <p:cNvGraphicFramePr>
            <a:graphicFrameLocks noChangeAspect="1"/>
          </p:cNvGraphicFramePr>
          <p:nvPr/>
        </p:nvGraphicFramePr>
        <p:xfrm>
          <a:off x="6381750" y="2420938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420938"/>
                        <a:ext cx="406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Овал 43"/>
          <p:cNvSpPr/>
          <p:nvPr/>
        </p:nvSpPr>
        <p:spPr>
          <a:xfrm>
            <a:off x="4067944" y="1412776"/>
            <a:ext cx="648072" cy="9361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148064" y="1412776"/>
            <a:ext cx="720080" cy="9361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300192" y="1412776"/>
            <a:ext cx="720080" cy="93610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Object 15"/>
          <p:cNvGraphicFramePr>
            <a:graphicFrameLocks noChangeAspect="1"/>
          </p:cNvGraphicFramePr>
          <p:nvPr/>
        </p:nvGraphicFramePr>
        <p:xfrm>
          <a:off x="1115616" y="4077072"/>
          <a:ext cx="46275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Equation" r:id="rId16" imgW="2019240" imgH="419040" progId="Equation.DSMT4">
                  <p:embed/>
                </p:oleObj>
              </mc:Choice>
              <mc:Fallback>
                <p:oleObj name="Equation" r:id="rId16" imgW="201924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077072"/>
                        <a:ext cx="4627562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5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3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5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000100" y="-24"/>
            <a:ext cx="805815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кинематики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1538" y="681319"/>
            <a:ext cx="688483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Прямая задача кинематики: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решается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дифференциированием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Обратная задача кинематики: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решается интегрированием.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644008" y="1844824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6" name="Object 13"/>
          <p:cNvGraphicFramePr>
            <a:graphicFrameLocks noChangeAspect="1"/>
          </p:cNvGraphicFramePr>
          <p:nvPr/>
        </p:nvGraphicFramePr>
        <p:xfrm>
          <a:off x="2483768" y="1916832"/>
          <a:ext cx="93186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916832"/>
                        <a:ext cx="931862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3"/>
          <p:cNvGraphicFramePr>
            <a:graphicFrameLocks noChangeAspect="1"/>
          </p:cNvGraphicFramePr>
          <p:nvPr/>
        </p:nvGraphicFramePr>
        <p:xfrm>
          <a:off x="6532563" y="1231131"/>
          <a:ext cx="3222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1231131"/>
                        <a:ext cx="322262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252363"/>
              </p:ext>
            </p:extLst>
          </p:nvPr>
        </p:nvGraphicFramePr>
        <p:xfrm>
          <a:off x="5796136" y="1988840"/>
          <a:ext cx="17922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Equation" r:id="rId8" imgW="634680" imgH="203040" progId="Equation.DSMT4">
                  <p:embed/>
                </p:oleObj>
              </mc:Choice>
              <mc:Fallback>
                <p:oleObj name="Equation" r:id="rId8" imgW="63468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988840"/>
                        <a:ext cx="1792287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Прямая соединительная линия 49"/>
          <p:cNvCxnSpPr/>
          <p:nvPr/>
        </p:nvCxnSpPr>
        <p:spPr>
          <a:xfrm>
            <a:off x="4716016" y="4581128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1" name="Object 13"/>
          <p:cNvGraphicFramePr>
            <a:graphicFrameLocks noChangeAspect="1"/>
          </p:cNvGraphicFramePr>
          <p:nvPr/>
        </p:nvGraphicFramePr>
        <p:xfrm>
          <a:off x="2555776" y="4653136"/>
          <a:ext cx="93186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653136"/>
                        <a:ext cx="931862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3"/>
          <p:cNvGraphicFramePr>
            <a:graphicFrameLocks noChangeAspect="1"/>
          </p:cNvGraphicFramePr>
          <p:nvPr/>
        </p:nvGraphicFramePr>
        <p:xfrm>
          <a:off x="6604571" y="3967435"/>
          <a:ext cx="3222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571" y="3967435"/>
                        <a:ext cx="322262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17326"/>
              </p:ext>
            </p:extLst>
          </p:nvPr>
        </p:nvGraphicFramePr>
        <p:xfrm>
          <a:off x="5868144" y="4731296"/>
          <a:ext cx="17922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13" imgW="634680" imgH="203040" progId="Equation.DSMT4">
                  <p:embed/>
                </p:oleObj>
              </mc:Choice>
              <mc:Fallback>
                <p:oleObj name="Equation" r:id="rId13" imgW="63468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731296"/>
                        <a:ext cx="1792287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3131840" y="3501008"/>
            <a:ext cx="4214842" cy="11430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555776" y="2132856"/>
            <a:ext cx="4214842" cy="11430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9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2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8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53710" y="-27384"/>
            <a:ext cx="8786842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Обратная задача кинематики</a:t>
            </a:r>
            <a:endParaRPr lang="ru-RU" sz="28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1187624" y="3522327"/>
          <a:ext cx="1642665" cy="120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4" imgW="672840" imgH="495000" progId="Equation.DSMT4">
                  <p:embed/>
                </p:oleObj>
              </mc:Choice>
              <mc:Fallback>
                <p:oleObj name="Equation" r:id="rId4" imgW="672840" imgH="495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522327"/>
                        <a:ext cx="1642665" cy="12028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Рисунок 45" descr="gr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8681" y="4832431"/>
            <a:ext cx="2687633" cy="195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47" descr="gr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5" y="4857760"/>
            <a:ext cx="26521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1115616" y="1052736"/>
          <a:ext cx="4519612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8" imgW="1942920" imgH="495000" progId="Equation.DSMT4">
                  <p:embed/>
                </p:oleObj>
              </mc:Choice>
              <mc:Fallback>
                <p:oleObj name="Equation" r:id="rId8" imgW="1942920" imgH="495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052736"/>
                        <a:ext cx="4519612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071538" y="681319"/>
            <a:ext cx="80724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однозначного решения необходимо знать начальные условия  </a:t>
            </a:r>
          </a:p>
        </p:txBody>
      </p:sp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2932113" y="2060575"/>
          <a:ext cx="35147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Equation" r:id="rId10" imgW="1384200" imgH="495000" progId="Equation.DSMT4">
                  <p:embed/>
                </p:oleObj>
              </mc:Choice>
              <mc:Fallback>
                <p:oleObj name="Equation" r:id="rId10" imgW="1384200" imgH="495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060575"/>
                        <a:ext cx="35147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3491880" y="3451014"/>
          <a:ext cx="3659808" cy="122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Equation" r:id="rId12" imgW="1485720" imgH="495000" progId="Equation.DSMT4">
                  <p:embed/>
                </p:oleObj>
              </mc:Choice>
              <mc:Fallback>
                <p:oleObj name="Equation" r:id="rId12" imgW="1485720" imgH="495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451014"/>
                        <a:ext cx="3659808" cy="1220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500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1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1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1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1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46163" y="571500"/>
            <a:ext cx="771525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Равномерное </a:t>
            </a:r>
            <a:r>
              <a:rPr lang="ru-RU" sz="2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el-GR" sz="2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2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const, a=0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2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Равнопеременное движение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a=const</a:t>
            </a:r>
            <a:endParaRPr lang="ru-RU" sz="2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475038" y="1162050"/>
          <a:ext cx="17859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4" imgW="901309" imgH="533169" progId="Equation.3">
                  <p:embed/>
                </p:oleObj>
              </mc:Choice>
              <mc:Fallback>
                <p:oleObj name="Формула" r:id="rId4" imgW="901309" imgH="5331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1162050"/>
                        <a:ext cx="1785937" cy="105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1189038" y="3908425"/>
          <a:ext cx="30003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6" imgW="1459866" imgH="533169" progId="Equation.3">
                  <p:embed/>
                </p:oleObj>
              </mc:Choice>
              <mc:Fallback>
                <p:oleObj name="Формула" r:id="rId6" imgW="1459866" imgH="53316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908425"/>
                        <a:ext cx="300037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4495800" y="3992563"/>
          <a:ext cx="455612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8" imgW="2260440" imgH="469800" progId="Equation.DSMT4">
                  <p:embed/>
                </p:oleObj>
              </mc:Choice>
              <mc:Fallback>
                <p:oleObj name="Equation" r:id="rId8" imgW="226044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92563"/>
                        <a:ext cx="4556125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3" name="Рисунок 34" descr="gr3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63" y="1911350"/>
            <a:ext cx="50720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Рисунок 35" descr="gr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25" y="4929188"/>
            <a:ext cx="49291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000100" y="-24"/>
            <a:ext cx="805815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движений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143000" y="428625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«Все науки можно разделить на физику и коллекционирование марок»</a:t>
            </a:r>
          </a:p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Э. Резерфорд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57318" y="1714488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Лекция </a:t>
            </a:r>
            <a:r>
              <a:rPr lang="ru-RU" sz="5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1. </a:t>
            </a:r>
            <a: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Введение. </a:t>
            </a:r>
            <a:r>
              <a:rPr kumimoji="0" lang="ru-RU" sz="5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Кинематик</a:t>
            </a:r>
            <a:r>
              <a:rPr lang="ru-RU" sz="5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а материальной точки.</a:t>
            </a:r>
            <a: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12881" y="6355699"/>
            <a:ext cx="7859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Музыченко</a:t>
            </a:r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Я.Б.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inematics-motion-diagr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92" y="4333898"/>
            <a:ext cx="3143250" cy="2381250"/>
          </a:xfrm>
          <a:prstGeom prst="rect">
            <a:avLst/>
          </a:prstGeom>
        </p:spPr>
      </p:pic>
      <p:pic>
        <p:nvPicPr>
          <p:cNvPr id="7" name="Рисунок 6" descr="g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623963"/>
            <a:ext cx="2286016" cy="1662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043608" y="-27384"/>
            <a:ext cx="7859713" cy="47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Физика (греч. природа)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наука о природе. Законы физики лежат в основе всего естествознания.</a:t>
            </a: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Предмет изучения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материя (вещество и поля) и наиболее общие виды ее движения.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Научные методы: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эксперимента            поиск адекватной математической модели (физических законов, подтверждающих эксперимент)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 теоретической гипотезы            проведение эксперимента </a:t>
            </a:r>
          </a:p>
          <a:p>
            <a:pPr algn="just">
              <a:spcBef>
                <a:spcPts val="40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Физика – количественная наука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 1960 г. – международная система единиц СИ)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2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076056" y="2060848"/>
            <a:ext cx="648072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300192" y="3212976"/>
            <a:ext cx="648072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aristot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367" y="4221088"/>
            <a:ext cx="1482089" cy="2000820"/>
          </a:xfrm>
          <a:prstGeom prst="rect">
            <a:avLst/>
          </a:prstGeom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020272" y="6237312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Аристотель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(384 - 322 до н.э.)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043608" y="4581128"/>
            <a:ext cx="58326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Из истории: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термин «физика» появился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 до н.э.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сочинениях Аристотеля.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 в. – отделение от философии;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в. – М.В. Ломоносов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141443" y="142852"/>
            <a:ext cx="7859713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Механика (греч.)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подъемная машина, поднимающая или опускающая актеров в греческом театре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раздел физики, изучающий механическое движение, т.е. движение тел в пространстве и времени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 механики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Механическое движение тел ОТНОСИТЕЛЬНО.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Тело отсчета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тело, относительно которого определяется положение других тел в пространстве.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отсчета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совокупность тела отсчета, связанной с ним системы координат и синхронизированных между собой часов.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141443" y="142852"/>
            <a:ext cx="78597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Модели в механике: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Материальная точка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тело, размерами которого можно пренебречь в условиях данной задачи.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Абсолютно твердое тело (АТТ)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система материальных точек, расстояние между которыми не меняется в процессе движения (деформации в процессе движения пренебрежимо малы).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4</a:t>
            </a:r>
          </a:p>
        </p:txBody>
      </p:sp>
      <p:pic>
        <p:nvPicPr>
          <p:cNvPr id="4" name="Рисунок 3" descr="solar 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645024"/>
            <a:ext cx="3344911" cy="2520000"/>
          </a:xfrm>
          <a:prstGeom prst="rect">
            <a:avLst/>
          </a:prstGeom>
        </p:spPr>
      </p:pic>
      <p:pic>
        <p:nvPicPr>
          <p:cNvPr id="5" name="Рисунок 4" descr="R19HFEO4HIVMXVAUI268TLUH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645304"/>
            <a:ext cx="336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5</a:t>
            </a:r>
            <a:endParaRPr lang="ru-RU" sz="2400" dirty="0">
              <a:latin typeface="Corbel" pitchFamily="34" charset="0"/>
            </a:endParaRPr>
          </a:p>
        </p:txBody>
      </p:sp>
      <p:pic>
        <p:nvPicPr>
          <p:cNvPr id="17" name="Рисунок 16" descr="moments-of-inert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76672"/>
            <a:ext cx="7246565" cy="577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805815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пространства и времени в классической механике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1196752"/>
            <a:ext cx="771525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Однородность пространства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все точки пространства эквивалентны друг другу.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Изотропность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пространства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все направления пространства эквивалентны друг другу.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Однородность времени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все моменты времени эквивалентны друг другу.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5850" y="30163"/>
            <a:ext cx="805815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Измерение пространства и времени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836712"/>
            <a:ext cx="7715250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938" indent="-7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Секунда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время, равное 9 192 631 770 периодам излучения, соответствующего переходу между двумя сверхтонкими уровнями основного атома цезия-133.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7938" indent="-793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938" indent="-7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Метр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длина пути, проходимого светом в вакууме за время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/299 792 458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секунды.</a:t>
            </a:r>
          </a:p>
          <a:p>
            <a:pPr marL="7938" indent="-793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7938" indent="-79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основных единиц международной системы СИ: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7938" indent="-7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938" indent="-7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моль</a:t>
            </a:r>
          </a:p>
          <a:p>
            <a:pPr marL="7938" indent="-7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с           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Кд</a:t>
            </a:r>
          </a:p>
          <a:p>
            <a:pPr marL="7938" indent="-7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5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13642</TotalTime>
  <Words>1442</Words>
  <Application>Microsoft Office PowerPoint</Application>
  <PresentationFormat>On-screen Show (4:3)</PresentationFormat>
  <Paragraphs>277</Paragraphs>
  <Slides>26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Солнцестояние</vt:lpstr>
      <vt:lpstr>Equation</vt:lpstr>
      <vt:lpstr>Формула</vt:lpstr>
      <vt:lpstr>Механика. Молекулярная физика. Термодинамика.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245</cp:revision>
  <dcterms:created xsi:type="dcterms:W3CDTF">2010-08-31T07:49:46Z</dcterms:created>
  <dcterms:modified xsi:type="dcterms:W3CDTF">2013-09-10T20:20:45Z</dcterms:modified>
</cp:coreProperties>
</file>