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93" r:id="rId4"/>
    <p:sldId id="280" r:id="rId5"/>
    <p:sldId id="273" r:id="rId6"/>
    <p:sldId id="274" r:id="rId7"/>
    <p:sldId id="275" r:id="rId8"/>
    <p:sldId id="281" r:id="rId9"/>
    <p:sldId id="295" r:id="rId10"/>
    <p:sldId id="294" r:id="rId11"/>
    <p:sldId id="296" r:id="rId12"/>
    <p:sldId id="270" r:id="rId13"/>
    <p:sldId id="283" r:id="rId14"/>
    <p:sldId id="284" r:id="rId15"/>
    <p:sldId id="285" r:id="rId16"/>
    <p:sldId id="286" r:id="rId17"/>
    <p:sldId id="297" r:id="rId18"/>
    <p:sldId id="287" r:id="rId19"/>
    <p:sldId id="289" r:id="rId20"/>
    <p:sldId id="290" r:id="rId21"/>
    <p:sldId id="288" r:id="rId22"/>
    <p:sldId id="277" r:id="rId23"/>
    <p:sldId id="279" r:id="rId24"/>
    <p:sldId id="291" r:id="rId25"/>
    <p:sldId id="292"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65" autoAdjust="0"/>
  </p:normalViewPr>
  <p:slideViewPr>
    <p:cSldViewPr>
      <p:cViewPr varScale="1">
        <p:scale>
          <a:sx n="65" d="100"/>
          <a:sy n="65" d="100"/>
        </p:scale>
        <p:origin x="-15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6.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4235F11-AF4F-4369-9055-C0543C35E9AB}" type="datetimeFigureOut">
              <a:rPr lang="ru-RU"/>
              <a:pPr>
                <a:defRPr/>
              </a:pPr>
              <a:t>20.09.2013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B8AE31D-3ABF-4D77-8A83-BED5B648DFE9}" type="slidenum">
              <a:rPr lang="ru-RU"/>
              <a:pPr>
                <a:defRPr/>
              </a:pPr>
              <a:t>‹#›</a:t>
            </a:fld>
            <a:endParaRPr lang="ru-RU" dirty="0"/>
          </a:p>
        </p:txBody>
      </p:sp>
    </p:spTree>
    <p:extLst>
      <p:ext uri="{BB962C8B-B14F-4D97-AF65-F5344CB8AC3E}">
        <p14:creationId xmlns:p14="http://schemas.microsoft.com/office/powerpoint/2010/main" val="662797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III</a:t>
            </a:r>
            <a:r>
              <a:rPr lang="ru-RU" dirty="0" smtClean="0"/>
              <a:t> закон Ньютона выполняется в независимости от движения</a:t>
            </a:r>
            <a:r>
              <a:rPr lang="ru-RU" baseline="0" dirty="0" smtClean="0"/>
              <a:t> в любой момент времени. Законы Ньютона являются основными законами механики, они позволяют решить любую задачу механики, из них могут быть выведены все остальные законы. Во всех ИСО законы Ньютона одинаковы (принцип относительности Галилея). </a:t>
            </a:r>
            <a:endParaRPr lang="ru-RU" dirty="0"/>
          </a:p>
        </p:txBody>
      </p:sp>
      <p:sp>
        <p:nvSpPr>
          <p:cNvPr id="4" name="Slide Number Placeholder 3"/>
          <p:cNvSpPr>
            <a:spLocks noGrp="1"/>
          </p:cNvSpPr>
          <p:nvPr>
            <p:ph type="sldNum" sz="quarter" idx="10"/>
          </p:nvPr>
        </p:nvSpPr>
        <p:spPr/>
        <p:txBody>
          <a:bodyPr/>
          <a:lstStyle/>
          <a:p>
            <a:pPr>
              <a:defRPr/>
            </a:pPr>
            <a:fld id="{CB8AE31D-3ABF-4D77-8A83-BED5B648DFE9}" type="slidenum">
              <a:rPr lang="ru-RU" smtClean="0"/>
              <a:pPr>
                <a:defRPr/>
              </a:pPr>
              <a:t>12</a:t>
            </a:fld>
            <a:endParaRPr lang="ru-RU" dirty="0"/>
          </a:p>
        </p:txBody>
      </p:sp>
    </p:spTree>
    <p:extLst>
      <p:ext uri="{BB962C8B-B14F-4D97-AF65-F5344CB8AC3E}">
        <p14:creationId xmlns:p14="http://schemas.microsoft.com/office/powerpoint/2010/main" val="188415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1670 г.</a:t>
            </a:r>
            <a:r>
              <a:rPr lang="ru-RU" baseline="0" dirty="0" smtClean="0"/>
              <a:t> – открытие Ньютоном </a:t>
            </a:r>
            <a:r>
              <a:rPr lang="ru-RU" baseline="0" dirty="0" smtClean="0"/>
              <a:t>закона </a:t>
            </a:r>
            <a:r>
              <a:rPr lang="ru-RU" baseline="0" dirty="0" smtClean="0"/>
              <a:t>Всемирного тяготения. Гравитационные и электромагнитные силы являются фундаментальными и лежат в основе бесчисленного числа явлений. Их использование во многих случаях усложняет задачу, поэтому вводят другие, приближенные силы, кот. получены из фундаментальных (сила тяжести, упругости, трения и т.д.). </a:t>
            </a:r>
            <a:endParaRPr lang="ru-RU" dirty="0"/>
          </a:p>
        </p:txBody>
      </p:sp>
      <p:sp>
        <p:nvSpPr>
          <p:cNvPr id="4" name="Slide Number Placeholder 3"/>
          <p:cNvSpPr>
            <a:spLocks noGrp="1"/>
          </p:cNvSpPr>
          <p:nvPr>
            <p:ph type="sldNum" sz="quarter" idx="10"/>
          </p:nvPr>
        </p:nvSpPr>
        <p:spPr/>
        <p:txBody>
          <a:bodyPr/>
          <a:lstStyle/>
          <a:p>
            <a:pPr>
              <a:defRPr/>
            </a:pPr>
            <a:fld id="{CB8AE31D-3ABF-4D77-8A83-BED5B648DFE9}" type="slidenum">
              <a:rPr lang="ru-RU" smtClean="0"/>
              <a:pPr>
                <a:defRPr/>
              </a:pPr>
              <a:t>13</a:t>
            </a:fld>
            <a:endParaRPr lang="ru-RU" dirty="0"/>
          </a:p>
        </p:txBody>
      </p:sp>
    </p:spTree>
    <p:extLst>
      <p:ext uri="{BB962C8B-B14F-4D97-AF65-F5344CB8AC3E}">
        <p14:creationId xmlns:p14="http://schemas.microsoft.com/office/powerpoint/2010/main" val="389730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Вследствие вращения Земли возникает</a:t>
            </a:r>
            <a:r>
              <a:rPr lang="ru-RU" baseline="0" dirty="0" smtClean="0"/>
              <a:t> центробежное ускорение, которое вместе с гравитационным </a:t>
            </a:r>
            <a:r>
              <a:rPr lang="en-US" baseline="0" dirty="0" smtClean="0"/>
              <a:t>g </a:t>
            </a:r>
            <a:r>
              <a:rPr lang="ru-RU" baseline="0" dirty="0" smtClean="0"/>
              <a:t>образует </a:t>
            </a:r>
            <a:r>
              <a:rPr lang="en-US" baseline="0" dirty="0" smtClean="0"/>
              <a:t>g </a:t>
            </a:r>
            <a:r>
              <a:rPr lang="ru-RU" baseline="0" dirty="0" smtClean="0"/>
              <a:t>эффективное. Значения </a:t>
            </a:r>
            <a:r>
              <a:rPr lang="en-US" baseline="0" dirty="0" smtClean="0"/>
              <a:t>g </a:t>
            </a:r>
            <a:r>
              <a:rPr lang="ru-RU" baseline="0" dirty="0" smtClean="0"/>
              <a:t>эффективного 9,78-9,83.</a:t>
            </a:r>
            <a:endParaRPr lang="ru-RU" dirty="0"/>
          </a:p>
        </p:txBody>
      </p:sp>
      <p:sp>
        <p:nvSpPr>
          <p:cNvPr id="4" name="Slide Number Placeholder 3"/>
          <p:cNvSpPr>
            <a:spLocks noGrp="1"/>
          </p:cNvSpPr>
          <p:nvPr>
            <p:ph type="sldNum" sz="quarter" idx="10"/>
          </p:nvPr>
        </p:nvSpPr>
        <p:spPr/>
        <p:txBody>
          <a:bodyPr/>
          <a:lstStyle/>
          <a:p>
            <a:pPr>
              <a:defRPr/>
            </a:pPr>
            <a:fld id="{CB8AE31D-3ABF-4D77-8A83-BED5B648DFE9}" type="slidenum">
              <a:rPr lang="ru-RU" smtClean="0"/>
              <a:pPr>
                <a:defRPr/>
              </a:pPr>
              <a:t>14</a:t>
            </a:fld>
            <a:endParaRPr lang="ru-RU" dirty="0"/>
          </a:p>
        </p:txBody>
      </p:sp>
    </p:spTree>
    <p:extLst>
      <p:ext uri="{BB962C8B-B14F-4D97-AF65-F5344CB8AC3E}">
        <p14:creationId xmlns:p14="http://schemas.microsoft.com/office/powerpoint/2010/main" val="4853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Под сухим</a:t>
            </a:r>
            <a:r>
              <a:rPr lang="ru-RU" baseline="0" dirty="0" smtClean="0"/>
              <a:t> трением понимают трение двух твердых тел относительно друг друга, под вязким – трение твердого тела и жидкости. Коэффициент пропорцинальности – коэффициент трения зависит от степени шероховатости поверхности (металл-металл – 0,15-0,25; металл=дерево – 0,5; дерево-дерево – 0,65).</a:t>
            </a:r>
            <a:endParaRPr lang="ru-RU" dirty="0"/>
          </a:p>
        </p:txBody>
      </p:sp>
      <p:sp>
        <p:nvSpPr>
          <p:cNvPr id="4" name="Slide Number Placeholder 3"/>
          <p:cNvSpPr>
            <a:spLocks noGrp="1"/>
          </p:cNvSpPr>
          <p:nvPr>
            <p:ph type="sldNum" sz="quarter" idx="10"/>
          </p:nvPr>
        </p:nvSpPr>
        <p:spPr/>
        <p:txBody>
          <a:bodyPr/>
          <a:lstStyle/>
          <a:p>
            <a:pPr>
              <a:defRPr/>
            </a:pPr>
            <a:fld id="{CB8AE31D-3ABF-4D77-8A83-BED5B648DFE9}" type="slidenum">
              <a:rPr lang="ru-RU" smtClean="0"/>
              <a:pPr>
                <a:defRPr/>
              </a:pPr>
              <a:t>16</a:t>
            </a:fld>
            <a:endParaRPr lang="ru-RU" dirty="0"/>
          </a:p>
        </p:txBody>
      </p:sp>
    </p:spTree>
    <p:extLst>
      <p:ext uri="{BB962C8B-B14F-4D97-AF65-F5344CB8AC3E}">
        <p14:creationId xmlns:p14="http://schemas.microsoft.com/office/powerpoint/2010/main" val="205133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Овал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0D86DB9D-EECE-491B-AC84-01515DA9C24C}" type="datetimeFigureOut">
              <a:rPr lang="ru-RU"/>
              <a:pPr>
                <a:defRPr/>
              </a:pPr>
              <a:t>20.09.2013</a:t>
            </a:fld>
            <a:endParaRPr lang="ru-RU" dirty="0"/>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B9F101B4-46B4-43AB-9FBF-EF2350DA19E5}" type="slidenum">
              <a:rPr lang="ru-RU"/>
              <a:pPr>
                <a:defRPr/>
              </a:pPr>
              <a:t>‹#›</a:t>
            </a:fld>
            <a:endParaRPr lang="ru-RU" dirty="0"/>
          </a:p>
        </p:txBody>
      </p:sp>
    </p:spTree>
    <p:extLst>
      <p:ext uri="{BB962C8B-B14F-4D97-AF65-F5344CB8AC3E}">
        <p14:creationId xmlns:p14="http://schemas.microsoft.com/office/powerpoint/2010/main" val="38996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A0EC7CBC-35AE-4F81-A20E-C0B6D9409DF3}" type="datetimeFigureOut">
              <a:rPr lang="ru-RU"/>
              <a:pPr>
                <a:defRPr/>
              </a:pPr>
              <a:t>20.09.2013</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41801E6-3607-4901-9464-1D7F7A2AA91C}" type="slidenum">
              <a:rPr lang="ru-RU"/>
              <a:pPr>
                <a:defRPr/>
              </a:pPr>
              <a:t>‹#›</a:t>
            </a:fld>
            <a:endParaRPr lang="ru-RU" dirty="0"/>
          </a:p>
        </p:txBody>
      </p:sp>
    </p:spTree>
    <p:extLst>
      <p:ext uri="{BB962C8B-B14F-4D97-AF65-F5344CB8AC3E}">
        <p14:creationId xmlns:p14="http://schemas.microsoft.com/office/powerpoint/2010/main" val="345002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1C1A8C5-016C-4C60-921D-910352210B56}" type="datetimeFigureOut">
              <a:rPr lang="ru-RU"/>
              <a:pPr>
                <a:defRPr/>
              </a:pPr>
              <a:t>20.09.2013</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1E493F3-6D22-4E92-ACFB-445B13AA40DE}" type="slidenum">
              <a:rPr lang="ru-RU"/>
              <a:pPr>
                <a:defRPr/>
              </a:pPr>
              <a:t>‹#›</a:t>
            </a:fld>
            <a:endParaRPr lang="ru-RU" dirty="0"/>
          </a:p>
        </p:txBody>
      </p:sp>
    </p:spTree>
    <p:extLst>
      <p:ext uri="{BB962C8B-B14F-4D97-AF65-F5344CB8AC3E}">
        <p14:creationId xmlns:p14="http://schemas.microsoft.com/office/powerpoint/2010/main" val="260249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52AC0C34-BBF2-4738-A38B-B760C4BC6BD4}" type="datetimeFigureOut">
              <a:rPr lang="ru-RU"/>
              <a:pPr>
                <a:defRPr/>
              </a:pPr>
              <a:t>20.09.2013</a:t>
            </a:fld>
            <a:endParaRPr lang="ru-RU" dirty="0"/>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3423443-7FFC-43D0-9732-D69ADACC077A}" type="slidenum">
              <a:rPr lang="ru-RU"/>
              <a:pPr>
                <a:defRPr/>
              </a:pPr>
              <a:t>‹#›</a:t>
            </a:fld>
            <a:endParaRPr lang="ru-RU" dirty="0"/>
          </a:p>
        </p:txBody>
      </p:sp>
    </p:spTree>
    <p:extLst>
      <p:ext uri="{BB962C8B-B14F-4D97-AF65-F5344CB8AC3E}">
        <p14:creationId xmlns:p14="http://schemas.microsoft.com/office/powerpoint/2010/main" val="361042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Овал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Овал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7350BCED-0D7B-4DE6-886E-40D61990A1F8}" type="datetimeFigureOut">
              <a:rPr lang="ru-RU"/>
              <a:pPr>
                <a:defRPr/>
              </a:pPr>
              <a:t>20.09.2013</a:t>
            </a:fld>
            <a:endParaRPr lang="ru-RU" dirty="0"/>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0614FF91-ED07-4D2E-A657-DF8E572A7A61}" type="slidenum">
              <a:rPr lang="ru-RU"/>
              <a:pPr>
                <a:defRPr/>
              </a:pPr>
              <a:t>‹#›</a:t>
            </a:fld>
            <a:endParaRPr lang="ru-RU" dirty="0"/>
          </a:p>
        </p:txBody>
      </p:sp>
    </p:spTree>
    <p:extLst>
      <p:ext uri="{BB962C8B-B14F-4D97-AF65-F5344CB8AC3E}">
        <p14:creationId xmlns:p14="http://schemas.microsoft.com/office/powerpoint/2010/main" val="28205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AE1D4341-C3C0-4024-AFCD-94B47FEC6246}" type="datetimeFigureOut">
              <a:rPr lang="ru-RU"/>
              <a:pPr>
                <a:defRPr/>
              </a:pPr>
              <a:t>20.09.2013</a:t>
            </a:fld>
            <a:endParaRPr lang="ru-RU" dirty="0"/>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903E3E28-72C2-463C-87B1-12126E2E4113}" type="slidenum">
              <a:rPr lang="ru-RU"/>
              <a:pPr>
                <a:defRPr/>
              </a:pPr>
              <a:t>‹#›</a:t>
            </a:fld>
            <a:endParaRPr lang="ru-RU" dirty="0"/>
          </a:p>
        </p:txBody>
      </p:sp>
    </p:spTree>
    <p:extLst>
      <p:ext uri="{BB962C8B-B14F-4D97-AF65-F5344CB8AC3E}">
        <p14:creationId xmlns:p14="http://schemas.microsoft.com/office/powerpoint/2010/main" val="218728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DE24784C-F93C-419A-9657-9FF3F938F5C8}" type="datetimeFigureOut">
              <a:rPr lang="ru-RU"/>
              <a:pPr>
                <a:defRPr/>
              </a:pPr>
              <a:t>20.09.2013</a:t>
            </a:fld>
            <a:endParaRPr lang="ru-RU" dirty="0"/>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5D26CCCC-FFC0-4B68-A3FA-0AF5F4AC5A8F}" type="slidenum">
              <a:rPr lang="ru-RU"/>
              <a:pPr>
                <a:defRPr/>
              </a:pPr>
              <a:t>‹#›</a:t>
            </a:fld>
            <a:endParaRPr lang="ru-RU" dirty="0"/>
          </a:p>
        </p:txBody>
      </p:sp>
    </p:spTree>
    <p:extLst>
      <p:ext uri="{BB962C8B-B14F-4D97-AF65-F5344CB8AC3E}">
        <p14:creationId xmlns:p14="http://schemas.microsoft.com/office/powerpoint/2010/main" val="74403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FEF1DEEB-A9B5-4687-89AE-19EEB29ED9E0}" type="datetimeFigureOut">
              <a:rPr lang="ru-RU"/>
              <a:pPr>
                <a:defRPr/>
              </a:pPr>
              <a:t>20.09.2013</a:t>
            </a:fld>
            <a:endParaRPr lang="ru-RU" dirty="0"/>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AD72B9D2-27F1-4435-8A59-2003A9CACA3E}" type="slidenum">
              <a:rPr lang="ru-RU"/>
              <a:pPr>
                <a:defRPr/>
              </a:pPr>
              <a:t>‹#›</a:t>
            </a:fld>
            <a:endParaRPr lang="ru-RU" dirty="0"/>
          </a:p>
        </p:txBody>
      </p:sp>
    </p:spTree>
    <p:extLst>
      <p:ext uri="{BB962C8B-B14F-4D97-AF65-F5344CB8AC3E}">
        <p14:creationId xmlns:p14="http://schemas.microsoft.com/office/powerpoint/2010/main" val="381194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Прямоугольник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Дата 1"/>
          <p:cNvSpPr>
            <a:spLocks noGrp="1"/>
          </p:cNvSpPr>
          <p:nvPr>
            <p:ph type="dt" sz="half" idx="10"/>
          </p:nvPr>
        </p:nvSpPr>
        <p:spPr/>
        <p:txBody>
          <a:bodyPr/>
          <a:lstStyle>
            <a:lvl1pPr>
              <a:defRPr/>
            </a:lvl1pPr>
            <a:extLst/>
          </a:lstStyle>
          <a:p>
            <a:pPr>
              <a:defRPr/>
            </a:pPr>
            <a:fld id="{E50228F2-72CE-45A0-ADB6-666E7D1DAB43}" type="datetimeFigureOut">
              <a:rPr lang="ru-RU"/>
              <a:pPr>
                <a:defRPr/>
              </a:pPr>
              <a:t>20.09.2013</a:t>
            </a:fld>
            <a:endParaRPr lang="ru-RU" dirty="0"/>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2F24B2F8-300D-4543-97B1-D10E53140641}" type="slidenum">
              <a:rPr lang="ru-RU"/>
              <a:pPr>
                <a:defRPr/>
              </a:pPr>
              <a:t>‹#›</a:t>
            </a:fld>
            <a:endParaRPr lang="ru-RU" dirty="0"/>
          </a:p>
        </p:txBody>
      </p:sp>
    </p:spTree>
    <p:extLst>
      <p:ext uri="{BB962C8B-B14F-4D97-AF65-F5344CB8AC3E}">
        <p14:creationId xmlns:p14="http://schemas.microsoft.com/office/powerpoint/2010/main" val="73516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B195FF38-007B-4CA1-A8AA-8591C732DE5D}" type="datetimeFigureOut">
              <a:rPr lang="ru-RU"/>
              <a:pPr>
                <a:defRPr/>
              </a:pPr>
              <a:t>20.09.2013</a:t>
            </a:fld>
            <a:endParaRPr lang="ru-RU" dirty="0"/>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54AFC8B-7E9D-4513-BA62-DDA7F09E8D44}" type="slidenum">
              <a:rPr lang="ru-RU"/>
              <a:pPr>
                <a:defRPr/>
              </a:pPr>
              <a:t>‹#›</a:t>
            </a:fld>
            <a:endParaRPr lang="ru-RU" dirty="0"/>
          </a:p>
        </p:txBody>
      </p:sp>
    </p:spTree>
    <p:extLst>
      <p:ext uri="{BB962C8B-B14F-4D97-AF65-F5344CB8AC3E}">
        <p14:creationId xmlns:p14="http://schemas.microsoft.com/office/powerpoint/2010/main" val="253954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dirty="0">
              <a:latin typeface="+mn-lt"/>
              <a:cs typeface="+mn-cs"/>
            </a:endParaRPr>
          </a:p>
        </p:txBody>
      </p:sp>
      <p:sp>
        <p:nvSpPr>
          <p:cNvPr id="6" name="Блок-схема: процесс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Блок-схема: процесс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91874B30-1FB1-4028-9D38-A99A40705A9C}" type="datetimeFigureOut">
              <a:rPr lang="ru-RU"/>
              <a:pPr>
                <a:defRPr/>
              </a:pPr>
              <a:t>20.09.2013</a:t>
            </a:fld>
            <a:endParaRPr lang="ru-RU" dirty="0"/>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280B5DDB-C5E7-4B3E-9BA2-FF1FB43D3DEB}" type="slidenum">
              <a:rPr lang="ru-RU"/>
              <a:pPr>
                <a:defRPr/>
              </a:pPr>
              <a:t>‹#›</a:t>
            </a:fld>
            <a:endParaRPr lang="ru-RU" dirty="0"/>
          </a:p>
        </p:txBody>
      </p:sp>
    </p:spTree>
    <p:extLst>
      <p:ext uri="{BB962C8B-B14F-4D97-AF65-F5344CB8AC3E}">
        <p14:creationId xmlns:p14="http://schemas.microsoft.com/office/powerpoint/2010/main" val="325267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4345"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F3284974-2D24-4A47-B733-D9390B46C488}" type="datetimeFigureOut">
              <a:rPr lang="ru-RU"/>
              <a:pPr>
                <a:defRPr/>
              </a:pPr>
              <a:t>20.09.2013</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87ED858E-BA2B-4905-81A0-5DFA26A57EC6}" type="slidenum">
              <a:rPr lang="ru-RU"/>
              <a:pPr>
                <a:defRPr/>
              </a:pPr>
              <a:t>‹#›</a:t>
            </a:fld>
            <a:endParaRPr lang="ru-RU" dirty="0"/>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0" r:id="rId2"/>
    <p:sldLayoutId id="2147483776" r:id="rId3"/>
    <p:sldLayoutId id="2147483771" r:id="rId4"/>
    <p:sldLayoutId id="2147483777" r:id="rId5"/>
    <p:sldLayoutId id="2147483772" r:id="rId6"/>
    <p:sldLayoutId id="2147483778" r:id="rId7"/>
    <p:sldLayoutId id="2147483779" r:id="rId8"/>
    <p:sldLayoutId id="2147483780" r:id="rId9"/>
    <p:sldLayoutId id="2147483773" r:id="rId10"/>
    <p:sldLayoutId id="2147483774"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0.bin"/><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18" Type="http://schemas.openxmlformats.org/officeDocument/2006/relationships/image" Target="../media/image26.wmf"/><Relationship Id="rId3" Type="http://schemas.openxmlformats.org/officeDocument/2006/relationships/notesSlide" Target="../notesSlides/notesSlide2.xml"/><Relationship Id="rId7" Type="http://schemas.openxmlformats.org/officeDocument/2006/relationships/oleObject" Target="../embeddings/oleObject14.bin"/><Relationship Id="rId12" Type="http://schemas.openxmlformats.org/officeDocument/2006/relationships/image" Target="../media/image23.w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5.wmf"/><Relationship Id="rId1" Type="http://schemas.openxmlformats.org/officeDocument/2006/relationships/vmlDrawing" Target="../drawings/vmlDrawing5.vml"/><Relationship Id="rId6" Type="http://schemas.openxmlformats.org/officeDocument/2006/relationships/image" Target="../media/image27.png"/><Relationship Id="rId11" Type="http://schemas.openxmlformats.org/officeDocument/2006/relationships/oleObject" Target="../embeddings/oleObject16.bin"/><Relationship Id="rId5" Type="http://schemas.openxmlformats.org/officeDocument/2006/relationships/image" Target="../media/image20.wmf"/><Relationship Id="rId15" Type="http://schemas.openxmlformats.org/officeDocument/2006/relationships/oleObject" Target="../embeddings/oleObject18.bin"/><Relationship Id="rId10" Type="http://schemas.openxmlformats.org/officeDocument/2006/relationships/image" Target="../media/image22.wmf"/><Relationship Id="rId19" Type="http://schemas.openxmlformats.org/officeDocument/2006/relationships/image" Target="../media/image28.jpeg"/><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3.xml"/><Relationship Id="rId7" Type="http://schemas.openxmlformats.org/officeDocument/2006/relationships/image" Target="../media/image30.wmf"/><Relationship Id="rId12"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1.wmf"/></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24.bin"/><Relationship Id="rId7"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image" Target="../media/image34.wmf"/><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1.bin"/><Relationship Id="rId18" Type="http://schemas.openxmlformats.org/officeDocument/2006/relationships/oleObject" Target="../embeddings/oleObject34.bin"/><Relationship Id="rId3" Type="http://schemas.openxmlformats.org/officeDocument/2006/relationships/oleObject" Target="../embeddings/oleObject26.bin"/><Relationship Id="rId21" Type="http://schemas.openxmlformats.org/officeDocument/2006/relationships/oleObject" Target="../embeddings/oleObject36.bin"/><Relationship Id="rId7" Type="http://schemas.openxmlformats.org/officeDocument/2006/relationships/oleObject" Target="../embeddings/oleObject28.bin"/><Relationship Id="rId12" Type="http://schemas.openxmlformats.org/officeDocument/2006/relationships/image" Target="../media/image43.wmf"/><Relationship Id="rId17" Type="http://schemas.openxmlformats.org/officeDocument/2006/relationships/oleObject" Target="../embeddings/oleObject33.bin"/><Relationship Id="rId2" Type="http://schemas.openxmlformats.org/officeDocument/2006/relationships/slideLayout" Target="../slideLayouts/slideLayout7.xml"/><Relationship Id="rId16" Type="http://schemas.openxmlformats.org/officeDocument/2006/relationships/image" Target="../media/image45.wmf"/><Relationship Id="rId20" Type="http://schemas.openxmlformats.org/officeDocument/2006/relationships/image" Target="../media/image46.wmf"/><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30.bin"/><Relationship Id="rId24" Type="http://schemas.openxmlformats.org/officeDocument/2006/relationships/image" Target="../media/image47.w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8.bin"/><Relationship Id="rId10" Type="http://schemas.openxmlformats.org/officeDocument/2006/relationships/image" Target="../media/image42.wmf"/><Relationship Id="rId19" Type="http://schemas.openxmlformats.org/officeDocument/2006/relationships/oleObject" Target="../embeddings/oleObject35.bin"/><Relationship Id="rId4" Type="http://schemas.openxmlformats.org/officeDocument/2006/relationships/image" Target="../media/image39.wmf"/><Relationship Id="rId9" Type="http://schemas.openxmlformats.org/officeDocument/2006/relationships/oleObject" Target="../embeddings/oleObject29.bin"/><Relationship Id="rId14" Type="http://schemas.openxmlformats.org/officeDocument/2006/relationships/image" Target="../media/image44.wmf"/><Relationship Id="rId22"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9.bin"/><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0.bin"/><Relationship Id="rId5" Type="http://schemas.openxmlformats.org/officeDocument/2006/relationships/image" Target="../media/image51.png"/><Relationship Id="rId4" Type="http://schemas.openxmlformats.org/officeDocument/2006/relationships/image" Target="../media/image48.wmf"/><Relationship Id="rId9" Type="http://schemas.openxmlformats.org/officeDocument/2006/relationships/image" Target="../media/image50.wm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image" Target="../media/image52.wmf"/><Relationship Id="rId4"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6.wmf"/><Relationship Id="rId5" Type="http://schemas.openxmlformats.org/officeDocument/2006/relationships/oleObject" Target="../embeddings/oleObject45.bin"/><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60.wmf"/></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28725" y="1101725"/>
            <a:ext cx="7772400" cy="1470025"/>
          </a:xfrm>
        </p:spPr>
        <p:txBody>
          <a:bodyPr>
            <a:noAutofit/>
          </a:bodyPr>
          <a:lstStyle/>
          <a:p>
            <a:pPr algn="r" eaLnBrk="1" fontAlgn="auto" hangingPunct="1">
              <a:spcAft>
                <a:spcPts val="0"/>
              </a:spcAft>
              <a:defRPr/>
            </a:pPr>
            <a:r>
              <a:rPr lang="ru-RU" sz="5200" dirty="0" smtClean="0">
                <a:solidFill>
                  <a:schemeClr val="accent3">
                    <a:lumMod val="50000"/>
                  </a:schemeClr>
                </a:solidFill>
              </a:rPr>
              <a:t>Лекция 3. Динамика материальной точки</a:t>
            </a:r>
            <a:endParaRPr lang="ru-RU" sz="5200" dirty="0">
              <a:solidFill>
                <a:schemeClr val="accent3">
                  <a:lumMod val="50000"/>
                </a:schemeClr>
              </a:solidFill>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l="31845" t="44922" r="34663" b="32617"/>
          <a:stretch>
            <a:fillRect/>
          </a:stretch>
        </p:blipFill>
        <p:spPr bwMode="auto">
          <a:xfrm>
            <a:off x="4143375" y="4714875"/>
            <a:ext cx="4546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Рисунок 4" descr="lug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809875"/>
            <a:ext cx="3571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1212850" y="6356350"/>
            <a:ext cx="7859713" cy="430213"/>
          </a:xfrm>
          <a:prstGeom prst="rect">
            <a:avLst/>
          </a:prstGeom>
          <a:noFill/>
          <a:ln w="9525">
            <a:noFill/>
            <a:miter lim="800000"/>
            <a:headEnd/>
            <a:tailEnd/>
          </a:ln>
        </p:spPr>
        <p:txBody>
          <a:bodyPr>
            <a:spAutoFit/>
          </a:bodyPr>
          <a:lstStyle/>
          <a:p>
            <a:pPr algn="r">
              <a:defRPr/>
            </a:pPr>
            <a:r>
              <a:rPr lang="ru-RU" sz="2200" dirty="0">
                <a:solidFill>
                  <a:schemeClr val="accent3">
                    <a:lumMod val="60000"/>
                    <a:lumOff val="40000"/>
                  </a:schemeClr>
                </a:solidFill>
                <a:latin typeface="Times New Roman" pitchFamily="18" charset="0"/>
                <a:cs typeface="Times New Roman" pitchFamily="18" charset="0"/>
              </a:rPr>
              <a:t>© Музыченко Я.Б., </a:t>
            </a:r>
            <a:r>
              <a:rPr lang="ru-RU" sz="2200" dirty="0" smtClean="0">
                <a:solidFill>
                  <a:schemeClr val="accent3">
                    <a:lumMod val="60000"/>
                    <a:lumOff val="40000"/>
                  </a:schemeClr>
                </a:solidFill>
                <a:latin typeface="Times New Roman" pitchFamily="18" charset="0"/>
                <a:cs typeface="Times New Roman" pitchFamily="18" charset="0"/>
              </a:rPr>
              <a:t>2013</a:t>
            </a:r>
            <a:endParaRPr lang="ru-RU" sz="2200" dirty="0">
              <a:solidFill>
                <a:schemeClr val="accent3">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Масса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mc:AlternateContent xmlns:mc="http://schemas.openxmlformats.org/markup-compatibility/2006" xmlns:a14="http://schemas.microsoft.com/office/drawing/2010/main">
        <mc:Choice Requires="a14">
          <p:sp>
            <p:nvSpPr>
              <p:cNvPr id="16387" name="TextBox 2"/>
              <p:cNvSpPr txBox="1">
                <a:spLocks noChangeArrowheads="1"/>
              </p:cNvSpPr>
              <p:nvPr/>
            </p:nvSpPr>
            <p:spPr bwMode="auto">
              <a:xfrm>
                <a:off x="1069975" y="965200"/>
                <a:ext cx="7859713" cy="4926798"/>
              </a:xfrm>
              <a:prstGeom prst="rect">
                <a:avLst/>
              </a:prstGeom>
              <a:noFill/>
              <a:ln w="9525">
                <a:noFill/>
                <a:miter lim="800000"/>
                <a:headEnd/>
                <a:tailEnd/>
              </a:ln>
            </p:spPr>
            <p:txBody>
              <a:bodyPr>
                <a:spAutoFit/>
              </a:bodyPr>
              <a:lstStyle/>
              <a:p>
                <a:pPr algn="just">
                  <a:defRP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Инертная масса </a:t>
                </a:r>
                <a:r>
                  <a:rPr lang="ru-RU" sz="2400" dirty="0">
                    <a:latin typeface="Times New Roman" pitchFamily="18" charset="0"/>
                    <a:cs typeface="Times New Roman" pitchFamily="18" charset="0"/>
                  </a:rPr>
                  <a:t>– мера инертности тела, т.е. способности тела сохранять свою скорость при движении. </a:t>
                </a:r>
              </a:p>
              <a:p>
                <a:pPr algn="just">
                  <a:defRPr/>
                </a:pPr>
                <a:endParaRPr lang="ru-RU" sz="2400" dirty="0">
                  <a:latin typeface="Times New Roman" pitchFamily="18" charset="0"/>
                  <a:cs typeface="Times New Roman" pitchFamily="18" charset="0"/>
                </a:endParaRPr>
              </a:p>
              <a:p>
                <a:pPr algn="just">
                  <a:defRP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Гравитационная масса –</a:t>
                </a:r>
                <a:r>
                  <a:rPr lang="ru-RU" sz="2400" dirty="0" smtClean="0">
                    <a:latin typeface="Times New Roman" pitchFamily="18" charset="0"/>
                    <a:cs typeface="Times New Roman" pitchFamily="18" charset="0"/>
                  </a:rPr>
                  <a:t> мера гравитационного взаимодействия, величина, определяющая вес тел.</a:t>
                </a:r>
              </a:p>
              <a:p>
                <a:pPr algn="just">
                  <a:defRPr/>
                </a:pPr>
                <a:endParaRPr lang="ru-RU" sz="2400" dirty="0">
                  <a:latin typeface="Times New Roman" pitchFamily="18" charset="0"/>
                  <a:cs typeface="Times New Roman" pitchFamily="18" charset="0"/>
                </a:endParaRPr>
              </a:p>
              <a:p>
                <a:pPr algn="ctr">
                  <a:defRPr/>
                </a:pPr>
                <a14:m>
                  <m:oMath xmlns:m="http://schemas.openxmlformats.org/officeDocument/2006/math">
                    <m:sSub>
                      <m:sSubPr>
                        <m:ctrlPr>
                          <a:rPr lang="en-US" sz="2400" b="0" i="1" smtClean="0">
                            <a:latin typeface="Cambria Math"/>
                            <a:cs typeface="Times New Roman" pitchFamily="18" charset="0"/>
                          </a:rPr>
                        </m:ctrlPr>
                      </m:sSubPr>
                      <m:e>
                        <m:r>
                          <a:rPr lang="en-US" sz="2400" b="0" i="1" smtClean="0">
                            <a:latin typeface="Cambria Math"/>
                            <a:cs typeface="Times New Roman" pitchFamily="18" charset="0"/>
                          </a:rPr>
                          <m:t>𝑚</m:t>
                        </m:r>
                      </m:e>
                      <m:sub>
                        <m:r>
                          <a:rPr lang="ru-RU" sz="2400" b="0" i="1" smtClean="0">
                            <a:latin typeface="Cambria Math"/>
                            <a:cs typeface="Times New Roman" pitchFamily="18" charset="0"/>
                          </a:rPr>
                          <m:t>ин</m:t>
                        </m:r>
                      </m:sub>
                    </m:sSub>
                    <m:r>
                      <a:rPr lang="ru-RU" sz="2400" b="0" i="1" smtClean="0">
                        <a:latin typeface="Cambria Math"/>
                        <a:cs typeface="Times New Roman" pitchFamily="18" charset="0"/>
                      </a:rPr>
                      <m:t>=</m:t>
                    </m:r>
                    <m:sSub>
                      <m:sSubPr>
                        <m:ctrlPr>
                          <a:rPr lang="en-US" sz="2400" i="1">
                            <a:latin typeface="Cambria Math"/>
                            <a:cs typeface="Times New Roman" pitchFamily="18" charset="0"/>
                          </a:rPr>
                        </m:ctrlPr>
                      </m:sSubPr>
                      <m:e>
                        <m:r>
                          <a:rPr lang="en-US" sz="2400" i="1">
                            <a:latin typeface="Cambria Math"/>
                            <a:cs typeface="Times New Roman" pitchFamily="18" charset="0"/>
                          </a:rPr>
                          <m:t>𝑚</m:t>
                        </m:r>
                      </m:e>
                      <m:sub>
                        <m:r>
                          <a:rPr lang="ru-RU" sz="2400" b="0" i="1" smtClean="0">
                            <a:latin typeface="Cambria Math"/>
                            <a:cs typeface="Times New Roman" pitchFamily="18" charset="0"/>
                          </a:rPr>
                          <m:t>гр</m:t>
                        </m:r>
                      </m:sub>
                    </m:sSub>
                  </m:oMath>
                </a14:m>
                <a:r>
                  <a:rPr lang="ru-RU" sz="2400" dirty="0" smtClean="0">
                    <a:latin typeface="Times New Roman" pitchFamily="18" charset="0"/>
                    <a:cs typeface="Times New Roman" pitchFamily="18" charset="0"/>
                  </a:rPr>
                  <a:t> с точностью до </a:t>
                </a:r>
                <a14:m>
                  <m:oMath xmlns:m="http://schemas.openxmlformats.org/officeDocument/2006/math">
                    <m:sSup>
                      <m:sSupPr>
                        <m:ctrlPr>
                          <a:rPr lang="ru-RU" sz="2400" i="1" smtClean="0">
                            <a:latin typeface="Cambria Math"/>
                            <a:cs typeface="Times New Roman" pitchFamily="18" charset="0"/>
                          </a:rPr>
                        </m:ctrlPr>
                      </m:sSupPr>
                      <m:e>
                        <m:r>
                          <a:rPr lang="ru-RU" sz="2400" b="0" i="1" smtClean="0">
                            <a:latin typeface="Cambria Math"/>
                            <a:cs typeface="Times New Roman" pitchFamily="18" charset="0"/>
                          </a:rPr>
                          <m:t>10</m:t>
                        </m:r>
                      </m:e>
                      <m:sup>
                        <m:r>
                          <a:rPr lang="ru-RU" sz="2400" b="0" i="1" smtClean="0">
                            <a:latin typeface="Cambria Math"/>
                            <a:cs typeface="Times New Roman" pitchFamily="18" charset="0"/>
                          </a:rPr>
                          <m:t>−13</m:t>
                        </m:r>
                      </m:sup>
                    </m:sSup>
                  </m:oMath>
                </a14:m>
                <a:r>
                  <a:rPr lang="en-US" sz="2400" b="1"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кг</a:t>
                </a:r>
              </a:p>
              <a:p>
                <a:pPr algn="ctr">
                  <a:defRPr/>
                </a:pPr>
                <a:endParaRPr lang="ru-RU" sz="2400" i="1" dirty="0">
                  <a:latin typeface="Times New Roman" pitchFamily="18" charset="0"/>
                  <a:cs typeface="Times New Roman" pitchFamily="18" charset="0"/>
                </a:endParaRPr>
              </a:p>
              <a:p>
                <a:pPr>
                  <a:defRPr/>
                </a:pPr>
                <a:r>
                  <a:rPr lang="ru-RU" sz="2400" dirty="0" smtClean="0">
                    <a:latin typeface="Times New Roman" pitchFamily="18" charset="0"/>
                    <a:cs typeface="Times New Roman" pitchFamily="18" charset="0"/>
                  </a:rPr>
                  <a:t>В классической механике:</a:t>
                </a:r>
              </a:p>
              <a:p>
                <a:pPr marL="457200" indent="-457200">
                  <a:buAutoNum type="arabicPeriod"/>
                  <a:defRPr/>
                </a:pPr>
                <a:r>
                  <a:rPr lang="ru-RU" sz="2400" dirty="0" smtClean="0">
                    <a:latin typeface="Times New Roman" pitchFamily="18" charset="0"/>
                    <a:cs typeface="Times New Roman" pitchFamily="18" charset="0"/>
                  </a:rPr>
                  <a:t>Масса – величина аддитивная</a:t>
                </a:r>
              </a:p>
              <a:p>
                <a:pPr>
                  <a:defRPr/>
                </a:pPr>
                <a14:m>
                  <m:oMathPara xmlns:m="http://schemas.openxmlformats.org/officeDocument/2006/math">
                    <m:oMathParaPr>
                      <m:jc m:val="centerGroup"/>
                    </m:oMathParaPr>
                    <m:oMath xmlns:m="http://schemas.openxmlformats.org/officeDocument/2006/math">
                      <m:sSub>
                        <m:sSubPr>
                          <m:ctrlPr>
                            <a:rPr lang="en-US" sz="2400" i="1">
                              <a:latin typeface="Cambria Math"/>
                              <a:cs typeface="Times New Roman" pitchFamily="18" charset="0"/>
                            </a:rPr>
                          </m:ctrlPr>
                        </m:sSubPr>
                        <m:e>
                          <m:r>
                            <a:rPr lang="en-US" sz="2400" b="0" i="1" smtClean="0">
                              <a:latin typeface="Cambria Math"/>
                              <a:cs typeface="Times New Roman" pitchFamily="18" charset="0"/>
                            </a:rPr>
                            <m:t>𝑚</m:t>
                          </m:r>
                          <m:r>
                            <a:rPr lang="en-US" sz="2400" b="0" i="1" smtClean="0">
                              <a:latin typeface="Cambria Math"/>
                              <a:cs typeface="Times New Roman" pitchFamily="18" charset="0"/>
                            </a:rPr>
                            <m:t>=</m:t>
                          </m:r>
                          <m:r>
                            <a:rPr lang="en-US" sz="2400" i="1">
                              <a:latin typeface="Cambria Math"/>
                              <a:cs typeface="Times New Roman" pitchFamily="18" charset="0"/>
                            </a:rPr>
                            <m:t>𝑚</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i="1">
                              <a:latin typeface="Cambria Math"/>
                              <a:cs typeface="Times New Roman" pitchFamily="18" charset="0"/>
                            </a:rPr>
                          </m:ctrlPr>
                        </m:sSubPr>
                        <m:e>
                          <m:r>
                            <a:rPr lang="en-US" sz="2400" i="1">
                              <a:latin typeface="Cambria Math"/>
                              <a:cs typeface="Times New Roman" pitchFamily="18" charset="0"/>
                            </a:rPr>
                            <m:t>𝑚</m:t>
                          </m:r>
                        </m:e>
                        <m:sub>
                          <m:r>
                            <a:rPr lang="en-US" sz="2400" b="0" i="1" smtClean="0">
                              <a:latin typeface="Cambria Math"/>
                              <a:cs typeface="Times New Roman" pitchFamily="18" charset="0"/>
                            </a:rPr>
                            <m:t>2</m:t>
                          </m:r>
                        </m:sub>
                      </m:sSub>
                      <m:r>
                        <a:rPr lang="ru-RU" sz="2400" b="0" i="1" smtClean="0">
                          <a:latin typeface="Cambria Math"/>
                          <a:cs typeface="Times New Roman" pitchFamily="18" charset="0"/>
                        </a:rPr>
                        <m:t>+..</m:t>
                      </m:r>
                    </m:oMath>
                  </m:oMathPara>
                </a14:m>
                <a:endParaRPr lang="ru-RU" sz="2400" dirty="0" smtClean="0">
                  <a:latin typeface="Times New Roman" pitchFamily="18" charset="0"/>
                  <a:cs typeface="Times New Roman" pitchFamily="18" charset="0"/>
                </a:endParaRPr>
              </a:p>
              <a:p>
                <a:pPr>
                  <a:defRPr/>
                </a:pPr>
                <a:endParaRPr lang="en-US" sz="2400" dirty="0" smtClean="0">
                  <a:latin typeface="Times New Roman" pitchFamily="18" charset="0"/>
                  <a:cs typeface="Times New Roman" pitchFamily="18" charset="0"/>
                </a:endParaRPr>
              </a:p>
              <a:p>
                <a:pPr>
                  <a:defRPr/>
                </a:pPr>
                <a:r>
                  <a:rPr lang="ru-RU" sz="2400" dirty="0" smtClean="0">
                    <a:latin typeface="Times New Roman" pitchFamily="18" charset="0"/>
                    <a:cs typeface="Times New Roman" pitchFamily="18" charset="0"/>
                  </a:rPr>
                  <a:t>2. </a:t>
                </a:r>
                <a14:m>
                  <m:oMath xmlns:m="http://schemas.openxmlformats.org/officeDocument/2006/math">
                    <m:r>
                      <a:rPr lang="en-US" sz="2400" b="0" i="0" smtClean="0">
                        <a:latin typeface="Cambria Math"/>
                        <a:cs typeface="Times New Roman" pitchFamily="18" charset="0"/>
                      </a:rPr>
                      <m:t>   </m:t>
                    </m:r>
                    <m:r>
                      <a:rPr lang="en-US" sz="2400" b="0" i="1" smtClean="0">
                        <a:latin typeface="Cambria Math"/>
                        <a:cs typeface="Times New Roman" pitchFamily="18" charset="0"/>
                      </a:rPr>
                      <m:t>𝑚</m:t>
                    </m:r>
                    <m:r>
                      <a:rPr lang="en-US" sz="2400" b="0" i="1" smtClean="0">
                        <a:latin typeface="Cambria Math"/>
                        <a:cs typeface="Times New Roman" pitchFamily="18" charset="0"/>
                      </a:rPr>
                      <m:t>=</m:t>
                    </m:r>
                    <m:r>
                      <a:rPr lang="en-US" sz="2400" b="0" i="1" smtClean="0">
                        <a:latin typeface="Cambria Math"/>
                        <a:cs typeface="Times New Roman" pitchFamily="18" charset="0"/>
                      </a:rPr>
                      <m:t>𝑐𝑜𝑛𝑠𝑡</m:t>
                    </m:r>
                  </m:oMath>
                </a14:m>
                <a:endParaRPr lang="ru-RU" sz="2400" dirty="0">
                  <a:latin typeface="Times New Roman" pitchFamily="18" charset="0"/>
                  <a:cs typeface="Times New Roman" pitchFamily="18" charset="0"/>
                </a:endParaRPr>
              </a:p>
            </p:txBody>
          </p:sp>
        </mc:Choice>
        <mc:Fallback xmlns="">
          <p:sp>
            <p:nvSpPr>
              <p:cNvPr id="16387" name="TextBox 2"/>
              <p:cNvSpPr txBox="1">
                <a:spLocks noRot="1" noChangeAspect="1" noMove="1" noResize="1" noEditPoints="1" noAdjustHandles="1" noChangeArrowheads="1" noChangeShapeType="1" noTextEdit="1"/>
              </p:cNvSpPr>
              <p:nvPr/>
            </p:nvSpPr>
            <p:spPr bwMode="auto">
              <a:xfrm>
                <a:off x="1069975" y="965200"/>
                <a:ext cx="7859713" cy="4926798"/>
              </a:xfrm>
              <a:prstGeom prst="rect">
                <a:avLst/>
              </a:prstGeom>
              <a:blipFill rotWithShape="1">
                <a:blip r:embed="rId2"/>
                <a:stretch>
                  <a:fillRect l="-1319" t="-1112" r="-1164" b="-1854"/>
                </a:stretch>
              </a:blipFill>
              <a:ln w="9525">
                <a:noFill/>
                <a:miter lim="800000"/>
                <a:headEnd/>
                <a:tailEnd/>
              </a:ln>
            </p:spPr>
            <p:txBody>
              <a:bodyPr/>
              <a:lstStyle/>
              <a:p>
                <a:r>
                  <a:rPr lang="ru-RU">
                    <a:noFill/>
                  </a:rPr>
                  <a:t> </a:t>
                </a:r>
              </a:p>
            </p:txBody>
          </p:sp>
        </mc:Fallback>
      </mc:AlternateContent>
      <p:sp>
        <p:nvSpPr>
          <p:cNvPr id="3080" name="TextBox 3"/>
          <p:cNvSpPr txBox="1">
            <a:spLocks noChangeArrowheads="1"/>
          </p:cNvSpPr>
          <p:nvPr/>
        </p:nvSpPr>
        <p:spPr bwMode="auto">
          <a:xfrm>
            <a:off x="357188" y="6215063"/>
            <a:ext cx="481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smtClean="0">
                <a:latin typeface="Corbel" pitchFamily="34" charset="0"/>
              </a:rPr>
              <a:t>10</a:t>
            </a:r>
            <a:endParaRPr lang="ru-RU" sz="2400" dirty="0">
              <a:latin typeface="Corbel" pitchFamily="34" charset="0"/>
            </a:endParaRPr>
          </a:p>
        </p:txBody>
      </p:sp>
      <p:sp>
        <p:nvSpPr>
          <p:cNvPr id="30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Tree>
    <p:extLst>
      <p:ext uri="{BB962C8B-B14F-4D97-AF65-F5344CB8AC3E}">
        <p14:creationId xmlns:p14="http://schemas.microsoft.com/office/powerpoint/2010/main" val="23176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488226" y="1708788"/>
            <a:ext cx="2500330" cy="1000132"/>
          </a:xfrm>
          <a:prstGeom prst="rect">
            <a:avLst/>
          </a:prstGeom>
          <a:ln>
            <a:solidFill>
              <a:schemeClr val="tx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endParaRPr lang="ru-RU"/>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en-US"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II </a:t>
            </a: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 Ньютона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16387" name="TextBox 2"/>
          <p:cNvSpPr txBox="1">
            <a:spLocks noChangeArrowheads="1"/>
          </p:cNvSpPr>
          <p:nvPr/>
        </p:nvSpPr>
        <p:spPr bwMode="auto">
          <a:xfrm>
            <a:off x="1069975" y="660752"/>
            <a:ext cx="7859713" cy="3416320"/>
          </a:xfrm>
          <a:prstGeom prst="rect">
            <a:avLst/>
          </a:prstGeom>
          <a:noFill/>
          <a:ln w="9525">
            <a:noFill/>
            <a:miter lim="800000"/>
            <a:headEnd/>
            <a:tailEnd/>
          </a:ln>
        </p:spPr>
        <p:txBody>
          <a:bodyPr>
            <a:spAutoFit/>
          </a:bodyPr>
          <a:lstStyle/>
          <a:p>
            <a:pPr algn="just">
              <a:defRPr/>
            </a:pPr>
            <a:r>
              <a:rPr lang="ru-RU" sz="2400" b="1" dirty="0" smtClean="0">
                <a:solidFill>
                  <a:schemeClr val="accent3">
                    <a:lumMod val="50000"/>
                  </a:schemeClr>
                </a:solidFill>
                <a:latin typeface="Times New Roman" pitchFamily="18" charset="0"/>
                <a:cs typeface="Times New Roman" pitchFamily="18" charset="0"/>
              </a:rPr>
              <a:t>Равнодействующая </a:t>
            </a:r>
            <a:r>
              <a:rPr lang="ru-RU" sz="2400" b="1" dirty="0">
                <a:solidFill>
                  <a:schemeClr val="accent3">
                    <a:lumMod val="50000"/>
                  </a:schemeClr>
                </a:solidFill>
                <a:latin typeface="Times New Roman" pitchFamily="18" charset="0"/>
                <a:cs typeface="Times New Roman" pitchFamily="18" charset="0"/>
              </a:rPr>
              <a:t>всех сил, действующих на тело, равна произведению массы этого тела на его ускорение. </a:t>
            </a:r>
            <a:r>
              <a:rPr lang="ru-RU" sz="24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4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ru-RU" sz="24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ru-RU" sz="24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ru-RU" sz="24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ru-RU" sz="2400" dirty="0" smtClean="0">
                <a:latin typeface="Times New Roman" pitchFamily="18" charset="0"/>
                <a:cs typeface="Times New Roman" pitchFamily="18" charset="0"/>
              </a:rPr>
              <a:t>Под равнодействующей всех сил понимают </a:t>
            </a:r>
            <a:r>
              <a:rPr lang="ru-RU" sz="2400" b="1" dirty="0" smtClean="0">
                <a:latin typeface="Times New Roman" pitchFamily="18" charset="0"/>
                <a:cs typeface="Times New Roman" pitchFamily="18" charset="0"/>
              </a:rPr>
              <a:t>векторную</a:t>
            </a:r>
            <a:r>
              <a:rPr lang="ru-RU" sz="2400" dirty="0" smtClean="0">
                <a:latin typeface="Times New Roman" pitchFamily="18" charset="0"/>
                <a:cs typeface="Times New Roman" pitchFamily="18" charset="0"/>
              </a:rPr>
              <a:t> сумму всех сил, действующих на тело (принцип суперпозиции).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80" name="TextBox 3"/>
          <p:cNvSpPr txBox="1">
            <a:spLocks noChangeArrowheads="1"/>
          </p:cNvSpPr>
          <p:nvPr/>
        </p:nvSpPr>
        <p:spPr bwMode="auto">
          <a:xfrm>
            <a:off x="357188" y="6215063"/>
            <a:ext cx="4603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11</a:t>
            </a:r>
            <a:endParaRPr lang="ru-RU" sz="2400" dirty="0">
              <a:latin typeface="Corbel" pitchFamily="34" charset="0"/>
            </a:endParaRPr>
          </a:p>
        </p:txBody>
      </p:sp>
      <p:sp>
        <p:nvSpPr>
          <p:cNvPr id="30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3074" name="Object 1"/>
          <p:cNvGraphicFramePr>
            <a:graphicFrameLocks noChangeAspect="1"/>
          </p:cNvGraphicFramePr>
          <p:nvPr>
            <p:extLst>
              <p:ext uri="{D42A27DB-BD31-4B8C-83A1-F6EECF244321}">
                <p14:modId xmlns:p14="http://schemas.microsoft.com/office/powerpoint/2010/main" val="109748736"/>
              </p:ext>
            </p:extLst>
          </p:nvPr>
        </p:nvGraphicFramePr>
        <p:xfrm>
          <a:off x="3978275" y="1839702"/>
          <a:ext cx="1581150" cy="681038"/>
        </p:xfrm>
        <a:graphic>
          <a:graphicData uri="http://schemas.openxmlformats.org/presentationml/2006/ole">
            <mc:AlternateContent xmlns:mc="http://schemas.openxmlformats.org/markup-compatibility/2006">
              <mc:Choice xmlns:v="urn:schemas-microsoft-com:vml" Requires="v">
                <p:oleObj spid="_x0000_s44055" name="Equation" r:id="rId3" imgW="507960" imgH="215640" progId="Equation.3">
                  <p:embed/>
                </p:oleObj>
              </mc:Choice>
              <mc:Fallback>
                <p:oleObj name="Equation" r:id="rId3" imgW="507960" imgH="215640" progId="Equation.3">
                  <p:embed/>
                  <p:pic>
                    <p:nvPicPr>
                      <p:cNvPr id="0" name=""/>
                      <p:cNvPicPr>
                        <a:picLocks noChangeAspect="1" noChangeArrowheads="1"/>
                      </p:cNvPicPr>
                      <p:nvPr/>
                    </p:nvPicPr>
                    <p:blipFill>
                      <a:blip r:embed="rId4"/>
                      <a:srcRect/>
                      <a:stretch>
                        <a:fillRect/>
                      </a:stretch>
                    </p:blipFill>
                    <p:spPr bwMode="auto">
                      <a:xfrm>
                        <a:off x="3978275" y="1839702"/>
                        <a:ext cx="158115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2523513112"/>
              </p:ext>
            </p:extLst>
          </p:nvPr>
        </p:nvGraphicFramePr>
        <p:xfrm>
          <a:off x="3707903" y="3707740"/>
          <a:ext cx="2876103" cy="680203"/>
        </p:xfrm>
        <a:graphic>
          <a:graphicData uri="http://schemas.openxmlformats.org/presentationml/2006/ole">
            <mc:AlternateContent xmlns:mc="http://schemas.openxmlformats.org/markup-compatibility/2006">
              <mc:Choice xmlns:v="urn:schemas-microsoft-com:vml" Requires="v">
                <p:oleObj spid="_x0000_s44056" name="Equation" r:id="rId5" imgW="1143000" imgH="266400" progId="Equation.3">
                  <p:embed/>
                </p:oleObj>
              </mc:Choice>
              <mc:Fallback>
                <p:oleObj name="Equation" r:id="rId5" imgW="1143000" imgH="266400" progId="Equation.3">
                  <p:embed/>
                  <p:pic>
                    <p:nvPicPr>
                      <p:cNvPr id="0" name=""/>
                      <p:cNvPicPr>
                        <a:picLocks noChangeAspect="1" noChangeArrowheads="1"/>
                      </p:cNvPicPr>
                      <p:nvPr/>
                    </p:nvPicPr>
                    <p:blipFill>
                      <a:blip r:embed="rId6"/>
                      <a:srcRect/>
                      <a:stretch>
                        <a:fillRect/>
                      </a:stretch>
                    </p:blipFill>
                    <p:spPr bwMode="auto">
                      <a:xfrm>
                        <a:off x="3707903" y="3707740"/>
                        <a:ext cx="2876103" cy="680203"/>
                      </a:xfrm>
                      <a:prstGeom prst="rect">
                        <a:avLst/>
                      </a:prstGeom>
                      <a:noFill/>
                    </p:spPr>
                  </p:pic>
                </p:oleObj>
              </mc:Fallback>
            </mc:AlternateContent>
          </a:graphicData>
        </a:graphic>
      </p:graphicFrame>
      <p:pic>
        <p:nvPicPr>
          <p:cNvPr id="4403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4476" t="2026" r="22190" b="1299"/>
          <a:stretch/>
        </p:blipFill>
        <p:spPr bwMode="auto">
          <a:xfrm>
            <a:off x="1907704" y="4365104"/>
            <a:ext cx="246208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8547" y="4561431"/>
            <a:ext cx="3655901" cy="2035921"/>
          </a:xfrm>
          <a:prstGeom prst="rect">
            <a:avLst/>
          </a:prstGeom>
        </p:spPr>
      </p:pic>
    </p:spTree>
    <p:extLst>
      <p:ext uri="{BB962C8B-B14F-4D97-AF65-F5344CB8AC3E}">
        <p14:creationId xmlns:p14="http://schemas.microsoft.com/office/powerpoint/2010/main" val="1600327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428992" y="3214686"/>
            <a:ext cx="2500330" cy="1000132"/>
          </a:xfrm>
          <a:prstGeom prst="rect">
            <a:avLst/>
          </a:prstGeom>
          <a:ln>
            <a:solidFill>
              <a:schemeClr val="tx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endParaRPr lang="ru-RU"/>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Законы Ньютона </a:t>
            </a:r>
          </a:p>
        </p:txBody>
      </p:sp>
      <p:sp>
        <p:nvSpPr>
          <p:cNvPr id="16387" name="TextBox 2"/>
          <p:cNvSpPr txBox="1">
            <a:spLocks noChangeArrowheads="1"/>
          </p:cNvSpPr>
          <p:nvPr/>
        </p:nvSpPr>
        <p:spPr bwMode="auto">
          <a:xfrm>
            <a:off x="1069975" y="965200"/>
            <a:ext cx="7859713" cy="2678113"/>
          </a:xfrm>
          <a:prstGeom prst="rect">
            <a:avLst/>
          </a:prstGeom>
          <a:noFill/>
          <a:ln w="9525">
            <a:noFill/>
            <a:miter lim="800000"/>
            <a:headEnd/>
            <a:tailEnd/>
          </a:ln>
        </p:spPr>
        <p:txBody>
          <a:bodyPr>
            <a:spAutoFit/>
          </a:bodyPr>
          <a:lstStyle/>
          <a:p>
            <a:pPr algn="ctr">
              <a:defRPr/>
            </a:pPr>
            <a:r>
              <a:rPr lang="en-US" sz="2400" dirty="0">
                <a:effectLst>
                  <a:outerShdw blurRad="38100" dist="38100" dir="2700000" algn="tl">
                    <a:srgbClr val="000000">
                      <a:alpha val="43137"/>
                    </a:srgbClr>
                  </a:outerShdw>
                </a:effectLst>
                <a:latin typeface="Times New Roman" pitchFamily="18" charset="0"/>
                <a:cs typeface="Times New Roman" pitchFamily="18" charset="0"/>
              </a:rPr>
              <a:t>III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закон Ньютона</a:t>
            </a:r>
          </a:p>
          <a:p>
            <a:pPr algn="ctr">
              <a:defRPr/>
            </a:pP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ru-RU" sz="24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Силы, с которыми два тела действуют друг на друга равны по модулю и направлены в противоположные стороны вдоль прямой, соединяющей эти тела.</a:t>
            </a:r>
            <a:endParaRPr lang="ru-RU" sz="2400" dirty="0">
              <a:solidFill>
                <a:schemeClr val="accent3">
                  <a:lumMod val="50000"/>
                </a:schemeClr>
              </a:solidFill>
              <a:latin typeface="Times New Roman" pitchFamily="18" charset="0"/>
              <a:cs typeface="Times New Roman" pitchFamily="18" charset="0"/>
            </a:endParaRPr>
          </a:p>
          <a:p>
            <a:pPr algn="just">
              <a:defRPr/>
            </a:pPr>
            <a:endParaRPr lang="ru-RU" sz="2400" dirty="0">
              <a:latin typeface="Times New Roman" pitchFamily="18" charset="0"/>
              <a:cs typeface="Times New Roman" pitchFamily="18" charset="0"/>
            </a:endParaRPr>
          </a:p>
          <a:p>
            <a:pPr algn="ctr">
              <a:defRPr/>
            </a:pP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04" name="TextBox 3"/>
          <p:cNvSpPr txBox="1">
            <a:spLocks noChangeArrowheads="1"/>
          </p:cNvSpPr>
          <p:nvPr/>
        </p:nvSpPr>
        <p:spPr bwMode="auto">
          <a:xfrm>
            <a:off x="357188" y="6215063"/>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12</a:t>
            </a:r>
            <a:endParaRPr lang="ru-RU" sz="2400" dirty="0">
              <a:latin typeface="Corbel" pitchFamily="34" charset="0"/>
            </a:endParaRPr>
          </a:p>
        </p:txBody>
      </p:sp>
      <p:sp>
        <p:nvSpPr>
          <p:cNvPr id="410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410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4098" name="Object 4"/>
          <p:cNvGraphicFramePr>
            <a:graphicFrameLocks noChangeAspect="1"/>
          </p:cNvGraphicFramePr>
          <p:nvPr/>
        </p:nvGraphicFramePr>
        <p:xfrm>
          <a:off x="3781425" y="3290888"/>
          <a:ext cx="1862138" cy="638175"/>
        </p:xfrm>
        <a:graphic>
          <a:graphicData uri="http://schemas.openxmlformats.org/presentationml/2006/ole">
            <mc:AlternateContent xmlns:mc="http://schemas.openxmlformats.org/markup-compatibility/2006">
              <mc:Choice xmlns:v="urn:schemas-microsoft-com:vml" Requires="v">
                <p:oleObj spid="_x0000_s4122" name="Формула" r:id="rId4" imgW="710891" imgH="241195" progId="Equation.3">
                  <p:embed/>
                </p:oleObj>
              </mc:Choice>
              <mc:Fallback>
                <p:oleObj name="Формула" r:id="rId4" imgW="710891" imgH="24119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3290888"/>
                        <a:ext cx="18621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7" name="Рисунок 9" descr="18.%ea 3 %e7%e0%ea%ee%ed%f3 %cd%fc%fe%f2%ee%ed%e0_.gif"/>
          <p:cNvPicPr>
            <a:picLocks noChangeAspect="1"/>
          </p:cNvPicPr>
          <p:nvPr/>
        </p:nvPicPr>
        <p:blipFill>
          <a:blip r:embed="rId6">
            <a:extLst>
              <a:ext uri="{28A0092B-C50C-407E-A947-70E740481C1C}">
                <a14:useLocalDpi xmlns:a14="http://schemas.microsoft.com/office/drawing/2010/main" val="0"/>
              </a:ext>
            </a:extLst>
          </a:blip>
          <a:srcRect t="28125" b="23805"/>
          <a:stretch>
            <a:fillRect/>
          </a:stretch>
        </p:blipFill>
        <p:spPr bwMode="auto">
          <a:xfrm>
            <a:off x="1785938" y="4286250"/>
            <a:ext cx="65024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500166" y="1857364"/>
            <a:ext cx="3214710" cy="1643074"/>
          </a:xfrm>
          <a:prstGeom prst="rect">
            <a:avLst/>
          </a:prstGeom>
          <a:ln>
            <a:solidFill>
              <a:schemeClr val="tx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endParaRPr lang="ru-RU"/>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Силы в механике </a:t>
            </a:r>
          </a:p>
        </p:txBody>
      </p:sp>
      <p:sp>
        <p:nvSpPr>
          <p:cNvPr id="16387" name="TextBox 2"/>
          <p:cNvSpPr txBox="1">
            <a:spLocks noChangeArrowheads="1"/>
          </p:cNvSpPr>
          <p:nvPr/>
        </p:nvSpPr>
        <p:spPr bwMode="auto">
          <a:xfrm>
            <a:off x="1069975" y="830263"/>
            <a:ext cx="7859713" cy="1384300"/>
          </a:xfrm>
          <a:prstGeom prst="rect">
            <a:avLst/>
          </a:prstGeom>
          <a:noFill/>
          <a:ln w="9525">
            <a:noFill/>
            <a:miter lim="800000"/>
            <a:headEnd/>
            <a:tailEnd/>
          </a:ln>
        </p:spPr>
        <p:txBody>
          <a:bodyPr>
            <a:spAutoFit/>
          </a:bodyPr>
          <a:lstStyle/>
          <a:p>
            <a:pPr>
              <a:defRPr/>
            </a:pPr>
            <a:r>
              <a:rPr lang="ru-RU" sz="2800" dirty="0">
                <a:effectLst>
                  <a:outerShdw blurRad="38100" dist="38100" dir="2700000" algn="tl">
                    <a:srgbClr val="000000">
                      <a:alpha val="43137"/>
                    </a:srgbClr>
                  </a:outerShdw>
                </a:effectLst>
                <a:latin typeface="Times New Roman" pitchFamily="18" charset="0"/>
                <a:cs typeface="Times New Roman" pitchFamily="18" charset="0"/>
              </a:rPr>
              <a:t>Сила гравитационного притяжения:</a:t>
            </a:r>
            <a:endParaRPr lang="ru-RU" sz="2800" dirty="0">
              <a:solidFill>
                <a:schemeClr val="accent3">
                  <a:lumMod val="50000"/>
                </a:schemeClr>
              </a:solidFill>
              <a:latin typeface="Times New Roman" pitchFamily="18" charset="0"/>
              <a:cs typeface="Times New Roman" pitchFamily="18" charset="0"/>
            </a:endParaRPr>
          </a:p>
          <a:p>
            <a:pPr algn="just">
              <a:defRPr/>
            </a:pPr>
            <a:endParaRPr lang="ru-RU" sz="2800" dirty="0">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58" name="TextBox 3"/>
          <p:cNvSpPr txBox="1">
            <a:spLocks noChangeArrowheads="1"/>
          </p:cNvSpPr>
          <p:nvPr/>
        </p:nvSpPr>
        <p:spPr bwMode="auto">
          <a:xfrm>
            <a:off x="357188" y="6215063"/>
            <a:ext cx="45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a:latin typeface="Corbel" pitchFamily="34" charset="0"/>
              </a:rPr>
              <a:t>13</a:t>
            </a:r>
          </a:p>
        </p:txBody>
      </p:sp>
      <p:sp>
        <p:nvSpPr>
          <p:cNvPr id="61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616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146" name="Object 4"/>
          <p:cNvGraphicFramePr>
            <a:graphicFrameLocks noChangeAspect="1"/>
          </p:cNvGraphicFramePr>
          <p:nvPr/>
        </p:nvGraphicFramePr>
        <p:xfrm>
          <a:off x="1533525" y="1863725"/>
          <a:ext cx="3098800" cy="1497013"/>
        </p:xfrm>
        <a:graphic>
          <a:graphicData uri="http://schemas.openxmlformats.org/presentationml/2006/ole">
            <mc:AlternateContent xmlns:mc="http://schemas.openxmlformats.org/markup-compatibility/2006">
              <mc:Choice xmlns:v="urn:schemas-microsoft-com:vml" Requires="v">
                <p:oleObj spid="_x0000_s6261" name="Формула" r:id="rId4" imgW="850680" imgH="406080" progId="Equation.3">
                  <p:embed/>
                </p:oleObj>
              </mc:Choice>
              <mc:Fallback>
                <p:oleObj name="Формула" r:id="rId4" imgW="850680" imgH="406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5" y="1863725"/>
                        <a:ext cx="3098800"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61" name="Рисунок 11" descr="gravity.gif"/>
          <p:cNvPicPr>
            <a:picLocks noChangeAspect="1"/>
          </p:cNvPicPr>
          <p:nvPr/>
        </p:nvPicPr>
        <p:blipFill>
          <a:blip r:embed="rId6">
            <a:extLst>
              <a:ext uri="{28A0092B-C50C-407E-A947-70E740481C1C}">
                <a14:useLocalDpi xmlns:a14="http://schemas.microsoft.com/office/drawing/2010/main" val="0"/>
              </a:ext>
            </a:extLst>
          </a:blip>
          <a:srcRect l="20625" t="31596" r="13750" b="43974"/>
          <a:stretch>
            <a:fillRect/>
          </a:stretch>
        </p:blipFill>
        <p:spPr bwMode="auto">
          <a:xfrm>
            <a:off x="1285875" y="4071938"/>
            <a:ext cx="42513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7" name="Object 3"/>
          <p:cNvGraphicFramePr>
            <a:graphicFrameLocks noChangeAspect="1"/>
          </p:cNvGraphicFramePr>
          <p:nvPr/>
        </p:nvGraphicFramePr>
        <p:xfrm>
          <a:off x="1571625" y="3714750"/>
          <a:ext cx="646113" cy="701675"/>
        </p:xfrm>
        <a:graphic>
          <a:graphicData uri="http://schemas.openxmlformats.org/presentationml/2006/ole">
            <mc:AlternateContent xmlns:mc="http://schemas.openxmlformats.org/markup-compatibility/2006">
              <mc:Choice xmlns:v="urn:schemas-microsoft-com:vml" Requires="v">
                <p:oleObj spid="_x0000_s6262" name="Формула" r:id="rId7" imgW="177480" imgH="190440" progId="Equation.3">
                  <p:embed/>
                </p:oleObj>
              </mc:Choice>
              <mc:Fallback>
                <p:oleObj name="Формула" r:id="rId7" imgW="177480" imgH="1904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25" y="3714750"/>
                        <a:ext cx="64611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3978275" y="3714750"/>
          <a:ext cx="692150" cy="701675"/>
        </p:xfrm>
        <a:graphic>
          <a:graphicData uri="http://schemas.openxmlformats.org/presentationml/2006/ole">
            <mc:AlternateContent xmlns:mc="http://schemas.openxmlformats.org/markup-compatibility/2006">
              <mc:Choice xmlns:v="urn:schemas-microsoft-com:vml" Requires="v">
                <p:oleObj spid="_x0000_s6263" name="Формула" r:id="rId9" imgW="190440" imgH="190440" progId="Equation.3">
                  <p:embed/>
                </p:oleObj>
              </mc:Choice>
              <mc:Fallback>
                <p:oleObj name="Формула" r:id="rId9" imgW="190440" imgH="1904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8275" y="3714750"/>
                        <a:ext cx="692150"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2908300" y="5143500"/>
          <a:ext cx="592138" cy="642938"/>
        </p:xfrm>
        <a:graphic>
          <a:graphicData uri="http://schemas.openxmlformats.org/presentationml/2006/ole">
            <mc:AlternateContent xmlns:mc="http://schemas.openxmlformats.org/markup-compatibility/2006">
              <mc:Choice xmlns:v="urn:schemas-microsoft-com:vml" Requires="v">
                <p:oleObj spid="_x0000_s6264" name="Формула" r:id="rId11" imgW="177480" imgH="190440" progId="Equation.3">
                  <p:embed/>
                </p:oleObj>
              </mc:Choice>
              <mc:Fallback>
                <p:oleObj name="Формула" r:id="rId11" imgW="177480" imgH="19044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8300" y="5143500"/>
                        <a:ext cx="592138"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2428875" y="4000500"/>
          <a:ext cx="701675" cy="709613"/>
        </p:xfrm>
        <a:graphic>
          <a:graphicData uri="http://schemas.openxmlformats.org/presentationml/2006/ole">
            <mc:AlternateContent xmlns:mc="http://schemas.openxmlformats.org/markup-compatibility/2006">
              <mc:Choice xmlns:v="urn:schemas-microsoft-com:vml" Requires="v">
                <p:oleObj spid="_x0000_s6265" name="Формула" r:id="rId13" imgW="215640" imgH="215640" progId="Equation.3">
                  <p:embed/>
                </p:oleObj>
              </mc:Choice>
              <mc:Fallback>
                <p:oleObj name="Формула" r:id="rId13" imgW="215640" imgH="21564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8875" y="4000500"/>
                        <a:ext cx="701675"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3214688" y="4000500"/>
          <a:ext cx="701675" cy="709613"/>
        </p:xfrm>
        <a:graphic>
          <a:graphicData uri="http://schemas.openxmlformats.org/presentationml/2006/ole">
            <mc:AlternateContent xmlns:mc="http://schemas.openxmlformats.org/markup-compatibility/2006">
              <mc:Choice xmlns:v="urn:schemas-microsoft-com:vml" Requires="v">
                <p:oleObj spid="_x0000_s6266" name="Формула" r:id="rId15" imgW="215640" imgH="215640" progId="Equation.3">
                  <p:embed/>
                </p:oleObj>
              </mc:Choice>
              <mc:Fallback>
                <p:oleObj name="Формула" r:id="rId15" imgW="215640" imgH="21564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4688" y="4000500"/>
                        <a:ext cx="701675"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3571875" y="5715000"/>
          <a:ext cx="5319713" cy="842963"/>
        </p:xfrm>
        <a:graphic>
          <a:graphicData uri="http://schemas.openxmlformats.org/presentationml/2006/ole">
            <mc:AlternateContent xmlns:mc="http://schemas.openxmlformats.org/markup-compatibility/2006">
              <mc:Choice xmlns:v="urn:schemas-microsoft-com:vml" Requires="v">
                <p:oleObj spid="_x0000_s6267" name="Формула" r:id="rId17" imgW="1460160" imgH="228600" progId="Equation.3">
                  <p:embed/>
                </p:oleObj>
              </mc:Choice>
              <mc:Fallback>
                <p:oleObj name="Формула" r:id="rId17" imgW="1460160" imgH="22860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1875" y="5715000"/>
                        <a:ext cx="5319713"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62" name="Рисунок 18" descr="сила-тяжести.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000750" y="1857375"/>
            <a:ext cx="22860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000364" y="1484784"/>
            <a:ext cx="2571768" cy="1214446"/>
          </a:xfrm>
          <a:prstGeom prst="rect">
            <a:avLst/>
          </a:prstGeom>
          <a:ln>
            <a:solidFill>
              <a:schemeClr val="tx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endParaRPr lang="ru-RU"/>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Силы в механике </a:t>
            </a:r>
          </a:p>
        </p:txBody>
      </p:sp>
      <p:sp>
        <p:nvSpPr>
          <p:cNvPr id="16387" name="TextBox 2"/>
          <p:cNvSpPr txBox="1">
            <a:spLocks noChangeArrowheads="1"/>
          </p:cNvSpPr>
          <p:nvPr/>
        </p:nvSpPr>
        <p:spPr bwMode="auto">
          <a:xfrm>
            <a:off x="1069975" y="830263"/>
            <a:ext cx="7859713" cy="2677656"/>
          </a:xfrm>
          <a:prstGeom prst="rect">
            <a:avLst/>
          </a:prstGeom>
          <a:noFill/>
          <a:ln w="9525">
            <a:noFill/>
            <a:miter lim="800000"/>
            <a:headEnd/>
            <a:tailEnd/>
          </a:ln>
        </p:spPr>
        <p:txBody>
          <a:bodyPr>
            <a:spAutoFit/>
          </a:bodyPr>
          <a:lstStyle/>
          <a:p>
            <a:pPr>
              <a:defRPr/>
            </a:pPr>
            <a:r>
              <a:rPr lang="ru-RU" sz="2800" dirty="0">
                <a:effectLst>
                  <a:outerShdw blurRad="38100" dist="38100" dir="2700000" algn="tl">
                    <a:srgbClr val="000000">
                      <a:alpha val="43137"/>
                    </a:srgbClr>
                  </a:outerShdw>
                </a:effectLst>
                <a:latin typeface="Times New Roman" pitchFamily="18" charset="0"/>
                <a:cs typeface="Times New Roman" pitchFamily="18" charset="0"/>
              </a:rPr>
              <a:t>Однородная сила тяжести</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a:defRPr/>
            </a:pPr>
            <a:endParaRPr lang="ru-RU" sz="28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ru-RU" sz="2400" i="1" dirty="0" smtClean="0">
                <a:latin typeface="Times New Roman" pitchFamily="18" charset="0"/>
                <a:cs typeface="Times New Roman" pitchFamily="18" charset="0"/>
              </a:rPr>
              <a:t>На поверхности Земли:</a:t>
            </a:r>
            <a:endParaRPr lang="ru-RU" sz="2400" i="1" dirty="0">
              <a:latin typeface="Times New Roman" pitchFamily="18" charset="0"/>
              <a:cs typeface="Times New Roman" pitchFamily="18" charset="0"/>
            </a:endParaRPr>
          </a:p>
        </p:txBody>
      </p:sp>
      <p:sp>
        <p:nvSpPr>
          <p:cNvPr id="7179" name="TextBox 3"/>
          <p:cNvSpPr txBox="1">
            <a:spLocks noChangeArrowheads="1"/>
          </p:cNvSpPr>
          <p:nvPr/>
        </p:nvSpPr>
        <p:spPr bwMode="auto">
          <a:xfrm>
            <a:off x="357188" y="6215063"/>
            <a:ext cx="481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a:latin typeface="Corbel" pitchFamily="34" charset="0"/>
              </a:rPr>
              <a:t>14</a:t>
            </a:r>
          </a:p>
        </p:txBody>
      </p:sp>
      <p:sp>
        <p:nvSpPr>
          <p:cNvPr id="718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718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7170" name="Object 4"/>
          <p:cNvGraphicFramePr>
            <a:graphicFrameLocks noChangeAspect="1"/>
          </p:cNvGraphicFramePr>
          <p:nvPr>
            <p:extLst>
              <p:ext uri="{D42A27DB-BD31-4B8C-83A1-F6EECF244321}">
                <p14:modId xmlns:p14="http://schemas.microsoft.com/office/powerpoint/2010/main" val="749422358"/>
              </p:ext>
            </p:extLst>
          </p:nvPr>
        </p:nvGraphicFramePr>
        <p:xfrm>
          <a:off x="3454400" y="1689583"/>
          <a:ext cx="1617663" cy="795337"/>
        </p:xfrm>
        <a:graphic>
          <a:graphicData uri="http://schemas.openxmlformats.org/presentationml/2006/ole">
            <mc:AlternateContent xmlns:mc="http://schemas.openxmlformats.org/markup-compatibility/2006">
              <mc:Choice xmlns:v="urn:schemas-microsoft-com:vml" Requires="v">
                <p:oleObj spid="_x0000_s7243" name="Формула" r:id="rId4" imgW="444240" imgH="215640" progId="Equation.3">
                  <p:embed/>
                </p:oleObj>
              </mc:Choice>
              <mc:Fallback>
                <p:oleObj name="Формула" r:id="rId4" imgW="44424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1689583"/>
                        <a:ext cx="1617663"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9"/>
          <p:cNvGraphicFramePr>
            <a:graphicFrameLocks noChangeAspect="1"/>
          </p:cNvGraphicFramePr>
          <p:nvPr>
            <p:extLst>
              <p:ext uri="{D42A27DB-BD31-4B8C-83A1-F6EECF244321}">
                <p14:modId xmlns:p14="http://schemas.microsoft.com/office/powerpoint/2010/main" val="1946136035"/>
              </p:ext>
            </p:extLst>
          </p:nvPr>
        </p:nvGraphicFramePr>
        <p:xfrm>
          <a:off x="1187624" y="3645024"/>
          <a:ext cx="3241675" cy="1346200"/>
        </p:xfrm>
        <a:graphic>
          <a:graphicData uri="http://schemas.openxmlformats.org/presentationml/2006/ole">
            <mc:AlternateContent xmlns:mc="http://schemas.openxmlformats.org/markup-compatibility/2006">
              <mc:Choice xmlns:v="urn:schemas-microsoft-com:vml" Requires="v">
                <p:oleObj spid="_x0000_s7244" name="Формула" r:id="rId6" imgW="990360" imgH="406080" progId="Equation.3">
                  <p:embed/>
                </p:oleObj>
              </mc:Choice>
              <mc:Fallback>
                <p:oleObj name="Формула" r:id="rId6" imgW="990360" imgH="40608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645024"/>
                        <a:ext cx="3241675"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10"/>
          <p:cNvGraphicFramePr>
            <a:graphicFrameLocks noChangeAspect="1"/>
          </p:cNvGraphicFramePr>
          <p:nvPr>
            <p:extLst>
              <p:ext uri="{D42A27DB-BD31-4B8C-83A1-F6EECF244321}">
                <p14:modId xmlns:p14="http://schemas.microsoft.com/office/powerpoint/2010/main" val="2156523323"/>
              </p:ext>
            </p:extLst>
          </p:nvPr>
        </p:nvGraphicFramePr>
        <p:xfrm>
          <a:off x="4798218" y="3582839"/>
          <a:ext cx="2078038" cy="1430337"/>
        </p:xfrm>
        <a:graphic>
          <a:graphicData uri="http://schemas.openxmlformats.org/presentationml/2006/ole">
            <mc:AlternateContent xmlns:mc="http://schemas.openxmlformats.org/markup-compatibility/2006">
              <mc:Choice xmlns:v="urn:schemas-microsoft-com:vml" Requires="v">
                <p:oleObj spid="_x0000_s7245" name="Equation" r:id="rId8" imgW="634680" imgH="431640" progId="Equation.3">
                  <p:embed/>
                </p:oleObj>
              </mc:Choice>
              <mc:Fallback>
                <p:oleObj name="Equation" r:id="rId8" imgW="634680" imgH="431640" progId="Equation.3">
                  <p:embed/>
                  <p:pic>
                    <p:nvPicPr>
                      <p:cNvPr id="0" name="Object 10"/>
                      <p:cNvPicPr>
                        <a:picLocks noChangeAspect="1" noChangeArrowheads="1"/>
                      </p:cNvPicPr>
                      <p:nvPr/>
                    </p:nvPicPr>
                    <p:blipFill>
                      <a:blip r:embed="rId9"/>
                      <a:srcRect/>
                      <a:stretch>
                        <a:fillRect/>
                      </a:stretch>
                    </p:blipFill>
                    <p:spPr bwMode="auto">
                      <a:xfrm>
                        <a:off x="4798218" y="3582839"/>
                        <a:ext cx="2078038"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11"/>
          <p:cNvGraphicFramePr>
            <a:graphicFrameLocks noChangeAspect="1"/>
          </p:cNvGraphicFramePr>
          <p:nvPr/>
        </p:nvGraphicFramePr>
        <p:xfrm>
          <a:off x="2928938" y="5661025"/>
          <a:ext cx="4324350" cy="839788"/>
        </p:xfrm>
        <a:graphic>
          <a:graphicData uri="http://schemas.openxmlformats.org/presentationml/2006/ole">
            <mc:AlternateContent xmlns:mc="http://schemas.openxmlformats.org/markup-compatibility/2006">
              <mc:Choice xmlns:v="urn:schemas-microsoft-com:vml" Requires="v">
                <p:oleObj spid="_x0000_s7246" name="Формула" r:id="rId10" imgW="1320480" imgH="253800" progId="Equation.3">
                  <p:embed/>
                </p:oleObj>
              </mc:Choice>
              <mc:Fallback>
                <p:oleObj name="Формула" r:id="rId10" imgW="1320480" imgH="2538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38" y="5661025"/>
                        <a:ext cx="432435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82" name="Рисунок 22" descr="0006-005-Sila-tjazhesti-Siloj-tjazhesti-nazyvaetsja-sila-s-kotoroj-Zemlja.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76343" y="548680"/>
            <a:ext cx="21161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500166" y="4786322"/>
            <a:ext cx="2214578" cy="1071570"/>
          </a:xfrm>
          <a:prstGeom prst="rect">
            <a:avLst/>
          </a:prstGeom>
          <a:ln>
            <a:solidFill>
              <a:schemeClr val="tx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1306481" y="1820842"/>
            <a:ext cx="2571768" cy="1214446"/>
          </a:xfrm>
          <a:prstGeom prst="rect">
            <a:avLst/>
          </a:prstGeom>
          <a:ln>
            <a:solidFill>
              <a:schemeClr val="tx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endParaRPr lang="ru-RU"/>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Сила упругости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16387" name="TextBox 2"/>
          <p:cNvSpPr txBox="1">
            <a:spLocks noChangeArrowheads="1"/>
          </p:cNvSpPr>
          <p:nvPr/>
        </p:nvSpPr>
        <p:spPr bwMode="auto">
          <a:xfrm>
            <a:off x="1069975" y="830263"/>
            <a:ext cx="7859713" cy="3538537"/>
          </a:xfrm>
          <a:prstGeom prst="rect">
            <a:avLst/>
          </a:prstGeom>
          <a:noFill/>
          <a:ln w="9525">
            <a:noFill/>
            <a:miter lim="800000"/>
            <a:headEnd/>
            <a:tailEnd/>
          </a:ln>
        </p:spPr>
        <p:txBody>
          <a:bodyPr>
            <a:spAutoFit/>
          </a:bodyPr>
          <a:lstStyle/>
          <a:p>
            <a:pPr>
              <a:defRPr/>
            </a:pPr>
            <a:r>
              <a:rPr lang="ru-RU" sz="2800" dirty="0">
                <a:effectLst>
                  <a:outerShdw blurRad="38100" dist="38100" dir="2700000" algn="tl">
                    <a:srgbClr val="000000">
                      <a:alpha val="43137"/>
                    </a:srgbClr>
                  </a:outerShdw>
                </a:effectLst>
                <a:latin typeface="Times New Roman" pitchFamily="18" charset="0"/>
                <a:cs typeface="Times New Roman" pitchFamily="18" charset="0"/>
              </a:rPr>
              <a:t>Сила упругости:</a:t>
            </a:r>
            <a:endParaRPr lang="ru-RU" sz="2800" dirty="0">
              <a:solidFill>
                <a:schemeClr val="accent3">
                  <a:lumMod val="50000"/>
                </a:schemeClr>
              </a:solidFill>
              <a:latin typeface="Times New Roman" pitchFamily="18" charset="0"/>
              <a:cs typeface="Times New Roman" pitchFamily="18" charset="0"/>
            </a:endParaRPr>
          </a:p>
          <a:p>
            <a:pPr algn="just">
              <a:defRPr/>
            </a:pPr>
            <a:endParaRPr lang="ru-RU" sz="2800" dirty="0">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ru-RU" sz="2800" dirty="0">
                <a:effectLst>
                  <a:outerShdw blurRad="38100" dist="38100" dir="2700000" algn="tl">
                    <a:srgbClr val="000000">
                      <a:alpha val="43137"/>
                    </a:srgbClr>
                  </a:outerShdw>
                </a:effectLst>
                <a:latin typeface="Times New Roman" pitchFamily="18" charset="0"/>
                <a:cs typeface="Times New Roman" pitchFamily="18" charset="0"/>
              </a:rPr>
              <a:t>Закон Гука:</a:t>
            </a:r>
          </a:p>
        </p:txBody>
      </p:sp>
      <p:sp>
        <p:nvSpPr>
          <p:cNvPr id="8204" name="TextBox 3"/>
          <p:cNvSpPr txBox="1">
            <a:spLocks noChangeArrowheads="1"/>
          </p:cNvSpPr>
          <p:nvPr/>
        </p:nvSpPr>
        <p:spPr bwMode="auto">
          <a:xfrm>
            <a:off x="357188" y="6215063"/>
            <a:ext cx="469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a:latin typeface="Corbel" pitchFamily="34" charset="0"/>
              </a:rPr>
              <a:t>15</a:t>
            </a:r>
          </a:p>
        </p:txBody>
      </p:sp>
      <p:sp>
        <p:nvSpPr>
          <p:cNvPr id="820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820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8194" name="Object 4"/>
          <p:cNvGraphicFramePr>
            <a:graphicFrameLocks noChangeAspect="1"/>
          </p:cNvGraphicFramePr>
          <p:nvPr/>
        </p:nvGraphicFramePr>
        <p:xfrm>
          <a:off x="1714500" y="2071688"/>
          <a:ext cx="1711325" cy="701675"/>
        </p:xfrm>
        <a:graphic>
          <a:graphicData uri="http://schemas.openxmlformats.org/presentationml/2006/ole">
            <mc:AlternateContent xmlns:mc="http://schemas.openxmlformats.org/markup-compatibility/2006">
              <mc:Choice xmlns:v="urn:schemas-microsoft-com:vml" Requires="v">
                <p:oleObj spid="_x0000_s8240" name="Формула" r:id="rId3" imgW="469800" imgH="190440" progId="Equation.3">
                  <p:embed/>
                </p:oleObj>
              </mc:Choice>
              <mc:Fallback>
                <p:oleObj name="Формула" r:id="rId3" imgW="469800" imgH="1904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071688"/>
                        <a:ext cx="171132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4"/>
          <p:cNvGraphicFramePr>
            <a:graphicFrameLocks noChangeAspect="1"/>
          </p:cNvGraphicFramePr>
          <p:nvPr>
            <p:extLst>
              <p:ext uri="{D42A27DB-BD31-4B8C-83A1-F6EECF244321}">
                <p14:modId xmlns:p14="http://schemas.microsoft.com/office/powerpoint/2010/main" val="1864427431"/>
              </p:ext>
            </p:extLst>
          </p:nvPr>
        </p:nvGraphicFramePr>
        <p:xfrm>
          <a:off x="1786062" y="5003793"/>
          <a:ext cx="1777826" cy="585447"/>
        </p:xfrm>
        <a:graphic>
          <a:graphicData uri="http://schemas.openxmlformats.org/presentationml/2006/ole">
            <mc:AlternateContent xmlns:mc="http://schemas.openxmlformats.org/markup-compatibility/2006">
              <mc:Choice xmlns:v="urn:schemas-microsoft-com:vml" Requires="v">
                <p:oleObj spid="_x0000_s8241" name="Equation" r:id="rId5" imgW="545760" imgH="177480" progId="Equation.3">
                  <p:embed/>
                </p:oleObj>
              </mc:Choice>
              <mc:Fallback>
                <p:oleObj name="Equation" r:id="rId5" imgW="545760" imgH="177480" progId="Equation.3">
                  <p:embed/>
                  <p:pic>
                    <p:nvPicPr>
                      <p:cNvPr id="0" name="Object 4"/>
                      <p:cNvPicPr>
                        <a:picLocks noChangeAspect="1" noChangeArrowheads="1"/>
                      </p:cNvPicPr>
                      <p:nvPr/>
                    </p:nvPicPr>
                    <p:blipFill>
                      <a:blip r:embed="rId6"/>
                      <a:srcRect/>
                      <a:stretch>
                        <a:fillRect/>
                      </a:stretch>
                    </p:blipFill>
                    <p:spPr bwMode="auto">
                      <a:xfrm>
                        <a:off x="1786062" y="5003793"/>
                        <a:ext cx="1777826" cy="585447"/>
                      </a:xfrm>
                      <a:prstGeom prst="rect">
                        <a:avLst/>
                      </a:prstGeom>
                      <a:noFill/>
                    </p:spPr>
                  </p:pic>
                </p:oleObj>
              </mc:Fallback>
            </mc:AlternateContent>
          </a:graphicData>
        </a:graphic>
      </p:graphicFrame>
      <p:pic>
        <p:nvPicPr>
          <p:cNvPr id="8207" name="Рисунок 12" descr="0003-002-Skorost-tela-Skorost-tela-menjaetsja-pri-vzaimodejstvii-ego-s-drugim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29500" y="142875"/>
            <a:ext cx="1643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Рисунок 15" descr="пружина.gif"/>
          <p:cNvPicPr>
            <a:picLocks noChangeAspect="1"/>
          </p:cNvPicPr>
          <p:nvPr/>
        </p:nvPicPr>
        <p:blipFill>
          <a:blip r:embed="rId8">
            <a:extLst>
              <a:ext uri="{28A0092B-C50C-407E-A947-70E740481C1C}">
                <a14:useLocalDpi xmlns:a14="http://schemas.microsoft.com/office/drawing/2010/main" val="0"/>
              </a:ext>
            </a:extLst>
          </a:blip>
          <a:srcRect t="15623" b="18750"/>
          <a:stretch>
            <a:fillRect/>
          </a:stretch>
        </p:blipFill>
        <p:spPr bwMode="auto">
          <a:xfrm>
            <a:off x="4238625" y="1785938"/>
            <a:ext cx="47625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Рисунок 16" descr="68594f4a9512ed2b355877205bb92d51_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29125" y="4286250"/>
            <a:ext cx="332581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1187624" y="1124744"/>
            <a:ext cx="3358009" cy="523220"/>
          </a:xfrm>
          <a:prstGeom prst="rect">
            <a:avLst/>
          </a:prstGeom>
          <a:noFill/>
          <a:ln w="9525">
            <a:noFill/>
            <a:miter lim="800000"/>
            <a:headEnd/>
            <a:tailEnd/>
          </a:ln>
        </p:spPr>
        <p:txBody>
          <a:bodyPr wrap="square">
            <a:spAutoFit/>
          </a:bodyPr>
          <a:lstStyle/>
          <a:p>
            <a:pPr algn="ctr">
              <a:defRPr/>
            </a:pPr>
            <a:r>
              <a:rPr lang="ru-RU" sz="2800" dirty="0">
                <a:effectLst>
                  <a:outerShdw blurRad="38100" dist="38100" dir="2700000" algn="tl">
                    <a:srgbClr val="000000">
                      <a:alpha val="43137"/>
                    </a:srgbClr>
                  </a:outerShdw>
                </a:effectLst>
                <a:latin typeface="Times New Roman" pitchFamily="18" charset="0"/>
                <a:cs typeface="Times New Roman" pitchFamily="18" charset="0"/>
              </a:rPr>
              <a:t>с</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ухое</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Трение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9228" name="TextBox 3"/>
          <p:cNvSpPr txBox="1">
            <a:spLocks noChangeArrowheads="1"/>
          </p:cNvSpPr>
          <p:nvPr/>
        </p:nvSpPr>
        <p:spPr bwMode="auto">
          <a:xfrm>
            <a:off x="357188" y="6215063"/>
            <a:ext cx="48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a:latin typeface="Corbel" pitchFamily="34" charset="0"/>
              </a:rPr>
              <a:t>16</a:t>
            </a:r>
          </a:p>
        </p:txBody>
      </p:sp>
      <p:sp>
        <p:nvSpPr>
          <p:cNvPr id="92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923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1" name="Заголовок 1"/>
          <p:cNvSpPr txBox="1">
            <a:spLocks/>
          </p:cNvSpPr>
          <p:nvPr/>
        </p:nvSpPr>
        <p:spPr>
          <a:xfrm>
            <a:off x="1048072" y="1772816"/>
            <a:ext cx="7772400" cy="684212"/>
          </a:xfrm>
          <a:prstGeom prst="rect">
            <a:avLst/>
          </a:prstGeom>
        </p:spPr>
        <p:txBody>
          <a:bodyPr/>
          <a:lstStyle/>
          <a:p>
            <a:pPr algn="ctr" fontAlgn="auto">
              <a:spcAft>
                <a:spcPts val="0"/>
              </a:spcAft>
              <a:defRPr/>
            </a:pPr>
            <a:r>
              <a:rPr lang="ru-RU" sz="32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Силы </a:t>
            </a:r>
            <a:r>
              <a:rPr lang="ru-RU" sz="32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трения</a:t>
            </a: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12" name="TextBox 2"/>
          <p:cNvSpPr txBox="1">
            <a:spLocks noChangeArrowheads="1"/>
          </p:cNvSpPr>
          <p:nvPr/>
        </p:nvSpPr>
        <p:spPr bwMode="auto">
          <a:xfrm>
            <a:off x="5174431" y="1124744"/>
            <a:ext cx="3358009" cy="523220"/>
          </a:xfrm>
          <a:prstGeom prst="rect">
            <a:avLst/>
          </a:prstGeom>
          <a:noFill/>
          <a:ln w="9525">
            <a:noFill/>
            <a:miter lim="800000"/>
            <a:headEnd/>
            <a:tailEnd/>
          </a:ln>
        </p:spPr>
        <p:txBody>
          <a:bodyPr wrap="square">
            <a:spAutoFit/>
          </a:bodyPr>
          <a:lstStyle/>
          <a:p>
            <a:pPr algn="ctr">
              <a:defRPr/>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вязкое</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Straight Arrow Connector 3"/>
          <p:cNvCxnSpPr/>
          <p:nvPr/>
        </p:nvCxnSpPr>
        <p:spPr>
          <a:xfrm flipH="1">
            <a:off x="3131840" y="652255"/>
            <a:ext cx="1080120" cy="4724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485284" y="652255"/>
            <a:ext cx="1102940" cy="4724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2591780" y="2457028"/>
            <a:ext cx="1080120" cy="4724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004048" y="2529036"/>
            <a:ext cx="0" cy="6119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6346723" y="2455210"/>
            <a:ext cx="1177605" cy="3977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2"/>
          <p:cNvSpPr txBox="1">
            <a:spLocks noChangeArrowheads="1"/>
          </p:cNvSpPr>
          <p:nvPr/>
        </p:nvSpPr>
        <p:spPr bwMode="auto">
          <a:xfrm>
            <a:off x="6300192" y="2996952"/>
            <a:ext cx="2736304" cy="2215991"/>
          </a:xfrm>
          <a:prstGeom prst="rect">
            <a:avLst/>
          </a:prstGeom>
          <a:noFill/>
          <a:ln w="9525">
            <a:noFill/>
            <a:miter lim="800000"/>
            <a:headEnd/>
            <a:tailEnd/>
          </a:ln>
        </p:spPr>
        <p:txBody>
          <a:bodyPr wrap="square">
            <a:spAutoFit/>
          </a:bodyPr>
          <a:lstStyle/>
          <a:p>
            <a:pPr algn="ctr">
              <a:defRPr/>
            </a:pPr>
            <a:r>
              <a:rPr lang="ru-RU" sz="2800" dirty="0">
                <a:effectLst>
                  <a:outerShdw blurRad="38100" dist="38100" dir="2700000" algn="tl">
                    <a:srgbClr val="000000">
                      <a:alpha val="43137"/>
                    </a:srgbClr>
                  </a:outerShdw>
                </a:effectLst>
                <a:latin typeface="Times New Roman" pitchFamily="18" charset="0"/>
                <a:cs typeface="Times New Roman" pitchFamily="18" charset="0"/>
              </a:rPr>
              <a:t>к</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ачения</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sz="2200" dirty="0" smtClean="0">
                <a:latin typeface="Times New Roman" pitchFamily="18" charset="0"/>
                <a:cs typeface="Times New Roman" pitchFamily="18" charset="0"/>
              </a:rPr>
              <a:t>значительно меньшее трение, коэффициент трения зависит от твердости поверхности. </a:t>
            </a:r>
            <a:endParaRPr lang="ru-RU" sz="2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0" name="TextBox 2"/>
              <p:cNvSpPr txBox="1">
                <a:spLocks noChangeArrowheads="1"/>
              </p:cNvSpPr>
              <p:nvPr/>
            </p:nvSpPr>
            <p:spPr bwMode="auto">
              <a:xfrm>
                <a:off x="3707904" y="3356992"/>
                <a:ext cx="2736304" cy="1723549"/>
              </a:xfrm>
              <a:prstGeom prst="rect">
                <a:avLst/>
              </a:prstGeom>
              <a:noFill/>
              <a:ln w="9525">
                <a:noFill/>
                <a:miter lim="800000"/>
                <a:headEnd/>
                <a:tailEnd/>
              </a:ln>
            </p:spPr>
            <p:txBody>
              <a:bodyPr wrap="square">
                <a:spAutoFit/>
              </a:bodyPr>
              <a:lstStyle/>
              <a:p>
                <a:pPr algn="ctr">
                  <a:defRPr/>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c</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кольжения</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14:m>
                  <m:oMathPara xmlns:m="http://schemas.openxmlformats.org/officeDocument/2006/math">
                    <m:oMathParaPr>
                      <m:jc m:val="centerGroup"/>
                    </m:oMathParaPr>
                    <m:oMath xmlns:m="http://schemas.openxmlformats.org/officeDocument/2006/math">
                      <m:r>
                        <a:rPr lang="en-US" sz="2200" i="1">
                          <a:latin typeface="Cambria Math"/>
                          <a:cs typeface="Times New Roman" pitchFamily="18" charset="0"/>
                        </a:rPr>
                        <m:t>𝐹</m:t>
                      </m:r>
                      <m:r>
                        <a:rPr lang="ru-RU" sz="2200" i="1">
                          <a:latin typeface="Cambria Math"/>
                          <a:cs typeface="Times New Roman" pitchFamily="18" charset="0"/>
                        </a:rPr>
                        <m:t>тр.</m:t>
                      </m:r>
                      <m:r>
                        <a:rPr lang="en-US" sz="2200" b="0" i="1" smtClean="0">
                          <a:latin typeface="Cambria Math"/>
                          <a:cs typeface="Times New Roman" pitchFamily="18" charset="0"/>
                        </a:rPr>
                        <m:t>=</m:t>
                      </m:r>
                      <m:r>
                        <a:rPr lang="en-US" sz="2200" i="1" smtClean="0">
                          <a:latin typeface="Cambria Math"/>
                          <a:ea typeface="Cambria Math"/>
                          <a:cs typeface="Times New Roman" pitchFamily="18" charset="0"/>
                        </a:rPr>
                        <m:t>𝜇</m:t>
                      </m:r>
                      <m:r>
                        <a:rPr lang="en-US" sz="2200" i="1">
                          <a:latin typeface="Cambria Math"/>
                          <a:ea typeface="Cambria Math"/>
                          <a:cs typeface="Times New Roman" pitchFamily="18" charset="0"/>
                        </a:rPr>
                        <m:t>𝑁</m:t>
                      </m:r>
                    </m:oMath>
                  </m:oMathPara>
                </a14:m>
                <a:endParaRPr lang="ru-RU" sz="2200" dirty="0">
                  <a:latin typeface="Times New Roman" pitchFamily="18" charset="0"/>
                  <a:cs typeface="Times New Roman" pitchFamily="18" charset="0"/>
                </a:endParaRPr>
              </a:p>
              <a:p>
                <a:pPr algn="ctr">
                  <a:defRPr/>
                </a:pP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mc:Choice>
        <mc:Fallback xmlns="">
          <p:sp>
            <p:nvSpPr>
              <p:cNvPr id="20" name="TextBox 2"/>
              <p:cNvSpPr txBox="1">
                <a:spLocks noRot="1" noChangeAspect="1" noMove="1" noResize="1" noEditPoints="1" noAdjustHandles="1" noChangeArrowheads="1" noChangeShapeType="1" noTextEdit="1"/>
              </p:cNvSpPr>
              <p:nvPr/>
            </p:nvSpPr>
            <p:spPr bwMode="auto">
              <a:xfrm>
                <a:off x="3707904" y="3356992"/>
                <a:ext cx="2736304" cy="1723549"/>
              </a:xfrm>
              <a:prstGeom prst="rect">
                <a:avLst/>
              </a:prstGeom>
              <a:blipFill rotWithShape="1">
                <a:blip r:embed="rId3"/>
                <a:stretch>
                  <a:fillRect t="-3901"/>
                </a:stretch>
              </a:blipFill>
              <a:ln w="9525">
                <a:noFill/>
                <a:miter lim="800000"/>
                <a:headEnd/>
                <a:tailEnd/>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
              <p:cNvSpPr txBox="1">
                <a:spLocks noChangeArrowheads="1"/>
              </p:cNvSpPr>
              <p:nvPr/>
            </p:nvSpPr>
            <p:spPr bwMode="auto">
              <a:xfrm>
                <a:off x="683568" y="2924944"/>
                <a:ext cx="3252639" cy="2297745"/>
              </a:xfrm>
              <a:prstGeom prst="rect">
                <a:avLst/>
              </a:prstGeom>
              <a:noFill/>
              <a:ln w="9525">
                <a:noFill/>
                <a:miter lim="800000"/>
                <a:headEnd/>
                <a:tailEnd/>
              </a:ln>
            </p:spPr>
            <p:txBody>
              <a:bodyPr wrap="square">
                <a:spAutoFit/>
              </a:bodyPr>
              <a:lstStyle/>
              <a:p>
                <a:pPr algn="ctr">
                  <a:defRPr/>
                </a:pP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покоя</a:t>
                </a:r>
              </a:p>
              <a:p>
                <a:pPr algn="ctr">
                  <a:defRPr/>
                </a:pPr>
                <a:r>
                  <a:rPr lang="ru-RU" sz="2200" dirty="0" smtClean="0">
                    <a:latin typeface="Times New Roman" pitchFamily="18" charset="0"/>
                    <a:cs typeface="Times New Roman" pitchFamily="18" charset="0"/>
                  </a:rPr>
                  <a:t>равна по величине внешней силе, не может превышать некоторого максимального значения</a:t>
                </a:r>
              </a:p>
              <a:p>
                <a:pPr algn="ctr">
                  <a:defRPr/>
                </a:pPr>
                <a14:m>
                  <m:oMathPara xmlns:m="http://schemas.openxmlformats.org/officeDocument/2006/math">
                    <m:oMathParaPr>
                      <m:jc m:val="centerGroup"/>
                    </m:oMathParaPr>
                    <m:oMath xmlns:m="http://schemas.openxmlformats.org/officeDocument/2006/math">
                      <m:r>
                        <a:rPr lang="ru-RU" sz="2200" b="0" i="1" smtClean="0">
                          <a:latin typeface="Cambria Math"/>
                          <a:cs typeface="Times New Roman" pitchFamily="18" charset="0"/>
                        </a:rPr>
                        <m:t>0</m:t>
                      </m:r>
                      <m:r>
                        <a:rPr lang="en-US" sz="2200" i="1">
                          <a:latin typeface="Cambria Math"/>
                          <a:ea typeface="Cambria Math"/>
                          <a:cs typeface="Times New Roman" pitchFamily="18" charset="0"/>
                        </a:rPr>
                        <m:t>≤</m:t>
                      </m:r>
                      <m:r>
                        <a:rPr lang="en-US" sz="2200" b="0" i="1" smtClean="0">
                          <a:latin typeface="Cambria Math"/>
                          <a:cs typeface="Times New Roman" pitchFamily="18" charset="0"/>
                        </a:rPr>
                        <m:t>𝐹</m:t>
                      </m:r>
                      <m:r>
                        <a:rPr lang="ru-RU" sz="2200" b="0" i="1" smtClean="0">
                          <a:latin typeface="Cambria Math"/>
                          <a:cs typeface="Times New Roman" pitchFamily="18" charset="0"/>
                        </a:rPr>
                        <m:t>тр.</m:t>
                      </m:r>
                      <m:r>
                        <a:rPr lang="en-US" sz="2200" b="0" i="1" smtClean="0">
                          <a:latin typeface="Cambria Math"/>
                          <a:ea typeface="Cambria Math"/>
                          <a:cs typeface="Times New Roman" pitchFamily="18" charset="0"/>
                        </a:rPr>
                        <m:t>≤</m:t>
                      </m:r>
                      <m:sSub>
                        <m:sSubPr>
                          <m:ctrlPr>
                            <a:rPr lang="en-US" sz="2200" b="0" i="1" smtClean="0">
                              <a:latin typeface="Cambria Math"/>
                              <a:ea typeface="Cambria Math"/>
                              <a:cs typeface="Times New Roman" pitchFamily="18" charset="0"/>
                            </a:rPr>
                          </m:ctrlPr>
                        </m:sSubPr>
                        <m:e>
                          <m:r>
                            <a:rPr lang="en-US" sz="2200" b="0" i="1" smtClean="0">
                              <a:latin typeface="Cambria Math"/>
                              <a:ea typeface="Cambria Math"/>
                              <a:cs typeface="Times New Roman" pitchFamily="18" charset="0"/>
                            </a:rPr>
                            <m:t>𝜇</m:t>
                          </m:r>
                        </m:e>
                        <m:sub>
                          <m:r>
                            <a:rPr lang="en-US" sz="2200" b="0" i="1" smtClean="0">
                              <a:latin typeface="Cambria Math"/>
                              <a:ea typeface="Cambria Math"/>
                              <a:cs typeface="Times New Roman" pitchFamily="18" charset="0"/>
                            </a:rPr>
                            <m:t>0</m:t>
                          </m:r>
                        </m:sub>
                      </m:sSub>
                      <m:r>
                        <a:rPr lang="en-US" sz="2200" b="0" i="1" smtClean="0">
                          <a:latin typeface="Cambria Math"/>
                          <a:ea typeface="Cambria Math"/>
                          <a:cs typeface="Times New Roman" pitchFamily="18" charset="0"/>
                        </a:rPr>
                        <m:t>𝑁</m:t>
                      </m:r>
                    </m:oMath>
                  </m:oMathPara>
                </a14:m>
                <a:endParaRPr lang="ru-RU" sz="2200" dirty="0">
                  <a:latin typeface="Times New Roman" pitchFamily="18" charset="0"/>
                  <a:cs typeface="Times New Roman" pitchFamily="18" charset="0"/>
                </a:endParaRPr>
              </a:p>
            </p:txBody>
          </p:sp>
        </mc:Choice>
        <mc:Fallback xmlns="">
          <p:sp>
            <p:nvSpPr>
              <p:cNvPr id="21" name="TextBox 2"/>
              <p:cNvSpPr txBox="1">
                <a:spLocks noRot="1" noChangeAspect="1" noMove="1" noResize="1" noEditPoints="1" noAdjustHandles="1" noChangeArrowheads="1" noChangeShapeType="1" noTextEdit="1"/>
              </p:cNvSpPr>
              <p:nvPr/>
            </p:nvSpPr>
            <p:spPr bwMode="auto">
              <a:xfrm>
                <a:off x="683568" y="2924944"/>
                <a:ext cx="3252639" cy="2297745"/>
              </a:xfrm>
              <a:prstGeom prst="rect">
                <a:avLst/>
              </a:prstGeom>
              <a:blipFill rotWithShape="1">
                <a:blip r:embed="rId4"/>
                <a:stretch>
                  <a:fillRect l="-375" t="-2918" r="-1685"/>
                </a:stretch>
              </a:blipFill>
              <a:ln w="9525">
                <a:noFill/>
                <a:miter lim="800000"/>
                <a:headEnd/>
                <a:tailEnd/>
              </a:ln>
            </p:spPr>
            <p:txBody>
              <a:bodyPr/>
              <a:lstStyle/>
              <a:p>
                <a:r>
                  <a:rPr lang="ru-RU">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1069976" y="830263"/>
            <a:ext cx="3759200" cy="1200329"/>
          </a:xfrm>
          <a:prstGeom prst="rect">
            <a:avLst/>
          </a:prstGeom>
          <a:noFill/>
          <a:ln w="9525">
            <a:noFill/>
            <a:miter lim="800000"/>
            <a:headEnd/>
            <a:tailEnd/>
          </a:ln>
        </p:spPr>
        <p:txBody>
          <a:bodyPr wrap="square">
            <a:spAutoFit/>
          </a:bodyPr>
          <a:lstStyle/>
          <a:p>
            <a:pPr algn="ctr">
              <a:defRPr/>
            </a:pPr>
            <a:r>
              <a:rPr lang="ru-RU" sz="2400" dirty="0" smtClean="0">
                <a:latin typeface="Times New Roman" pitchFamily="18" charset="0"/>
                <a:cs typeface="Times New Roman" pitchFamily="18" charset="0"/>
              </a:rPr>
              <a:t>Зависимость модуля силы трения от скорости движения: </a:t>
            </a:r>
            <a:endParaRPr lang="ru-RU" sz="2400" dirty="0">
              <a:solidFill>
                <a:schemeClr val="accent3">
                  <a:lumMod val="50000"/>
                </a:schemeClr>
              </a:solidFill>
              <a:latin typeface="Times New Roman" pitchFamily="18" charset="0"/>
              <a:cs typeface="Times New Roman" pitchFamily="18" charset="0"/>
            </a:endParaRPr>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Сила трения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9228" name="TextBox 3"/>
          <p:cNvSpPr txBox="1">
            <a:spLocks noChangeArrowheads="1"/>
          </p:cNvSpPr>
          <p:nvPr/>
        </p:nvSpPr>
        <p:spPr bwMode="auto">
          <a:xfrm>
            <a:off x="357188" y="6215063"/>
            <a:ext cx="447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17</a:t>
            </a:r>
            <a:endParaRPr lang="ru-RU" sz="2400" dirty="0">
              <a:latin typeface="Corbel" pitchFamily="34" charset="0"/>
            </a:endParaRPr>
          </a:p>
        </p:txBody>
      </p:sp>
      <p:sp>
        <p:nvSpPr>
          <p:cNvPr id="92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923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34" name="TextBox 2"/>
          <p:cNvSpPr txBox="1">
            <a:spLocks noChangeArrowheads="1"/>
          </p:cNvSpPr>
          <p:nvPr/>
        </p:nvSpPr>
        <p:spPr bwMode="auto">
          <a:xfrm>
            <a:off x="5220072" y="830262"/>
            <a:ext cx="3759200" cy="830997"/>
          </a:xfrm>
          <a:prstGeom prst="rect">
            <a:avLst/>
          </a:prstGeom>
          <a:noFill/>
          <a:ln w="9525">
            <a:noFill/>
            <a:miter lim="800000"/>
            <a:headEnd/>
            <a:tailEnd/>
          </a:ln>
        </p:spPr>
        <p:txBody>
          <a:bodyPr wrap="square">
            <a:spAutoFit/>
          </a:bodyPr>
          <a:lstStyle/>
          <a:p>
            <a:pPr algn="ctr">
              <a:defRPr/>
            </a:pPr>
            <a:r>
              <a:rPr lang="ru-RU" sz="2400" dirty="0" smtClean="0">
                <a:latin typeface="Times New Roman" pitchFamily="18" charset="0"/>
                <a:cs typeface="Times New Roman" pitchFamily="18" charset="0"/>
              </a:rPr>
              <a:t>Зависимость силы трения от внешней силы: </a:t>
            </a:r>
            <a:endParaRPr lang="ru-RU" sz="2400" dirty="0">
              <a:solidFill>
                <a:schemeClr val="accent3">
                  <a:lumMod val="50000"/>
                </a:schemeClr>
              </a:solidFill>
              <a:latin typeface="Times New Roman" pitchFamily="18" charset="0"/>
              <a:cs typeface="Times New Roman" pitchFamily="18" charset="0"/>
            </a:endParaRPr>
          </a:p>
        </p:txBody>
      </p:sp>
      <p:grpSp>
        <p:nvGrpSpPr>
          <p:cNvPr id="9239" name="Group 9238"/>
          <p:cNvGrpSpPr/>
          <p:nvPr/>
        </p:nvGrpSpPr>
        <p:grpSpPr>
          <a:xfrm>
            <a:off x="993775" y="1952835"/>
            <a:ext cx="3585079" cy="2268253"/>
            <a:chOff x="993775" y="1952835"/>
            <a:chExt cx="3585079" cy="2268253"/>
          </a:xfrm>
        </p:grpSpPr>
        <p:grpSp>
          <p:nvGrpSpPr>
            <p:cNvPr id="20" name="Group 19"/>
            <p:cNvGrpSpPr/>
            <p:nvPr/>
          </p:nvGrpSpPr>
          <p:grpSpPr>
            <a:xfrm>
              <a:off x="1115616" y="1952835"/>
              <a:ext cx="3463238" cy="2268253"/>
              <a:chOff x="1007712" y="1412776"/>
              <a:chExt cx="3636296" cy="2520280"/>
            </a:xfrm>
          </p:grpSpPr>
          <p:graphicFrame>
            <p:nvGraphicFramePr>
              <p:cNvPr id="9219" name="Object 4"/>
              <p:cNvGraphicFramePr>
                <a:graphicFrameLocks noChangeAspect="1"/>
              </p:cNvGraphicFramePr>
              <p:nvPr>
                <p:extLst>
                  <p:ext uri="{D42A27DB-BD31-4B8C-83A1-F6EECF244321}">
                    <p14:modId xmlns:p14="http://schemas.microsoft.com/office/powerpoint/2010/main" val="536612050"/>
                  </p:ext>
                </p:extLst>
              </p:nvPr>
            </p:nvGraphicFramePr>
            <p:xfrm>
              <a:off x="1007712" y="1412776"/>
              <a:ext cx="639625" cy="616546"/>
            </p:xfrm>
            <a:graphic>
              <a:graphicData uri="http://schemas.openxmlformats.org/presentationml/2006/ole">
                <mc:AlternateContent xmlns:mc="http://schemas.openxmlformats.org/markup-compatibility/2006">
                  <mc:Choice xmlns:v="urn:schemas-microsoft-com:vml" Requires="v">
                    <p:oleObj spid="_x0000_s45146" name="Equation" r:id="rId3" imgW="253800" imgH="241200" progId="Equation.3">
                      <p:embed/>
                    </p:oleObj>
                  </mc:Choice>
                  <mc:Fallback>
                    <p:oleObj name="Equation" r:id="rId3" imgW="253800" imgH="241200" progId="Equation.3">
                      <p:embed/>
                      <p:pic>
                        <p:nvPicPr>
                          <p:cNvPr id="0" name=""/>
                          <p:cNvPicPr>
                            <a:picLocks noChangeAspect="1" noChangeArrowheads="1"/>
                          </p:cNvPicPr>
                          <p:nvPr/>
                        </p:nvPicPr>
                        <p:blipFill>
                          <a:blip r:embed="rId4"/>
                          <a:srcRect/>
                          <a:stretch>
                            <a:fillRect/>
                          </a:stretch>
                        </p:blipFill>
                        <p:spPr bwMode="auto">
                          <a:xfrm>
                            <a:off x="1007712" y="1412776"/>
                            <a:ext cx="639625" cy="616546"/>
                          </a:xfrm>
                          <a:prstGeom prst="rect">
                            <a:avLst/>
                          </a:prstGeom>
                          <a:noFill/>
                          <a:extLst/>
                        </p:spPr>
                      </p:pic>
                    </p:oleObj>
                  </mc:Fallback>
                </mc:AlternateContent>
              </a:graphicData>
            </a:graphic>
          </p:graphicFrame>
          <p:cxnSp>
            <p:nvCxnSpPr>
              <p:cNvPr id="4" name="Straight Arrow Connector 3"/>
              <p:cNvCxnSpPr/>
              <p:nvPr/>
            </p:nvCxnSpPr>
            <p:spPr>
              <a:xfrm flipV="1">
                <a:off x="1788198" y="1556793"/>
                <a:ext cx="0" cy="1944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88198" y="3501007"/>
                <a:ext cx="285581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1787723622"/>
                  </p:ext>
                </p:extLst>
              </p:nvPr>
            </p:nvGraphicFramePr>
            <p:xfrm>
              <a:off x="4336271" y="3590280"/>
              <a:ext cx="307737" cy="342776"/>
            </p:xfrm>
            <a:graphic>
              <a:graphicData uri="http://schemas.openxmlformats.org/presentationml/2006/ole">
                <mc:AlternateContent xmlns:mc="http://schemas.openxmlformats.org/markup-compatibility/2006">
                  <mc:Choice xmlns:v="urn:schemas-microsoft-com:vml" Requires="v">
                    <p:oleObj spid="_x0000_s45147"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srcRect/>
                          <a:stretch>
                            <a:fillRect/>
                          </a:stretch>
                        </p:blipFill>
                        <p:spPr bwMode="auto">
                          <a:xfrm>
                            <a:off x="4336271" y="3590280"/>
                            <a:ext cx="307737" cy="342776"/>
                          </a:xfrm>
                          <a:prstGeom prst="rect">
                            <a:avLst/>
                          </a:prstGeom>
                          <a:noFill/>
                          <a:extLst/>
                        </p:spPr>
                      </p:pic>
                    </p:oleObj>
                  </mc:Fallback>
                </mc:AlternateContent>
              </a:graphicData>
            </a:graphic>
          </p:graphicFrame>
          <p:cxnSp>
            <p:nvCxnSpPr>
              <p:cNvPr id="10" name="Straight Connector 9"/>
              <p:cNvCxnSpPr/>
              <p:nvPr/>
            </p:nvCxnSpPr>
            <p:spPr>
              <a:xfrm flipV="1">
                <a:off x="1788198" y="2348880"/>
                <a:ext cx="0" cy="1152127"/>
              </a:xfrm>
              <a:prstGeom prst="line">
                <a:avLst/>
              </a:prstGeom>
            </p:spPr>
            <p:style>
              <a:lnRef idx="2">
                <a:schemeClr val="accent3"/>
              </a:lnRef>
              <a:fillRef idx="0">
                <a:schemeClr val="accent3"/>
              </a:fillRef>
              <a:effectRef idx="1">
                <a:schemeClr val="accent3"/>
              </a:effectRef>
              <a:fontRef idx="minor">
                <a:schemeClr val="tx1"/>
              </a:fontRef>
            </p:style>
          </p:cxnSp>
        </p:grpSp>
        <p:graphicFrame>
          <p:nvGraphicFramePr>
            <p:cNvPr id="43" name="Object 4"/>
            <p:cNvGraphicFramePr>
              <a:graphicFrameLocks noChangeAspect="1"/>
            </p:cNvGraphicFramePr>
            <p:nvPr>
              <p:extLst>
                <p:ext uri="{D42A27DB-BD31-4B8C-83A1-F6EECF244321}">
                  <p14:modId xmlns:p14="http://schemas.microsoft.com/office/powerpoint/2010/main" val="1893325329"/>
                </p:ext>
              </p:extLst>
            </p:nvPr>
          </p:nvGraphicFramePr>
          <p:xfrm>
            <a:off x="993775" y="2507556"/>
            <a:ext cx="766763" cy="561975"/>
          </p:xfrm>
          <a:graphic>
            <a:graphicData uri="http://schemas.openxmlformats.org/presentationml/2006/ole">
              <mc:AlternateContent xmlns:mc="http://schemas.openxmlformats.org/markup-compatibility/2006">
                <mc:Choice xmlns:v="urn:schemas-microsoft-com:vml" Requires="v">
                  <p:oleObj spid="_x0000_s45148" name="Equation" r:id="rId7" imgW="317160" imgH="228600" progId="Equation.3">
                    <p:embed/>
                  </p:oleObj>
                </mc:Choice>
                <mc:Fallback>
                  <p:oleObj name="Equation" r:id="rId7" imgW="317160" imgH="228600" progId="Equation.3">
                    <p:embed/>
                    <p:pic>
                      <p:nvPicPr>
                        <p:cNvPr id="0" name=""/>
                        <p:cNvPicPr>
                          <a:picLocks noChangeAspect="1" noChangeArrowheads="1"/>
                        </p:cNvPicPr>
                        <p:nvPr/>
                      </p:nvPicPr>
                      <p:blipFill>
                        <a:blip r:embed="rId8"/>
                        <a:srcRect/>
                        <a:stretch>
                          <a:fillRect/>
                        </a:stretch>
                      </p:blipFill>
                      <p:spPr bwMode="auto">
                        <a:xfrm>
                          <a:off x="993775" y="2507556"/>
                          <a:ext cx="766763" cy="561975"/>
                        </a:xfrm>
                        <a:prstGeom prst="rect">
                          <a:avLst/>
                        </a:prstGeom>
                        <a:noFill/>
                        <a:extLst/>
                      </p:spPr>
                    </p:pic>
                  </p:oleObj>
                </mc:Fallback>
              </mc:AlternateContent>
            </a:graphicData>
          </a:graphic>
        </p:graphicFrame>
        <p:sp>
          <p:nvSpPr>
            <p:cNvPr id="9236" name="Freeform 9235"/>
            <p:cNvSpPr/>
            <p:nvPr/>
          </p:nvSpPr>
          <p:spPr>
            <a:xfrm>
              <a:off x="1858957" y="2815700"/>
              <a:ext cx="2569027" cy="340736"/>
            </a:xfrm>
            <a:custGeom>
              <a:avLst/>
              <a:gdLst>
                <a:gd name="connsiteX0" fmla="*/ 0 w 3810000"/>
                <a:gd name="connsiteY0" fmla="*/ 0 h 575163"/>
                <a:gd name="connsiteX1" fmla="*/ 207818 w 3810000"/>
                <a:gd name="connsiteY1" fmla="*/ 387928 h 575163"/>
                <a:gd name="connsiteX2" fmla="*/ 637309 w 3810000"/>
                <a:gd name="connsiteY2" fmla="*/ 554182 h 575163"/>
                <a:gd name="connsiteX3" fmla="*/ 2216727 w 3810000"/>
                <a:gd name="connsiteY3" fmla="*/ 568037 h 575163"/>
                <a:gd name="connsiteX4" fmla="*/ 2812473 w 3810000"/>
                <a:gd name="connsiteY4" fmla="*/ 554182 h 575163"/>
                <a:gd name="connsiteX5" fmla="*/ 3366655 w 3810000"/>
                <a:gd name="connsiteY5" fmla="*/ 346364 h 575163"/>
                <a:gd name="connsiteX6" fmla="*/ 3810000 w 3810000"/>
                <a:gd name="connsiteY6" fmla="*/ 0 h 575163"/>
                <a:gd name="connsiteX7" fmla="*/ 3810000 w 3810000"/>
                <a:gd name="connsiteY7" fmla="*/ 0 h 5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575163">
                  <a:moveTo>
                    <a:pt x="0" y="0"/>
                  </a:moveTo>
                  <a:cubicBezTo>
                    <a:pt x="50800" y="147782"/>
                    <a:pt x="101600" y="295564"/>
                    <a:pt x="207818" y="387928"/>
                  </a:cubicBezTo>
                  <a:cubicBezTo>
                    <a:pt x="314036" y="480292"/>
                    <a:pt x="302491" y="524164"/>
                    <a:pt x="637309" y="554182"/>
                  </a:cubicBezTo>
                  <a:cubicBezTo>
                    <a:pt x="972127" y="584200"/>
                    <a:pt x="1854200" y="568037"/>
                    <a:pt x="2216727" y="568037"/>
                  </a:cubicBezTo>
                  <a:cubicBezTo>
                    <a:pt x="2579254" y="568037"/>
                    <a:pt x="2620818" y="591128"/>
                    <a:pt x="2812473" y="554182"/>
                  </a:cubicBezTo>
                  <a:cubicBezTo>
                    <a:pt x="3004128" y="517236"/>
                    <a:pt x="3200401" y="438728"/>
                    <a:pt x="3366655" y="346364"/>
                  </a:cubicBezTo>
                  <a:cubicBezTo>
                    <a:pt x="3532909" y="254000"/>
                    <a:pt x="3810000" y="0"/>
                    <a:pt x="3810000" y="0"/>
                  </a:cubicBezTo>
                  <a:lnTo>
                    <a:pt x="3810000" y="0"/>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grpSp>
      <p:grpSp>
        <p:nvGrpSpPr>
          <p:cNvPr id="9238" name="Group 9237"/>
          <p:cNvGrpSpPr/>
          <p:nvPr/>
        </p:nvGrpSpPr>
        <p:grpSpPr>
          <a:xfrm>
            <a:off x="5109145" y="1700808"/>
            <a:ext cx="3927351" cy="2660471"/>
            <a:chOff x="4788024" y="1804342"/>
            <a:chExt cx="4680520" cy="2886721"/>
          </a:xfrm>
        </p:grpSpPr>
        <p:graphicFrame>
          <p:nvGraphicFramePr>
            <p:cNvPr id="26" name="Object 4"/>
            <p:cNvGraphicFramePr>
              <a:graphicFrameLocks noChangeAspect="1"/>
            </p:cNvGraphicFramePr>
            <p:nvPr>
              <p:extLst>
                <p:ext uri="{D42A27DB-BD31-4B8C-83A1-F6EECF244321}">
                  <p14:modId xmlns:p14="http://schemas.microsoft.com/office/powerpoint/2010/main" val="3857690387"/>
                </p:ext>
              </p:extLst>
            </p:nvPr>
          </p:nvGraphicFramePr>
          <p:xfrm>
            <a:off x="4788024" y="1804342"/>
            <a:ext cx="639625" cy="616546"/>
          </p:xfrm>
          <a:graphic>
            <a:graphicData uri="http://schemas.openxmlformats.org/presentationml/2006/ole">
              <mc:AlternateContent xmlns:mc="http://schemas.openxmlformats.org/markup-compatibility/2006">
                <mc:Choice xmlns:v="urn:schemas-microsoft-com:vml" Requires="v">
                  <p:oleObj spid="_x0000_s45149" name="Equation" r:id="rId9" imgW="253800" imgH="241200" progId="Equation.3">
                    <p:embed/>
                  </p:oleObj>
                </mc:Choice>
                <mc:Fallback>
                  <p:oleObj name="Equation" r:id="rId9" imgW="253800" imgH="241200" progId="Equation.3">
                    <p:embed/>
                    <p:pic>
                      <p:nvPicPr>
                        <p:cNvPr id="0" name=""/>
                        <p:cNvPicPr>
                          <a:picLocks noChangeAspect="1" noChangeArrowheads="1"/>
                        </p:cNvPicPr>
                        <p:nvPr/>
                      </p:nvPicPr>
                      <p:blipFill>
                        <a:blip r:embed="rId10"/>
                        <a:srcRect/>
                        <a:stretch>
                          <a:fillRect/>
                        </a:stretch>
                      </p:blipFill>
                      <p:spPr bwMode="auto">
                        <a:xfrm>
                          <a:off x="4788024" y="1804342"/>
                          <a:ext cx="639625" cy="616546"/>
                        </a:xfrm>
                        <a:prstGeom prst="rect">
                          <a:avLst/>
                        </a:prstGeom>
                        <a:noFill/>
                        <a:extLst/>
                      </p:spPr>
                    </p:pic>
                  </p:oleObj>
                </mc:Fallback>
              </mc:AlternateContent>
            </a:graphicData>
          </a:graphic>
        </p:graphicFrame>
        <p:cxnSp>
          <p:nvCxnSpPr>
            <p:cNvPr id="27" name="Straight Arrow Connector 26"/>
            <p:cNvCxnSpPr/>
            <p:nvPr/>
          </p:nvCxnSpPr>
          <p:spPr>
            <a:xfrm flipV="1">
              <a:off x="5604622" y="2204865"/>
              <a:ext cx="0" cy="1944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604622" y="4149079"/>
              <a:ext cx="285581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4"/>
            <p:cNvGraphicFramePr>
              <a:graphicFrameLocks noChangeAspect="1"/>
            </p:cNvGraphicFramePr>
            <p:nvPr>
              <p:extLst>
                <p:ext uri="{D42A27DB-BD31-4B8C-83A1-F6EECF244321}">
                  <p14:modId xmlns:p14="http://schemas.microsoft.com/office/powerpoint/2010/main" val="354724590"/>
                </p:ext>
              </p:extLst>
            </p:nvPr>
          </p:nvGraphicFramePr>
          <p:xfrm>
            <a:off x="8047038" y="4129088"/>
            <a:ext cx="520700" cy="561975"/>
          </p:xfrm>
          <a:graphic>
            <a:graphicData uri="http://schemas.openxmlformats.org/presentationml/2006/ole">
              <mc:AlternateContent xmlns:mc="http://schemas.openxmlformats.org/markup-compatibility/2006">
                <mc:Choice xmlns:v="urn:schemas-microsoft-com:vml" Requires="v">
                  <p:oleObj spid="_x0000_s45150" name="Equation" r:id="rId11" imgW="215640" imgH="228600" progId="Equation.3">
                    <p:embed/>
                  </p:oleObj>
                </mc:Choice>
                <mc:Fallback>
                  <p:oleObj name="Equation" r:id="rId11" imgW="215640" imgH="228600" progId="Equation.3">
                    <p:embed/>
                    <p:pic>
                      <p:nvPicPr>
                        <p:cNvPr id="0" name=""/>
                        <p:cNvPicPr>
                          <a:picLocks noChangeAspect="1" noChangeArrowheads="1"/>
                        </p:cNvPicPr>
                        <p:nvPr/>
                      </p:nvPicPr>
                      <p:blipFill>
                        <a:blip r:embed="rId12"/>
                        <a:srcRect/>
                        <a:stretch>
                          <a:fillRect/>
                        </a:stretch>
                      </p:blipFill>
                      <p:spPr bwMode="auto">
                        <a:xfrm>
                          <a:off x="8047038" y="4129088"/>
                          <a:ext cx="520700" cy="561975"/>
                        </a:xfrm>
                        <a:prstGeom prst="rect">
                          <a:avLst/>
                        </a:prstGeom>
                        <a:noFill/>
                        <a:extLst/>
                      </p:spPr>
                    </p:pic>
                  </p:oleObj>
                </mc:Fallback>
              </mc:AlternateContent>
            </a:graphicData>
          </a:graphic>
        </p:graphicFrame>
        <p:cxnSp>
          <p:nvCxnSpPr>
            <p:cNvPr id="30" name="Straight Connector 29"/>
            <p:cNvCxnSpPr/>
            <p:nvPr/>
          </p:nvCxnSpPr>
          <p:spPr>
            <a:xfrm flipV="1">
              <a:off x="5604622" y="2564904"/>
              <a:ext cx="1418471" cy="1584176"/>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p:cNvCxnSpPr/>
            <p:nvPr/>
          </p:nvCxnSpPr>
          <p:spPr>
            <a:xfrm flipV="1">
              <a:off x="5580112" y="2913627"/>
              <a:ext cx="1800200" cy="11318"/>
            </a:xfrm>
            <a:prstGeom prst="line">
              <a:avLst/>
            </a:prstGeom>
            <a:ln w="28575">
              <a:prstDash val="dash"/>
            </a:ln>
          </p:spPr>
          <p:style>
            <a:lnRef idx="1">
              <a:schemeClr val="dk1"/>
            </a:lnRef>
            <a:fillRef idx="0">
              <a:schemeClr val="dk1"/>
            </a:fillRef>
            <a:effectRef idx="0">
              <a:schemeClr val="dk1"/>
            </a:effectRef>
            <a:fontRef idx="minor">
              <a:schemeClr val="tx1"/>
            </a:fontRef>
          </p:style>
        </p:cxnSp>
        <p:graphicFrame>
          <p:nvGraphicFramePr>
            <p:cNvPr id="42" name="Object 4"/>
            <p:cNvGraphicFramePr>
              <a:graphicFrameLocks noChangeAspect="1"/>
            </p:cNvGraphicFramePr>
            <p:nvPr>
              <p:extLst>
                <p:ext uri="{D42A27DB-BD31-4B8C-83A1-F6EECF244321}">
                  <p14:modId xmlns:p14="http://schemas.microsoft.com/office/powerpoint/2010/main" val="3865328090"/>
                </p:ext>
              </p:extLst>
            </p:nvPr>
          </p:nvGraphicFramePr>
          <p:xfrm>
            <a:off x="4925492" y="2784921"/>
            <a:ext cx="582612" cy="500063"/>
          </p:xfrm>
          <a:graphic>
            <a:graphicData uri="http://schemas.openxmlformats.org/presentationml/2006/ole">
              <mc:AlternateContent xmlns:mc="http://schemas.openxmlformats.org/markup-compatibility/2006">
                <mc:Choice xmlns:v="urn:schemas-microsoft-com:vml" Requires="v">
                  <p:oleObj spid="_x0000_s45151" name="Equation" r:id="rId13" imgW="241200" imgH="203040" progId="Equation.3">
                    <p:embed/>
                  </p:oleObj>
                </mc:Choice>
                <mc:Fallback>
                  <p:oleObj name="Equation" r:id="rId13" imgW="241200" imgH="203040" progId="Equation.3">
                    <p:embed/>
                    <p:pic>
                      <p:nvPicPr>
                        <p:cNvPr id="0" name=""/>
                        <p:cNvPicPr>
                          <a:picLocks noChangeAspect="1" noChangeArrowheads="1"/>
                        </p:cNvPicPr>
                        <p:nvPr/>
                      </p:nvPicPr>
                      <p:blipFill>
                        <a:blip r:embed="rId14"/>
                        <a:srcRect/>
                        <a:stretch>
                          <a:fillRect/>
                        </a:stretch>
                      </p:blipFill>
                      <p:spPr bwMode="auto">
                        <a:xfrm>
                          <a:off x="4925492" y="2784921"/>
                          <a:ext cx="582612" cy="500063"/>
                        </a:xfrm>
                        <a:prstGeom prst="rect">
                          <a:avLst/>
                        </a:prstGeom>
                        <a:noFill/>
                        <a:extLst/>
                      </p:spPr>
                    </p:pic>
                  </p:oleObj>
                </mc:Fallback>
              </mc:AlternateContent>
            </a:graphicData>
          </a:graphic>
        </p:graphicFrame>
        <p:graphicFrame>
          <p:nvGraphicFramePr>
            <p:cNvPr id="44" name="Object 4"/>
            <p:cNvGraphicFramePr>
              <a:graphicFrameLocks noChangeAspect="1"/>
            </p:cNvGraphicFramePr>
            <p:nvPr>
              <p:extLst>
                <p:ext uri="{D42A27DB-BD31-4B8C-83A1-F6EECF244321}">
                  <p14:modId xmlns:p14="http://schemas.microsoft.com/office/powerpoint/2010/main" val="1647598063"/>
                </p:ext>
              </p:extLst>
            </p:nvPr>
          </p:nvGraphicFramePr>
          <p:xfrm>
            <a:off x="4838700" y="2339975"/>
            <a:ext cx="765175" cy="561975"/>
          </p:xfrm>
          <a:graphic>
            <a:graphicData uri="http://schemas.openxmlformats.org/presentationml/2006/ole">
              <mc:AlternateContent xmlns:mc="http://schemas.openxmlformats.org/markup-compatibility/2006">
                <mc:Choice xmlns:v="urn:schemas-microsoft-com:vml" Requires="v">
                  <p:oleObj spid="_x0000_s45152" name="Equation" r:id="rId15" imgW="317160" imgH="228600" progId="Equation.3">
                    <p:embed/>
                  </p:oleObj>
                </mc:Choice>
                <mc:Fallback>
                  <p:oleObj name="Equation" r:id="rId15" imgW="317160" imgH="228600" progId="Equation.3">
                    <p:embed/>
                    <p:pic>
                      <p:nvPicPr>
                        <p:cNvPr id="0" name=""/>
                        <p:cNvPicPr>
                          <a:picLocks noChangeAspect="1" noChangeArrowheads="1"/>
                        </p:cNvPicPr>
                        <p:nvPr/>
                      </p:nvPicPr>
                      <p:blipFill>
                        <a:blip r:embed="rId16"/>
                        <a:srcRect/>
                        <a:stretch>
                          <a:fillRect/>
                        </a:stretch>
                      </p:blipFill>
                      <p:spPr bwMode="auto">
                        <a:xfrm>
                          <a:off x="4838700" y="2339975"/>
                          <a:ext cx="765175" cy="561975"/>
                        </a:xfrm>
                        <a:prstGeom prst="rect">
                          <a:avLst/>
                        </a:prstGeom>
                        <a:noFill/>
                        <a:extLst/>
                      </p:spPr>
                    </p:pic>
                  </p:oleObj>
                </mc:Fallback>
              </mc:AlternateContent>
            </a:graphicData>
          </a:graphic>
        </p:graphicFrame>
        <p:cxnSp>
          <p:nvCxnSpPr>
            <p:cNvPr id="45" name="Straight Connector 44"/>
            <p:cNvCxnSpPr/>
            <p:nvPr/>
          </p:nvCxnSpPr>
          <p:spPr>
            <a:xfrm>
              <a:off x="5604622" y="2587538"/>
              <a:ext cx="1427905"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1" name="Freeform 60"/>
            <p:cNvSpPr/>
            <p:nvPr/>
          </p:nvSpPr>
          <p:spPr>
            <a:xfrm>
              <a:off x="7032527" y="2587538"/>
              <a:ext cx="2436017" cy="340736"/>
            </a:xfrm>
            <a:custGeom>
              <a:avLst/>
              <a:gdLst>
                <a:gd name="connsiteX0" fmla="*/ 0 w 3810000"/>
                <a:gd name="connsiteY0" fmla="*/ 0 h 575163"/>
                <a:gd name="connsiteX1" fmla="*/ 207818 w 3810000"/>
                <a:gd name="connsiteY1" fmla="*/ 387928 h 575163"/>
                <a:gd name="connsiteX2" fmla="*/ 637309 w 3810000"/>
                <a:gd name="connsiteY2" fmla="*/ 554182 h 575163"/>
                <a:gd name="connsiteX3" fmla="*/ 2216727 w 3810000"/>
                <a:gd name="connsiteY3" fmla="*/ 568037 h 575163"/>
                <a:gd name="connsiteX4" fmla="*/ 2812473 w 3810000"/>
                <a:gd name="connsiteY4" fmla="*/ 554182 h 575163"/>
                <a:gd name="connsiteX5" fmla="*/ 3366655 w 3810000"/>
                <a:gd name="connsiteY5" fmla="*/ 346364 h 575163"/>
                <a:gd name="connsiteX6" fmla="*/ 3810000 w 3810000"/>
                <a:gd name="connsiteY6" fmla="*/ 0 h 575163"/>
                <a:gd name="connsiteX7" fmla="*/ 3810000 w 3810000"/>
                <a:gd name="connsiteY7" fmla="*/ 0 h 5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575163">
                  <a:moveTo>
                    <a:pt x="0" y="0"/>
                  </a:moveTo>
                  <a:cubicBezTo>
                    <a:pt x="50800" y="147782"/>
                    <a:pt x="101600" y="295564"/>
                    <a:pt x="207818" y="387928"/>
                  </a:cubicBezTo>
                  <a:cubicBezTo>
                    <a:pt x="314036" y="480292"/>
                    <a:pt x="302491" y="524164"/>
                    <a:pt x="637309" y="554182"/>
                  </a:cubicBezTo>
                  <a:cubicBezTo>
                    <a:pt x="972127" y="584200"/>
                    <a:pt x="1854200" y="568037"/>
                    <a:pt x="2216727" y="568037"/>
                  </a:cubicBezTo>
                  <a:cubicBezTo>
                    <a:pt x="2579254" y="568037"/>
                    <a:pt x="2620818" y="591128"/>
                    <a:pt x="2812473" y="554182"/>
                  </a:cubicBezTo>
                  <a:cubicBezTo>
                    <a:pt x="3004128" y="517236"/>
                    <a:pt x="3200401" y="438728"/>
                    <a:pt x="3366655" y="346364"/>
                  </a:cubicBezTo>
                  <a:cubicBezTo>
                    <a:pt x="3532909" y="254000"/>
                    <a:pt x="3810000" y="0"/>
                    <a:pt x="3810000" y="0"/>
                  </a:cubicBezTo>
                  <a:lnTo>
                    <a:pt x="3810000" y="0"/>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grpSp>
      <p:grpSp>
        <p:nvGrpSpPr>
          <p:cNvPr id="65" name="Group 64"/>
          <p:cNvGrpSpPr/>
          <p:nvPr/>
        </p:nvGrpSpPr>
        <p:grpSpPr>
          <a:xfrm>
            <a:off x="184150" y="4293096"/>
            <a:ext cx="4470905" cy="2268253"/>
            <a:chOff x="107949" y="1952835"/>
            <a:chExt cx="4470905" cy="2268253"/>
          </a:xfrm>
        </p:grpSpPr>
        <p:grpSp>
          <p:nvGrpSpPr>
            <p:cNvPr id="66" name="Group 65"/>
            <p:cNvGrpSpPr/>
            <p:nvPr/>
          </p:nvGrpSpPr>
          <p:grpSpPr>
            <a:xfrm>
              <a:off x="1115616" y="1952835"/>
              <a:ext cx="3463238" cy="2268253"/>
              <a:chOff x="1007712" y="1412776"/>
              <a:chExt cx="3636296" cy="2520280"/>
            </a:xfrm>
          </p:grpSpPr>
          <p:graphicFrame>
            <p:nvGraphicFramePr>
              <p:cNvPr id="69" name="Object 4"/>
              <p:cNvGraphicFramePr>
                <a:graphicFrameLocks noChangeAspect="1"/>
              </p:cNvGraphicFramePr>
              <p:nvPr>
                <p:extLst>
                  <p:ext uri="{D42A27DB-BD31-4B8C-83A1-F6EECF244321}">
                    <p14:modId xmlns:p14="http://schemas.microsoft.com/office/powerpoint/2010/main" val="536612050"/>
                  </p:ext>
                </p:extLst>
              </p:nvPr>
            </p:nvGraphicFramePr>
            <p:xfrm>
              <a:off x="1007712" y="1412776"/>
              <a:ext cx="639625" cy="616546"/>
            </p:xfrm>
            <a:graphic>
              <a:graphicData uri="http://schemas.openxmlformats.org/presentationml/2006/ole">
                <mc:AlternateContent xmlns:mc="http://schemas.openxmlformats.org/markup-compatibility/2006">
                  <mc:Choice xmlns:v="urn:schemas-microsoft-com:vml" Requires="v">
                    <p:oleObj spid="_x0000_s45153" name="Equation" r:id="rId17" imgW="253800" imgH="241200" progId="Equation.3">
                      <p:embed/>
                    </p:oleObj>
                  </mc:Choice>
                  <mc:Fallback>
                    <p:oleObj name="Equation" r:id="rId17" imgW="253800" imgH="241200" progId="Equation.3">
                      <p:embed/>
                      <p:pic>
                        <p:nvPicPr>
                          <p:cNvPr id="0" name=""/>
                          <p:cNvPicPr>
                            <a:picLocks noChangeAspect="1" noChangeArrowheads="1"/>
                          </p:cNvPicPr>
                          <p:nvPr/>
                        </p:nvPicPr>
                        <p:blipFill>
                          <a:blip r:embed="rId4"/>
                          <a:srcRect/>
                          <a:stretch>
                            <a:fillRect/>
                          </a:stretch>
                        </p:blipFill>
                        <p:spPr bwMode="auto">
                          <a:xfrm>
                            <a:off x="1007712" y="1412776"/>
                            <a:ext cx="639625" cy="616546"/>
                          </a:xfrm>
                          <a:prstGeom prst="rect">
                            <a:avLst/>
                          </a:prstGeom>
                          <a:noFill/>
                          <a:extLst/>
                        </p:spPr>
                      </p:pic>
                    </p:oleObj>
                  </mc:Fallback>
                </mc:AlternateContent>
              </a:graphicData>
            </a:graphic>
          </p:graphicFrame>
          <p:cxnSp>
            <p:nvCxnSpPr>
              <p:cNvPr id="70" name="Straight Arrow Connector 69"/>
              <p:cNvCxnSpPr/>
              <p:nvPr/>
            </p:nvCxnSpPr>
            <p:spPr>
              <a:xfrm flipV="1">
                <a:off x="1788198" y="1556793"/>
                <a:ext cx="0" cy="1944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1788198" y="3501007"/>
                <a:ext cx="285581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2" name="Object 4"/>
              <p:cNvGraphicFramePr>
                <a:graphicFrameLocks noChangeAspect="1"/>
              </p:cNvGraphicFramePr>
              <p:nvPr>
                <p:extLst>
                  <p:ext uri="{D42A27DB-BD31-4B8C-83A1-F6EECF244321}">
                    <p14:modId xmlns:p14="http://schemas.microsoft.com/office/powerpoint/2010/main" val="1787723622"/>
                  </p:ext>
                </p:extLst>
              </p:nvPr>
            </p:nvGraphicFramePr>
            <p:xfrm>
              <a:off x="4336271" y="3590280"/>
              <a:ext cx="307737" cy="342776"/>
            </p:xfrm>
            <a:graphic>
              <a:graphicData uri="http://schemas.openxmlformats.org/presentationml/2006/ole">
                <mc:AlternateContent xmlns:mc="http://schemas.openxmlformats.org/markup-compatibility/2006">
                  <mc:Choice xmlns:v="urn:schemas-microsoft-com:vml" Requires="v">
                    <p:oleObj spid="_x0000_s45154" name="Equation" r:id="rId18" imgW="126720" imgH="139680" progId="Equation.3">
                      <p:embed/>
                    </p:oleObj>
                  </mc:Choice>
                  <mc:Fallback>
                    <p:oleObj name="Equation" r:id="rId18" imgW="126720" imgH="139680" progId="Equation.3">
                      <p:embed/>
                      <p:pic>
                        <p:nvPicPr>
                          <p:cNvPr id="0" name=""/>
                          <p:cNvPicPr>
                            <a:picLocks noChangeAspect="1" noChangeArrowheads="1"/>
                          </p:cNvPicPr>
                          <p:nvPr/>
                        </p:nvPicPr>
                        <p:blipFill>
                          <a:blip r:embed="rId6"/>
                          <a:srcRect/>
                          <a:stretch>
                            <a:fillRect/>
                          </a:stretch>
                        </p:blipFill>
                        <p:spPr bwMode="auto">
                          <a:xfrm>
                            <a:off x="4336271" y="3590280"/>
                            <a:ext cx="307737" cy="342776"/>
                          </a:xfrm>
                          <a:prstGeom prst="rect">
                            <a:avLst/>
                          </a:prstGeom>
                          <a:noFill/>
                          <a:extLst/>
                        </p:spPr>
                      </p:pic>
                    </p:oleObj>
                  </mc:Fallback>
                </mc:AlternateContent>
              </a:graphicData>
            </a:graphic>
          </p:graphicFrame>
          <p:cxnSp>
            <p:nvCxnSpPr>
              <p:cNvPr id="73" name="Straight Connector 72"/>
              <p:cNvCxnSpPr/>
              <p:nvPr/>
            </p:nvCxnSpPr>
            <p:spPr>
              <a:xfrm flipV="1">
                <a:off x="1788198" y="2348880"/>
                <a:ext cx="0" cy="1152127"/>
              </a:xfrm>
              <a:prstGeom prst="line">
                <a:avLst/>
              </a:prstGeom>
            </p:spPr>
            <p:style>
              <a:lnRef idx="2">
                <a:schemeClr val="accent6"/>
              </a:lnRef>
              <a:fillRef idx="0">
                <a:schemeClr val="accent6"/>
              </a:fillRef>
              <a:effectRef idx="1">
                <a:schemeClr val="accent6"/>
              </a:effectRef>
              <a:fontRef idx="minor">
                <a:schemeClr val="tx1"/>
              </a:fontRef>
            </p:style>
          </p:cxnSp>
        </p:grpSp>
        <p:graphicFrame>
          <p:nvGraphicFramePr>
            <p:cNvPr id="67" name="Object 4"/>
            <p:cNvGraphicFramePr>
              <a:graphicFrameLocks noChangeAspect="1"/>
            </p:cNvGraphicFramePr>
            <p:nvPr>
              <p:extLst>
                <p:ext uri="{D42A27DB-BD31-4B8C-83A1-F6EECF244321}">
                  <p14:modId xmlns:p14="http://schemas.microsoft.com/office/powerpoint/2010/main" val="2345805330"/>
                </p:ext>
              </p:extLst>
            </p:nvPr>
          </p:nvGraphicFramePr>
          <p:xfrm>
            <a:off x="107949" y="2542889"/>
            <a:ext cx="1625600" cy="561975"/>
          </p:xfrm>
          <a:graphic>
            <a:graphicData uri="http://schemas.openxmlformats.org/presentationml/2006/ole">
              <mc:AlternateContent xmlns:mc="http://schemas.openxmlformats.org/markup-compatibility/2006">
                <mc:Choice xmlns:v="urn:schemas-microsoft-com:vml" Requires="v">
                  <p:oleObj spid="_x0000_s45155" name="Equation" r:id="rId19" imgW="672840" imgH="228600" progId="Equation.3">
                    <p:embed/>
                  </p:oleObj>
                </mc:Choice>
                <mc:Fallback>
                  <p:oleObj name="Equation" r:id="rId19" imgW="672840" imgH="228600" progId="Equation.3">
                    <p:embed/>
                    <p:pic>
                      <p:nvPicPr>
                        <p:cNvPr id="0" name=""/>
                        <p:cNvPicPr>
                          <a:picLocks noChangeAspect="1" noChangeArrowheads="1"/>
                        </p:cNvPicPr>
                        <p:nvPr/>
                      </p:nvPicPr>
                      <p:blipFill>
                        <a:blip r:embed="rId20"/>
                        <a:srcRect/>
                        <a:stretch>
                          <a:fillRect/>
                        </a:stretch>
                      </p:blipFill>
                      <p:spPr bwMode="auto">
                        <a:xfrm>
                          <a:off x="107949" y="2542889"/>
                          <a:ext cx="1625600" cy="561975"/>
                        </a:xfrm>
                        <a:prstGeom prst="rect">
                          <a:avLst/>
                        </a:prstGeom>
                        <a:noFill/>
                        <a:extLst/>
                      </p:spPr>
                    </p:pic>
                  </p:oleObj>
                </mc:Fallback>
              </mc:AlternateContent>
            </a:graphicData>
          </a:graphic>
        </p:graphicFrame>
      </p:grpSp>
      <p:cxnSp>
        <p:nvCxnSpPr>
          <p:cNvPr id="9241" name="Straight Connector 9240"/>
          <p:cNvCxnSpPr/>
          <p:nvPr/>
        </p:nvCxnSpPr>
        <p:spPr>
          <a:xfrm>
            <a:off x="1935158" y="5135590"/>
            <a:ext cx="2492826"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76" name="Group 75"/>
          <p:cNvGrpSpPr/>
          <p:nvPr/>
        </p:nvGrpSpPr>
        <p:grpSpPr>
          <a:xfrm>
            <a:off x="4139953" y="4005064"/>
            <a:ext cx="4035594" cy="2660471"/>
            <a:chOff x="3758217" y="1804342"/>
            <a:chExt cx="4809521" cy="2886721"/>
          </a:xfrm>
        </p:grpSpPr>
        <p:graphicFrame>
          <p:nvGraphicFramePr>
            <p:cNvPr id="77" name="Object 4"/>
            <p:cNvGraphicFramePr>
              <a:graphicFrameLocks noChangeAspect="1"/>
            </p:cNvGraphicFramePr>
            <p:nvPr>
              <p:extLst>
                <p:ext uri="{D42A27DB-BD31-4B8C-83A1-F6EECF244321}">
                  <p14:modId xmlns:p14="http://schemas.microsoft.com/office/powerpoint/2010/main" val="3857690387"/>
                </p:ext>
              </p:extLst>
            </p:nvPr>
          </p:nvGraphicFramePr>
          <p:xfrm>
            <a:off x="4788024" y="1804342"/>
            <a:ext cx="639625" cy="616546"/>
          </p:xfrm>
          <a:graphic>
            <a:graphicData uri="http://schemas.openxmlformats.org/presentationml/2006/ole">
              <mc:AlternateContent xmlns:mc="http://schemas.openxmlformats.org/markup-compatibility/2006">
                <mc:Choice xmlns:v="urn:schemas-microsoft-com:vml" Requires="v">
                  <p:oleObj spid="_x0000_s45156" name="Equation" r:id="rId21" imgW="253800" imgH="241200" progId="Equation.3">
                    <p:embed/>
                  </p:oleObj>
                </mc:Choice>
                <mc:Fallback>
                  <p:oleObj name="Equation" r:id="rId21" imgW="253800" imgH="241200" progId="Equation.3">
                    <p:embed/>
                    <p:pic>
                      <p:nvPicPr>
                        <p:cNvPr id="0" name=""/>
                        <p:cNvPicPr>
                          <a:picLocks noChangeAspect="1" noChangeArrowheads="1"/>
                        </p:cNvPicPr>
                        <p:nvPr/>
                      </p:nvPicPr>
                      <p:blipFill>
                        <a:blip r:embed="rId10"/>
                        <a:srcRect/>
                        <a:stretch>
                          <a:fillRect/>
                        </a:stretch>
                      </p:blipFill>
                      <p:spPr bwMode="auto">
                        <a:xfrm>
                          <a:off x="4788024" y="1804342"/>
                          <a:ext cx="639625" cy="616546"/>
                        </a:xfrm>
                        <a:prstGeom prst="rect">
                          <a:avLst/>
                        </a:prstGeom>
                        <a:noFill/>
                        <a:extLst/>
                      </p:spPr>
                    </p:pic>
                  </p:oleObj>
                </mc:Fallback>
              </mc:AlternateContent>
            </a:graphicData>
          </a:graphic>
        </p:graphicFrame>
        <p:cxnSp>
          <p:nvCxnSpPr>
            <p:cNvPr id="78" name="Straight Arrow Connector 77"/>
            <p:cNvCxnSpPr/>
            <p:nvPr/>
          </p:nvCxnSpPr>
          <p:spPr>
            <a:xfrm flipV="1">
              <a:off x="5604622" y="2204865"/>
              <a:ext cx="0" cy="1944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604622" y="4149079"/>
              <a:ext cx="285581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0" name="Object 4"/>
            <p:cNvGraphicFramePr>
              <a:graphicFrameLocks noChangeAspect="1"/>
            </p:cNvGraphicFramePr>
            <p:nvPr>
              <p:extLst>
                <p:ext uri="{D42A27DB-BD31-4B8C-83A1-F6EECF244321}">
                  <p14:modId xmlns:p14="http://schemas.microsoft.com/office/powerpoint/2010/main" val="354724590"/>
                </p:ext>
              </p:extLst>
            </p:nvPr>
          </p:nvGraphicFramePr>
          <p:xfrm>
            <a:off x="8047038" y="4129088"/>
            <a:ext cx="520700" cy="561975"/>
          </p:xfrm>
          <a:graphic>
            <a:graphicData uri="http://schemas.openxmlformats.org/presentationml/2006/ole">
              <mc:AlternateContent xmlns:mc="http://schemas.openxmlformats.org/markup-compatibility/2006">
                <mc:Choice xmlns:v="urn:schemas-microsoft-com:vml" Requires="v">
                  <p:oleObj spid="_x0000_s45157" name="Equation" r:id="rId22" imgW="215640" imgH="228600" progId="Equation.3">
                    <p:embed/>
                  </p:oleObj>
                </mc:Choice>
                <mc:Fallback>
                  <p:oleObj name="Equation" r:id="rId22" imgW="215640" imgH="228600" progId="Equation.3">
                    <p:embed/>
                    <p:pic>
                      <p:nvPicPr>
                        <p:cNvPr id="0" name=""/>
                        <p:cNvPicPr>
                          <a:picLocks noChangeAspect="1" noChangeArrowheads="1"/>
                        </p:cNvPicPr>
                        <p:nvPr/>
                      </p:nvPicPr>
                      <p:blipFill>
                        <a:blip r:embed="rId12"/>
                        <a:srcRect/>
                        <a:stretch>
                          <a:fillRect/>
                        </a:stretch>
                      </p:blipFill>
                      <p:spPr bwMode="auto">
                        <a:xfrm>
                          <a:off x="8047038" y="4129088"/>
                          <a:ext cx="520700" cy="561975"/>
                        </a:xfrm>
                        <a:prstGeom prst="rect">
                          <a:avLst/>
                        </a:prstGeom>
                        <a:noFill/>
                        <a:extLst/>
                      </p:spPr>
                    </p:pic>
                  </p:oleObj>
                </mc:Fallback>
              </mc:AlternateContent>
            </a:graphicData>
          </a:graphic>
        </p:graphicFrame>
        <p:cxnSp>
          <p:nvCxnSpPr>
            <p:cNvPr id="81" name="Straight Connector 80"/>
            <p:cNvCxnSpPr/>
            <p:nvPr/>
          </p:nvCxnSpPr>
          <p:spPr>
            <a:xfrm flipV="1">
              <a:off x="5604622" y="2564904"/>
              <a:ext cx="1418471" cy="1584176"/>
            </a:xfrm>
            <a:prstGeom prst="line">
              <a:avLst/>
            </a:prstGeom>
          </p:spPr>
          <p:style>
            <a:lnRef idx="2">
              <a:schemeClr val="accent6"/>
            </a:lnRef>
            <a:fillRef idx="0">
              <a:schemeClr val="accent6"/>
            </a:fillRef>
            <a:effectRef idx="1">
              <a:schemeClr val="accent6"/>
            </a:effectRef>
            <a:fontRef idx="minor">
              <a:schemeClr val="tx1"/>
            </a:fontRef>
          </p:style>
        </p:cxnSp>
        <p:graphicFrame>
          <p:nvGraphicFramePr>
            <p:cNvPr id="84" name="Object 4"/>
            <p:cNvGraphicFramePr>
              <a:graphicFrameLocks noChangeAspect="1"/>
            </p:cNvGraphicFramePr>
            <p:nvPr>
              <p:extLst>
                <p:ext uri="{D42A27DB-BD31-4B8C-83A1-F6EECF244321}">
                  <p14:modId xmlns:p14="http://schemas.microsoft.com/office/powerpoint/2010/main" val="204736022"/>
                </p:ext>
              </p:extLst>
            </p:nvPr>
          </p:nvGraphicFramePr>
          <p:xfrm>
            <a:off x="3758217" y="2336649"/>
            <a:ext cx="1621395" cy="561536"/>
          </p:xfrm>
          <a:graphic>
            <a:graphicData uri="http://schemas.openxmlformats.org/presentationml/2006/ole">
              <mc:AlternateContent xmlns:mc="http://schemas.openxmlformats.org/markup-compatibility/2006">
                <mc:Choice xmlns:v="urn:schemas-microsoft-com:vml" Requires="v">
                  <p:oleObj spid="_x0000_s45158" name="Equation" r:id="rId23" imgW="672840" imgH="228600" progId="Equation.3">
                    <p:embed/>
                  </p:oleObj>
                </mc:Choice>
                <mc:Fallback>
                  <p:oleObj name="Equation" r:id="rId23" imgW="672840" imgH="228600" progId="Equation.3">
                    <p:embed/>
                    <p:pic>
                      <p:nvPicPr>
                        <p:cNvPr id="0" name=""/>
                        <p:cNvPicPr>
                          <a:picLocks noChangeAspect="1" noChangeArrowheads="1"/>
                        </p:cNvPicPr>
                        <p:nvPr/>
                      </p:nvPicPr>
                      <p:blipFill>
                        <a:blip r:embed="rId24"/>
                        <a:srcRect/>
                        <a:stretch>
                          <a:fillRect/>
                        </a:stretch>
                      </p:blipFill>
                      <p:spPr bwMode="auto">
                        <a:xfrm>
                          <a:off x="3758217" y="2336649"/>
                          <a:ext cx="1621395" cy="561536"/>
                        </a:xfrm>
                        <a:prstGeom prst="rect">
                          <a:avLst/>
                        </a:prstGeom>
                        <a:noFill/>
                        <a:extLst/>
                      </p:spPr>
                    </p:pic>
                  </p:oleObj>
                </mc:Fallback>
              </mc:AlternateContent>
            </a:graphicData>
          </a:graphic>
        </p:graphicFrame>
        <p:cxnSp>
          <p:nvCxnSpPr>
            <p:cNvPr id="85" name="Straight Connector 84"/>
            <p:cNvCxnSpPr/>
            <p:nvPr/>
          </p:nvCxnSpPr>
          <p:spPr>
            <a:xfrm>
              <a:off x="5604622" y="2587538"/>
              <a:ext cx="1427905"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cxnSp>
        <p:nvCxnSpPr>
          <p:cNvPr id="87" name="Straight Connector 86"/>
          <p:cNvCxnSpPr/>
          <p:nvPr/>
        </p:nvCxnSpPr>
        <p:spPr>
          <a:xfrm>
            <a:off x="6804248" y="4725144"/>
            <a:ext cx="1458709"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10589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1069975" y="830263"/>
            <a:ext cx="7859713" cy="6124754"/>
          </a:xfrm>
          <a:prstGeom prst="rect">
            <a:avLst/>
          </a:prstGeom>
          <a:noFill/>
          <a:ln w="9525">
            <a:noFill/>
            <a:miter lim="800000"/>
            <a:headEnd/>
            <a:tailEnd/>
          </a:ln>
        </p:spPr>
        <p:txBody>
          <a:bodyPr>
            <a:spAutoFit/>
          </a:bodyPr>
          <a:lstStyle/>
          <a:p>
            <a:pPr algn="just">
              <a:defRPr/>
            </a:pPr>
            <a:r>
              <a:rPr lang="ru-RU" sz="2800" u="sng" dirty="0">
                <a:effectLst>
                  <a:outerShdw blurRad="38100" dist="38100" dir="2700000" algn="tl">
                    <a:srgbClr val="000000">
                      <a:alpha val="43137"/>
                    </a:srgbClr>
                  </a:outerShdw>
                </a:effectLst>
                <a:latin typeface="Times New Roman" pitchFamily="18" charset="0"/>
                <a:cs typeface="Times New Roman" pitchFamily="18" charset="0"/>
              </a:rPr>
              <a:t>Вес тела</a:t>
            </a:r>
            <a:r>
              <a:rPr lang="ru-RU" sz="2800" dirty="0">
                <a:latin typeface="Times New Roman" pitchFamily="18" charset="0"/>
                <a:cs typeface="Times New Roman" pitchFamily="18" charset="0"/>
              </a:rPr>
              <a:t> – сила, с которой тело действует не неподвижную относительно него опору или подвес. </a:t>
            </a:r>
          </a:p>
          <a:p>
            <a:pPr algn="just">
              <a:defRPr/>
            </a:pPr>
            <a:r>
              <a:rPr lang="ru-RU" sz="2800" dirty="0">
                <a:latin typeface="Times New Roman" pitchFamily="18" charset="0"/>
                <a:cs typeface="Times New Roman" pitchFamily="18" charset="0"/>
              </a:rPr>
              <a:t>В случае опоры (</a:t>
            </a:r>
            <a:r>
              <a:rPr lang="en-US" sz="2800" i="1" dirty="0">
                <a:latin typeface="Times New Roman" pitchFamily="18" charset="0"/>
                <a:cs typeface="Times New Roman" pitchFamily="18" charset="0"/>
              </a:rPr>
              <a:t>N</a:t>
            </a:r>
            <a:r>
              <a:rPr lang="en-US" sz="2800" dirty="0">
                <a:latin typeface="Times New Roman" pitchFamily="18" charset="0"/>
                <a:cs typeface="Times New Roman" pitchFamily="18" charset="0"/>
              </a:rPr>
              <a:t> – </a:t>
            </a:r>
            <a:r>
              <a:rPr lang="ru-RU" sz="2800" dirty="0">
                <a:latin typeface="Times New Roman" pitchFamily="18" charset="0"/>
                <a:cs typeface="Times New Roman" pitchFamily="18" charset="0"/>
              </a:rPr>
              <a:t>сила реакции опоры):</a:t>
            </a:r>
          </a:p>
          <a:p>
            <a:pPr algn="just">
              <a:defRPr/>
            </a:pPr>
            <a:endParaRPr lang="ru-RU" sz="2800" dirty="0">
              <a:latin typeface="Times New Roman" pitchFamily="18" charset="0"/>
              <a:cs typeface="Times New Roman" pitchFamily="18" charset="0"/>
            </a:endParaRPr>
          </a:p>
          <a:p>
            <a:pPr algn="just">
              <a:defRPr/>
            </a:pPr>
            <a:endParaRPr lang="ru-RU" sz="2800" dirty="0">
              <a:latin typeface="Times New Roman" pitchFamily="18" charset="0"/>
              <a:cs typeface="Times New Roman" pitchFamily="18" charset="0"/>
            </a:endParaRPr>
          </a:p>
          <a:p>
            <a:pPr algn="just">
              <a:defRPr/>
            </a:pPr>
            <a:r>
              <a:rPr lang="en-US" sz="2800" dirty="0">
                <a:latin typeface="Times New Roman" pitchFamily="18" charset="0"/>
                <a:cs typeface="Times New Roman" pitchFamily="18" charset="0"/>
              </a:rPr>
              <a:t>II</a:t>
            </a:r>
            <a:r>
              <a:rPr lang="ru-RU" sz="2800" dirty="0">
                <a:latin typeface="Times New Roman" pitchFamily="18" charset="0"/>
                <a:cs typeface="Times New Roman" pitchFamily="18" charset="0"/>
              </a:rPr>
              <a:t> закон Ньютона:</a:t>
            </a:r>
          </a:p>
          <a:p>
            <a:pPr algn="just">
              <a:defRPr/>
            </a:pPr>
            <a:endParaRPr lang="ru-RU" sz="2800" dirty="0">
              <a:latin typeface="Times New Roman" pitchFamily="18" charset="0"/>
              <a:cs typeface="Times New Roman" pitchFamily="18" charset="0"/>
            </a:endParaRPr>
          </a:p>
          <a:p>
            <a:pPr algn="just">
              <a:defRPr/>
            </a:pPr>
            <a:endParaRPr lang="ru-RU" sz="2800" dirty="0">
              <a:latin typeface="Times New Roman" pitchFamily="18" charset="0"/>
              <a:cs typeface="Times New Roman" pitchFamily="18" charset="0"/>
            </a:endParaRPr>
          </a:p>
          <a:p>
            <a:pPr algn="just">
              <a:defRPr/>
            </a:pPr>
            <a:endParaRPr lang="ru-RU" sz="2800" dirty="0">
              <a:latin typeface="Times New Roman" pitchFamily="18" charset="0"/>
              <a:cs typeface="Times New Roman" pitchFamily="18" charset="0"/>
            </a:endParaRPr>
          </a:p>
          <a:p>
            <a:pPr algn="just">
              <a:defRPr/>
            </a:pPr>
            <a:endParaRPr lang="ru-RU" sz="2800" dirty="0">
              <a:latin typeface="Times New Roman" pitchFamily="18" charset="0"/>
              <a:cs typeface="Times New Roman" pitchFamily="18" charset="0"/>
            </a:endParaRPr>
          </a:p>
          <a:p>
            <a:pPr algn="just">
              <a:defRPr/>
            </a:pPr>
            <a:r>
              <a:rPr lang="ru-RU" sz="2800" dirty="0">
                <a:latin typeface="Times New Roman" pitchFamily="18" charset="0"/>
                <a:cs typeface="Times New Roman" pitchFamily="18" charset="0"/>
              </a:rPr>
              <a:t>                       - только в случае, если тело </a:t>
            </a:r>
            <a:r>
              <a:rPr lang="ru-RU" sz="2800" dirty="0" smtClean="0">
                <a:latin typeface="Times New Roman" pitchFamily="18" charset="0"/>
                <a:cs typeface="Times New Roman" pitchFamily="18" charset="0"/>
              </a:rPr>
              <a:t>неподвижно или движется с постоянной скоростью.</a:t>
            </a:r>
            <a:endParaRPr lang="ru-RU" sz="2800" dirty="0">
              <a:latin typeface="Times New Roman" pitchFamily="18" charset="0"/>
              <a:cs typeface="Times New Roman" pitchFamily="18" charset="0"/>
            </a:endParaRPr>
          </a:p>
        </p:txBody>
      </p:sp>
      <p:graphicFrame>
        <p:nvGraphicFramePr>
          <p:cNvPr id="10242" name="Object 4"/>
          <p:cNvGraphicFramePr>
            <a:graphicFrameLocks noChangeAspect="1"/>
          </p:cNvGraphicFramePr>
          <p:nvPr/>
        </p:nvGraphicFramePr>
        <p:xfrm>
          <a:off x="1219200" y="2668588"/>
          <a:ext cx="1617663" cy="798512"/>
        </p:xfrm>
        <a:graphic>
          <a:graphicData uri="http://schemas.openxmlformats.org/presentationml/2006/ole">
            <mc:AlternateContent xmlns:mc="http://schemas.openxmlformats.org/markup-compatibility/2006">
              <mc:Choice xmlns:v="urn:schemas-microsoft-com:vml" Requires="v">
                <p:oleObj spid="_x0000_s10293" name="Формула" r:id="rId3" imgW="444240" imgH="215640" progId="Equation.3">
                  <p:embed/>
                </p:oleObj>
              </mc:Choice>
              <mc:Fallback>
                <p:oleObj name="Формула" r:id="rId3" imgW="4442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668588"/>
                        <a:ext cx="1617663"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Вес и невесомость </a:t>
            </a:r>
          </a:p>
        </p:txBody>
      </p:sp>
      <p:sp>
        <p:nvSpPr>
          <p:cNvPr id="10247" name="TextBox 3"/>
          <p:cNvSpPr txBox="1">
            <a:spLocks noChangeArrowheads="1"/>
          </p:cNvSpPr>
          <p:nvPr/>
        </p:nvSpPr>
        <p:spPr bwMode="auto">
          <a:xfrm>
            <a:off x="357188" y="6215063"/>
            <a:ext cx="481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18</a:t>
            </a:r>
            <a:endParaRPr lang="ru-RU" sz="2400" dirty="0">
              <a:latin typeface="Corbel" pitchFamily="34" charset="0"/>
            </a:endParaRPr>
          </a:p>
        </p:txBody>
      </p:sp>
      <p:sp>
        <p:nvSpPr>
          <p:cNvPr id="102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02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pic>
        <p:nvPicPr>
          <p:cNvPr id="10250" name="Рисунок 10" descr="1-11-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2643188"/>
            <a:ext cx="4000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3" name="Object 4"/>
          <p:cNvGraphicFramePr>
            <a:graphicFrameLocks noChangeAspect="1"/>
          </p:cNvGraphicFramePr>
          <p:nvPr/>
        </p:nvGraphicFramePr>
        <p:xfrm>
          <a:off x="1357313" y="3954463"/>
          <a:ext cx="2263775" cy="798512"/>
        </p:xfrm>
        <a:graphic>
          <a:graphicData uri="http://schemas.openxmlformats.org/presentationml/2006/ole">
            <mc:AlternateContent xmlns:mc="http://schemas.openxmlformats.org/markup-compatibility/2006">
              <mc:Choice xmlns:v="urn:schemas-microsoft-com:vml" Requires="v">
                <p:oleObj spid="_x0000_s10294" name="Формула" r:id="rId6" imgW="622080" imgH="215640" progId="Equation.3">
                  <p:embed/>
                </p:oleObj>
              </mc:Choice>
              <mc:Fallback>
                <p:oleObj name="Формула" r:id="rId6" imgW="62208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7313" y="3954463"/>
                        <a:ext cx="226377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5"/>
          <p:cNvGraphicFramePr>
            <a:graphicFrameLocks noChangeAspect="1"/>
          </p:cNvGraphicFramePr>
          <p:nvPr/>
        </p:nvGraphicFramePr>
        <p:xfrm>
          <a:off x="1285875" y="5486400"/>
          <a:ext cx="1571625" cy="657225"/>
        </p:xfrm>
        <a:graphic>
          <a:graphicData uri="http://schemas.openxmlformats.org/presentationml/2006/ole">
            <mc:AlternateContent xmlns:mc="http://schemas.openxmlformats.org/markup-compatibility/2006">
              <mc:Choice xmlns:v="urn:schemas-microsoft-com:vml" Requires="v">
                <p:oleObj spid="_x0000_s10295" name="Формула" r:id="rId8" imgW="431640" imgH="177480" progId="Equation.3">
                  <p:embed/>
                </p:oleObj>
              </mc:Choice>
              <mc:Fallback>
                <p:oleObj name="Формула" r:id="rId8" imgW="431640" imgH="1774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75" y="5486400"/>
                        <a:ext cx="15716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Вес тела в ускоренно движущейся СО</a:t>
            </a:r>
          </a:p>
        </p:txBody>
      </p:sp>
      <p:sp>
        <p:nvSpPr>
          <p:cNvPr id="11269" name="TextBox 3"/>
          <p:cNvSpPr txBox="1">
            <a:spLocks noChangeArrowheads="1"/>
          </p:cNvSpPr>
          <p:nvPr/>
        </p:nvSpPr>
        <p:spPr bwMode="auto">
          <a:xfrm>
            <a:off x="357188" y="6215063"/>
            <a:ext cx="484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19</a:t>
            </a:r>
            <a:endParaRPr lang="ru-RU" sz="2400" dirty="0">
              <a:latin typeface="Corbel" pitchFamily="34" charset="0"/>
            </a:endParaRPr>
          </a:p>
        </p:txBody>
      </p:sp>
      <p:sp>
        <p:nvSpPr>
          <p:cNvPr id="112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12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pic>
        <p:nvPicPr>
          <p:cNvPr id="11272" name="Рисунок 13" descr="weig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857250"/>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6" name="Object 5"/>
          <p:cNvGraphicFramePr>
            <a:graphicFrameLocks noChangeAspect="1"/>
          </p:cNvGraphicFramePr>
          <p:nvPr/>
        </p:nvGraphicFramePr>
        <p:xfrm>
          <a:off x="2357438" y="4143375"/>
          <a:ext cx="969962" cy="704850"/>
        </p:xfrm>
        <a:graphic>
          <a:graphicData uri="http://schemas.openxmlformats.org/presentationml/2006/ole">
            <mc:AlternateContent xmlns:mc="http://schemas.openxmlformats.org/markup-compatibility/2006">
              <mc:Choice xmlns:v="urn:schemas-microsoft-com:vml" Requires="v">
                <p:oleObj spid="_x0000_s11301" name="Формула" r:id="rId4" imgW="266400" imgH="190440" progId="Equation.3">
                  <p:embed/>
                </p:oleObj>
              </mc:Choice>
              <mc:Fallback>
                <p:oleObj name="Формула" r:id="rId4" imgW="266400" imgH="1904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38" y="4143375"/>
                        <a:ext cx="969962"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5"/>
          <p:cNvGraphicFramePr>
            <a:graphicFrameLocks noChangeAspect="1"/>
          </p:cNvGraphicFramePr>
          <p:nvPr/>
        </p:nvGraphicFramePr>
        <p:xfrm>
          <a:off x="5264150" y="4143375"/>
          <a:ext cx="1016000" cy="704850"/>
        </p:xfrm>
        <a:graphic>
          <a:graphicData uri="http://schemas.openxmlformats.org/presentationml/2006/ole">
            <mc:AlternateContent xmlns:mc="http://schemas.openxmlformats.org/markup-compatibility/2006">
              <mc:Choice xmlns:v="urn:schemas-microsoft-com:vml" Requires="v">
                <p:oleObj spid="_x0000_s11302" name="Формула" r:id="rId6" imgW="279360" imgH="190440" progId="Equation.3">
                  <p:embed/>
                </p:oleObj>
              </mc:Choice>
              <mc:Fallback>
                <p:oleObj name="Формула" r:id="rId6" imgW="279360" imgH="1904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150" y="4143375"/>
                        <a:ext cx="101600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85850"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Динамика материальной точки</a:t>
            </a:r>
          </a:p>
          <a:p>
            <a:pPr algn="ctr" fontAlgn="auto">
              <a:spcAft>
                <a:spcPts val="0"/>
              </a:spcAft>
              <a:defRPr/>
            </a:pPr>
            <a:endParaRPr lang="ru-RU" sz="22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742950" indent="-742950" fontAlgn="auto">
              <a:spcBef>
                <a:spcPts val="0"/>
              </a:spcBef>
              <a:spcAft>
                <a:spcPts val="0"/>
              </a:spcAft>
              <a:buFont typeface="+mj-lt"/>
              <a:buAutoNum type="arabicPeriod"/>
              <a:defRPr/>
            </a:pPr>
            <a:endParaRPr lang="ru-RU" sz="2000" dirty="0">
              <a:solidFill>
                <a:srgbClr val="C00000"/>
              </a:solidFill>
              <a:latin typeface="Times New Roman" pitchFamily="18" charset="0"/>
              <a:ea typeface="+mj-ea"/>
              <a:cs typeface="Times New Roman" pitchFamily="18" charset="0"/>
            </a:endParaRPr>
          </a:p>
        </p:txBody>
      </p:sp>
      <p:sp>
        <p:nvSpPr>
          <p:cNvPr id="3" name="TextBox 2"/>
          <p:cNvSpPr txBox="1"/>
          <p:nvPr/>
        </p:nvSpPr>
        <p:spPr>
          <a:xfrm>
            <a:off x="1143000" y="812800"/>
            <a:ext cx="7715250" cy="5847755"/>
          </a:xfrm>
          <a:prstGeom prst="rect">
            <a:avLst/>
          </a:prstGeom>
          <a:noFill/>
        </p:spPr>
        <p:txBody>
          <a:bodyPr>
            <a:spAutoFit/>
          </a:bodyPr>
          <a:lstStyle/>
          <a:p>
            <a:pPr algn="just">
              <a:defRPr/>
            </a:pPr>
            <a:r>
              <a:rPr lang="ru-RU" sz="2600" dirty="0">
                <a:effectLst>
                  <a:outerShdw blurRad="38100" dist="38100" dir="2700000" algn="tl">
                    <a:srgbClr val="000000">
                      <a:alpha val="43137"/>
                    </a:srgbClr>
                  </a:outerShdw>
                </a:effectLst>
                <a:latin typeface="Times New Roman" pitchFamily="18" charset="0"/>
                <a:cs typeface="Times New Roman" pitchFamily="18" charset="0"/>
              </a:rPr>
              <a:t>Динамика</a:t>
            </a:r>
            <a:r>
              <a:rPr lang="ru-RU" sz="2600" dirty="0">
                <a:latin typeface="Times New Roman" pitchFamily="18" charset="0"/>
                <a:cs typeface="Times New Roman" pitchFamily="18" charset="0"/>
              </a:rPr>
              <a:t> – раздел механики, </a:t>
            </a:r>
            <a:r>
              <a:rPr lang="ru-RU" sz="2600" dirty="0" smtClean="0">
                <a:latin typeface="Times New Roman" pitchFamily="18" charset="0"/>
                <a:cs typeface="Times New Roman" pitchFamily="18" charset="0"/>
              </a:rPr>
              <a:t>изучающий причины, вызывающие движение тел.</a:t>
            </a:r>
            <a:endParaRPr lang="ru-RU" sz="2600" dirty="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a:p>
            <a:pPr algn="just">
              <a:defRPr/>
            </a:pPr>
            <a:r>
              <a:rPr lang="ru-RU" sz="2600" dirty="0">
                <a:latin typeface="Times New Roman" pitchFamily="18" charset="0"/>
                <a:cs typeface="Times New Roman" pitchFamily="18" charset="0"/>
              </a:rPr>
              <a:t>1687 г. - законы Ньютона, основа классической механики (</a:t>
            </a:r>
            <a:r>
              <a:rPr lang="ru-RU" sz="2600" dirty="0" err="1">
                <a:latin typeface="Times New Roman" pitchFamily="18" charset="0"/>
                <a:cs typeface="Times New Roman" pitchFamily="18" charset="0"/>
              </a:rPr>
              <a:t>механики</a:t>
            </a:r>
            <a:r>
              <a:rPr lang="ru-RU" sz="2600" dirty="0">
                <a:latin typeface="Times New Roman" pitchFamily="18" charset="0"/>
                <a:cs typeface="Times New Roman" pitchFamily="18" charset="0"/>
              </a:rPr>
              <a:t> Ньютона), обобщение большого количества опытов.</a:t>
            </a:r>
          </a:p>
          <a:p>
            <a:pPr>
              <a:defRPr/>
            </a:pPr>
            <a:endParaRPr lang="ru-RU" dirty="0" smtClean="0">
              <a:latin typeface="Times New Roman" pitchFamily="18" charset="0"/>
              <a:cs typeface="Times New Roman" pitchFamily="18" charset="0"/>
            </a:endParaRPr>
          </a:p>
          <a:p>
            <a:pPr>
              <a:defRPr/>
            </a:pPr>
            <a:r>
              <a:rPr lang="ru-RU" sz="2600" dirty="0" smtClean="0">
                <a:effectLst>
                  <a:outerShdw blurRad="38100" dist="38100" dir="2700000" algn="tl">
                    <a:srgbClr val="000000">
                      <a:alpha val="43137"/>
                    </a:srgbClr>
                  </a:outerShdw>
                </a:effectLst>
                <a:latin typeface="Times New Roman" pitchFamily="18" charset="0"/>
                <a:cs typeface="Times New Roman" pitchFamily="18" charset="0"/>
              </a:rPr>
              <a:t>Основные понятия</a:t>
            </a:r>
            <a:r>
              <a:rPr lang="ru-RU" sz="2600" dirty="0" smtClean="0">
                <a:latin typeface="Times New Roman" pitchFamily="18" charset="0"/>
                <a:cs typeface="Times New Roman" pitchFamily="18" charset="0"/>
              </a:rPr>
              <a:t> – сила, масса, импульс, энергия.</a:t>
            </a:r>
          </a:p>
          <a:p>
            <a:pPr>
              <a:defRPr/>
            </a:pPr>
            <a:endParaRPr lang="ru-RU" sz="2600" dirty="0">
              <a:latin typeface="Times New Roman" pitchFamily="18" charset="0"/>
              <a:cs typeface="Times New Roman" pitchFamily="18" charset="0"/>
            </a:endParaRPr>
          </a:p>
          <a:p>
            <a:pPr>
              <a:defRPr/>
            </a:pPr>
            <a:r>
              <a:rPr lang="ru-RU" sz="2600" dirty="0">
                <a:latin typeface="Times New Roman" pitchFamily="18" charset="0"/>
                <a:cs typeface="Times New Roman" pitchFamily="18" charset="0"/>
              </a:rPr>
              <a:t>Классическая механика – частный случай… </a:t>
            </a:r>
          </a:p>
          <a:p>
            <a:pPr marL="457200" indent="-457200">
              <a:buFontTx/>
              <a:buAutoNum type="arabicParenR"/>
              <a:defRPr/>
            </a:pPr>
            <a:r>
              <a:rPr lang="ru-RU" sz="2600" dirty="0">
                <a:latin typeface="Times New Roman" pitchFamily="18" charset="0"/>
                <a:cs typeface="Times New Roman" pitchFamily="18" charset="0"/>
              </a:rPr>
              <a:t>…специальной теории относительности (СТО) при скоростях много меньших скорости света (</a:t>
            </a:r>
            <a:r>
              <a:rPr lang="el-GR" sz="2600" i="1" dirty="0">
                <a:latin typeface="Times New Roman" pitchFamily="18" charset="0"/>
                <a:cs typeface="Times New Roman" pitchFamily="18" charset="0"/>
              </a:rPr>
              <a:t>υ</a:t>
            </a:r>
            <a:r>
              <a:rPr lang="en-US" sz="2600" dirty="0">
                <a:latin typeface="Times New Roman" pitchFamily="18" charset="0"/>
                <a:cs typeface="Times New Roman" pitchFamily="18" charset="0"/>
              </a:rPr>
              <a:t>&lt;&lt; </a:t>
            </a:r>
            <a:r>
              <a:rPr lang="en-US" sz="2600" i="1" dirty="0">
                <a:latin typeface="Times New Roman" pitchFamily="18" charset="0"/>
                <a:cs typeface="Times New Roman" pitchFamily="18" charset="0"/>
              </a:rPr>
              <a:t>c</a:t>
            </a:r>
            <a:r>
              <a:rPr lang="ru-RU" sz="2600" i="1"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a:p>
            <a:pPr marL="457200" indent="-457200">
              <a:buFontTx/>
              <a:buAutoNum type="arabicParenR"/>
              <a:defRPr/>
            </a:pPr>
            <a:r>
              <a:rPr lang="ru-RU" sz="2600" dirty="0">
                <a:latin typeface="Times New Roman" pitchFamily="18" charset="0"/>
                <a:cs typeface="Times New Roman" pitchFamily="18" charset="0"/>
              </a:rPr>
              <a:t>…квантовой механики при массах много больших массы атома</a:t>
            </a:r>
          </a:p>
        </p:txBody>
      </p:sp>
      <p:sp>
        <p:nvSpPr>
          <p:cNvPr id="22532" name="TextBox 3"/>
          <p:cNvSpPr txBox="1">
            <a:spLocks noChangeArrowheads="1"/>
          </p:cNvSpPr>
          <p:nvPr/>
        </p:nvSpPr>
        <p:spPr bwMode="auto">
          <a:xfrm>
            <a:off x="357188" y="6215063"/>
            <a:ext cx="34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a:latin typeface="Corbel" pitchFamily="34"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30163"/>
            <a:ext cx="7772400" cy="684212"/>
          </a:xfrm>
          <a:prstGeom prst="rect">
            <a:avLst/>
          </a:prstGeom>
        </p:spPr>
        <p:txBody>
          <a:bodyPr/>
          <a:lstStyle/>
          <a:p>
            <a:pP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Невесомость</a:t>
            </a:r>
          </a:p>
        </p:txBody>
      </p:sp>
      <p:sp>
        <p:nvSpPr>
          <p:cNvPr id="12293" name="TextBox 3"/>
          <p:cNvSpPr txBox="1">
            <a:spLocks noChangeArrowheads="1"/>
          </p:cNvSpPr>
          <p:nvPr/>
        </p:nvSpPr>
        <p:spPr bwMode="auto">
          <a:xfrm>
            <a:off x="357188" y="6215063"/>
            <a:ext cx="494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20</a:t>
            </a:r>
            <a:endParaRPr lang="ru-RU" sz="2400" dirty="0">
              <a:latin typeface="Corbel" pitchFamily="34" charset="0"/>
            </a:endParaRPr>
          </a:p>
        </p:txBody>
      </p:sp>
      <p:sp>
        <p:nvSpPr>
          <p:cNvPr id="122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22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12290" name="Object 5"/>
          <p:cNvGraphicFramePr>
            <a:graphicFrameLocks noChangeAspect="1"/>
          </p:cNvGraphicFramePr>
          <p:nvPr/>
        </p:nvGraphicFramePr>
        <p:xfrm>
          <a:off x="3357563" y="1500188"/>
          <a:ext cx="2676525" cy="658812"/>
        </p:xfrm>
        <a:graphic>
          <a:graphicData uri="http://schemas.openxmlformats.org/presentationml/2006/ole">
            <mc:AlternateContent xmlns:mc="http://schemas.openxmlformats.org/markup-compatibility/2006">
              <mc:Choice xmlns:v="urn:schemas-microsoft-com:vml" Requires="v">
                <p:oleObj spid="_x0000_s12328" name="Формула" r:id="rId3" imgW="736560" imgH="177480" progId="Equation.3">
                  <p:embed/>
                </p:oleObj>
              </mc:Choice>
              <mc:Fallback>
                <p:oleObj name="Формула" r:id="rId3" imgW="736560" imgH="177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1500188"/>
                        <a:ext cx="2676525"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TextBox 2"/>
          <p:cNvSpPr txBox="1">
            <a:spLocks noChangeArrowheads="1"/>
          </p:cNvSpPr>
          <p:nvPr/>
        </p:nvSpPr>
        <p:spPr bwMode="auto">
          <a:xfrm>
            <a:off x="1069975" y="785813"/>
            <a:ext cx="785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sz="2800">
                <a:latin typeface="Times New Roman" pitchFamily="18" charset="0"/>
                <a:cs typeface="Times New Roman" pitchFamily="18" charset="0"/>
              </a:rPr>
              <a:t>- состояние, при котором вес тела равен нулю</a:t>
            </a:r>
          </a:p>
        </p:txBody>
      </p:sp>
      <p:sp>
        <p:nvSpPr>
          <p:cNvPr id="10" name="Заголовок 1"/>
          <p:cNvSpPr txBox="1">
            <a:spLocks/>
          </p:cNvSpPr>
          <p:nvPr/>
        </p:nvSpPr>
        <p:spPr>
          <a:xfrm>
            <a:off x="928688" y="2143125"/>
            <a:ext cx="7772400" cy="684213"/>
          </a:xfrm>
          <a:prstGeom prst="rect">
            <a:avLst/>
          </a:prstGeom>
        </p:spPr>
        <p:txBody>
          <a:bodyPr/>
          <a:lstStyle/>
          <a:p>
            <a:pP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p>
        </p:txBody>
      </p:sp>
      <p:sp>
        <p:nvSpPr>
          <p:cNvPr id="11" name="Заголовок 1"/>
          <p:cNvSpPr txBox="1">
            <a:spLocks/>
          </p:cNvSpPr>
          <p:nvPr/>
        </p:nvSpPr>
        <p:spPr>
          <a:xfrm>
            <a:off x="1071563" y="2143125"/>
            <a:ext cx="7772400" cy="684213"/>
          </a:xfrm>
          <a:prstGeom prst="rect">
            <a:avLst/>
          </a:prstGeom>
        </p:spPr>
        <p:txBody>
          <a:bodyPr/>
          <a:lstStyle/>
          <a:p>
            <a:pP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Перегрузка</a:t>
            </a:r>
          </a:p>
        </p:txBody>
      </p:sp>
      <p:graphicFrame>
        <p:nvGraphicFramePr>
          <p:cNvPr id="12291" name="Object 4"/>
          <p:cNvGraphicFramePr>
            <a:graphicFrameLocks noChangeAspect="1"/>
          </p:cNvGraphicFramePr>
          <p:nvPr/>
        </p:nvGraphicFramePr>
        <p:xfrm>
          <a:off x="3981450" y="2928938"/>
          <a:ext cx="1570038" cy="658812"/>
        </p:xfrm>
        <a:graphic>
          <a:graphicData uri="http://schemas.openxmlformats.org/presentationml/2006/ole">
            <mc:AlternateContent xmlns:mc="http://schemas.openxmlformats.org/markup-compatibility/2006">
              <mc:Choice xmlns:v="urn:schemas-microsoft-com:vml" Requires="v">
                <p:oleObj spid="_x0000_s12329" name="Формула" r:id="rId5" imgW="431640" imgH="177480" progId="Equation.3">
                  <p:embed/>
                </p:oleObj>
              </mc:Choice>
              <mc:Fallback>
                <p:oleObj name="Формула" r:id="rId5" imgW="431640" imgH="177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2928938"/>
                        <a:ext cx="1570038"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9" name="Рисунок 12" descr="Ris-0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3429000"/>
            <a:ext cx="21113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173038"/>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Законы Кеплера</a:t>
            </a:r>
          </a:p>
        </p:txBody>
      </p:sp>
      <p:sp>
        <p:nvSpPr>
          <p:cNvPr id="28675" name="TextBox 3"/>
          <p:cNvSpPr txBox="1">
            <a:spLocks noChangeArrowheads="1"/>
          </p:cNvSpPr>
          <p:nvPr/>
        </p:nvSpPr>
        <p:spPr bwMode="auto">
          <a:xfrm>
            <a:off x="357188" y="6215063"/>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21</a:t>
            </a:r>
            <a:endParaRPr lang="ru-RU" sz="2400" dirty="0">
              <a:latin typeface="Corbel" pitchFamily="34" charset="0"/>
            </a:endParaRPr>
          </a:p>
        </p:txBody>
      </p:sp>
      <p:sp>
        <p:nvSpPr>
          <p:cNvPr id="286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7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80"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81" name="Rectangle 10"/>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8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8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8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8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1" name="Прямоугольник 20"/>
          <p:cNvSpPr/>
          <p:nvPr/>
        </p:nvSpPr>
        <p:spPr>
          <a:xfrm>
            <a:off x="1071563" y="1000125"/>
            <a:ext cx="7929562" cy="2524125"/>
          </a:xfrm>
          <a:prstGeom prst="rect">
            <a:avLst/>
          </a:prstGeom>
        </p:spPr>
        <p:txBody>
          <a:bodyPr>
            <a:spAutoFit/>
          </a:bodyPr>
          <a:lstStyle/>
          <a:p>
            <a:pPr>
              <a:defRPr/>
            </a:pPr>
            <a:r>
              <a:rPr lang="ru-RU" sz="3000" dirty="0">
                <a:solidFill>
                  <a:schemeClr val="accent3">
                    <a:lumMod val="75000"/>
                  </a:schemeClr>
                </a:solidFill>
                <a:latin typeface="Times New Roman" pitchFamily="18" charset="0"/>
                <a:cs typeface="Times New Roman" pitchFamily="18" charset="0"/>
              </a:rPr>
              <a:t>1. Закон эллипсов</a:t>
            </a:r>
            <a:r>
              <a:rPr lang="ru-RU" sz="3000" dirty="0">
                <a:latin typeface="Times New Roman" pitchFamily="18" charset="0"/>
                <a:cs typeface="Times New Roman" pitchFamily="18" charset="0"/>
              </a:rPr>
              <a:t> </a:t>
            </a:r>
          </a:p>
          <a:p>
            <a:pPr>
              <a:defRPr/>
            </a:pPr>
            <a:endParaRPr lang="ru-RU" sz="2600" dirty="0">
              <a:latin typeface="Times New Roman" pitchFamily="18" charset="0"/>
              <a:cs typeface="Times New Roman" pitchFamily="18" charset="0"/>
            </a:endParaRPr>
          </a:p>
          <a:p>
            <a:pPr>
              <a:defRPr/>
            </a:pPr>
            <a:r>
              <a:rPr lang="ru-RU" sz="2600" dirty="0">
                <a:latin typeface="Times New Roman" pitchFamily="18" charset="0"/>
                <a:cs typeface="Times New Roman" pitchFamily="18" charset="0"/>
              </a:rPr>
              <a:t>Каждая планета Солнечной системы вращается по эллипсу, в одном из фокусов которого находится Солнце.</a:t>
            </a:r>
          </a:p>
          <a:p>
            <a:pPr>
              <a:defRPr/>
            </a:pPr>
            <a:endParaRPr lang="ru-RU" sz="2400" dirty="0">
              <a:latin typeface="Times New Roman" pitchFamily="18" charset="0"/>
              <a:cs typeface="Times New Roman" pitchFamily="18" charset="0"/>
            </a:endParaRPr>
          </a:p>
        </p:txBody>
      </p:sp>
      <p:pic>
        <p:nvPicPr>
          <p:cNvPr id="28687" name="Рисунок 14" descr="кепл1.gif"/>
          <p:cNvPicPr>
            <a:picLocks noChangeAspect="1"/>
          </p:cNvPicPr>
          <p:nvPr/>
        </p:nvPicPr>
        <p:blipFill>
          <a:blip r:embed="rId2">
            <a:extLst>
              <a:ext uri="{28A0092B-C50C-407E-A947-70E740481C1C}">
                <a14:useLocalDpi xmlns:a14="http://schemas.microsoft.com/office/drawing/2010/main" val="0"/>
              </a:ext>
            </a:extLst>
          </a:blip>
          <a:srcRect l="9213" t="18481" r="55287" b="64424"/>
          <a:stretch>
            <a:fillRect/>
          </a:stretch>
        </p:blipFill>
        <p:spPr bwMode="auto">
          <a:xfrm>
            <a:off x="3071813" y="3286125"/>
            <a:ext cx="37766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173038"/>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Законы Кеплера</a:t>
            </a:r>
          </a:p>
        </p:txBody>
      </p:sp>
      <p:sp>
        <p:nvSpPr>
          <p:cNvPr id="29699" name="TextBox 3"/>
          <p:cNvSpPr txBox="1">
            <a:spLocks noChangeArrowheads="1"/>
          </p:cNvSpPr>
          <p:nvPr/>
        </p:nvSpPr>
        <p:spPr bwMode="auto">
          <a:xfrm>
            <a:off x="357188" y="6215063"/>
            <a:ext cx="485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22</a:t>
            </a:r>
            <a:endParaRPr lang="ru-RU" sz="2400" dirty="0">
              <a:latin typeface="Corbel" pitchFamily="34" charset="0"/>
            </a:endParaRPr>
          </a:p>
        </p:txBody>
      </p:sp>
      <p:sp>
        <p:nvSpPr>
          <p:cNvPr id="297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4"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5" name="Rectangle 10"/>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970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1" name="Прямоугольник 20"/>
          <p:cNvSpPr/>
          <p:nvPr/>
        </p:nvSpPr>
        <p:spPr>
          <a:xfrm>
            <a:off x="1071563" y="1000125"/>
            <a:ext cx="7929562" cy="2586038"/>
          </a:xfrm>
          <a:prstGeom prst="rect">
            <a:avLst/>
          </a:prstGeom>
        </p:spPr>
        <p:txBody>
          <a:bodyPr>
            <a:spAutoFit/>
          </a:bodyPr>
          <a:lstStyle/>
          <a:p>
            <a:pPr>
              <a:defRPr/>
            </a:pPr>
            <a:r>
              <a:rPr lang="ru-RU" sz="3000" dirty="0">
                <a:solidFill>
                  <a:schemeClr val="accent3">
                    <a:lumMod val="75000"/>
                  </a:schemeClr>
                </a:solidFill>
                <a:latin typeface="Times New Roman" pitchFamily="18" charset="0"/>
                <a:cs typeface="Times New Roman" pitchFamily="18" charset="0"/>
              </a:rPr>
              <a:t>2. Закон площадей</a:t>
            </a:r>
            <a:r>
              <a:rPr lang="ru-RU" sz="3000" dirty="0">
                <a:latin typeface="Times New Roman" pitchFamily="18" charset="0"/>
                <a:cs typeface="Times New Roman" pitchFamily="18" charset="0"/>
              </a:rPr>
              <a:t> </a:t>
            </a:r>
          </a:p>
          <a:p>
            <a:pPr>
              <a:defRPr/>
            </a:pPr>
            <a:endParaRPr lang="ru-RU" sz="2600" dirty="0">
              <a:latin typeface="Times New Roman" pitchFamily="18" charset="0"/>
              <a:cs typeface="Times New Roman" pitchFamily="18" charset="0"/>
            </a:endParaRPr>
          </a:p>
          <a:p>
            <a:pPr>
              <a:defRPr/>
            </a:pPr>
            <a:r>
              <a:rPr lang="ru-RU" sz="2600" dirty="0">
                <a:latin typeface="Times New Roman" pitchFamily="18" charset="0"/>
                <a:cs typeface="Times New Roman" pitchFamily="18" charset="0"/>
              </a:rPr>
              <a:t>Каждая планета движется в плоскости, проходящей через центр Солнца, причём за равные промежутки времени радиус-вектор, соединяющий Солнце и планету, зачерчивает сектора равной </a:t>
            </a:r>
            <a:r>
              <a:rPr lang="ru-RU" sz="2800" dirty="0">
                <a:latin typeface="Times New Roman" pitchFamily="18" charset="0"/>
                <a:cs typeface="Times New Roman" pitchFamily="18" charset="0"/>
              </a:rPr>
              <a:t>площади.</a:t>
            </a:r>
            <a:endParaRPr lang="ru-RU" sz="2400" dirty="0">
              <a:latin typeface="Times New Roman" pitchFamily="18" charset="0"/>
              <a:cs typeface="Times New Roman" pitchFamily="18" charset="0"/>
            </a:endParaRPr>
          </a:p>
        </p:txBody>
      </p:sp>
      <p:pic>
        <p:nvPicPr>
          <p:cNvPr id="29711" name="Рисунок 15" descr="kepler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571875"/>
            <a:ext cx="44767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173038"/>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Законы Кеплера</a:t>
            </a:r>
          </a:p>
        </p:txBody>
      </p:sp>
      <p:sp>
        <p:nvSpPr>
          <p:cNvPr id="13316" name="TextBox 3"/>
          <p:cNvSpPr txBox="1">
            <a:spLocks noChangeArrowheads="1"/>
          </p:cNvSpPr>
          <p:nvPr/>
        </p:nvSpPr>
        <p:spPr bwMode="auto">
          <a:xfrm>
            <a:off x="357188" y="6215063"/>
            <a:ext cx="472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23</a:t>
            </a:r>
            <a:endParaRPr lang="ru-RU" sz="2400" dirty="0">
              <a:latin typeface="Corbel" pitchFamily="34" charset="0"/>
            </a:endParaRPr>
          </a:p>
        </p:txBody>
      </p:sp>
      <p:sp>
        <p:nvSpPr>
          <p:cNvPr id="1331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1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1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1"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2" name="Rectangle 10"/>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5"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3326"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1" name="Прямоугольник 20"/>
          <p:cNvSpPr/>
          <p:nvPr/>
        </p:nvSpPr>
        <p:spPr>
          <a:xfrm>
            <a:off x="1071563" y="946150"/>
            <a:ext cx="7929562" cy="2554288"/>
          </a:xfrm>
          <a:prstGeom prst="rect">
            <a:avLst/>
          </a:prstGeom>
        </p:spPr>
        <p:txBody>
          <a:bodyPr>
            <a:spAutoFit/>
          </a:bodyPr>
          <a:lstStyle/>
          <a:p>
            <a:pPr>
              <a:defRPr/>
            </a:pPr>
            <a:r>
              <a:rPr lang="ru-RU" sz="3000" dirty="0">
                <a:solidFill>
                  <a:schemeClr val="accent3">
                    <a:lumMod val="75000"/>
                  </a:schemeClr>
                </a:solidFill>
                <a:latin typeface="Times New Roman" pitchFamily="18" charset="0"/>
                <a:cs typeface="Times New Roman" pitchFamily="18" charset="0"/>
              </a:rPr>
              <a:t>3. Третий закон Кеплера</a:t>
            </a:r>
            <a:r>
              <a:rPr lang="ru-RU" sz="3000" dirty="0">
                <a:latin typeface="Times New Roman" pitchFamily="18" charset="0"/>
                <a:cs typeface="Times New Roman" pitchFamily="18" charset="0"/>
              </a:rPr>
              <a:t> </a:t>
            </a:r>
          </a:p>
          <a:p>
            <a:pPr>
              <a:defRPr/>
            </a:pPr>
            <a:endParaRPr lang="ru-RU" sz="2600" dirty="0">
              <a:latin typeface="Times New Roman" pitchFamily="18" charset="0"/>
              <a:cs typeface="Times New Roman" pitchFamily="18" charset="0"/>
            </a:endParaRPr>
          </a:p>
          <a:p>
            <a:pPr>
              <a:defRPr/>
            </a:pPr>
            <a:r>
              <a:rPr lang="ru-RU" sz="2600" dirty="0">
                <a:latin typeface="Times New Roman" pitchFamily="18" charset="0"/>
                <a:cs typeface="Times New Roman" pitchFamily="18" charset="0"/>
              </a:rPr>
              <a:t>Квадраты периодов обращения планет вокруг Солнца относятся, как кубы больших полуосей орбит планет. (Закон справедлив не только для планет, но и для их спутников).</a:t>
            </a:r>
          </a:p>
        </p:txBody>
      </p:sp>
      <p:sp>
        <p:nvSpPr>
          <p:cNvPr id="133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13314" name="Object 1"/>
          <p:cNvGraphicFramePr>
            <a:graphicFrameLocks noChangeAspect="1"/>
          </p:cNvGraphicFramePr>
          <p:nvPr/>
        </p:nvGraphicFramePr>
        <p:xfrm>
          <a:off x="3786188" y="3756025"/>
          <a:ext cx="2071687" cy="1673225"/>
        </p:xfrm>
        <a:graphic>
          <a:graphicData uri="http://schemas.openxmlformats.org/presentationml/2006/ole">
            <mc:AlternateContent xmlns:mc="http://schemas.openxmlformats.org/markup-compatibility/2006">
              <mc:Choice xmlns:v="urn:schemas-microsoft-com:vml" Requires="v">
                <p:oleObj spid="_x0000_s13343" name="Формула" r:id="rId3" imgW="520700" imgH="419100" progId="Equation.3">
                  <p:embed/>
                </p:oleObj>
              </mc:Choice>
              <mc:Fallback>
                <p:oleObj name="Формула" r:id="rId3" imgW="5207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3756025"/>
                        <a:ext cx="2071687" cy="167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85850"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Историческая справка</a:t>
            </a:r>
          </a:p>
          <a:p>
            <a:pPr algn="ctr" fontAlgn="auto">
              <a:spcAft>
                <a:spcPts val="0"/>
              </a:spcAft>
              <a:defRPr/>
            </a:pPr>
            <a:endParaRPr lang="ru-RU" sz="22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742950" indent="-742950" fontAlgn="auto">
              <a:spcBef>
                <a:spcPts val="0"/>
              </a:spcBef>
              <a:spcAft>
                <a:spcPts val="0"/>
              </a:spcAft>
              <a:buFont typeface="+mj-lt"/>
              <a:buAutoNum type="arabicPeriod"/>
              <a:defRPr/>
            </a:pPr>
            <a:endParaRPr lang="ru-RU" sz="2000" dirty="0">
              <a:solidFill>
                <a:srgbClr val="C00000"/>
              </a:solidFill>
              <a:latin typeface="Times New Roman" pitchFamily="18" charset="0"/>
              <a:ea typeface="+mj-ea"/>
              <a:cs typeface="Times New Roman" pitchFamily="18" charset="0"/>
            </a:endParaRPr>
          </a:p>
        </p:txBody>
      </p:sp>
      <p:sp>
        <p:nvSpPr>
          <p:cNvPr id="3" name="TextBox 2"/>
          <p:cNvSpPr txBox="1"/>
          <p:nvPr/>
        </p:nvSpPr>
        <p:spPr>
          <a:xfrm>
            <a:off x="2857500" y="741363"/>
            <a:ext cx="6000750" cy="1938337"/>
          </a:xfrm>
          <a:prstGeom prst="rect">
            <a:avLst/>
          </a:prstGeom>
          <a:noFill/>
        </p:spPr>
        <p:txBody>
          <a:bodyPr>
            <a:spAutoFit/>
          </a:bodyPr>
          <a:lstStyle/>
          <a:p>
            <a:pPr algn="just">
              <a:defRPr/>
            </a:pPr>
            <a:r>
              <a:rPr lang="ru-RU" sz="2400" dirty="0">
                <a:effectLst>
                  <a:outerShdw blurRad="38100" dist="38100" dir="2700000" algn="tl">
                    <a:srgbClr val="000000">
                      <a:alpha val="43137"/>
                    </a:srgbClr>
                  </a:outerShdw>
                </a:effectLst>
                <a:latin typeface="Times New Roman" pitchFamily="18" charset="0"/>
                <a:cs typeface="Times New Roman" pitchFamily="18" charset="0"/>
              </a:rPr>
              <a:t>Аристотель.  </a:t>
            </a:r>
            <a:r>
              <a:rPr lang="ru-RU" sz="2400" dirty="0">
                <a:latin typeface="Times New Roman" pitchFamily="18" charset="0"/>
                <a:cs typeface="Times New Roman" pitchFamily="18" charset="0"/>
              </a:rPr>
              <a:t>Существует два типа движений: естественное и насильственное. Насильственное движение предполагает наличие некоторого двигателя или </a:t>
            </a:r>
            <a:r>
              <a:rPr lang="ru-RU" sz="2400" dirty="0">
                <a:effectLst>
                  <a:outerShdw blurRad="38100" dist="38100" dir="2700000" algn="tl">
                    <a:srgbClr val="000000">
                      <a:alpha val="43137"/>
                    </a:srgbClr>
                  </a:outerShdw>
                </a:effectLst>
                <a:latin typeface="Times New Roman" pitchFamily="18" charset="0"/>
                <a:cs typeface="Times New Roman" pitchFamily="18" charset="0"/>
              </a:rPr>
              <a:t>силы (</a:t>
            </a:r>
            <a:r>
              <a:rPr lang="ru-RU" sz="2400" dirty="0" err="1">
                <a:effectLst>
                  <a:outerShdw blurRad="38100" dist="38100" dir="2700000" algn="tl">
                    <a:srgbClr val="000000">
                      <a:alpha val="43137"/>
                    </a:srgbClr>
                  </a:outerShdw>
                </a:effectLst>
                <a:latin typeface="Times New Roman" pitchFamily="18" charset="0"/>
                <a:cs typeface="Times New Roman" pitchFamily="18" charset="0"/>
              </a:rPr>
              <a:t>динамис</a:t>
            </a:r>
            <a:r>
              <a:rPr lang="ru-RU" sz="2400" dirty="0">
                <a:effectLst>
                  <a:outerShdw blurRad="38100" dist="38100" dir="2700000" algn="tl">
                    <a:srgbClr val="000000">
                      <a:alpha val="43137"/>
                    </a:srgbClr>
                  </a:outerShdw>
                </a:effectLst>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42278" t="45898" r="43997" b="24805"/>
          <a:stretch>
            <a:fillRect/>
          </a:stretch>
        </p:blipFill>
        <p:spPr bwMode="auto">
          <a:xfrm>
            <a:off x="1143000" y="857250"/>
            <a:ext cx="16065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Прямоугольник 4"/>
          <p:cNvSpPr>
            <a:spLocks noChangeArrowheads="1"/>
          </p:cNvSpPr>
          <p:nvPr/>
        </p:nvSpPr>
        <p:spPr bwMode="auto">
          <a:xfrm>
            <a:off x="1000125" y="2786063"/>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2000" i="1">
                <a:latin typeface="Times New Roman" pitchFamily="18" charset="0"/>
                <a:cs typeface="Times New Roman" pitchFamily="18" charset="0"/>
              </a:rPr>
              <a:t>«Если какая-нибудь сила продвигает тело на какое-нибудь расстояние, то эта же сила продвигает вдвое меньшее тело или на вдвое большее расстояние, или на то же расстояние, но за вдвое меньшее время».</a:t>
            </a:r>
          </a:p>
        </p:txBody>
      </p:sp>
      <p:sp>
        <p:nvSpPr>
          <p:cNvPr id="6" name="TextBox 5"/>
          <p:cNvSpPr txBox="1"/>
          <p:nvPr/>
        </p:nvSpPr>
        <p:spPr>
          <a:xfrm>
            <a:off x="2857500" y="3857625"/>
            <a:ext cx="6000750" cy="1938338"/>
          </a:xfrm>
          <a:prstGeom prst="rect">
            <a:avLst/>
          </a:prstGeom>
          <a:noFill/>
        </p:spPr>
        <p:txBody>
          <a:bodyPr>
            <a:spAutoFit/>
          </a:bodyPr>
          <a:lstStyle/>
          <a:p>
            <a:pPr algn="just">
              <a:defRPr/>
            </a:pPr>
            <a:r>
              <a:rPr lang="ru-RU" sz="2400" dirty="0">
                <a:effectLst>
                  <a:outerShdw blurRad="38100" dist="38100" dir="2700000" algn="tl">
                    <a:srgbClr val="000000">
                      <a:alpha val="43137"/>
                    </a:srgbClr>
                  </a:outerShdw>
                </a:effectLst>
                <a:latin typeface="Times New Roman" pitchFamily="18" charset="0"/>
                <a:cs typeface="Times New Roman" pitchFamily="18" charset="0"/>
              </a:rPr>
              <a:t>Галилео Галилей (</a:t>
            </a:r>
            <a:r>
              <a:rPr lang="ru-RU" sz="2400" dirty="0">
                <a:latin typeface="Times New Roman" pitchFamily="18" charset="0"/>
                <a:cs typeface="Times New Roman" pitchFamily="18" charset="0"/>
              </a:rPr>
              <a:t>1564—1642</a:t>
            </a:r>
            <a:r>
              <a:rPr lang="ru-RU" sz="2400" dirty="0">
                <a:effectLst>
                  <a:outerShdw blurRad="38100" dist="38100" dir="2700000" algn="tl">
                    <a:srgbClr val="000000">
                      <a:alpha val="43137"/>
                    </a:srgbClr>
                  </a:outerShdw>
                </a:effectLst>
                <a:latin typeface="Times New Roman" pitchFamily="18" charset="0"/>
                <a:cs typeface="Times New Roman" pitchFamily="18" charset="0"/>
              </a:rPr>
              <a:t>). Динамика – </a:t>
            </a:r>
            <a:r>
              <a:rPr lang="ru-RU" sz="2400" dirty="0">
                <a:latin typeface="Times New Roman" pitchFamily="18" charset="0"/>
                <a:cs typeface="Times New Roman" pitchFamily="18" charset="0"/>
              </a:rPr>
              <a:t>наука о движении относительно места. Научные основы динамики, закон инерции, принцип относительности Галилея, свободное падение тел. </a:t>
            </a:r>
          </a:p>
        </p:txBody>
      </p:sp>
      <p:pic>
        <p:nvPicPr>
          <p:cNvPr id="23559" name="Picture 3"/>
          <p:cNvPicPr>
            <a:picLocks noChangeAspect="1" noChangeArrowheads="1"/>
          </p:cNvPicPr>
          <p:nvPr/>
        </p:nvPicPr>
        <p:blipFill>
          <a:blip r:embed="rId3">
            <a:extLst>
              <a:ext uri="{28A0092B-C50C-407E-A947-70E740481C1C}">
                <a14:useLocalDpi xmlns:a14="http://schemas.microsoft.com/office/drawing/2010/main" val="0"/>
              </a:ext>
            </a:extLst>
          </a:blip>
          <a:srcRect l="37372" t="24609" r="53844" b="58789"/>
          <a:stretch>
            <a:fillRect/>
          </a:stretch>
        </p:blipFill>
        <p:spPr bwMode="auto">
          <a:xfrm>
            <a:off x="1071563" y="3929063"/>
            <a:ext cx="178593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3"/>
          <p:cNvSpPr txBox="1">
            <a:spLocks noChangeArrowheads="1"/>
          </p:cNvSpPr>
          <p:nvPr/>
        </p:nvSpPr>
        <p:spPr bwMode="auto">
          <a:xfrm>
            <a:off x="357188" y="6215063"/>
            <a:ext cx="500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24</a:t>
            </a:r>
            <a:endParaRPr lang="ru-RU" sz="2400" dirty="0">
              <a:latin typeface="Corbel" pitchFamily="34" charset="0"/>
            </a:endParaRPr>
          </a:p>
        </p:txBody>
      </p:sp>
    </p:spTree>
    <p:extLst>
      <p:ext uri="{BB962C8B-B14F-4D97-AF65-F5344CB8AC3E}">
        <p14:creationId xmlns:p14="http://schemas.microsoft.com/office/powerpoint/2010/main" val="2429973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85850"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Историческая справка</a:t>
            </a:r>
          </a:p>
          <a:p>
            <a:pPr algn="ctr" fontAlgn="auto">
              <a:spcAft>
                <a:spcPts val="0"/>
              </a:spcAft>
              <a:defRPr/>
            </a:pPr>
            <a:endParaRPr lang="ru-RU" sz="22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742950" indent="-742950" fontAlgn="auto">
              <a:spcBef>
                <a:spcPts val="0"/>
              </a:spcBef>
              <a:spcAft>
                <a:spcPts val="0"/>
              </a:spcAft>
              <a:buFont typeface="+mj-lt"/>
              <a:buAutoNum type="arabicPeriod"/>
              <a:defRPr/>
            </a:pPr>
            <a:endParaRPr lang="ru-RU" sz="2000" dirty="0">
              <a:solidFill>
                <a:srgbClr val="C00000"/>
              </a:solidFill>
              <a:latin typeface="Times New Roman" pitchFamily="18" charset="0"/>
              <a:ea typeface="+mj-ea"/>
              <a:cs typeface="Times New Roman" pitchFamily="18" charset="0"/>
            </a:endParaRPr>
          </a:p>
        </p:txBody>
      </p:sp>
      <p:sp>
        <p:nvSpPr>
          <p:cNvPr id="3" name="TextBox 2"/>
          <p:cNvSpPr txBox="1"/>
          <p:nvPr/>
        </p:nvSpPr>
        <p:spPr>
          <a:xfrm>
            <a:off x="4357688" y="741363"/>
            <a:ext cx="2286000" cy="460375"/>
          </a:xfrm>
          <a:prstGeom prst="rect">
            <a:avLst/>
          </a:prstGeom>
          <a:noFill/>
        </p:spPr>
        <p:txBody>
          <a:bodyPr>
            <a:spAutoFit/>
          </a:bodyPr>
          <a:lstStyle/>
          <a:p>
            <a:pPr algn="just">
              <a:defRPr/>
            </a:pPr>
            <a:r>
              <a:rPr lang="ru-RU" sz="2400" dirty="0">
                <a:effectLst>
                  <a:outerShdw blurRad="38100" dist="38100" dir="2700000" algn="tl">
                    <a:srgbClr val="000000">
                      <a:alpha val="43137"/>
                    </a:srgbClr>
                  </a:outerShdw>
                </a:effectLst>
                <a:latin typeface="Times New Roman" pitchFamily="18" charset="0"/>
                <a:cs typeface="Times New Roman" pitchFamily="18" charset="0"/>
              </a:rPr>
              <a:t>Исаак Ньютон.   </a:t>
            </a:r>
            <a:endParaRPr lang="ru-RU" sz="2400" dirty="0">
              <a:latin typeface="Times New Roman" pitchFamily="18" charset="0"/>
              <a:cs typeface="Times New Roman" pitchFamily="18"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42825" t="22461" r="43997" b="37500"/>
          <a:stretch>
            <a:fillRect/>
          </a:stretch>
        </p:blipFill>
        <p:spPr bwMode="auto">
          <a:xfrm>
            <a:off x="1143000" y="1357313"/>
            <a:ext cx="2071688"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Прямоугольник 8"/>
          <p:cNvSpPr>
            <a:spLocks noChangeArrowheads="1"/>
          </p:cNvSpPr>
          <p:nvPr/>
        </p:nvSpPr>
        <p:spPr bwMode="auto">
          <a:xfrm>
            <a:off x="3214688" y="1247775"/>
            <a:ext cx="58578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i="1">
                <a:latin typeface="Times New Roman" pitchFamily="18" charset="0"/>
                <a:cs typeface="Times New Roman" pitchFamily="18" charset="0"/>
              </a:rPr>
              <a:t>Здесь покоится Сэр Исаак Ньютон,</a:t>
            </a:r>
          </a:p>
          <a:p>
            <a:r>
              <a:rPr lang="ru-RU" sz="2000" i="1">
                <a:latin typeface="Times New Roman" pitchFamily="18" charset="0"/>
                <a:cs typeface="Times New Roman" pitchFamily="18" charset="0"/>
              </a:rPr>
              <a:t>Который почти божественной силой своего ума</a:t>
            </a:r>
          </a:p>
          <a:p>
            <a:r>
              <a:rPr lang="ru-RU" sz="2000" i="1">
                <a:latin typeface="Times New Roman" pitchFamily="18" charset="0"/>
                <a:cs typeface="Times New Roman" pitchFamily="18" charset="0"/>
              </a:rPr>
              <a:t>Впервые объяснил</a:t>
            </a:r>
          </a:p>
          <a:p>
            <a:r>
              <a:rPr lang="ru-RU" sz="2000" i="1">
                <a:latin typeface="Times New Roman" pitchFamily="18" charset="0"/>
                <a:cs typeface="Times New Roman" pitchFamily="18" charset="0"/>
              </a:rPr>
              <a:t>Помощью своего математического метода</a:t>
            </a:r>
          </a:p>
          <a:p>
            <a:r>
              <a:rPr lang="ru-RU" sz="2000" i="1">
                <a:latin typeface="Times New Roman" pitchFamily="18" charset="0"/>
                <a:cs typeface="Times New Roman" pitchFamily="18" charset="0"/>
              </a:rPr>
              <a:t>Движения и формы планет,</a:t>
            </a:r>
          </a:p>
          <a:p>
            <a:r>
              <a:rPr lang="ru-RU" sz="2000" i="1">
                <a:latin typeface="Times New Roman" pitchFamily="18" charset="0"/>
                <a:cs typeface="Times New Roman" pitchFamily="18" charset="0"/>
              </a:rPr>
              <a:t>Пути комет, приливы и отливы океана.</a:t>
            </a:r>
          </a:p>
          <a:p>
            <a:r>
              <a:rPr lang="ru-RU" sz="2000" i="1">
                <a:latin typeface="Times New Roman" pitchFamily="18" charset="0"/>
                <a:cs typeface="Times New Roman" pitchFamily="18" charset="0"/>
              </a:rPr>
              <a:t>Он первый исследовал разнообразие световых лучей</a:t>
            </a:r>
          </a:p>
          <a:p>
            <a:r>
              <a:rPr lang="ru-RU" sz="2000" i="1">
                <a:latin typeface="Times New Roman" pitchFamily="18" charset="0"/>
                <a:cs typeface="Times New Roman" pitchFamily="18" charset="0"/>
              </a:rPr>
              <a:t>И проистекающие отсюда особенности цветов,</a:t>
            </a:r>
          </a:p>
          <a:p>
            <a:r>
              <a:rPr lang="ru-RU" sz="2000" i="1">
                <a:latin typeface="Times New Roman" pitchFamily="18" charset="0"/>
                <a:cs typeface="Times New Roman" pitchFamily="18" charset="0"/>
              </a:rPr>
              <a:t>Каких до того времени никто даже не подозревал.</a:t>
            </a:r>
          </a:p>
          <a:p>
            <a:r>
              <a:rPr lang="ru-RU" sz="2000" i="1">
                <a:latin typeface="Times New Roman" pitchFamily="18" charset="0"/>
                <a:cs typeface="Times New Roman" pitchFamily="18" charset="0"/>
              </a:rPr>
              <a:t>Прилежный, проницательный и верный истолкователь</a:t>
            </a:r>
          </a:p>
          <a:p>
            <a:r>
              <a:rPr lang="ru-RU" sz="2000" i="1">
                <a:latin typeface="Times New Roman" pitchFamily="18" charset="0"/>
                <a:cs typeface="Times New Roman" pitchFamily="18" charset="0"/>
              </a:rPr>
              <a:t>Природы, древностей и священного писания,</a:t>
            </a:r>
          </a:p>
          <a:p>
            <a:r>
              <a:rPr lang="ru-RU" sz="2000" i="1">
                <a:latin typeface="Times New Roman" pitchFamily="18" charset="0"/>
                <a:cs typeface="Times New Roman" pitchFamily="18" charset="0"/>
              </a:rPr>
              <a:t>Он прославил в своем учении Всемогущего Творца.</a:t>
            </a:r>
          </a:p>
          <a:p>
            <a:r>
              <a:rPr lang="ru-RU" sz="2000" i="1">
                <a:latin typeface="Times New Roman" pitchFamily="18" charset="0"/>
                <a:cs typeface="Times New Roman" pitchFamily="18" charset="0"/>
              </a:rPr>
              <a:t>Требуемую Евангелием простоту он доказал своей Жизнью.</a:t>
            </a:r>
          </a:p>
          <a:p>
            <a:r>
              <a:rPr lang="ru-RU" sz="2000" i="1">
                <a:latin typeface="Times New Roman" pitchFamily="18" charset="0"/>
                <a:cs typeface="Times New Roman" pitchFamily="18" charset="0"/>
              </a:rPr>
              <a:t>Пусть смертные радуются, что в их среде</a:t>
            </a:r>
          </a:p>
          <a:p>
            <a:r>
              <a:rPr lang="ru-RU" sz="2000" i="1">
                <a:latin typeface="Times New Roman" pitchFamily="18" charset="0"/>
                <a:cs typeface="Times New Roman" pitchFamily="18" charset="0"/>
              </a:rPr>
              <a:t>Жило такое украшение человеческого рода.</a:t>
            </a:r>
          </a:p>
        </p:txBody>
      </p:sp>
      <p:sp>
        <p:nvSpPr>
          <p:cNvPr id="24582" name="TextBox 3"/>
          <p:cNvSpPr txBox="1">
            <a:spLocks noChangeArrowheads="1"/>
          </p:cNvSpPr>
          <p:nvPr/>
        </p:nvSpPr>
        <p:spPr bwMode="auto">
          <a:xfrm>
            <a:off x="357188" y="6215063"/>
            <a:ext cx="480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25</a:t>
            </a:r>
            <a:endParaRPr lang="ru-RU" sz="2400" dirty="0">
              <a:latin typeface="Corbel" pitchFamily="34" charset="0"/>
            </a:endParaRPr>
          </a:p>
        </p:txBody>
      </p:sp>
    </p:spTree>
    <p:extLst>
      <p:ext uri="{BB962C8B-B14F-4D97-AF65-F5344CB8AC3E}">
        <p14:creationId xmlns:p14="http://schemas.microsoft.com/office/powerpoint/2010/main" val="138693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85850"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Динамика материальной точки</a:t>
            </a:r>
          </a:p>
          <a:p>
            <a:pPr algn="ctr" fontAlgn="auto">
              <a:spcAft>
                <a:spcPts val="0"/>
              </a:spcAft>
              <a:defRPr/>
            </a:pPr>
            <a:endParaRPr lang="ru-RU" sz="22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a:p>
            <a:pPr marL="742950" indent="-742950" fontAlgn="auto">
              <a:spcBef>
                <a:spcPts val="0"/>
              </a:spcBef>
              <a:spcAft>
                <a:spcPts val="0"/>
              </a:spcAft>
              <a:buFont typeface="+mj-lt"/>
              <a:buAutoNum type="arabicPeriod"/>
              <a:defRPr/>
            </a:pPr>
            <a:endParaRPr lang="ru-RU" sz="2000" dirty="0">
              <a:solidFill>
                <a:srgbClr val="C00000"/>
              </a:solidFill>
              <a:latin typeface="Times New Roman" pitchFamily="18" charset="0"/>
              <a:ea typeface="+mj-ea"/>
              <a:cs typeface="Times New Roman" pitchFamily="18" charset="0"/>
            </a:endParaRPr>
          </a:p>
        </p:txBody>
      </p:sp>
      <p:sp>
        <p:nvSpPr>
          <p:cNvPr id="3" name="TextBox 2"/>
          <p:cNvSpPr txBox="1"/>
          <p:nvPr/>
        </p:nvSpPr>
        <p:spPr>
          <a:xfrm>
            <a:off x="1143000" y="812800"/>
            <a:ext cx="7715250" cy="1877437"/>
          </a:xfrm>
          <a:prstGeom prst="rect">
            <a:avLst/>
          </a:prstGeom>
          <a:noFill/>
        </p:spPr>
        <p:txBody>
          <a:bodyPr>
            <a:spAutoFit/>
          </a:bodyPr>
          <a:lstStyle/>
          <a:p>
            <a:pPr algn="just">
              <a:defRPr/>
            </a:pPr>
            <a:r>
              <a:rPr lang="ru-RU" sz="2600" dirty="0" smtClean="0">
                <a:latin typeface="Times New Roman" pitchFamily="18" charset="0"/>
                <a:cs typeface="Times New Roman" pitchFamily="18" charset="0"/>
              </a:rPr>
              <a:t>В</a:t>
            </a:r>
            <a:r>
              <a:rPr lang="ru-RU" sz="2600" dirty="0" smtClean="0">
                <a:effectLst>
                  <a:outerShdw blurRad="38100" dist="38100" dir="2700000" algn="tl">
                    <a:srgbClr val="000000">
                      <a:alpha val="43137"/>
                    </a:srgbClr>
                  </a:outerShdw>
                </a:effectLst>
                <a:latin typeface="Times New Roman" pitchFamily="18" charset="0"/>
                <a:cs typeface="Times New Roman" pitchFamily="18" charset="0"/>
              </a:rPr>
              <a:t> динамике</a:t>
            </a:r>
            <a:r>
              <a:rPr lang="ru-RU" sz="2600" dirty="0" smtClean="0">
                <a:latin typeface="Times New Roman" pitchFamily="18" charset="0"/>
                <a:cs typeface="Times New Roman" pitchFamily="18" charset="0"/>
              </a:rPr>
              <a:t> существуют различия между системами отсчета и преимущества одних СО над другими.</a:t>
            </a:r>
            <a:endParaRPr lang="ru-RU" sz="2600" dirty="0">
              <a:latin typeface="Times New Roman" pitchFamily="18" charset="0"/>
              <a:cs typeface="Times New Roman" pitchFamily="18" charset="0"/>
            </a:endParaRPr>
          </a:p>
          <a:p>
            <a:pPr algn="just">
              <a:defRPr/>
            </a:pPr>
            <a:endParaRPr lang="ru-RU" dirty="0" smtClean="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a:p>
            <a:pPr algn="ctr">
              <a:defRPr/>
            </a:pPr>
            <a:r>
              <a:rPr lang="ru-RU" sz="2800" dirty="0" smtClean="0">
                <a:solidFill>
                  <a:srgbClr val="C00000"/>
                </a:solidFill>
                <a:latin typeface="Times New Roman" pitchFamily="18" charset="0"/>
                <a:cs typeface="Times New Roman" pitchFamily="18" charset="0"/>
              </a:rPr>
              <a:t>Задачи динамики</a:t>
            </a:r>
            <a:endParaRPr lang="ru-RU" sz="2800" dirty="0">
              <a:solidFill>
                <a:srgbClr val="C00000"/>
              </a:solidFill>
              <a:latin typeface="Times New Roman" pitchFamily="18" charset="0"/>
              <a:cs typeface="Times New Roman" pitchFamily="18" charset="0"/>
            </a:endParaRPr>
          </a:p>
        </p:txBody>
      </p:sp>
      <p:sp>
        <p:nvSpPr>
          <p:cNvPr id="22532" name="TextBox 3"/>
          <p:cNvSpPr txBox="1">
            <a:spLocks noChangeArrowheads="1"/>
          </p:cNvSpPr>
          <p:nvPr/>
        </p:nvSpPr>
        <p:spPr bwMode="auto">
          <a:xfrm>
            <a:off x="357188" y="621506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a:latin typeface="Corbel" pitchFamily="34" charset="0"/>
              </a:rPr>
              <a:t>3</a:t>
            </a:r>
          </a:p>
        </p:txBody>
      </p:sp>
      <p:cxnSp>
        <p:nvCxnSpPr>
          <p:cNvPr id="5" name="Straight Arrow Connector 4"/>
          <p:cNvCxnSpPr/>
          <p:nvPr/>
        </p:nvCxnSpPr>
        <p:spPr>
          <a:xfrm flipH="1">
            <a:off x="2915816" y="2708920"/>
            <a:ext cx="108012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5868144" y="2708920"/>
            <a:ext cx="1224136"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043608" y="3371721"/>
                <a:ext cx="3514700" cy="1306640"/>
              </a:xfrm>
              <a:prstGeom prst="rect">
                <a:avLst/>
              </a:prstGeom>
              <a:noFill/>
            </p:spPr>
            <p:txBody>
              <a:bodyPr wrap="square">
                <a:spAutoFit/>
              </a:bodyPr>
              <a:lstStyle/>
              <a:p>
                <a:pPr algn="ctr">
                  <a:defRPr/>
                </a:pPr>
                <a:r>
                  <a:rPr lang="ru-RU" sz="2600" dirty="0" smtClean="0">
                    <a:latin typeface="Times New Roman" pitchFamily="18" charset="0"/>
                    <a:cs typeface="Times New Roman" pitchFamily="18" charset="0"/>
                  </a:rPr>
                  <a:t>Прямая</a:t>
                </a:r>
                <a:endParaRPr lang="en-US" sz="2600" dirty="0" smtClean="0">
                  <a:latin typeface="Times New Roman" pitchFamily="18" charset="0"/>
                  <a:cs typeface="Times New Roman" pitchFamily="18" charset="0"/>
                </a:endParaRPr>
              </a:p>
              <a:p>
                <a:pPr algn="ctr">
                  <a:defRPr/>
                </a:pPr>
                <a:endParaRPr lang="ru-RU" sz="2600" dirty="0" smtClean="0">
                  <a:latin typeface="Times New Roman" pitchFamily="18" charset="0"/>
                  <a:cs typeface="Times New Roman" pitchFamily="18" charset="0"/>
                </a:endParaRPr>
              </a:p>
              <a:p>
                <a:pPr algn="ctr">
                  <a:defRPr/>
                </a:pPr>
                <a:r>
                  <a:rPr lang="ru-RU" sz="2400" dirty="0" smtClean="0">
                    <a:latin typeface="Times New Roman" pitchFamily="18" charset="0"/>
                    <a:cs typeface="Times New Roman" pitchFamily="18" charset="0"/>
                  </a:rPr>
                  <a:t>Зная</a:t>
                </a:r>
                <a14:m>
                  <m:oMath xmlns:m="http://schemas.openxmlformats.org/officeDocument/2006/math">
                    <m:r>
                      <a:rPr lang="ru-RU" sz="2400" b="0" i="1" smtClean="0">
                        <a:latin typeface="Cambria Math"/>
                        <a:cs typeface="Times New Roman" pitchFamily="18" charset="0"/>
                      </a:rPr>
                      <m:t> </m:t>
                    </m:r>
                    <m:acc>
                      <m:accPr>
                        <m:chr m:val="⃗"/>
                        <m:ctrlPr>
                          <a:rPr lang="en-US" sz="2400" b="0" i="1" smtClean="0">
                            <a:latin typeface="Cambria Math"/>
                            <a:cs typeface="Times New Roman" pitchFamily="18" charset="0"/>
                          </a:rPr>
                        </m:ctrlPr>
                      </m:accPr>
                      <m:e>
                        <m:r>
                          <a:rPr lang="en-US" sz="2400" b="0" i="1" smtClean="0">
                            <a:latin typeface="Cambria Math"/>
                            <a:cs typeface="Times New Roman" pitchFamily="18" charset="0"/>
                          </a:rPr>
                          <m:t>𝑟</m:t>
                        </m:r>
                      </m:e>
                    </m:acc>
                    <m:d>
                      <m:dPr>
                        <m:ctrlPr>
                          <a:rPr lang="en-US" sz="2400" b="0" i="1" smtClean="0">
                            <a:latin typeface="Cambria Math"/>
                            <a:cs typeface="Times New Roman" pitchFamily="18" charset="0"/>
                          </a:rPr>
                        </m:ctrlPr>
                      </m:dPr>
                      <m:e>
                        <m:r>
                          <a:rPr lang="en-US" sz="2400" b="0" i="1" smtClean="0">
                            <a:latin typeface="Cambria Math"/>
                            <a:cs typeface="Times New Roman" pitchFamily="18" charset="0"/>
                          </a:rPr>
                          <m:t>𝑡</m:t>
                        </m:r>
                      </m:e>
                    </m:d>
                  </m:oMath>
                </a14:m>
                <a:r>
                  <a:rPr lang="ru-RU" sz="2400" dirty="0" smtClean="0">
                    <a:solidFill>
                      <a:srgbClr val="C00000"/>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найти </a:t>
                </a:r>
                <a14:m>
                  <m:oMath xmlns:m="http://schemas.openxmlformats.org/officeDocument/2006/math">
                    <m:acc>
                      <m:accPr>
                        <m:chr m:val="⃗"/>
                        <m:ctrlPr>
                          <a:rPr lang="ru-RU" sz="2400" i="1" smtClean="0">
                            <a:solidFill>
                              <a:schemeClr val="tx1"/>
                            </a:solidFill>
                            <a:latin typeface="Cambria Math"/>
                            <a:cs typeface="Times New Roman" pitchFamily="18" charset="0"/>
                          </a:rPr>
                        </m:ctrlPr>
                      </m:accPr>
                      <m:e>
                        <m:r>
                          <a:rPr lang="en-US" sz="2400" b="0" i="1" smtClean="0">
                            <a:solidFill>
                              <a:schemeClr val="tx1"/>
                            </a:solidFill>
                            <a:latin typeface="Cambria Math"/>
                            <a:cs typeface="Times New Roman" pitchFamily="18" charset="0"/>
                          </a:rPr>
                          <m:t>𝐹</m:t>
                        </m:r>
                      </m:e>
                    </m:acc>
                    <m:r>
                      <a:rPr lang="en-US" sz="2400" b="0" i="1" smtClean="0">
                        <a:solidFill>
                          <a:schemeClr val="tx1"/>
                        </a:solidFill>
                        <a:latin typeface="Cambria Math"/>
                        <a:cs typeface="Times New Roman" pitchFamily="18" charset="0"/>
                      </a:rPr>
                      <m:t>(</m:t>
                    </m:r>
                    <m:r>
                      <a:rPr lang="en-US" sz="2400" b="0" i="1" smtClean="0">
                        <a:solidFill>
                          <a:schemeClr val="tx1"/>
                        </a:solidFill>
                        <a:latin typeface="Cambria Math"/>
                        <a:cs typeface="Times New Roman" pitchFamily="18" charset="0"/>
                      </a:rPr>
                      <m:t>𝑡</m:t>
                    </m:r>
                    <m:r>
                      <a:rPr lang="en-US" sz="2400" b="0" i="1" smtClean="0">
                        <a:solidFill>
                          <a:schemeClr val="tx1"/>
                        </a:solidFill>
                        <a:latin typeface="Cambria Math"/>
                        <a:cs typeface="Times New Roman" pitchFamily="18" charset="0"/>
                      </a:rPr>
                      <m:t>)</m:t>
                    </m:r>
                  </m:oMath>
                </a14:m>
                <a:endParaRPr lang="ru-RU" sz="2400" dirty="0">
                  <a:solidFill>
                    <a:srgbClr val="C00000"/>
                  </a:solidFill>
                  <a:latin typeface="Times New Roman" pitchFamily="18" charset="0"/>
                  <a:cs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43608" y="3371721"/>
                <a:ext cx="3514700" cy="1306640"/>
              </a:xfrm>
              <a:prstGeom prst="rect">
                <a:avLst/>
              </a:prstGeom>
              <a:blipFill rotWithShape="1">
                <a:blip r:embed="rId2"/>
                <a:stretch>
                  <a:fillRect t="-4206" b="-1028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148064" y="3336985"/>
                <a:ext cx="3802732" cy="1306640"/>
              </a:xfrm>
              <a:prstGeom prst="rect">
                <a:avLst/>
              </a:prstGeom>
              <a:noFill/>
            </p:spPr>
            <p:txBody>
              <a:bodyPr wrap="square">
                <a:spAutoFit/>
              </a:bodyPr>
              <a:lstStyle/>
              <a:p>
                <a:pPr algn="ctr">
                  <a:defRPr/>
                </a:pPr>
                <a:r>
                  <a:rPr lang="ru-RU" sz="2600" dirty="0" smtClean="0">
                    <a:latin typeface="Times New Roman" pitchFamily="18" charset="0"/>
                    <a:cs typeface="Times New Roman" pitchFamily="18" charset="0"/>
                  </a:rPr>
                  <a:t>Обратная</a:t>
                </a:r>
                <a:endParaRPr lang="en-US" sz="2600" dirty="0" smtClean="0">
                  <a:latin typeface="Times New Roman" pitchFamily="18" charset="0"/>
                  <a:cs typeface="Times New Roman" pitchFamily="18" charset="0"/>
                </a:endParaRPr>
              </a:p>
              <a:p>
                <a:pPr algn="ctr">
                  <a:defRPr/>
                </a:pPr>
                <a:endParaRPr lang="en-US" sz="2600" dirty="0">
                  <a:solidFill>
                    <a:srgbClr val="C00000"/>
                  </a:solidFill>
                  <a:latin typeface="Times New Roman" pitchFamily="18" charset="0"/>
                  <a:cs typeface="Times New Roman" pitchFamily="18" charset="0"/>
                </a:endParaRPr>
              </a:p>
              <a:p>
                <a:pPr algn="ctr">
                  <a:defRPr/>
                </a:pPr>
                <a:r>
                  <a:rPr lang="ru-RU" sz="2400" dirty="0">
                    <a:latin typeface="Times New Roman" pitchFamily="18" charset="0"/>
                    <a:cs typeface="Times New Roman" pitchFamily="18" charset="0"/>
                  </a:rPr>
                  <a:t>Зная</a:t>
                </a:r>
                <a:r>
                  <a:rPr lang="en-US" sz="2400" dirty="0" smtClean="0">
                    <a:latin typeface="Times New Roman" pitchFamily="18" charset="0"/>
                    <a:cs typeface="Times New Roman" pitchFamily="18" charset="0"/>
                  </a:rPr>
                  <a:t> </a:t>
                </a:r>
                <a14:m>
                  <m:oMath xmlns:m="http://schemas.openxmlformats.org/officeDocument/2006/math">
                    <m:acc>
                      <m:accPr>
                        <m:chr m:val="⃗"/>
                        <m:ctrlPr>
                          <a:rPr lang="ru-RU" sz="2400" i="1">
                            <a:latin typeface="Cambria Math"/>
                            <a:cs typeface="Times New Roman" pitchFamily="18" charset="0"/>
                          </a:rPr>
                        </m:ctrlPr>
                      </m:accPr>
                      <m:e>
                        <m:r>
                          <a:rPr lang="en-US" sz="2400" i="1">
                            <a:latin typeface="Cambria Math"/>
                            <a:cs typeface="Times New Roman" pitchFamily="18" charset="0"/>
                          </a:rPr>
                          <m:t>𝐹</m:t>
                        </m:r>
                      </m:e>
                    </m:acc>
                    <m:r>
                      <a:rPr lang="en-US" sz="2400" i="1">
                        <a:latin typeface="Cambria Math"/>
                        <a:cs typeface="Times New Roman" pitchFamily="18" charset="0"/>
                      </a:rPr>
                      <m:t>(</m:t>
                    </m:r>
                    <m:r>
                      <a:rPr lang="en-US" sz="2400" i="1">
                        <a:latin typeface="Cambria Math"/>
                        <a:cs typeface="Times New Roman" pitchFamily="18" charset="0"/>
                      </a:rPr>
                      <m:t>𝑡</m:t>
                    </m:r>
                    <m:r>
                      <a:rPr lang="en-US" sz="2400" i="1">
                        <a:latin typeface="Cambria Math"/>
                        <a:cs typeface="Times New Roman" pitchFamily="18" charset="0"/>
                      </a:rPr>
                      <m:t>) </m:t>
                    </m:r>
                  </m:oMath>
                </a14:m>
                <a:r>
                  <a:rPr lang="ru-RU" sz="2400" dirty="0" smtClean="0">
                    <a:latin typeface="Times New Roman" pitchFamily="18" charset="0"/>
                    <a:cs typeface="Times New Roman" pitchFamily="18" charset="0"/>
                  </a:rPr>
                  <a:t>найти</a:t>
                </a:r>
                <a14:m>
                  <m:oMath xmlns:m="http://schemas.openxmlformats.org/officeDocument/2006/math">
                    <m:r>
                      <a:rPr lang="en-US" sz="2400" b="0" i="0" smtClean="0">
                        <a:latin typeface="Cambria Math"/>
                        <a:cs typeface="Times New Roman" pitchFamily="18" charset="0"/>
                      </a:rPr>
                      <m:t> </m:t>
                    </m:r>
                    <m:acc>
                      <m:accPr>
                        <m:chr m:val="⃗"/>
                        <m:ctrlPr>
                          <a:rPr lang="en-US" sz="2400" i="1">
                            <a:latin typeface="Cambria Math"/>
                            <a:cs typeface="Times New Roman" pitchFamily="18" charset="0"/>
                          </a:rPr>
                        </m:ctrlPr>
                      </m:accPr>
                      <m:e>
                        <m:r>
                          <a:rPr lang="en-US" sz="2400" i="1">
                            <a:latin typeface="Cambria Math"/>
                            <a:cs typeface="Times New Roman" pitchFamily="18" charset="0"/>
                          </a:rPr>
                          <m:t>𝑟</m:t>
                        </m:r>
                      </m:e>
                    </m:acc>
                    <m:d>
                      <m:dPr>
                        <m:ctrlPr>
                          <a:rPr lang="en-US" sz="2400" i="1">
                            <a:latin typeface="Cambria Math"/>
                            <a:cs typeface="Times New Roman" pitchFamily="18" charset="0"/>
                          </a:rPr>
                        </m:ctrlPr>
                      </m:dPr>
                      <m:e>
                        <m:r>
                          <a:rPr lang="en-US" sz="2400" i="1">
                            <a:latin typeface="Cambria Math"/>
                            <a:cs typeface="Times New Roman" pitchFamily="18" charset="0"/>
                          </a:rPr>
                          <m:t>𝑡</m:t>
                        </m:r>
                      </m:e>
                    </m:d>
                  </m:oMath>
                </a14:m>
                <a:endParaRPr lang="ru-RU" sz="2400" dirty="0">
                  <a:solidFill>
                    <a:srgbClr val="C00000"/>
                  </a:solidFill>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148064" y="3336985"/>
                <a:ext cx="3802732" cy="1306640"/>
              </a:xfrm>
              <a:prstGeom prst="rect">
                <a:avLst/>
              </a:prstGeom>
              <a:blipFill rotWithShape="1">
                <a:blip r:embed="rId3"/>
                <a:stretch>
                  <a:fillRect t="-4186" b="-9767"/>
                </a:stretch>
              </a:blipFill>
            </p:spPr>
            <p:txBody>
              <a:bodyPr/>
              <a:lstStyle/>
              <a:p>
                <a:r>
                  <a:rPr lang="ru-RU">
                    <a:noFill/>
                  </a:rPr>
                  <a:t> </a:t>
                </a:r>
              </a:p>
            </p:txBody>
          </p:sp>
        </mc:Fallback>
      </mc:AlternateContent>
    </p:spTree>
    <p:extLst>
      <p:ext uri="{BB962C8B-B14F-4D97-AF65-F5344CB8AC3E}">
        <p14:creationId xmlns:p14="http://schemas.microsoft.com/office/powerpoint/2010/main" val="3634460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Законы Ньютона </a:t>
            </a:r>
          </a:p>
        </p:txBody>
      </p:sp>
      <p:sp>
        <p:nvSpPr>
          <p:cNvPr id="16387" name="TextBox 2"/>
          <p:cNvSpPr txBox="1">
            <a:spLocks noChangeArrowheads="1"/>
          </p:cNvSpPr>
          <p:nvPr/>
        </p:nvSpPr>
        <p:spPr bwMode="auto">
          <a:xfrm>
            <a:off x="1069975" y="692696"/>
            <a:ext cx="7859713" cy="6093976"/>
          </a:xfrm>
          <a:prstGeom prst="rect">
            <a:avLst/>
          </a:prstGeom>
          <a:noFill/>
          <a:ln w="9525">
            <a:noFill/>
            <a:miter lim="800000"/>
            <a:headEnd/>
            <a:tailEnd/>
          </a:ln>
        </p:spPr>
        <p:txBody>
          <a:bodyPr>
            <a:spAutoFit/>
          </a:bodyPr>
          <a:lstStyle/>
          <a:p>
            <a:pPr>
              <a:defRPr/>
            </a:pPr>
            <a:r>
              <a:rPr lang="en-US" sz="2400" dirty="0">
                <a:effectLst>
                  <a:outerShdw blurRad="38100" dist="38100" dir="2700000" algn="tl">
                    <a:srgbClr val="000000">
                      <a:alpha val="43137"/>
                    </a:srgbClr>
                  </a:outerShdw>
                </a:effectLst>
                <a:latin typeface="Times New Roman" pitchFamily="18" charset="0"/>
                <a:cs typeface="Times New Roman" pitchFamily="18" charset="0"/>
              </a:rPr>
              <a:t>I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закон Ньютона</a:t>
            </a:r>
          </a:p>
          <a:p>
            <a:pPr algn="ctr">
              <a:defRPr/>
            </a:pP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ru-RU" sz="2400" dirty="0">
                <a:latin typeface="Times New Roman" pitchFamily="18" charset="0"/>
                <a:cs typeface="Times New Roman" pitchFamily="18" charset="0"/>
              </a:rPr>
              <a:t>Существуют такие системы отсчета, относительно которых </a:t>
            </a:r>
            <a:r>
              <a:rPr lang="ru-RU" sz="2400" dirty="0">
                <a:effectLst>
                  <a:outerShdw blurRad="38100" dist="38100" dir="2700000" algn="tl">
                    <a:srgbClr val="000000">
                      <a:alpha val="43137"/>
                    </a:srgbClr>
                  </a:outerShdw>
                </a:effectLst>
                <a:latin typeface="Times New Roman" pitchFamily="18" charset="0"/>
                <a:cs typeface="Times New Roman" pitchFamily="18" charset="0"/>
              </a:rPr>
              <a:t>свободное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тело</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тело, на которое не действуют другие тела</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движется равномерно и прямолинейно или находится в состоянии покоя. Такие системы называются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инерциальными (ИСО).</a:t>
            </a:r>
          </a:p>
          <a:p>
            <a:pPr algn="just">
              <a:defRPr/>
            </a:pPr>
            <a:endParaRPr lang="ru-RU" sz="2200" i="1" dirty="0" smtClean="0">
              <a:latin typeface="Times New Roman" pitchFamily="18" charset="0"/>
              <a:cs typeface="Times New Roman" pitchFamily="18" charset="0"/>
            </a:endParaRPr>
          </a:p>
          <a:p>
            <a:pPr algn="just">
              <a:defRPr/>
            </a:pPr>
            <a:r>
              <a:rPr lang="ru-RU" sz="2200" i="1" dirty="0" smtClean="0">
                <a:latin typeface="Times New Roman" pitchFamily="18" charset="0"/>
                <a:cs typeface="Times New Roman" pitchFamily="18" charset="0"/>
              </a:rPr>
              <a:t>Абсолютная ИСО – математическая абстракция. Примеры </a:t>
            </a:r>
            <a:r>
              <a:rPr lang="ru-RU" sz="2200" i="1" dirty="0">
                <a:latin typeface="Times New Roman" pitchFamily="18" charset="0"/>
                <a:cs typeface="Times New Roman" pitchFamily="18" charset="0"/>
              </a:rPr>
              <a:t>ИСО: до опытов Фуко – Земля; сейчас – гелиоцентрическая система.</a:t>
            </a:r>
            <a:endParaRPr lang="ru-RU" sz="2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ru-RU" sz="2000" dirty="0">
              <a:latin typeface="Times New Roman" pitchFamily="18" charset="0"/>
              <a:cs typeface="Times New Roman" pitchFamily="18" charset="0"/>
            </a:endParaRPr>
          </a:p>
          <a:p>
            <a:pPr algn="just">
              <a:defRPr/>
            </a:pPr>
            <a:r>
              <a:rPr lang="ru-RU" sz="2400" dirty="0">
                <a:latin typeface="Times New Roman" pitchFamily="18" charset="0"/>
                <a:cs typeface="Times New Roman" pitchFamily="18" charset="0"/>
              </a:rPr>
              <a:t>Любая система отсчета, двигающаяся равномерно и прямолинейно относительно гелиоцентрической системы также является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инерциальной.</a:t>
            </a:r>
          </a:p>
          <a:p>
            <a:pPr>
              <a:defRPr/>
            </a:pP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652" name="TextBox 3"/>
          <p:cNvSpPr txBox="1">
            <a:spLocks noChangeArrowheads="1"/>
          </p:cNvSpPr>
          <p:nvPr/>
        </p:nvSpPr>
        <p:spPr bwMode="auto">
          <a:xfrm>
            <a:off x="357188" y="6215063"/>
            <a:ext cx="343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4</a:t>
            </a:r>
            <a:endParaRPr lang="ru-RU" sz="2400" dirty="0">
              <a:latin typeface="Corbe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4929188" y="4357688"/>
            <a:ext cx="3643312" cy="18573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2" name="Заголовок 1"/>
          <p:cNvSpPr txBox="1">
            <a:spLocks/>
          </p:cNvSpPr>
          <p:nvPr/>
        </p:nvSpPr>
        <p:spPr>
          <a:xfrm>
            <a:off x="942975" y="173038"/>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Преобразования Галилея  </a:t>
            </a:r>
          </a:p>
        </p:txBody>
      </p:sp>
      <p:sp>
        <p:nvSpPr>
          <p:cNvPr id="1031" name="TextBox 3"/>
          <p:cNvSpPr txBox="1">
            <a:spLocks noChangeArrowheads="1"/>
          </p:cNvSpPr>
          <p:nvPr/>
        </p:nvSpPr>
        <p:spPr bwMode="auto">
          <a:xfrm>
            <a:off x="357188" y="6215063"/>
            <a:ext cx="332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a:latin typeface="Corbel" pitchFamily="34" charset="0"/>
              </a:rPr>
              <a:t>5</a:t>
            </a:r>
          </a:p>
        </p:txBody>
      </p:sp>
      <p:sp>
        <p:nvSpPr>
          <p:cNvPr id="10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03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034" name="Прямоугольник 6"/>
          <p:cNvSpPr>
            <a:spLocks noChangeArrowheads="1"/>
          </p:cNvSpPr>
          <p:nvPr/>
        </p:nvSpPr>
        <p:spPr bwMode="auto">
          <a:xfrm>
            <a:off x="1071563" y="1000125"/>
            <a:ext cx="79295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600">
                <a:latin typeface="Times New Roman" pitchFamily="18" charset="0"/>
                <a:cs typeface="Times New Roman" pitchFamily="18" charset="0"/>
              </a:rPr>
              <a:t> - преобразования координат при переходе от одной ИСО к другой</a:t>
            </a:r>
            <a:endParaRPr lang="ru-RU" sz="2400">
              <a:latin typeface="Times New Roman" pitchFamily="18" charset="0"/>
              <a:cs typeface="Times New Roman" pitchFamily="18" charset="0"/>
            </a:endParaRPr>
          </a:p>
          <a:p>
            <a:endParaRPr lang="ru-RU" sz="2400">
              <a:latin typeface="Times New Roman" pitchFamily="18" charset="0"/>
              <a:cs typeface="Times New Roman" pitchFamily="18" charset="0"/>
            </a:endParaRPr>
          </a:p>
        </p:txBody>
      </p:sp>
      <p:pic>
        <p:nvPicPr>
          <p:cNvPr id="1035" name="Picture 2"/>
          <p:cNvPicPr>
            <a:picLocks noChangeAspect="1" noChangeArrowheads="1"/>
          </p:cNvPicPr>
          <p:nvPr/>
        </p:nvPicPr>
        <p:blipFill>
          <a:blip r:embed="rId3">
            <a:extLst>
              <a:ext uri="{28A0092B-C50C-407E-A947-70E740481C1C}">
                <a14:useLocalDpi xmlns:a14="http://schemas.microsoft.com/office/drawing/2010/main" val="0"/>
              </a:ext>
            </a:extLst>
          </a:blip>
          <a:srcRect l="34590" t="33203" r="50037" b="44336"/>
          <a:stretch>
            <a:fillRect/>
          </a:stretch>
        </p:blipFill>
        <p:spPr bwMode="auto">
          <a:xfrm>
            <a:off x="1055688" y="2008188"/>
            <a:ext cx="373062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Box 7"/>
          <p:cNvSpPr txBox="1">
            <a:spLocks noChangeArrowheads="1"/>
          </p:cNvSpPr>
          <p:nvPr/>
        </p:nvSpPr>
        <p:spPr bwMode="auto">
          <a:xfrm>
            <a:off x="4357688" y="1785938"/>
            <a:ext cx="47863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i="1">
                <a:latin typeface="Times New Roman" pitchFamily="18" charset="0"/>
                <a:cs typeface="Times New Roman" pitchFamily="18" charset="0"/>
              </a:rPr>
              <a:t>K, K’</a:t>
            </a:r>
            <a:r>
              <a:rPr lang="en-US" sz="2600">
                <a:latin typeface="Times New Roman" pitchFamily="18" charset="0"/>
                <a:cs typeface="Times New Roman" pitchFamily="18" charset="0"/>
              </a:rPr>
              <a:t> – </a:t>
            </a:r>
            <a:r>
              <a:rPr lang="ru-RU" sz="2600">
                <a:latin typeface="Times New Roman" pitchFamily="18" charset="0"/>
                <a:cs typeface="Times New Roman" pitchFamily="18" charset="0"/>
              </a:rPr>
              <a:t>инерциальные системы отсчета</a:t>
            </a:r>
          </a:p>
          <a:p>
            <a:pPr eaLnBrk="1" hangingPunct="1"/>
            <a:endParaRPr lang="en-US" sz="2600">
              <a:latin typeface="Times New Roman" pitchFamily="18" charset="0"/>
              <a:cs typeface="Times New Roman" pitchFamily="18" charset="0"/>
            </a:endParaRPr>
          </a:p>
          <a:p>
            <a:pPr eaLnBrk="1" hangingPunct="1"/>
            <a:r>
              <a:rPr lang="en-US" sz="2600">
                <a:latin typeface="Times New Roman" pitchFamily="18" charset="0"/>
                <a:cs typeface="Times New Roman" pitchFamily="18" charset="0"/>
              </a:rPr>
              <a:t>     - </a:t>
            </a:r>
            <a:r>
              <a:rPr lang="ru-RU" sz="2600">
                <a:latin typeface="Times New Roman" pitchFamily="18" charset="0"/>
                <a:cs typeface="Times New Roman" pitchFamily="18" charset="0"/>
              </a:rPr>
              <a:t>скорость, с которой движется СО </a:t>
            </a:r>
            <a:r>
              <a:rPr lang="en-US" sz="2600" i="1">
                <a:latin typeface="Times New Roman" pitchFamily="18" charset="0"/>
                <a:cs typeface="Times New Roman" pitchFamily="18" charset="0"/>
              </a:rPr>
              <a:t>K’</a:t>
            </a:r>
            <a:r>
              <a:rPr lang="ru-RU" sz="2600" i="1">
                <a:latin typeface="Times New Roman" pitchFamily="18" charset="0"/>
                <a:cs typeface="Times New Roman" pitchFamily="18" charset="0"/>
              </a:rPr>
              <a:t> </a:t>
            </a:r>
            <a:r>
              <a:rPr lang="ru-RU" sz="2600">
                <a:latin typeface="Times New Roman" pitchFamily="18" charset="0"/>
                <a:cs typeface="Times New Roman" pitchFamily="18" charset="0"/>
              </a:rPr>
              <a:t>относительно </a:t>
            </a:r>
            <a:r>
              <a:rPr lang="en-US" sz="2600" i="1">
                <a:latin typeface="Times New Roman" pitchFamily="18" charset="0"/>
                <a:cs typeface="Times New Roman" pitchFamily="18" charset="0"/>
              </a:rPr>
              <a:t>K</a:t>
            </a:r>
            <a:r>
              <a:rPr lang="ru-RU" sz="2600">
                <a:latin typeface="Times New Roman" pitchFamily="18" charset="0"/>
                <a:cs typeface="Times New Roman" pitchFamily="18" charset="0"/>
              </a:rPr>
              <a:t> </a:t>
            </a:r>
            <a:r>
              <a:rPr lang="en-US" sz="2600">
                <a:latin typeface="Times New Roman" pitchFamily="18" charset="0"/>
                <a:cs typeface="Times New Roman" pitchFamily="18" charset="0"/>
              </a:rPr>
              <a:t> </a:t>
            </a:r>
            <a:endParaRPr lang="ru-RU" sz="2600">
              <a:latin typeface="Times New Roman" pitchFamily="18" charset="0"/>
              <a:cs typeface="Times New Roman" pitchFamily="18" charset="0"/>
            </a:endParaRPr>
          </a:p>
          <a:p>
            <a:pPr eaLnBrk="1" hangingPunct="1"/>
            <a:r>
              <a:rPr lang="en-US" sz="2600" i="1">
                <a:latin typeface="Times New Roman" pitchFamily="18" charset="0"/>
                <a:cs typeface="Times New Roman" pitchFamily="18" charset="0"/>
              </a:rPr>
              <a:t> </a:t>
            </a:r>
            <a:endParaRPr lang="ru-RU" sz="2600" i="1">
              <a:latin typeface="Times New Roman" pitchFamily="18" charset="0"/>
              <a:cs typeface="Times New Roman" pitchFamily="18" charset="0"/>
            </a:endParaRPr>
          </a:p>
        </p:txBody>
      </p:sp>
      <p:sp>
        <p:nvSpPr>
          <p:cNvPr id="10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1026" name="Object 3"/>
          <p:cNvGraphicFramePr>
            <a:graphicFrameLocks noChangeAspect="1"/>
          </p:cNvGraphicFramePr>
          <p:nvPr/>
        </p:nvGraphicFramePr>
        <p:xfrm>
          <a:off x="4429125" y="2909888"/>
          <a:ext cx="428625" cy="590550"/>
        </p:xfrm>
        <a:graphic>
          <a:graphicData uri="http://schemas.openxmlformats.org/presentationml/2006/ole">
            <mc:AlternateContent xmlns:mc="http://schemas.openxmlformats.org/markup-compatibility/2006">
              <mc:Choice xmlns:v="urn:schemas-microsoft-com:vml" Requires="v">
                <p:oleObj spid="_x0000_s1083" name="Формула" r:id="rId4" imgW="139639" imgH="190417" progId="Equation.3">
                  <p:embed/>
                </p:oleObj>
              </mc:Choice>
              <mc:Fallback>
                <p:oleObj name="Формула" r:id="rId4" imgW="139639" imgH="19041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2909888"/>
                        <a:ext cx="4286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1027" name="Object 8"/>
          <p:cNvGraphicFramePr>
            <a:graphicFrameLocks noChangeAspect="1"/>
          </p:cNvGraphicFramePr>
          <p:nvPr/>
        </p:nvGraphicFramePr>
        <p:xfrm>
          <a:off x="5357813" y="4214813"/>
          <a:ext cx="2925762" cy="1000125"/>
        </p:xfrm>
        <a:graphic>
          <a:graphicData uri="http://schemas.openxmlformats.org/presentationml/2006/ole">
            <mc:AlternateContent xmlns:mc="http://schemas.openxmlformats.org/markup-compatibility/2006">
              <mc:Choice xmlns:v="urn:schemas-microsoft-com:vml" Requires="v">
                <p:oleObj spid="_x0000_s1084" name="Формула" r:id="rId6" imgW="558800" imgH="190500" progId="Equation.3">
                  <p:embed/>
                </p:oleObj>
              </mc:Choice>
              <mc:Fallback>
                <p:oleObj name="Формула" r:id="rId6" imgW="558800" imgH="1905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7813" y="4214813"/>
                        <a:ext cx="2925762"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7"/>
          <p:cNvGraphicFramePr>
            <a:graphicFrameLocks noChangeAspect="1"/>
          </p:cNvGraphicFramePr>
          <p:nvPr/>
        </p:nvGraphicFramePr>
        <p:xfrm>
          <a:off x="5360988" y="5214938"/>
          <a:ext cx="2925762" cy="1000125"/>
        </p:xfrm>
        <a:graphic>
          <a:graphicData uri="http://schemas.openxmlformats.org/presentationml/2006/ole">
            <mc:AlternateContent xmlns:mc="http://schemas.openxmlformats.org/markup-compatibility/2006">
              <mc:Choice xmlns:v="urn:schemas-microsoft-com:vml" Requires="v">
                <p:oleObj spid="_x0000_s1085" name="Формула" r:id="rId8" imgW="558800" imgH="190500" progId="Equation.3">
                  <p:embed/>
                </p:oleObj>
              </mc:Choice>
              <mc:Fallback>
                <p:oleObj name="Формула" r:id="rId8" imgW="558800" imgH="1905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0988" y="5214938"/>
                        <a:ext cx="2925762"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040" name="Rectangle 10"/>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173038"/>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Преобразования Галилея  </a:t>
            </a:r>
          </a:p>
        </p:txBody>
      </p:sp>
      <p:sp>
        <p:nvSpPr>
          <p:cNvPr id="2057" name="TextBox 3"/>
          <p:cNvSpPr txBox="1">
            <a:spLocks noChangeArrowheads="1"/>
          </p:cNvSpPr>
          <p:nvPr/>
        </p:nvSpPr>
        <p:spPr bwMode="auto">
          <a:xfrm>
            <a:off x="357188" y="6215063"/>
            <a:ext cx="346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6</a:t>
            </a:r>
            <a:endParaRPr lang="ru-RU" sz="2400" dirty="0">
              <a:latin typeface="Corbel" pitchFamily="34" charset="0"/>
            </a:endParaRPr>
          </a:p>
        </p:txBody>
      </p:sp>
      <p:sp>
        <p:nvSpPr>
          <p:cNvPr id="20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05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0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06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0" name="Object 4"/>
          <p:cNvGraphicFramePr>
            <a:graphicFrameLocks noChangeAspect="1"/>
          </p:cNvGraphicFramePr>
          <p:nvPr/>
        </p:nvGraphicFramePr>
        <p:xfrm>
          <a:off x="1506538" y="876300"/>
          <a:ext cx="2208212" cy="720725"/>
        </p:xfrm>
        <a:graphic>
          <a:graphicData uri="http://schemas.openxmlformats.org/presentationml/2006/ole">
            <mc:AlternateContent xmlns:mc="http://schemas.openxmlformats.org/markup-compatibility/2006">
              <mc:Choice xmlns:v="urn:schemas-microsoft-com:vml" Requires="v">
                <p:oleObj spid="_x0000_s2153" name="Формула" r:id="rId3" imgW="558800" imgH="190500" progId="Equation.3">
                  <p:embed/>
                </p:oleObj>
              </mc:Choice>
              <mc:Fallback>
                <p:oleObj name="Формула" r:id="rId3" imgW="558800" imgH="190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876300"/>
                        <a:ext cx="2208212"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2"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063" name="Rectangle 10"/>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06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1" name="Object 5"/>
          <p:cNvGraphicFramePr>
            <a:graphicFrameLocks noChangeAspect="1"/>
          </p:cNvGraphicFramePr>
          <p:nvPr/>
        </p:nvGraphicFramePr>
        <p:xfrm>
          <a:off x="1506538" y="1662113"/>
          <a:ext cx="2012950" cy="706437"/>
        </p:xfrm>
        <a:graphic>
          <a:graphicData uri="http://schemas.openxmlformats.org/presentationml/2006/ole">
            <mc:AlternateContent xmlns:mc="http://schemas.openxmlformats.org/markup-compatibility/2006">
              <mc:Choice xmlns:v="urn:schemas-microsoft-com:vml" Requires="v">
                <p:oleObj spid="_x0000_s2154" name="Формула" r:id="rId5" imgW="545863" imgH="190417" progId="Equation.3">
                  <p:embed/>
                </p:oleObj>
              </mc:Choice>
              <mc:Fallback>
                <p:oleObj name="Формула" r:id="rId5" imgW="545863" imgH="190417"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538" y="1662113"/>
                        <a:ext cx="2012950"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2" name="Object 7"/>
          <p:cNvGraphicFramePr>
            <a:graphicFrameLocks noChangeAspect="1"/>
          </p:cNvGraphicFramePr>
          <p:nvPr/>
        </p:nvGraphicFramePr>
        <p:xfrm>
          <a:off x="1720850" y="2447925"/>
          <a:ext cx="1428750" cy="695325"/>
        </p:xfrm>
        <a:graphic>
          <a:graphicData uri="http://schemas.openxmlformats.org/presentationml/2006/ole">
            <mc:AlternateContent xmlns:mc="http://schemas.openxmlformats.org/markup-compatibility/2006">
              <mc:Choice xmlns:v="urn:schemas-microsoft-com:vml" Requires="v">
                <p:oleObj spid="_x0000_s2155" name="Формула" r:id="rId7" imgW="342603" imgH="164957" progId="Equation.3">
                  <p:embed/>
                </p:oleObj>
              </mc:Choice>
              <mc:Fallback>
                <p:oleObj name="Формула" r:id="rId7" imgW="342603" imgH="164957"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0850" y="2447925"/>
                        <a:ext cx="142875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3" name="Object 10"/>
          <p:cNvGraphicFramePr>
            <a:graphicFrameLocks noChangeAspect="1"/>
          </p:cNvGraphicFramePr>
          <p:nvPr/>
        </p:nvGraphicFramePr>
        <p:xfrm>
          <a:off x="6554788" y="1571625"/>
          <a:ext cx="1303337" cy="785813"/>
        </p:xfrm>
        <a:graphic>
          <a:graphicData uri="http://schemas.openxmlformats.org/presentationml/2006/ole">
            <mc:AlternateContent xmlns:mc="http://schemas.openxmlformats.org/markup-compatibility/2006">
              <mc:Choice xmlns:v="urn:schemas-microsoft-com:vml" Requires="v">
                <p:oleObj spid="_x0000_s2156" name="Формула" r:id="rId9" imgW="279279" imgH="165028" progId="Equation.3">
                  <p:embed/>
                </p:oleObj>
              </mc:Choice>
              <mc:Fallback>
                <p:oleObj name="Формула" r:id="rId9" imgW="279279" imgH="165028"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4788" y="1571625"/>
                        <a:ext cx="1303337"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 name="Прямоугольник 23"/>
          <p:cNvSpPr>
            <a:spLocks noChangeArrowheads="1"/>
          </p:cNvSpPr>
          <p:nvPr/>
        </p:nvSpPr>
        <p:spPr bwMode="auto">
          <a:xfrm>
            <a:off x="1143000" y="3143250"/>
            <a:ext cx="7572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600" u="sng">
                <a:solidFill>
                  <a:srgbClr val="C00000"/>
                </a:solidFill>
                <a:latin typeface="Times New Roman" pitchFamily="18" charset="0"/>
                <a:cs typeface="Times New Roman" pitchFamily="18" charset="0"/>
              </a:rPr>
              <a:t>Преобразования Галилея в координатах: </a:t>
            </a:r>
            <a:endParaRPr lang="ru-RU" sz="2600" u="sng">
              <a:solidFill>
                <a:srgbClr val="C00000"/>
              </a:solidFill>
            </a:endParaRPr>
          </a:p>
        </p:txBody>
      </p:sp>
      <p:sp>
        <p:nvSpPr>
          <p:cNvPr id="2068"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2054" name="Object 12"/>
          <p:cNvGraphicFramePr>
            <a:graphicFrameLocks noChangeAspect="1"/>
          </p:cNvGraphicFramePr>
          <p:nvPr/>
        </p:nvGraphicFramePr>
        <p:xfrm>
          <a:off x="1857375" y="4005263"/>
          <a:ext cx="2641600" cy="2281237"/>
        </p:xfrm>
        <a:graphic>
          <a:graphicData uri="http://schemas.openxmlformats.org/presentationml/2006/ole">
            <mc:AlternateContent xmlns:mc="http://schemas.openxmlformats.org/markup-compatibility/2006">
              <mc:Choice xmlns:v="urn:schemas-microsoft-com:vml" Requires="v">
                <p:oleObj spid="_x0000_s2157" name="Формула" r:id="rId11" imgW="622080" imgH="533160" progId="Equation.3">
                  <p:embed/>
                </p:oleObj>
              </mc:Choice>
              <mc:Fallback>
                <p:oleObj name="Формула" r:id="rId11" imgW="622080" imgH="53316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7375" y="4005263"/>
                        <a:ext cx="2641600" cy="228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6365875" y="4643438"/>
          <a:ext cx="1420813" cy="857250"/>
        </p:xfrm>
        <a:graphic>
          <a:graphicData uri="http://schemas.openxmlformats.org/presentationml/2006/ole">
            <mc:AlternateContent xmlns:mc="http://schemas.openxmlformats.org/markup-compatibility/2006">
              <mc:Choice xmlns:v="urn:schemas-microsoft-com:vml" Requires="v">
                <p:oleObj spid="_x0000_s2158" name="Формула" r:id="rId13" imgW="279279" imgH="165028" progId="Equation.3">
                  <p:embed/>
                </p:oleObj>
              </mc:Choice>
              <mc:Fallback>
                <p:oleObj name="Формула" r:id="rId13" imgW="279279" imgH="165028"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5875" y="4643438"/>
                        <a:ext cx="1420813"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173038"/>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Принцип относительности Галилея</a:t>
            </a:r>
          </a:p>
        </p:txBody>
      </p:sp>
      <p:sp>
        <p:nvSpPr>
          <p:cNvPr id="26627" name="TextBox 3"/>
          <p:cNvSpPr txBox="1">
            <a:spLocks noChangeArrowheads="1"/>
          </p:cNvSpPr>
          <p:nvPr/>
        </p:nvSpPr>
        <p:spPr bwMode="auto">
          <a:xfrm>
            <a:off x="357188" y="6215063"/>
            <a:ext cx="316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7</a:t>
            </a:r>
            <a:endParaRPr lang="ru-RU" sz="2400" dirty="0">
              <a:latin typeface="Corbel" pitchFamily="34" charset="0"/>
            </a:endParaRPr>
          </a:p>
        </p:txBody>
      </p:sp>
      <p:sp>
        <p:nvSpPr>
          <p:cNvPr id="266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2"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3" name="Rectangle 10"/>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7"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6638" name="Прямоугольник 20"/>
          <p:cNvSpPr>
            <a:spLocks noChangeArrowheads="1"/>
          </p:cNvSpPr>
          <p:nvPr/>
        </p:nvSpPr>
        <p:spPr bwMode="auto">
          <a:xfrm>
            <a:off x="1071563" y="1000125"/>
            <a:ext cx="79295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600">
                <a:latin typeface="Times New Roman" pitchFamily="18" charset="0"/>
                <a:cs typeface="Times New Roman" pitchFamily="18" charset="0"/>
              </a:rPr>
              <a:t> - все инерциальные системы отсчета эквивалентны друг другу по своим механическим свойствам;</a:t>
            </a:r>
          </a:p>
          <a:p>
            <a:endParaRPr lang="ru-RU" sz="2600">
              <a:latin typeface="Times New Roman" pitchFamily="18" charset="0"/>
              <a:cs typeface="Times New Roman" pitchFamily="18" charset="0"/>
            </a:endParaRPr>
          </a:p>
          <a:p>
            <a:r>
              <a:rPr lang="ru-RU" sz="2600">
                <a:latin typeface="Times New Roman" pitchFamily="18" charset="0"/>
                <a:cs typeface="Times New Roman" pitchFamily="18" charset="0"/>
              </a:rPr>
              <a:t>или</a:t>
            </a:r>
          </a:p>
          <a:p>
            <a:endParaRPr lang="ru-RU" sz="2600">
              <a:latin typeface="Times New Roman" pitchFamily="18" charset="0"/>
              <a:cs typeface="Times New Roman" pitchFamily="18" charset="0"/>
            </a:endParaRPr>
          </a:p>
          <a:p>
            <a:r>
              <a:rPr lang="ru-RU" sz="2600">
                <a:latin typeface="Times New Roman" pitchFamily="18" charset="0"/>
                <a:cs typeface="Times New Roman" pitchFamily="18" charset="0"/>
              </a:rPr>
              <a:t>- во всех инерциальных системах отсчета свойства пространства и времени одинаковы;</a:t>
            </a:r>
          </a:p>
          <a:p>
            <a:endParaRPr lang="ru-RU" sz="2600">
              <a:latin typeface="Times New Roman" pitchFamily="18" charset="0"/>
              <a:cs typeface="Times New Roman" pitchFamily="18" charset="0"/>
            </a:endParaRPr>
          </a:p>
          <a:p>
            <a:r>
              <a:rPr lang="ru-RU" sz="2600">
                <a:latin typeface="Times New Roman" pitchFamily="18" charset="0"/>
                <a:cs typeface="Times New Roman" pitchFamily="18" charset="0"/>
              </a:rPr>
              <a:t>или</a:t>
            </a:r>
          </a:p>
          <a:p>
            <a:endParaRPr lang="ru-RU" sz="2600">
              <a:latin typeface="Times New Roman" pitchFamily="18" charset="0"/>
              <a:cs typeface="Times New Roman" pitchFamily="18" charset="0"/>
            </a:endParaRPr>
          </a:p>
          <a:p>
            <a:r>
              <a:rPr lang="ru-RU" sz="2600">
                <a:latin typeface="Times New Roman" pitchFamily="18" charset="0"/>
                <a:cs typeface="Times New Roman" pitchFamily="18" charset="0"/>
              </a:rPr>
              <a:t>- законы механики одинаковы во всех инерциальных системах отсчета. </a:t>
            </a:r>
          </a:p>
          <a:p>
            <a:endParaRPr lang="ru-RU"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Законы Ньютона </a:t>
            </a:r>
          </a:p>
        </p:txBody>
      </p:sp>
      <mc:AlternateContent xmlns:mc="http://schemas.openxmlformats.org/markup-compatibility/2006" xmlns:a14="http://schemas.microsoft.com/office/drawing/2010/main">
        <mc:Choice Requires="a14">
          <p:sp>
            <p:nvSpPr>
              <p:cNvPr id="16387" name="TextBox 2"/>
              <p:cNvSpPr txBox="1">
                <a:spLocks noChangeArrowheads="1"/>
              </p:cNvSpPr>
              <p:nvPr/>
            </p:nvSpPr>
            <p:spPr bwMode="auto">
              <a:xfrm>
                <a:off x="1069975" y="965200"/>
                <a:ext cx="7859713" cy="5262979"/>
              </a:xfrm>
              <a:prstGeom prst="rect">
                <a:avLst/>
              </a:prstGeom>
              <a:noFill/>
              <a:ln w="9525">
                <a:noFill/>
                <a:miter lim="800000"/>
                <a:headEnd/>
                <a:tailEnd/>
              </a:ln>
            </p:spPr>
            <p:txBody>
              <a:bodyPr>
                <a:spAutoFit/>
              </a:bodyPr>
              <a:lstStyle/>
              <a:p>
                <a:pPr algn="ctr">
                  <a:defRPr/>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II </a:t>
                </a:r>
                <a:r>
                  <a:rPr lang="ru-RU" sz="2400" dirty="0">
                    <a:effectLst>
                      <a:outerShdw blurRad="38100" dist="38100" dir="2700000" algn="tl">
                        <a:srgbClr val="000000">
                          <a:alpha val="43137"/>
                        </a:srgbClr>
                      </a:outerShdw>
                    </a:effectLst>
                    <a:latin typeface="Times New Roman" pitchFamily="18" charset="0"/>
                    <a:cs typeface="Times New Roman" pitchFamily="18" charset="0"/>
                  </a:rPr>
                  <a:t>закон Ньютона</a:t>
                </a:r>
              </a:p>
              <a:p>
                <a:pPr algn="ctr">
                  <a:defRPr/>
                </a:pP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ru-RU" sz="2400" dirty="0">
                    <a:effectLst>
                      <a:outerShdw blurRad="38100" dist="38100" dir="2700000" algn="tl">
                        <a:srgbClr val="000000">
                          <a:alpha val="43137"/>
                        </a:srgbClr>
                      </a:outerShdw>
                    </a:effectLst>
                    <a:latin typeface="Times New Roman" pitchFamily="18" charset="0"/>
                    <a:cs typeface="Times New Roman" pitchFamily="18" charset="0"/>
                  </a:rPr>
                  <a:t>Сила </a:t>
                </a:r>
                <a:r>
                  <a:rPr lang="ru-RU" sz="2400" dirty="0">
                    <a:latin typeface="Times New Roman" pitchFamily="18" charset="0"/>
                    <a:cs typeface="Times New Roman" pitchFamily="18" charset="0"/>
                  </a:rPr>
                  <a:t>– физическая величина, определяющая количественную характеристику и направление воздействия, оказываемого на данное тело со стороны других тел.</a:t>
                </a:r>
                <a:r>
                  <a:rPr lang="ru-RU" sz="2400" dirty="0">
                    <a:effectLst>
                      <a:outerShdw blurRad="38100" dist="38100" dir="2700000" algn="tl">
                        <a:srgbClr val="000000">
                          <a:alpha val="43137"/>
                        </a:srgbClr>
                      </a:outerShdw>
                    </a:effectLst>
                    <a:latin typeface="Times New Roman" pitchFamily="18" charset="0"/>
                    <a:cs typeface="Times New Roman" pitchFamily="18" charset="0"/>
                  </a:rPr>
                  <a:t> </a:t>
                </a:r>
                <a:endParaRPr lang="ru-RU"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ru-RU" sz="2400" dirty="0" smtClean="0">
                    <a:latin typeface="Times New Roman" pitchFamily="18" charset="0"/>
                    <a:cs typeface="Times New Roman" pitchFamily="18" charset="0"/>
                  </a:rPr>
                  <a:t>Силы условно можно разделить на силы, возникающие при </a:t>
                </a:r>
                <a:r>
                  <a:rPr lang="ru-RU" sz="2400" dirty="0">
                    <a:latin typeface="Times New Roman" pitchFamily="18" charset="0"/>
                    <a:cs typeface="Times New Roman" pitchFamily="18" charset="0"/>
                  </a:rPr>
                  <a:t>непосредственном </a:t>
                </a:r>
                <a:r>
                  <a:rPr lang="ru-RU" sz="2400" dirty="0" smtClean="0">
                    <a:latin typeface="Times New Roman" pitchFamily="18" charset="0"/>
                    <a:cs typeface="Times New Roman" pitchFamily="18" charset="0"/>
                  </a:rPr>
                  <a:t>контакте (силы трения, давления) и на силы, возникающие через поля (электрические, гравитационные). </a:t>
                </a:r>
              </a:p>
              <a:p>
                <a:pPr algn="just">
                  <a:defRPr/>
                </a:pPr>
                <a:endParaRPr lang="ru-RU" sz="2400" dirty="0">
                  <a:latin typeface="Times New Roman" pitchFamily="18" charset="0"/>
                  <a:cs typeface="Times New Roman" pitchFamily="18" charset="0"/>
                </a:endParaRPr>
              </a:p>
              <a:p>
                <a:pPr algn="just">
                  <a:defRPr/>
                </a:pPr>
                <a:endParaRPr lang="ru-RU"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14:m>
                  <m:oMathPara xmlns:m="http://schemas.openxmlformats.org/officeDocument/2006/math">
                    <m:oMathParaPr>
                      <m:jc m:val="centerGroup"/>
                    </m:oMathParaPr>
                    <m:oMath xmlns:m="http://schemas.openxmlformats.org/officeDocument/2006/math">
                      <m:d>
                        <m:dPr>
                          <m:begChr m:val="["/>
                          <m:endChr m:val="]"/>
                          <m:ctrlPr>
                            <a:rPr lang="en-US" sz="2400" b="0" i="1" smtClean="0">
                              <a:effectLst>
                                <a:outerShdw blurRad="38100" dist="38100" dir="2700000" algn="tl">
                                  <a:srgbClr val="000000">
                                    <a:alpha val="43137"/>
                                  </a:srgbClr>
                                </a:outerShdw>
                              </a:effectLst>
                              <a:latin typeface="Cambria Math"/>
                              <a:cs typeface="Times New Roman" pitchFamily="18" charset="0"/>
                            </a:rPr>
                          </m:ctrlPr>
                        </m:dPr>
                        <m:e>
                          <m:r>
                            <a:rPr lang="en-US" sz="2400" b="0" i="1" smtClean="0">
                              <a:effectLst>
                                <a:outerShdw blurRad="38100" dist="38100" dir="2700000" algn="tl">
                                  <a:srgbClr val="000000">
                                    <a:alpha val="43137"/>
                                  </a:srgbClr>
                                </a:outerShdw>
                              </a:effectLst>
                              <a:latin typeface="Cambria Math"/>
                              <a:cs typeface="Times New Roman" pitchFamily="18" charset="0"/>
                            </a:rPr>
                            <m:t>𝐹</m:t>
                          </m:r>
                        </m:e>
                      </m:d>
                      <m:r>
                        <a:rPr lang="en-US" sz="2400" b="0" i="1" smtClean="0">
                          <a:effectLst>
                            <a:outerShdw blurRad="38100" dist="38100" dir="2700000" algn="tl">
                              <a:srgbClr val="000000">
                                <a:alpha val="43137"/>
                              </a:srgbClr>
                            </a:outerShdw>
                          </a:effectLst>
                          <a:latin typeface="Cambria Math"/>
                          <a:cs typeface="Times New Roman" pitchFamily="18" charset="0"/>
                        </a:rPr>
                        <m:t>=</m:t>
                      </m:r>
                      <m:r>
                        <a:rPr lang="en-US" sz="2400" b="0" i="1" smtClean="0">
                          <a:effectLst>
                            <a:outerShdw blurRad="38100" dist="38100" dir="2700000" algn="tl">
                              <a:srgbClr val="000000">
                                <a:alpha val="43137"/>
                              </a:srgbClr>
                            </a:outerShdw>
                          </a:effectLst>
                          <a:latin typeface="Cambria Math"/>
                          <a:cs typeface="Times New Roman" pitchFamily="18" charset="0"/>
                        </a:rPr>
                        <m:t>𝐻</m:t>
                      </m:r>
                    </m:oMath>
                  </m:oMathPara>
                </a14:m>
                <a:endParaRPr lang="ru-RU"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mc:Choice>
        <mc:Fallback xmlns="">
          <p:sp>
            <p:nvSpPr>
              <p:cNvPr id="16387" name="TextBox 2"/>
              <p:cNvSpPr txBox="1">
                <a:spLocks noRot="1" noChangeAspect="1" noMove="1" noResize="1" noEditPoints="1" noAdjustHandles="1" noChangeArrowheads="1" noChangeShapeType="1" noTextEdit="1"/>
              </p:cNvSpPr>
              <p:nvPr/>
            </p:nvSpPr>
            <p:spPr bwMode="auto">
              <a:xfrm>
                <a:off x="1069975" y="965200"/>
                <a:ext cx="7859713" cy="5262979"/>
              </a:xfrm>
              <a:prstGeom prst="rect">
                <a:avLst/>
              </a:prstGeom>
              <a:blipFill rotWithShape="1">
                <a:blip r:embed="rId2"/>
                <a:stretch>
                  <a:fillRect l="-1319" t="-1042" r="-1164"/>
                </a:stretch>
              </a:blipFill>
              <a:ln w="9525">
                <a:noFill/>
                <a:miter lim="800000"/>
                <a:headEnd/>
                <a:tailEnd/>
              </a:ln>
            </p:spPr>
            <p:txBody>
              <a:bodyPr/>
              <a:lstStyle/>
              <a:p>
                <a:r>
                  <a:rPr lang="ru-RU">
                    <a:noFill/>
                  </a:rPr>
                  <a:t> </a:t>
                </a:r>
              </a:p>
            </p:txBody>
          </p:sp>
        </mc:Fallback>
      </mc:AlternateContent>
      <p:sp>
        <p:nvSpPr>
          <p:cNvPr id="3080" name="TextBox 3"/>
          <p:cNvSpPr txBox="1">
            <a:spLocks noChangeArrowheads="1"/>
          </p:cNvSpPr>
          <p:nvPr/>
        </p:nvSpPr>
        <p:spPr bwMode="auto">
          <a:xfrm>
            <a:off x="357188" y="6215063"/>
            <a:ext cx="343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a:latin typeface="Corbel" pitchFamily="34" charset="0"/>
              </a:rPr>
              <a:t>8</a:t>
            </a:r>
          </a:p>
        </p:txBody>
      </p:sp>
      <p:sp>
        <p:nvSpPr>
          <p:cNvPr id="30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043608" y="1627053"/>
            <a:ext cx="4366121" cy="3530139"/>
          </a:xfrm>
          <a:prstGeom prst="rect">
            <a:avLst/>
          </a:prstGeom>
          <a:noFill/>
          <a:ln w="38100">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 name="Заголовок 1"/>
          <p:cNvSpPr txBox="1">
            <a:spLocks/>
          </p:cNvSpPr>
          <p:nvPr/>
        </p:nvSpPr>
        <p:spPr>
          <a:xfrm>
            <a:off x="942975" y="30163"/>
            <a:ext cx="7772400" cy="684212"/>
          </a:xfrm>
          <a:prstGeom prst="rect">
            <a:avLst/>
          </a:prstGeom>
        </p:spPr>
        <p:txBody>
          <a:bodyPr/>
          <a:lstStyle/>
          <a:p>
            <a:pPr algn="ctr" fontAlgn="auto">
              <a:spcAft>
                <a:spcPts val="0"/>
              </a:spcAft>
              <a:defRPr/>
            </a:pPr>
            <a:r>
              <a:rPr lang="ru-RU" sz="3600" dirty="0" smtClean="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Типы взаимодействий </a:t>
            </a:r>
            <a:endParaRPr lang="ru-RU" sz="3600" dirty="0">
              <a:solidFill>
                <a:srgbClr val="C00000"/>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16387" name="TextBox 2"/>
          <p:cNvSpPr txBox="1">
            <a:spLocks noChangeArrowheads="1"/>
          </p:cNvSpPr>
          <p:nvPr/>
        </p:nvSpPr>
        <p:spPr bwMode="auto">
          <a:xfrm>
            <a:off x="997967" y="1599183"/>
            <a:ext cx="2709937" cy="461665"/>
          </a:xfrm>
          <a:prstGeom prst="rect">
            <a:avLst/>
          </a:prstGeom>
          <a:noFill/>
          <a:ln w="9525">
            <a:noFill/>
            <a:miter lim="800000"/>
            <a:headEnd/>
            <a:tailEnd/>
          </a:ln>
        </p:spPr>
        <p:txBody>
          <a:bodyPr wrap="square">
            <a:spAutoFit/>
          </a:bodyPr>
          <a:lstStyle/>
          <a:p>
            <a:pPr algn="ctr">
              <a:defRP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электромагнитное</a:t>
            </a:r>
            <a:endParaRPr lang="ru-RU" sz="2400" dirty="0" smtClean="0">
              <a:latin typeface="Times New Roman" pitchFamily="18" charset="0"/>
              <a:cs typeface="Times New Roman" pitchFamily="18" charset="0"/>
            </a:endParaRPr>
          </a:p>
        </p:txBody>
      </p:sp>
      <p:sp>
        <p:nvSpPr>
          <p:cNvPr id="3080" name="TextBox 3"/>
          <p:cNvSpPr txBox="1">
            <a:spLocks noChangeArrowheads="1"/>
          </p:cNvSpPr>
          <p:nvPr/>
        </p:nvSpPr>
        <p:spPr bwMode="auto">
          <a:xfrm>
            <a:off x="357188" y="6215063"/>
            <a:ext cx="346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400" dirty="0" smtClean="0">
                <a:latin typeface="Corbel" pitchFamily="34" charset="0"/>
              </a:rPr>
              <a:t>9</a:t>
            </a:r>
            <a:endParaRPr lang="ru-RU" sz="2400" dirty="0">
              <a:latin typeface="Corbel" pitchFamily="34" charset="0"/>
            </a:endParaRPr>
          </a:p>
        </p:txBody>
      </p:sp>
      <p:sp>
        <p:nvSpPr>
          <p:cNvPr id="30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6" name="TextBox 2"/>
          <p:cNvSpPr txBox="1">
            <a:spLocks noChangeArrowheads="1"/>
          </p:cNvSpPr>
          <p:nvPr/>
        </p:nvSpPr>
        <p:spPr bwMode="auto">
          <a:xfrm>
            <a:off x="1596975" y="1987093"/>
            <a:ext cx="3911129" cy="3170099"/>
          </a:xfrm>
          <a:prstGeom prst="rect">
            <a:avLst/>
          </a:prstGeom>
          <a:noFill/>
          <a:ln w="9525">
            <a:noFill/>
            <a:miter lim="800000"/>
            <a:headEnd/>
            <a:tailEnd/>
          </a:ln>
        </p:spPr>
        <p:txBody>
          <a:bodyPr wrap="square">
            <a:spAutoFit/>
          </a:bodyPr>
          <a:lstStyle/>
          <a:p>
            <a:pPr algn="ctr">
              <a:defRP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слабое</a:t>
            </a:r>
          </a:p>
          <a:p>
            <a:pPr algn="ctr">
              <a:defRPr/>
            </a:pPr>
            <a:r>
              <a:rPr lang="ru-RU" sz="2200" dirty="0" smtClean="0">
                <a:latin typeface="Times New Roman" pitchFamily="18" charset="0"/>
                <a:cs typeface="Times New Roman" pitchFamily="18" charset="0"/>
              </a:rPr>
              <a:t>Действует на расстояниях гораздо меньше размеров ядра. Взаимодействие значительно сильнее гравитационного, но слабее электромагнитного и сильного. </a:t>
            </a:r>
            <a:r>
              <a:rPr lang="ru-RU" sz="2200" i="1" dirty="0" smtClean="0">
                <a:latin typeface="Times New Roman" pitchFamily="18" charset="0"/>
                <a:cs typeface="Times New Roman" pitchFamily="18" charset="0"/>
              </a:rPr>
              <a:t>Взаимодействуют фермионы, происходят превращения частиц.</a:t>
            </a:r>
          </a:p>
        </p:txBody>
      </p:sp>
      <p:sp>
        <p:nvSpPr>
          <p:cNvPr id="7" name="TextBox 2"/>
          <p:cNvSpPr txBox="1">
            <a:spLocks noChangeArrowheads="1"/>
          </p:cNvSpPr>
          <p:nvPr/>
        </p:nvSpPr>
        <p:spPr bwMode="auto">
          <a:xfrm>
            <a:off x="4283968" y="951111"/>
            <a:ext cx="2709937" cy="461665"/>
          </a:xfrm>
          <a:prstGeom prst="rect">
            <a:avLst/>
          </a:prstGeom>
          <a:noFill/>
          <a:ln w="9525">
            <a:noFill/>
            <a:miter lim="800000"/>
            <a:headEnd/>
            <a:tailEnd/>
          </a:ln>
        </p:spPr>
        <p:txBody>
          <a:bodyPr wrap="square">
            <a:spAutoFit/>
          </a:bodyPr>
          <a:lstStyle/>
          <a:p>
            <a:pPr algn="ctr">
              <a:defRPr/>
            </a:pP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гравитационное</a:t>
            </a:r>
            <a:endParaRPr lang="ru-RU" sz="2400" dirty="0" smtClean="0">
              <a:latin typeface="Times New Roman" pitchFamily="18" charset="0"/>
              <a:cs typeface="Times New Roman" pitchFamily="18" charset="0"/>
            </a:endParaRPr>
          </a:p>
        </p:txBody>
      </p:sp>
      <p:sp>
        <p:nvSpPr>
          <p:cNvPr id="8" name="TextBox 2"/>
          <p:cNvSpPr txBox="1">
            <a:spLocks noChangeArrowheads="1"/>
          </p:cNvSpPr>
          <p:nvPr/>
        </p:nvSpPr>
        <p:spPr bwMode="auto">
          <a:xfrm>
            <a:off x="5292080" y="1966417"/>
            <a:ext cx="3960440" cy="2154436"/>
          </a:xfrm>
          <a:prstGeom prst="rect">
            <a:avLst/>
          </a:prstGeom>
          <a:noFill/>
          <a:ln w="9525">
            <a:noFill/>
            <a:miter lim="800000"/>
            <a:headEnd/>
            <a:tailEnd/>
          </a:ln>
        </p:spPr>
        <p:txBody>
          <a:bodyPr wrap="square">
            <a:spAutoFit/>
          </a:bodyPr>
          <a:lstStyle/>
          <a:p>
            <a:pPr algn="ctr">
              <a:defRPr/>
            </a:pPr>
            <a:r>
              <a:rPr lang="ru-RU" sz="2400" dirty="0">
                <a:effectLst>
                  <a:outerShdw blurRad="38100" dist="38100" dir="2700000" algn="tl">
                    <a:srgbClr val="000000">
                      <a:alpha val="43137"/>
                    </a:srgbClr>
                  </a:outerShdw>
                </a:effectLst>
                <a:latin typeface="Times New Roman" pitchFamily="18" charset="0"/>
                <a:cs typeface="Times New Roman" pitchFamily="18" charset="0"/>
              </a:rPr>
              <a:t>с</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ильное</a:t>
            </a:r>
          </a:p>
          <a:p>
            <a:pPr algn="ctr">
              <a:defRPr/>
            </a:pPr>
            <a:r>
              <a:rPr lang="ru-RU" sz="2200" dirty="0" smtClean="0">
                <a:latin typeface="Times New Roman" pitchFamily="18" charset="0"/>
                <a:cs typeface="Times New Roman" pitchFamily="18" charset="0"/>
              </a:rPr>
              <a:t>Действует в пределах размера атомного ядра, </a:t>
            </a:r>
            <a:r>
              <a:rPr lang="ru-RU" sz="2200" i="1" dirty="0" smtClean="0">
                <a:latin typeface="Times New Roman" pitchFamily="18" charset="0"/>
                <a:cs typeface="Times New Roman" pitchFamily="18" charset="0"/>
              </a:rPr>
              <a:t>взаимодействуют кварки, глюоны, мезоны, барионы, нуклоны.</a:t>
            </a:r>
          </a:p>
        </p:txBody>
      </p:sp>
      <p:cxnSp>
        <p:nvCxnSpPr>
          <p:cNvPr id="4" name="Straight Arrow Connector 3"/>
          <p:cNvCxnSpPr/>
          <p:nvPr/>
        </p:nvCxnSpPr>
        <p:spPr>
          <a:xfrm flipH="1">
            <a:off x="2352935" y="620688"/>
            <a:ext cx="1066937" cy="10063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3905926" y="620688"/>
            <a:ext cx="162018" cy="1440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292080" y="677888"/>
            <a:ext cx="346856" cy="3748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548673" y="620688"/>
            <a:ext cx="687623"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2"/>
          <p:cNvSpPr txBox="1">
            <a:spLocks noChangeArrowheads="1"/>
          </p:cNvSpPr>
          <p:nvPr/>
        </p:nvSpPr>
        <p:spPr bwMode="auto">
          <a:xfrm>
            <a:off x="1259632" y="5157192"/>
            <a:ext cx="3888431" cy="769441"/>
          </a:xfrm>
          <a:prstGeom prst="rect">
            <a:avLst/>
          </a:prstGeom>
          <a:noFill/>
          <a:ln w="9525">
            <a:noFill/>
            <a:miter lim="800000"/>
            <a:headEnd/>
            <a:tailEnd/>
          </a:ln>
        </p:spPr>
        <p:txBody>
          <a:bodyPr wrap="square">
            <a:spAutoFit/>
          </a:bodyPr>
          <a:lstStyle/>
          <a:p>
            <a:pPr algn="ctr">
              <a:defRPr/>
            </a:pPr>
            <a:r>
              <a:rPr lang="ru-RU" sz="2400"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a:t>
            </a:r>
            <a:r>
              <a:rPr lang="ru-RU" sz="2400"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лектрослабое</a:t>
            </a:r>
          </a:p>
          <a:p>
            <a:pPr algn="ctr">
              <a:defRPr/>
            </a:pPr>
            <a:r>
              <a:rPr lang="ru-RU" sz="2000" dirty="0" smtClean="0">
                <a:latin typeface="Times New Roman" pitchFamily="18" charset="0"/>
                <a:cs typeface="Times New Roman" pitchFamily="18" charset="0"/>
              </a:rPr>
              <a:t>1979 – Нобелевская премия</a:t>
            </a:r>
          </a:p>
        </p:txBody>
      </p:sp>
      <p:cxnSp>
        <p:nvCxnSpPr>
          <p:cNvPr id="16384" name="Straight Connector 16383"/>
          <p:cNvCxnSpPr/>
          <p:nvPr/>
        </p:nvCxnSpPr>
        <p:spPr>
          <a:xfrm>
            <a:off x="1043608" y="6215063"/>
            <a:ext cx="7992888" cy="0"/>
          </a:xfrm>
          <a:prstGeom prst="line">
            <a:avLst/>
          </a:prstGeom>
        </p:spPr>
        <p:style>
          <a:lnRef idx="2">
            <a:schemeClr val="accent3"/>
          </a:lnRef>
          <a:fillRef idx="0">
            <a:schemeClr val="accent3"/>
          </a:fillRef>
          <a:effectRef idx="1">
            <a:schemeClr val="accent3"/>
          </a:effectRef>
          <a:fontRef idx="minor">
            <a:schemeClr val="tx1"/>
          </a:fontRef>
        </p:style>
      </p:cxnSp>
      <p:sp>
        <p:nvSpPr>
          <p:cNvPr id="37" name="TextBox 2"/>
          <p:cNvSpPr txBox="1">
            <a:spLocks noChangeArrowheads="1"/>
          </p:cNvSpPr>
          <p:nvPr/>
        </p:nvSpPr>
        <p:spPr bwMode="auto">
          <a:xfrm>
            <a:off x="1907704" y="6279703"/>
            <a:ext cx="6192688" cy="461665"/>
          </a:xfrm>
          <a:prstGeom prst="rect">
            <a:avLst/>
          </a:prstGeom>
          <a:noFill/>
          <a:ln w="9525">
            <a:noFill/>
            <a:miter lim="800000"/>
            <a:headEnd/>
            <a:tailEnd/>
          </a:ln>
        </p:spPr>
        <p:txBody>
          <a:bodyPr wrap="square">
            <a:spAutoFit/>
          </a:bodyPr>
          <a:lstStyle/>
          <a:p>
            <a:pPr algn="ctr">
              <a:defRPr/>
            </a:pPr>
            <a:r>
              <a:rPr lang="ru-RU" sz="2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Теория Великого объединения?</a:t>
            </a:r>
            <a:endParaRPr lang="ru-RU" sz="2000" dirty="0"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64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5052</TotalTime>
  <Words>1189</Words>
  <Application>Microsoft Office PowerPoint</Application>
  <PresentationFormat>On-screen Show (4:3)</PresentationFormat>
  <Paragraphs>205</Paragraphs>
  <Slides>25</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Солнцестояние</vt:lpstr>
      <vt:lpstr>Формула</vt:lpstr>
      <vt:lpstr>Equation</vt:lpstr>
      <vt:lpstr>Microsoft Equation 3.0</vt:lpstr>
      <vt:lpstr>Лекция 3. Динамика материальной точки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Механика. Молекулярная физика. Термодинамика.</dc:title>
  <dc:creator>Yana</dc:creator>
  <cp:lastModifiedBy>YANA</cp:lastModifiedBy>
  <cp:revision>129</cp:revision>
  <dcterms:created xsi:type="dcterms:W3CDTF">2010-08-31T07:49:46Z</dcterms:created>
  <dcterms:modified xsi:type="dcterms:W3CDTF">2013-09-20T11:41:33Z</dcterms:modified>
</cp:coreProperties>
</file>