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87" r:id="rId4"/>
    <p:sldId id="290" r:id="rId5"/>
    <p:sldId id="291" r:id="rId6"/>
    <p:sldId id="298" r:id="rId7"/>
    <p:sldId id="299" r:id="rId8"/>
    <p:sldId id="300" r:id="rId9"/>
    <p:sldId id="292" r:id="rId10"/>
    <p:sldId id="289" r:id="rId11"/>
    <p:sldId id="296" r:id="rId12"/>
    <p:sldId id="293" r:id="rId13"/>
    <p:sldId id="294" r:id="rId14"/>
    <p:sldId id="288" r:id="rId15"/>
    <p:sldId id="2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07D5FF-7624-473D-A4A4-E2A9E26BE418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59F583-600F-484A-802F-B52866ABA9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841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D85289-EC90-4B53-BC18-A787CCC1F0B5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D2836F-9C0A-4F6A-9663-68481B2C46E2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B73236-619B-4FBA-BBB5-59EFF8A1B2E5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A49A57-CEFA-4052-9F85-833420A3B0B0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A49A57-CEFA-4052-9F85-833420A3B0B0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A49A57-CEFA-4052-9F85-833420A3B0B0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A49A57-CEFA-4052-9F85-833420A3B0B0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FFD9B6-9B22-4BCD-90E0-4960D595D2C7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3E3295-46E7-4530-ACEB-0A9E322D469C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E14AD9-8A65-419B-9F3A-C59235754557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6F6E42-EB28-41F5-BEB5-D26199F6028C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010F2C-D952-4B58-A5AA-852672454ADE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63CDC9-5D41-4593-816E-9FB75BC26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93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4C0A-CF3D-4AA9-B04E-34D68E6D3907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1032-8BAF-4B98-93CB-A1BF422EE9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46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6765-C7E9-4B95-9A53-9C286DAAB405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D637-FFD8-40B9-8725-FF0865686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1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C587-B26F-4AE8-B644-F0BA1748CFEE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EAF1-94B0-4983-881A-8F9FF6457D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48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02038-DCD8-49B7-A0AE-1B13C20CD08C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0CC24-36DE-485A-B1D6-EAA2E3B9B1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1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CC17-60E1-41B8-BD76-29ED6A40104D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4B21-2A41-46D1-BBDD-68AF308E73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98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8D3B21-8C49-40A4-A954-FA02F08F33DE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901967-2A9E-4BE5-B2DC-4073A212B9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3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0CB4-B263-437C-A038-29F5EF70825F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3C5D-DADF-4C71-9E28-08BFFD17C1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6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F6A93B-A99E-4581-A3A8-A88DF4E84536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C55650-DA71-451B-8125-D810F9D9D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04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4CBAFE-50CF-4C90-A7DC-21B9C7A3E98B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25B6AD-46A4-4934-85D7-A131D4F76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9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3FE8BB-0848-4896-AFC4-DC90404A3EDA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EA645-9E76-453A-8005-C04096FC55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58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1370B3-22C9-42EB-AC14-3DE75AC59A4C}" type="datetimeFigureOut">
              <a:rPr lang="ru-RU"/>
              <a:pPr>
                <a:defRPr/>
              </a:pPr>
              <a:t>24.09.2013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594BAEA-05D6-4768-A9B6-30944656FD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0" r:id="rId2"/>
    <p:sldLayoutId id="2147483776" r:id="rId3"/>
    <p:sldLayoutId id="2147483771" r:id="rId4"/>
    <p:sldLayoutId id="2147483777" r:id="rId5"/>
    <p:sldLayoutId id="2147483772" r:id="rId6"/>
    <p:sldLayoutId id="2147483778" r:id="rId7"/>
    <p:sldLayoutId id="2147483779" r:id="rId8"/>
    <p:sldLayoutId id="2147483780" r:id="rId9"/>
    <p:sldLayoutId id="2147483773" r:id="rId10"/>
    <p:sldLayoutId id="2147483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5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25" y="1101725"/>
            <a:ext cx="7772400" cy="147002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3">
                    <a:lumMod val="50000"/>
                  </a:schemeClr>
                </a:solidFill>
              </a:rPr>
              <a:t>Лекция 4. Неинерциальные системы отсчета. Силы инерции.</a:t>
            </a:r>
            <a:endParaRPr lang="ru-RU" sz="5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9" name="Рисунок 4" descr="800px-Pendule_de_Fouc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13541" r="18483" b="18750"/>
          <a:stretch>
            <a:fillRect/>
          </a:stretch>
        </p:blipFill>
        <p:spPr bwMode="auto">
          <a:xfrm>
            <a:off x="1214438" y="2500313"/>
            <a:ext cx="34290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 descr="centrifugal-for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771900"/>
            <a:ext cx="252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 descr="Foucault_pendulum_animate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786188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12850" y="6356350"/>
            <a:ext cx="78597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Музыченко Я.Б., </a:t>
            </a:r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714750" y="3807817"/>
            <a:ext cx="5143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16006" y="2139348"/>
            <a:ext cx="7358114" cy="107157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7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Основное уравнение динамики в НИСО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203642"/>
              </p:ext>
            </p:extLst>
          </p:nvPr>
        </p:nvGraphicFramePr>
        <p:xfrm>
          <a:off x="1936750" y="2213967"/>
          <a:ext cx="63023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Формула" r:id="rId4" imgW="1765080" imgH="228600" progId="Equation.3">
                  <p:embed/>
                </p:oleObj>
              </mc:Choice>
              <mc:Fallback>
                <p:oleObj name="Формула" r:id="rId4" imgW="1765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2213967"/>
                        <a:ext cx="63023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V="1">
            <a:off x="1500188" y="2950567"/>
            <a:ext cx="1643062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3786982" y="3378398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5501482" y="3378398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7501732" y="2951360"/>
            <a:ext cx="857250" cy="855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"/>
          <p:cNvSpPr txBox="1">
            <a:spLocks noChangeArrowheads="1"/>
          </p:cNvSpPr>
          <p:nvPr/>
        </p:nvSpPr>
        <p:spPr bwMode="auto">
          <a:xfrm>
            <a:off x="1000125" y="3664942"/>
            <a:ext cx="26431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>
                <a:latin typeface="Times New Roman" pitchFamily="18" charset="0"/>
                <a:cs typeface="Times New Roman" pitchFamily="18" charset="0"/>
              </a:rPr>
              <a:t>Результирующая сила, обусловленная воздействием со стороны других тел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64" name="TextBox 2"/>
          <p:cNvSpPr txBox="1">
            <a:spLocks noChangeArrowheads="1"/>
          </p:cNvSpPr>
          <p:nvPr/>
        </p:nvSpPr>
        <p:spPr bwMode="auto">
          <a:xfrm>
            <a:off x="3643313" y="3879255"/>
            <a:ext cx="5072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СИЛЫ ИНЕРЦИИ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071563" y="1000125"/>
            <a:ext cx="792956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Силы инерции обусловлены свойствами неинерциальных систем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отсчета, являются фиктивными силами.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закон Ньютона не выполняется.</a:t>
            </a:r>
          </a:p>
          <a:p>
            <a:pPr algn="just" eaLnBrk="1" hangingPunct="1">
              <a:buFontTx/>
              <a:buAutoNum type="arabicPeriod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Существуют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только в НИСО.</a:t>
            </a:r>
          </a:p>
          <a:p>
            <a:pPr algn="just" eaLnBrk="1" hangingPunct="1">
              <a:buFontTx/>
              <a:buAutoNum type="arabicPeriod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Все силы инерции пропорциональны массе тела.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Особенности сил инерции </a:t>
            </a: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071563" y="571500"/>
            <a:ext cx="79295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600">
                <a:latin typeface="Times New Roman" pitchFamily="18" charset="0"/>
                <a:cs typeface="Times New Roman" pitchFamily="18" charset="0"/>
              </a:rPr>
              <a:t>    - угловая скорость вращения Земли.  </a:t>
            </a:r>
          </a:p>
          <a:p>
            <a:pPr algn="just" eaLnBrk="1" hangingPunct="1"/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12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Земля как неинерциальная СО </a:t>
            </a: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62556"/>
              </p:ext>
            </p:extLst>
          </p:nvPr>
        </p:nvGraphicFramePr>
        <p:xfrm>
          <a:off x="1039813" y="575518"/>
          <a:ext cx="4048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Формула" r:id="rId4" imgW="126720" imgH="164880" progId="Equation.3">
                  <p:embed/>
                </p:oleObj>
              </mc:Choice>
              <mc:Fallback>
                <p:oleObj name="Формула" r:id="rId4" imgW="12672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575518"/>
                        <a:ext cx="4048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17111"/>
              </p:ext>
            </p:extLst>
          </p:nvPr>
        </p:nvGraphicFramePr>
        <p:xfrm>
          <a:off x="1143000" y="1147018"/>
          <a:ext cx="313531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Формула" r:id="rId6" imgW="1104840" imgH="342720" progId="Equation.3">
                  <p:embed/>
                </p:oleObj>
              </mc:Choice>
              <mc:Fallback>
                <p:oleObj name="Формула" r:id="rId6" imgW="110484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7018"/>
                        <a:ext cx="3135313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Рисунок 9" descr="Earth_centrifugal forc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785938"/>
            <a:ext cx="513873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4957763" y="5143500"/>
          <a:ext cx="389731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Формула" r:id="rId9" imgW="1307880" imgH="495000" progId="Equation.3">
                  <p:embed/>
                </p:oleObj>
              </mc:Choice>
              <mc:Fallback>
                <p:oleObj name="Формула" r:id="rId9" imgW="130788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5143500"/>
                        <a:ext cx="3897312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792004"/>
              </p:ext>
            </p:extLst>
          </p:nvPr>
        </p:nvGraphicFramePr>
        <p:xfrm>
          <a:off x="1691680" y="5949280"/>
          <a:ext cx="2519561" cy="64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1" imgW="1002960" imgH="253800" progId="Equation.3">
                  <p:embed/>
                </p:oleObj>
              </mc:Choice>
              <mc:Fallback>
                <p:oleObj name="Equation" r:id="rId11" imgW="1002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949280"/>
                        <a:ext cx="2519561" cy="64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071563" y="1000125"/>
            <a:ext cx="79295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каков должен быть период вращения Земли, чтобы человек на экваторе находился в состоянии невесомости?</a:t>
            </a: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5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1</a:t>
            </a:r>
            <a:r>
              <a:rPr lang="en-US" sz="2400" dirty="0" smtClean="0">
                <a:latin typeface="Corbel" pitchFamily="34" charset="0"/>
              </a:rPr>
              <a:t>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Земля как неинерциальная СО </a:t>
            </a: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1</a:t>
            </a:r>
            <a:r>
              <a:rPr lang="en-US" sz="2400" dirty="0" smtClean="0">
                <a:latin typeface="Corbel" pitchFamily="34" charset="0"/>
              </a:rPr>
              <a:t>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69975" y="720725"/>
            <a:ext cx="78597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опыт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наглядно демонстрирующий суточное вращение Земли.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85850" y="30163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Опыт Фуко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9" name="Рисунок 4" descr="1002282_O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281113"/>
            <a:ext cx="2928937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1000125" y="1500188"/>
            <a:ext cx="50006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500">
                <a:latin typeface="Times New Roman" pitchFamily="18" charset="0"/>
                <a:cs typeface="Times New Roman" pitchFamily="18" charset="0"/>
              </a:rPr>
              <a:t>1851 г. – публичная демонстрация в Пантеоне в Париже. </a:t>
            </a:r>
          </a:p>
          <a:p>
            <a:pPr algn="just" eaLnBrk="1" hangingPunct="1"/>
            <a:r>
              <a:rPr lang="ru-RU" sz="2500">
                <a:latin typeface="Times New Roman" pitchFamily="18" charset="0"/>
                <a:cs typeface="Times New Roman" pitchFamily="18" charset="0"/>
              </a:rPr>
              <a:t>Стальная проволока длиной 67 м;</a:t>
            </a:r>
          </a:p>
          <a:p>
            <a:pPr algn="just" eaLnBrk="1" hangingPunct="1"/>
            <a:r>
              <a:rPr lang="ru-RU" sz="2500">
                <a:latin typeface="Times New Roman" pitchFamily="18" charset="0"/>
                <a:cs typeface="Times New Roman" pitchFamily="18" charset="0"/>
              </a:rPr>
              <a:t>металлический шар массой 28 кг;</a:t>
            </a:r>
          </a:p>
          <a:p>
            <a:pPr algn="just" eaLnBrk="1" hangingPunct="1"/>
            <a:r>
              <a:rPr lang="en-US" sz="2500">
                <a:latin typeface="Times New Roman" pitchFamily="18" charset="0"/>
                <a:cs typeface="Times New Roman" pitchFamily="18" charset="0"/>
              </a:rPr>
              <a:t>T = 16,4 c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 eaLnBrk="1" hangingPunct="1"/>
            <a:r>
              <a:rPr lang="ru-RU" sz="2500">
                <a:latin typeface="Times New Roman" pitchFamily="18" charset="0"/>
                <a:cs typeface="Times New Roman" pitchFamily="18" charset="0"/>
              </a:rPr>
              <a:t>Возврат маятника в исходное положение – 32 часа. </a:t>
            </a:r>
          </a:p>
          <a:p>
            <a:pPr algn="just" eaLnBrk="1" hangingPunct="1"/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500">
                <a:latin typeface="Times New Roman" pitchFamily="18" charset="0"/>
                <a:cs typeface="Times New Roman" pitchFamily="18" charset="0"/>
              </a:rPr>
              <a:t>Полюса: возврат маятника – 24 часа;</a:t>
            </a:r>
          </a:p>
          <a:p>
            <a:pPr algn="just" eaLnBrk="1" hangingPunct="1"/>
            <a:r>
              <a:rPr lang="ru-RU" sz="2500">
                <a:latin typeface="Times New Roman" pitchFamily="18" charset="0"/>
                <a:cs typeface="Times New Roman" pitchFamily="18" charset="0"/>
              </a:rPr>
              <a:t>Экватор: маятник колеблется вдоль одной линии.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4" t="49805" r="30820" b="34570"/>
          <a:stretch>
            <a:fillRect/>
          </a:stretch>
        </p:blipFill>
        <p:spPr bwMode="auto">
          <a:xfrm>
            <a:off x="6500813" y="400050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071563" y="1000125"/>
            <a:ext cx="79295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Действие силы Кориолиса: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(отклонение движущихся тел вправо, в Северном полушарии, влево – в Южном (берега рек, рельсы, направление закручивания жидкости при сливе); вращение плоскости колебаний маятника Фуко).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1</a:t>
            </a:r>
            <a:r>
              <a:rPr lang="en-US" sz="2400" dirty="0" smtClean="0">
                <a:latin typeface="Corbel" pitchFamily="34" charset="0"/>
              </a:rPr>
              <a:t>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Земля как неинерциальная СО </a:t>
            </a: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6" t="43945" r="32468" b="28711"/>
          <a:stretch>
            <a:fillRect/>
          </a:stretch>
        </p:blipFill>
        <p:spPr bwMode="auto">
          <a:xfrm>
            <a:off x="3429000" y="3205163"/>
            <a:ext cx="300037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Corbel" pitchFamily="34" charset="0"/>
              </a:rPr>
              <a:t>2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069975" y="179388"/>
            <a:ext cx="78597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НИСО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 системы отсчета, в которых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не выполняется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закон Ньютона.</a:t>
            </a:r>
          </a:p>
          <a:p>
            <a:pPr>
              <a:defRPr/>
            </a:pPr>
            <a:endParaRPr lang="ru-RU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НИСО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любая система отсчета, которая движется с ускорением относительно ИСО.</a:t>
            </a: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Абсолютная ИСО – математическая абстракция.</a:t>
            </a: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Наиболее точная ИСО – гелиоцентрическая.</a:t>
            </a: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 многих приближениях Земля считается ИСО.  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29" name="TextBox 2"/>
              <p:cNvSpPr txBox="1">
                <a:spLocks noChangeArrowheads="1"/>
              </p:cNvSpPr>
              <p:nvPr/>
            </p:nvSpPr>
            <p:spPr bwMode="auto">
              <a:xfrm>
                <a:off x="1085850" y="714375"/>
                <a:ext cx="7929563" cy="5828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НИСО – СО, в которой не выполняется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закон Ньютона, т.е. даже при отсутствие внешних воздействий тело в НИСО движется ускоренно. </a:t>
                </a:r>
              </a:p>
              <a:p>
                <a:pPr algn="just" eaLnBrk="1" hangingPunct="1"/>
                <a:endParaRPr lang="ru-RU" sz="26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1" hangingPunct="1"/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Для описания движения тел в НИСО вводят «фиктивные» силы – силы инерции.</a:t>
                </a:r>
              </a:p>
              <a:p>
                <a:pPr algn="just" eaLnBrk="1" hangingPunct="1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1" hangingPunct="1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1" hangingPunct="1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1" hangingPunct="1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1" hangingPunct="1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1" hangingPunct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равнодействующая всех сил, действующих на тело со стороны других тел;</a:t>
                </a:r>
              </a:p>
              <a:p>
                <a:pPr algn="just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26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- ускорение тела в НИСО.</a:t>
                </a:r>
              </a:p>
            </p:txBody>
          </p:sp>
        </mc:Choice>
        <mc:Fallback>
          <p:sp>
            <p:nvSpPr>
              <p:cNvPr id="102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850" y="714375"/>
                <a:ext cx="7929563" cy="5828199"/>
              </a:xfrm>
              <a:prstGeom prst="rect">
                <a:avLst/>
              </a:prstGeom>
              <a:blipFill rotWithShape="1">
                <a:blip r:embed="rId3"/>
                <a:stretch>
                  <a:fillRect l="-1307" t="-941" r="-1460" b="-2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987824" y="3501008"/>
            <a:ext cx="3429024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Силы инерции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4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3</a:t>
            </a:r>
            <a:endParaRPr lang="ru-RU" sz="2400" dirty="0">
              <a:latin typeface="Corbel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574074"/>
              </p:ext>
            </p:extLst>
          </p:nvPr>
        </p:nvGraphicFramePr>
        <p:xfrm>
          <a:off x="3275856" y="3698478"/>
          <a:ext cx="28813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838080" imgH="253800" progId="Equation.3">
                  <p:embed/>
                </p:oleObj>
              </mc:Choice>
              <mc:Fallback>
                <p:oleObj name="Equation" r:id="rId4" imgW="83808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698478"/>
                        <a:ext cx="2881312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3" t="51758" r="36859" b="22852"/>
          <a:stretch>
            <a:fillRect/>
          </a:stretch>
        </p:blipFill>
        <p:spPr bwMode="auto">
          <a:xfrm>
            <a:off x="3195638" y="3773488"/>
            <a:ext cx="364331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481763" y="5214938"/>
            <a:ext cx="35718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500306"/>
            <a:ext cx="2500330" cy="8572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Поступательная сила инерции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025900" y="2500313"/>
          <a:ext cx="22669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Формула" r:id="rId5" imgW="634680" imgH="215640" progId="Equation.3">
                  <p:embed/>
                </p:oleObj>
              </mc:Choice>
              <mc:Fallback>
                <p:oleObj name="Формула" r:id="rId5" imgW="6346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2500313"/>
                        <a:ext cx="22669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Box 2"/>
          <p:cNvSpPr txBox="1">
            <a:spLocks noChangeArrowheads="1"/>
          </p:cNvSpPr>
          <p:nvPr/>
        </p:nvSpPr>
        <p:spPr bwMode="auto">
          <a:xfrm>
            <a:off x="1071563" y="571500"/>
            <a:ext cx="79295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Поступательная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сила инерции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обусловлена поступательным движением СО. 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6481763" y="5143500"/>
          <a:ext cx="3762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Формула" r:id="rId7" imgW="164880" imgH="190440" progId="Equation.3">
                  <p:embed/>
                </p:oleObj>
              </mc:Choice>
              <mc:Fallback>
                <p:oleObj name="Формула" r:id="rId7" imgW="164880" imgH="190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143500"/>
                        <a:ext cx="3762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695700" y="5214938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3652838" y="5113338"/>
          <a:ext cx="4619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Формула" r:id="rId9" imgW="203040" imgH="215640" progId="Equation.3">
                  <p:embed/>
                </p:oleObj>
              </mc:Choice>
              <mc:Fallback>
                <p:oleObj name="Формула" r:id="rId9" imgW="2030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5113338"/>
                        <a:ext cx="4619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1071563" y="571500"/>
            <a:ext cx="792956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Центробежная сила инерции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возникает во вращающейся системе отсчета. </a:t>
            </a: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- радиус-вектор, направленный перпендикулярно оси вращения от нее, и характеризующий положение  тела относительно этой оси.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9625" y="1568417"/>
            <a:ext cx="2500330" cy="8572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Центробежная сила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527425" y="1500188"/>
          <a:ext cx="2449513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Формула" r:id="rId4" imgW="685800" imgH="253800" progId="Equation.3">
                  <p:embed/>
                </p:oleObj>
              </mc:Choice>
              <mc:Fallback>
                <p:oleObj name="Формула" r:id="rId4" imgW="68580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1500188"/>
                        <a:ext cx="2449513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Рисунок 11" descr="centrifugal forc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5" t="9302" r="4056" b="12209"/>
          <a:stretch>
            <a:fillRect/>
          </a:stretch>
        </p:blipFill>
        <p:spPr bwMode="auto">
          <a:xfrm>
            <a:off x="2643188" y="3857625"/>
            <a:ext cx="24288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12" descr="centrifugal-forc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54550"/>
            <a:ext cx="21431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143000" y="2525713"/>
          <a:ext cx="36512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Формула" r:id="rId8" imgW="114120" imgH="190440" progId="Equation.3">
                  <p:embed/>
                </p:oleObj>
              </mc:Choice>
              <mc:Fallback>
                <p:oleObj name="Формула" r:id="rId8" imgW="11412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25713"/>
                        <a:ext cx="365125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Рисунок 14" descr="centrifugal forc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643313"/>
            <a:ext cx="3771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1043608" y="764704"/>
            <a:ext cx="79295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Иногда центробежные эффекты превосходят гравитационные или сравнимы с ними.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Corbel" pitchFamily="34" charset="0"/>
              </a:rPr>
              <a:t>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Центробежная сила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59" y="1836084"/>
            <a:ext cx="3012157" cy="38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Центробежная сила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70252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749576" cy="1465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87" y="3473375"/>
            <a:ext cx="2619921" cy="2619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2853150" cy="32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1043608" y="992341"/>
            <a:ext cx="79295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«Обманутое» растение</a:t>
            </a: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живых организмов нет различий между искусственной и естественной гравитацией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Центробежная сила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75832"/>
            <a:ext cx="2933288" cy="29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1071563" y="571500"/>
            <a:ext cx="7929562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Сила Кориолиса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возникает во вращающейся системе отсчета, действует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только на движущиеся тела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- скорость тела в НИСО.</a:t>
            </a: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Направление силы Кориолиса определяется правилом левой руки (векторное произведение).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782730"/>
            <a:ext cx="3235343" cy="10747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Corbel" pitchFamily="34" charset="0"/>
              </a:rPr>
              <a:t>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63" y="0"/>
            <a:ext cx="77724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Сила Кориолиса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271838" y="1912938"/>
          <a:ext cx="30400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Формула" r:id="rId4" imgW="850680" imgH="241200" progId="Equation.3">
                  <p:embed/>
                </p:oleObj>
              </mc:Choice>
              <mc:Fallback>
                <p:oleObj name="Формула" r:id="rId4" imgW="8506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8" y="1912938"/>
                        <a:ext cx="3040062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300163" y="3322638"/>
          <a:ext cx="4857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6" imgW="152280" imgH="164880" progId="Equation.3">
                  <p:embed/>
                </p:oleObj>
              </mc:Choice>
              <mc:Fallback>
                <p:oleObj name="Формула" r:id="rId6" imgW="1522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322638"/>
                        <a:ext cx="48577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47852" r="46193" b="39088"/>
          <a:stretch>
            <a:fillRect/>
          </a:stretch>
        </p:blipFill>
        <p:spPr bwMode="auto">
          <a:xfrm>
            <a:off x="3143250" y="3786188"/>
            <a:ext cx="30718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2438</TotalTime>
  <Words>452</Words>
  <Application>Microsoft Office PowerPoint</Application>
  <PresentationFormat>On-screen Show (4:3)</PresentationFormat>
  <Paragraphs>110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Microsoft Equation 3.0</vt:lpstr>
      <vt:lpstr>Формула</vt:lpstr>
      <vt:lpstr>Лекция 4. Неинерциальные системы отсчета. Силы инерции.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140</cp:revision>
  <dcterms:created xsi:type="dcterms:W3CDTF">2010-08-31T07:49:46Z</dcterms:created>
  <dcterms:modified xsi:type="dcterms:W3CDTF">2013-09-24T21:18:47Z</dcterms:modified>
</cp:coreProperties>
</file>