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82" r:id="rId4"/>
    <p:sldId id="267" r:id="rId5"/>
    <p:sldId id="285" r:id="rId6"/>
    <p:sldId id="268" r:id="rId7"/>
    <p:sldId id="269" r:id="rId8"/>
    <p:sldId id="270" r:id="rId9"/>
    <p:sldId id="272" r:id="rId10"/>
    <p:sldId id="271" r:id="rId11"/>
    <p:sldId id="273" r:id="rId12"/>
    <p:sldId id="275" r:id="rId13"/>
    <p:sldId id="274" r:id="rId14"/>
    <p:sldId id="276" r:id="rId15"/>
    <p:sldId id="277" r:id="rId16"/>
    <p:sldId id="281" r:id="rId17"/>
    <p:sldId id="279" r:id="rId18"/>
    <p:sldId id="280" r:id="rId19"/>
    <p:sldId id="28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9724E4-ECFE-497F-8150-864FDC762256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00DA3A1-87C5-4A79-B2C0-D7E682B103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507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D1AC07-AF1D-4DED-A143-F628408F1F79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3C1FBF-968F-4824-AAD6-7952336FE1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9B3A1-DC39-45DB-BC64-9A06F3A36C4F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AEC66-A9EB-4732-8793-5A0A3EC878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CDF6-35EB-4812-80F1-051F171CBFE4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CA88-8533-4491-9998-9F28C68BE7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48420-CDA6-4A5D-92AA-1EEA5271207F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E116D-20AD-45FC-8C08-10C6E8B8CC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D00140-CAB2-4618-978A-438198A665B0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CA1625-EBDD-41D6-BA54-2F49B620EF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9550D-459B-4BAA-92A0-E08E715F66A9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6C748-EC1C-4E11-8A60-5ABA5EA230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2D93A0-6A7A-45F3-BE49-2FC15C25ED89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779F10-201A-4E3C-8A9A-99F2F4251D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09156-A107-4137-BB3F-1234A74D73F1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63DE9-21DC-46CD-93D4-0039E80B79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FCA6AD-0707-476D-A26C-45B49C79139D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A0652D-453D-4E62-ABAB-9BE5300EEC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5E0D9E-AE52-42B3-829E-0651672A65E1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610E01-8904-41E3-9F1A-D9116708FC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8AD589-DDCF-4F04-8329-4CA36644C045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DC8494-A9DF-4C2F-8065-70FB052C04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21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9955303-87C1-42F2-9F1D-AA00B567337A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4ED9909-E6F4-4097-A764-C2CA3DEF42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0" r:id="rId2"/>
    <p:sldLayoutId id="2147483776" r:id="rId3"/>
    <p:sldLayoutId id="2147483771" r:id="rId4"/>
    <p:sldLayoutId id="2147483777" r:id="rId5"/>
    <p:sldLayoutId id="2147483772" r:id="rId6"/>
    <p:sldLayoutId id="2147483778" r:id="rId7"/>
    <p:sldLayoutId id="2147483779" r:id="rId8"/>
    <p:sldLayoutId id="2147483780" r:id="rId9"/>
    <p:sldLayoutId id="2147483773" r:id="rId10"/>
    <p:sldLayoutId id="21474837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8.bin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9.png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image" Target="../media/image15.png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5850" y="1285875"/>
            <a:ext cx="7772400" cy="1470025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5400" dirty="0" smtClean="0"/>
              <a:t>Лекция 5. Импульс МТ. Импульс системы МТ и АТТ.</a:t>
            </a:r>
            <a:endParaRPr lang="ru-RU" sz="5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483" name="Рисунок 5" descr="collision-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1063" y="2786063"/>
            <a:ext cx="5992812" cy="358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212881" y="6355699"/>
            <a:ext cx="785971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2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Музыченко</a:t>
            </a:r>
            <a:r>
              <a:rPr lang="ru-RU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Я.Б., 2011</a:t>
            </a:r>
            <a:endParaRPr lang="ru-RU" sz="22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1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10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28688" y="30163"/>
            <a:ext cx="8215312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Центр 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масс. </a:t>
            </a:r>
            <a:r>
              <a:rPr lang="ru-RU" sz="3600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Ц-система</a:t>
            </a:r>
            <a:endParaRPr lang="ru-RU" sz="36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6" name="TextBox 13"/>
          <p:cNvSpPr txBox="1">
            <a:spLocks noChangeArrowheads="1"/>
          </p:cNvSpPr>
          <p:nvPr/>
        </p:nvSpPr>
        <p:spPr bwMode="auto">
          <a:xfrm>
            <a:off x="1143000" y="812800"/>
            <a:ext cx="7715250" cy="56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Положение центра масс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системы материальных точек определяется радиус-вектором: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Скорость центра масс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системы: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Импульс системы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1"/>
          <p:cNvGraphicFramePr>
            <a:graphicFrameLocks noChangeAspect="1"/>
          </p:cNvGraphicFramePr>
          <p:nvPr/>
        </p:nvGraphicFramePr>
        <p:xfrm>
          <a:off x="3857625" y="1643063"/>
          <a:ext cx="2071688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Формула" r:id="rId3" imgW="647419" imgH="406224" progId="Equation.3">
                  <p:embed/>
                </p:oleObj>
              </mc:Choice>
              <mc:Fallback>
                <p:oleObj name="Формула" r:id="rId3" imgW="647419" imgH="40622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1643063"/>
                        <a:ext cx="2071688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3071802" y="3557598"/>
          <a:ext cx="38576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Формула" r:id="rId5" imgW="1143000" imgH="406400" progId="Equation.3">
                  <p:embed/>
                </p:oleObj>
              </mc:Choice>
              <mc:Fallback>
                <p:oleObj name="Формула" r:id="rId5" imgW="1143000" imgH="40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3557598"/>
                        <a:ext cx="3857625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089410" y="5710259"/>
          <a:ext cx="191135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7" imgW="482181" imgH="215713" progId="Equation.3">
                  <p:embed/>
                </p:oleObj>
              </mc:Choice>
              <mc:Fallback>
                <p:oleObj name="Формула" r:id="rId7" imgW="482181" imgH="2157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10" y="5710259"/>
                        <a:ext cx="1911350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603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11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28688" y="30163"/>
            <a:ext cx="8215312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Центр масс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8" name="TextBox 13"/>
          <p:cNvSpPr txBox="1">
            <a:spLocks noChangeArrowheads="1"/>
          </p:cNvSpPr>
          <p:nvPr/>
        </p:nvSpPr>
        <p:spPr bwMode="auto">
          <a:xfrm>
            <a:off x="1143000" y="812800"/>
            <a:ext cx="7715250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Уравнение движения центра масс: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Центр масс любой системы движется так, как если бы вся масса системы была сосредоточена в одной точке и к ней были бы приложены все внешние силы.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6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2643174" y="1643050"/>
          <a:ext cx="4646613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Формула" r:id="rId3" imgW="1294838" imgH="355446" progId="Equation.3">
                  <p:embed/>
                </p:oleObj>
              </mc:Choice>
              <mc:Fallback>
                <p:oleObj name="Формула" r:id="rId3" imgW="1294838" imgH="35544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1643050"/>
                        <a:ext cx="4646613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2857488" y="4143380"/>
            <a:ext cx="4143404" cy="107159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54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13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28688" y="30163"/>
            <a:ext cx="8215312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err="1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Ц-система</a:t>
            </a:r>
            <a:endParaRPr lang="ru-RU" sz="36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6" name="TextBox 13"/>
          <p:cNvSpPr txBox="1">
            <a:spLocks noChangeArrowheads="1"/>
          </p:cNvSpPr>
          <p:nvPr/>
        </p:nvSpPr>
        <p:spPr bwMode="auto">
          <a:xfrm>
            <a:off x="1143000" y="812800"/>
            <a:ext cx="7715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14" name="TextBox 13"/>
          <p:cNvSpPr txBox="1">
            <a:spLocks noChangeArrowheads="1"/>
          </p:cNvSpPr>
          <p:nvPr/>
        </p:nvSpPr>
        <p:spPr bwMode="auto">
          <a:xfrm>
            <a:off x="1143000" y="812800"/>
            <a:ext cx="771525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отсчета, жестко связанная с центром масс системы и перемещающаяся поступательно по отношению к инерциальным системам (центр масс неподвижен).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Полный импульс частиц, входящих в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Ц-систему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всегда равен нулю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3214703" y="4210062"/>
          <a:ext cx="357187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Формула" r:id="rId3" imgW="837836" imgH="215806" progId="Equation.3">
                  <p:embed/>
                </p:oleObj>
              </mc:Choice>
              <mc:Fallback>
                <p:oleObj name="Формула" r:id="rId3" imgW="837836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703" y="4210062"/>
                        <a:ext cx="357187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7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12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28688" y="30163"/>
            <a:ext cx="8215312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Центр масс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</a:t>
            </a:r>
            <a:r>
              <a:rPr lang="ru-RU" sz="2600" dirty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2600" dirty="0">
                <a:latin typeface="Times New Roman" pitchFamily="18" charset="0"/>
                <a:ea typeface="+mj-ea"/>
                <a:cs typeface="Times New Roman" pitchFamily="18" charset="0"/>
              </a:rPr>
              <a:t>R</a:t>
            </a:r>
            <a:r>
              <a:rPr lang="ru-RU" sz="2600" i="1" dirty="0" err="1">
                <a:latin typeface="Times New Roman" pitchFamily="18" charset="0"/>
                <a:ea typeface="+mj-ea"/>
                <a:cs typeface="Times New Roman" pitchFamily="18" charset="0"/>
              </a:rPr>
              <a:t>зс</a:t>
            </a:r>
            <a:r>
              <a:rPr lang="ru-RU" sz="2600" dirty="0">
                <a:latin typeface="Times New Roman" pitchFamily="18" charset="0"/>
                <a:ea typeface="+mj-ea"/>
                <a:cs typeface="Times New Roman" pitchFamily="18" charset="0"/>
              </a:rPr>
              <a:t>(среднее)=384400 км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3" name="TextBox 13"/>
          <p:cNvSpPr txBox="1">
            <a:spLocks noChangeArrowheads="1"/>
          </p:cNvSpPr>
          <p:nvPr/>
        </p:nvSpPr>
        <p:spPr bwMode="auto">
          <a:xfrm>
            <a:off x="1143000" y="812800"/>
            <a:ext cx="7715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189" name="Рисунок 19" descr="цм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5975" y="2928938"/>
            <a:ext cx="6057900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714500" y="1395413"/>
          <a:ext cx="25066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Формула" r:id="rId4" imgW="850900" imgH="228600" progId="Equation.3">
                  <p:embed/>
                </p:oleObj>
              </mc:Choice>
              <mc:Fallback>
                <p:oleObj name="Формула" r:id="rId4" imgW="8509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1395413"/>
                        <a:ext cx="2506663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1714500" y="2143125"/>
          <a:ext cx="2678113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Формула" r:id="rId6" imgW="952087" imgH="228501" progId="Equation.3">
                  <p:embed/>
                </p:oleObj>
              </mc:Choice>
              <mc:Fallback>
                <p:oleObj name="Формула" r:id="rId6" imgW="952087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2143125"/>
                        <a:ext cx="2678113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1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14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28688" y="71414"/>
            <a:ext cx="8215312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Реактивное движение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5" name="TextBox 13"/>
          <p:cNvSpPr txBox="1">
            <a:spLocks noChangeArrowheads="1"/>
          </p:cNvSpPr>
          <p:nvPr/>
        </p:nvSpPr>
        <p:spPr bwMode="auto">
          <a:xfrm>
            <a:off x="1143000" y="812800"/>
            <a:ext cx="7715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5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73" name="TextBox 13"/>
          <p:cNvSpPr txBox="1">
            <a:spLocks noChangeArrowheads="1"/>
          </p:cNvSpPr>
          <p:nvPr/>
        </p:nvSpPr>
        <p:spPr bwMode="auto">
          <a:xfrm>
            <a:off x="1143000" y="812800"/>
            <a:ext cx="771525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движение тела, возникающее при отделении некоторой его части с определенной скоростью относительно тела. При этом возникает т.н. реактивная сила, сообщающая телу ускорение.</a:t>
            </a:r>
          </a:p>
          <a:p>
            <a:pPr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истории: первые пороховые фейерверочные и сигнальные ракеты были применены в Китае в 10 веке.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Живые «ракеты»: осьминоги, кальмары, каракатицы, медузы используют для плавания отдачу выбрасываемой струи воды.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3575" name="Рисунок 24" descr="огурец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5563" y="4857750"/>
            <a:ext cx="23812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6" name="Рисунок 25" descr="ракета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0" y="4286250"/>
            <a:ext cx="1714500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7" name="Рисунок 26" descr="кальмар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4775" y="4643438"/>
            <a:ext cx="2482850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15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28688" y="30163"/>
            <a:ext cx="8215312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Реактивное движение.</a:t>
            </a:r>
            <a:r>
              <a:rPr lang="ru-RU" sz="36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Движение тела переменной массы.</a:t>
            </a:r>
            <a:endParaRPr lang="ru-RU" sz="36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lang="ru-RU" sz="2600" u="sng" dirty="0">
                <a:latin typeface="Times New Roman" pitchFamily="18" charset="0"/>
                <a:ea typeface="+mj-ea"/>
                <a:cs typeface="Times New Roman" pitchFamily="18" charset="0"/>
              </a:rPr>
              <a:t>Уравнение Мещерского: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600" u="sng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4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lang="en-US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скорость отделяемого или присоединяемого вещества относительно рассматриваемого тела;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dm/</a:t>
            </a:r>
            <a:r>
              <a:rPr lang="en-US" sz="2400" i="1" dirty="0" err="1">
                <a:latin typeface="Times New Roman" pitchFamily="18" charset="0"/>
                <a:ea typeface="+mj-ea"/>
                <a:cs typeface="Times New Roman" pitchFamily="18" charset="0"/>
              </a:rPr>
              <a:t>dt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– </a:t>
            </a: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скорость изменения массы тела;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реактивная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сила;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lang="ru-RU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сумма сил, действующих на тело со стороны других тел или силового поля. </a:t>
            </a:r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3286125" y="2157413"/>
          <a:ext cx="314325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Формула" r:id="rId3" imgW="926698" imgH="355446" progId="Equation.3">
                  <p:embed/>
                </p:oleObj>
              </mc:Choice>
              <mc:Fallback>
                <p:oleObj name="Формула" r:id="rId3" imgW="926698" imgH="3554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157413"/>
                        <a:ext cx="3143250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1071538" y="3500438"/>
          <a:ext cx="357190" cy="51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Формула" r:id="rId5" imgW="114120" imgH="164880" progId="Equation.3">
                  <p:embed/>
                </p:oleObj>
              </mc:Choice>
              <mc:Fallback>
                <p:oleObj name="Формула" r:id="rId5" imgW="11412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3500438"/>
                        <a:ext cx="357190" cy="5138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/>
        </p:nvGraphicFramePr>
        <p:xfrm>
          <a:off x="928662" y="4689452"/>
          <a:ext cx="785818" cy="1097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Формула" r:id="rId7" imgW="317160" imgH="355320" progId="Equation.3">
                  <p:embed/>
                </p:oleObj>
              </mc:Choice>
              <mc:Fallback>
                <p:oleObj name="Формула" r:id="rId7" imgW="317160" imgH="355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4689452"/>
                        <a:ext cx="785818" cy="10970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/>
        </p:nvGraphicFramePr>
        <p:xfrm>
          <a:off x="1135042" y="6018235"/>
          <a:ext cx="436562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Формула" r:id="rId9" imgW="139680" imgH="177480" progId="Equation.3">
                  <p:embed/>
                </p:oleObj>
              </mc:Choice>
              <mc:Fallback>
                <p:oleObj name="Формула" r:id="rId9" imgW="1396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42" y="6018235"/>
                        <a:ext cx="436562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2714612" y="5143512"/>
            <a:ext cx="4071966" cy="142876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5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4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16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28688" y="30163"/>
            <a:ext cx="8215312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Уравнение Мещерского.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6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6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500438" y="714375"/>
          <a:ext cx="3071812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Формула" r:id="rId3" imgW="926698" imgH="355446" progId="Equation.3">
                  <p:embed/>
                </p:oleObj>
              </mc:Choice>
              <mc:Fallback>
                <p:oleObj name="Формула" r:id="rId3" imgW="926698" imgH="35544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714375"/>
                        <a:ext cx="3071812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265" name="TextBox 13"/>
              <p:cNvSpPr txBox="1">
                <a:spLocks noChangeArrowheads="1"/>
              </p:cNvSpPr>
              <p:nvPr/>
            </p:nvSpPr>
            <p:spPr bwMode="auto">
              <a:xfrm>
                <a:off x="1071562" y="1796802"/>
                <a:ext cx="7892925" cy="3046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457200" indent="-457200">
                  <a:buAutoNum type="arabicParenR"/>
                </a:pP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=0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=0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. Масса присоединяется или отсоединяется без скорости относительно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тела</a:t>
                </a:r>
              </a:p>
              <a:p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Найдем зависимость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𝜐</m:t>
                        </m:r>
                      </m:e>
                    </m:acc>
                    <m:d>
                      <m:dPr>
                        <m:ctrlPr>
                          <a:rPr lang="ru-RU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платформы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, из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которой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свободно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высыпается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песок со скоростью µ. Масса платформы в начальный момент времени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265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1562" y="1796802"/>
                <a:ext cx="7892925" cy="3046988"/>
              </a:xfrm>
              <a:prstGeom prst="rect">
                <a:avLst/>
              </a:prstGeom>
              <a:blipFill rotWithShape="1">
                <a:blip r:embed="rId5"/>
                <a:stretch>
                  <a:fillRect l="-1236" t="-1600" r="-2008" b="-36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355428"/>
              </p:ext>
            </p:extLst>
          </p:nvPr>
        </p:nvGraphicFramePr>
        <p:xfrm>
          <a:off x="3836541" y="2630694"/>
          <a:ext cx="2031603" cy="1014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6" imgW="787320" imgH="393480" progId="Equation.3">
                  <p:embed/>
                </p:oleObj>
              </mc:Choice>
              <mc:Fallback>
                <p:oleObj name="Equation" r:id="rId6" imgW="78732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541" y="2630694"/>
                        <a:ext cx="2031603" cy="10143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2928926" y="5130821"/>
          <a:ext cx="3714750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Формула" r:id="rId8" imgW="1028700" imgH="381000" progId="Equation.3">
                  <p:embed/>
                </p:oleObj>
              </mc:Choice>
              <mc:Fallback>
                <p:oleObj name="Формула" r:id="rId8" imgW="1028700" imgH="38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5130821"/>
                        <a:ext cx="3714750" cy="1370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00364" y="5357826"/>
            <a:ext cx="4071966" cy="142876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9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47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17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928688" y="30163"/>
            <a:ext cx="8215312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Уравнение Мещерского.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3500438" y="714375"/>
          <a:ext cx="3071812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Формула" r:id="rId3" imgW="926698" imgH="355446" progId="Equation.3">
                  <p:embed/>
                </p:oleObj>
              </mc:Choice>
              <mc:Fallback>
                <p:oleObj name="Формула" r:id="rId3" imgW="926698" imgH="3554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714375"/>
                        <a:ext cx="3071812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Box 13"/>
          <p:cNvSpPr txBox="1">
            <a:spLocks noChangeArrowheads="1"/>
          </p:cNvSpPr>
          <p:nvPr/>
        </p:nvSpPr>
        <p:spPr bwMode="auto">
          <a:xfrm>
            <a:off x="1071563" y="1895475"/>
            <a:ext cx="7715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Присоединяемая или отсоединяемая масса неподвижна в выбранной системе отсчета. (Движение платформы, нагружаемой песком)   </a:t>
            </a: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399955"/>
              </p:ext>
            </p:extLst>
          </p:nvPr>
        </p:nvGraphicFramePr>
        <p:xfrm>
          <a:off x="3786188" y="3254386"/>
          <a:ext cx="1937940" cy="1540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Формула" r:id="rId5" imgW="622080" imgH="495000" progId="Equation.3">
                  <p:embed/>
                </p:oleObj>
              </mc:Choice>
              <mc:Fallback>
                <p:oleObj name="Формула" r:id="rId5" imgW="622080" imgH="495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3254386"/>
                        <a:ext cx="1937940" cy="15409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8" name="Object 10"/>
          <p:cNvGraphicFramePr>
            <a:graphicFrameLocks noChangeAspect="1"/>
          </p:cNvGraphicFramePr>
          <p:nvPr/>
        </p:nvGraphicFramePr>
        <p:xfrm>
          <a:off x="3357554" y="5367361"/>
          <a:ext cx="2947987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Формула" r:id="rId7" imgW="787400" imgH="381000" progId="Equation.3">
                  <p:embed/>
                </p:oleObj>
              </mc:Choice>
              <mc:Fallback>
                <p:oleObj name="Формула" r:id="rId7" imgW="787400" imgH="381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5367361"/>
                        <a:ext cx="2947987" cy="141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1428728" y="5214950"/>
            <a:ext cx="3000396" cy="142876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1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18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28688" y="30163"/>
            <a:ext cx="8215312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Движение ракеты</a:t>
            </a:r>
            <a:endParaRPr lang="ru-RU" sz="36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357554" y="2327275"/>
          <a:ext cx="3071813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Формула" r:id="rId3" imgW="926698" imgH="355446" progId="Equation.3">
                  <p:embed/>
                </p:oleObj>
              </mc:Choice>
              <mc:Fallback>
                <p:oleObj name="Формула" r:id="rId3" imgW="926698" imgH="35544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2327275"/>
                        <a:ext cx="3071813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1071538" y="714356"/>
            <a:ext cx="7715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Ракета движется в отсутствии внешнего силового поля так, что скорость отделяемого горючего относительно ракеты равна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Найти зависимость скорости ракеты от ее массы. Масса ракеты в начальный момент времени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4435482" y="3714761"/>
          <a:ext cx="1136650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Формула" r:id="rId5" imgW="342720" imgH="368280" progId="Equation.3">
                  <p:embed/>
                </p:oleObj>
              </mc:Choice>
              <mc:Fallback>
                <p:oleObj name="Формула" r:id="rId5" imgW="342720" imgH="368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5482" y="3714761"/>
                        <a:ext cx="1136650" cy="121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1500166" y="5286388"/>
          <a:ext cx="2693987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Формула" r:id="rId7" imgW="812520" imgH="393480" progId="Equation.3">
                  <p:embed/>
                </p:oleObj>
              </mc:Choice>
              <mc:Fallback>
                <p:oleObj name="Формула" r:id="rId7" imgW="8125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5286388"/>
                        <a:ext cx="2693987" cy="130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13"/>
          <p:cNvSpPr txBox="1">
            <a:spLocks noChangeArrowheads="1"/>
          </p:cNvSpPr>
          <p:nvPr/>
        </p:nvSpPr>
        <p:spPr bwMode="auto">
          <a:xfrm>
            <a:off x="4714876" y="5643578"/>
            <a:ext cx="5143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Формула Циолковского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1428728" y="5214950"/>
            <a:ext cx="3571900" cy="142876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4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19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28688" y="30163"/>
            <a:ext cx="8215312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Движение ракеты</a:t>
            </a:r>
            <a:endParaRPr lang="ru-RU" sz="36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357554" y="2327275"/>
          <a:ext cx="3071813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Формула" r:id="rId3" imgW="926698" imgH="355446" progId="Equation.3">
                  <p:embed/>
                </p:oleObj>
              </mc:Choice>
              <mc:Fallback>
                <p:oleObj name="Формула" r:id="rId3" imgW="926698" imgH="35544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2327275"/>
                        <a:ext cx="3071813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1071538" y="714356"/>
            <a:ext cx="7715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Ракета движется во внешнем силовом поле так, что скорость отделяемого горючего относительно ракеты равна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Найти зависимость скорости ракеты от ее массы. Масса ракеты в начальный момент времени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4267200" y="3714750"/>
          <a:ext cx="147320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Формула" r:id="rId5" imgW="444240" imgH="368280" progId="Equation.3">
                  <p:embed/>
                </p:oleObj>
              </mc:Choice>
              <mc:Fallback>
                <p:oleObj name="Формула" r:id="rId5" imgW="444240" imgH="368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714750"/>
                        <a:ext cx="1473200" cy="121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4"/>
          <p:cNvGraphicFramePr>
            <a:graphicFrameLocks noChangeAspect="1"/>
          </p:cNvGraphicFramePr>
          <p:nvPr/>
        </p:nvGraphicFramePr>
        <p:xfrm>
          <a:off x="1658939" y="5286375"/>
          <a:ext cx="3198813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Формула" r:id="rId7" imgW="965160" imgH="393480" progId="Equation.3">
                  <p:embed/>
                </p:oleObj>
              </mc:Choice>
              <mc:Fallback>
                <p:oleObj name="Формула" r:id="rId7" imgW="9651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9" y="5286375"/>
                        <a:ext cx="3198813" cy="130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857620" y="3571876"/>
            <a:ext cx="2071702" cy="857256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85850" y="30163"/>
            <a:ext cx="7772400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Импульс материальной точки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812800"/>
            <a:ext cx="7715250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Импульс – количество движения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– векторная величина равная произведению массы тела на его скорость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(Первое упоминание – Декарт,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XVII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в.;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– И. Ньютон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1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Corbel" pitchFamily="34" charset="0"/>
              </a:rPr>
              <a:t>2</a:t>
            </a:r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000496" y="3643314"/>
          <a:ext cx="168751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Формула" r:id="rId3" imgW="431640" imgH="190440" progId="Equation.3">
                  <p:embed/>
                </p:oleObj>
              </mc:Choice>
              <mc:Fallback>
                <p:oleObj name="Формула" r:id="rId3" imgW="431640" imgH="190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3643314"/>
                        <a:ext cx="1687512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00430" y="5000636"/>
          <a:ext cx="28797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5" imgW="736560" imgH="190440" progId="Equation.3">
                  <p:embed/>
                </p:oleObj>
              </mc:Choice>
              <mc:Fallback>
                <p:oleObj name="Формула" r:id="rId5" imgW="736560" imgH="1904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5000636"/>
                        <a:ext cx="2879725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812800"/>
            <a:ext cx="7715250" cy="40318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 Ньютона в импульсной (дифференциальной) форме:</a:t>
            </a:r>
          </a:p>
          <a:p>
            <a:pPr algn="ctr"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Импульс </a:t>
            </a:r>
            <a:r>
              <a:rPr lang="ru-RU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силы:</a:t>
            </a: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00298" y="1785926"/>
            <a:ext cx="5000660" cy="150019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85850" y="30163"/>
            <a:ext cx="7772400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Импульс материальной точки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1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24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3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1428728" y="4286256"/>
          <a:ext cx="197643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Формула" r:id="rId3" imgW="495000" imgH="215640" progId="Equation.3">
                  <p:embed/>
                </p:oleObj>
              </mc:Choice>
              <mc:Fallback>
                <p:oleObj name="Формула" r:id="rId3" imgW="4950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4286256"/>
                        <a:ext cx="1976437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1393842" y="5237186"/>
          <a:ext cx="5678488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Формула" r:id="rId5" imgW="1536480" imgH="419040" progId="Equation.3">
                  <p:embed/>
                </p:oleObj>
              </mc:Choice>
              <mc:Fallback>
                <p:oleObj name="Формула" r:id="rId5" imgW="153648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42" y="5237186"/>
                        <a:ext cx="5678488" cy="154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2928926" y="1857364"/>
          <a:ext cx="426878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Формула" r:id="rId7" imgW="1091726" imgH="330057" progId="Equation.3">
                  <p:embed/>
                </p:oleObj>
              </mc:Choice>
              <mc:Fallback>
                <p:oleObj name="Формула" r:id="rId7" imgW="1091726" imgH="330057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1857364"/>
                        <a:ext cx="4268788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6292878" y="4010034"/>
          <a:ext cx="22796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Формула" r:id="rId9" imgW="571320" imgH="177480" progId="Equation.3">
                  <p:embed/>
                </p:oleObj>
              </mc:Choice>
              <mc:Fallback>
                <p:oleObj name="Формула" r:id="rId9" imgW="5713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2878" y="4010034"/>
                        <a:ext cx="227965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728994" y="887493"/>
            <a:ext cx="2643206" cy="150019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Corbel" pitchFamily="34" charset="0"/>
              </a:rPr>
              <a:t>4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85850" y="30163"/>
            <a:ext cx="7772400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Импульс системы материальных точек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985321"/>
              </p:ext>
            </p:extLst>
          </p:nvPr>
        </p:nvGraphicFramePr>
        <p:xfrm>
          <a:off x="3943316" y="836712"/>
          <a:ext cx="2071688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3" imgW="520560" imgH="393480" progId="Equation.3">
                  <p:embed/>
                </p:oleObj>
              </mc:Choice>
              <mc:Fallback>
                <p:oleObj name="Формула" r:id="rId3" imgW="5205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16" y="836712"/>
                        <a:ext cx="2071688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TextBox 20"/>
          <p:cNvSpPr txBox="1">
            <a:spLocks noChangeArrowheads="1"/>
          </p:cNvSpPr>
          <p:nvPr/>
        </p:nvSpPr>
        <p:spPr bwMode="auto">
          <a:xfrm>
            <a:off x="1071563" y="2564904"/>
            <a:ext cx="785812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количество материальных точек, входящих 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систему</a:t>
            </a:r>
          </a:p>
        </p:txBody>
      </p:sp>
      <p:sp>
        <p:nvSpPr>
          <p:cNvPr id="20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3887576"/>
            <a:ext cx="2520280" cy="2019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Corbel" pitchFamily="34" charset="0"/>
              </a:rPr>
              <a:t>5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85850" y="30163"/>
            <a:ext cx="7772400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Импульс системы материальных точек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9" name="TextBox 20"/>
          <p:cNvSpPr txBox="1">
            <a:spLocks noChangeArrowheads="1"/>
          </p:cNvSpPr>
          <p:nvPr/>
        </p:nvSpPr>
        <p:spPr bwMode="auto">
          <a:xfrm>
            <a:off x="1071563" y="764704"/>
            <a:ext cx="78581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Рассмотрим систему из трех частиц: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836985"/>
              </p:ext>
            </p:extLst>
          </p:nvPr>
        </p:nvGraphicFramePr>
        <p:xfrm>
          <a:off x="5652120" y="1412776"/>
          <a:ext cx="3096344" cy="1038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Equation" r:id="rId3" imgW="1180800" imgH="393480" progId="Equation.3">
                  <p:embed/>
                </p:oleObj>
              </mc:Choice>
              <mc:Fallback>
                <p:oleObj name="Equation" r:id="rId3" imgW="1180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412776"/>
                        <a:ext cx="3096344" cy="1038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78701"/>
              </p:ext>
            </p:extLst>
          </p:nvPr>
        </p:nvGraphicFramePr>
        <p:xfrm>
          <a:off x="1654373" y="5115074"/>
          <a:ext cx="6950075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Equation" r:id="rId5" imgW="2184120" imgH="419040" progId="Equation.3">
                  <p:embed/>
                </p:oleObj>
              </mc:Choice>
              <mc:Fallback>
                <p:oleObj name="Equation" r:id="rId5" imgW="21841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373" y="5115074"/>
                        <a:ext cx="6950075" cy="1338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968816"/>
              </p:ext>
            </p:extLst>
          </p:nvPr>
        </p:nvGraphicFramePr>
        <p:xfrm>
          <a:off x="5652120" y="2389187"/>
          <a:ext cx="3228975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7" imgW="1231560" imgH="393480" progId="Equation.3">
                  <p:embed/>
                </p:oleObj>
              </mc:Choice>
              <mc:Fallback>
                <p:oleObj name="Equation" r:id="rId7" imgW="1231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2389187"/>
                        <a:ext cx="3228975" cy="1039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102472"/>
              </p:ext>
            </p:extLst>
          </p:nvPr>
        </p:nvGraphicFramePr>
        <p:xfrm>
          <a:off x="5684838" y="3429000"/>
          <a:ext cx="31623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Equation" r:id="rId9" imgW="1206360" imgH="393480" progId="Equation.3">
                  <p:embed/>
                </p:oleObj>
              </mc:Choice>
              <mc:Fallback>
                <p:oleObj name="Equation" r:id="rId9" imgW="1206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4838" y="3429000"/>
                        <a:ext cx="3162300" cy="1039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841" y="1504929"/>
            <a:ext cx="2932183" cy="293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143000" y="836712"/>
            <a:ext cx="7715250" cy="56938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Для системы, состоящей из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частиц</a:t>
            </a: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Импульс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системы может меняться </a:t>
            </a: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только под действием внешних сил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endParaRPr lang="ru-RU" sz="2600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600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600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Уравнения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справедливы как для ИСО так и для НИСО (учитываются силы инерции).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31840" y="1412776"/>
            <a:ext cx="3643338" cy="150019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Corbel" pitchFamily="34" charset="0"/>
              </a:rPr>
              <a:t>6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85850" y="30163"/>
            <a:ext cx="7772400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Импульс системы материальных точек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666285"/>
              </p:ext>
            </p:extLst>
          </p:nvPr>
        </p:nvGraphicFramePr>
        <p:xfrm>
          <a:off x="3591991" y="1484784"/>
          <a:ext cx="2924225" cy="1362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965160" imgH="444240" progId="Equation.3">
                  <p:embed/>
                </p:oleObj>
              </mc:Choice>
              <mc:Fallback>
                <p:oleObj name="Equation" r:id="rId3" imgW="96516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1991" y="1484784"/>
                        <a:ext cx="2924225" cy="13627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4"/>
          <p:cNvSpPr/>
          <p:nvPr/>
        </p:nvSpPr>
        <p:spPr>
          <a:xfrm>
            <a:off x="2771800" y="4221088"/>
            <a:ext cx="4752528" cy="108012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288563"/>
              </p:ext>
            </p:extLst>
          </p:nvPr>
        </p:nvGraphicFramePr>
        <p:xfrm>
          <a:off x="2827338" y="4402138"/>
          <a:ext cx="450215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485720" imgH="279360" progId="Equation.3">
                  <p:embed/>
                </p:oleObj>
              </mc:Choice>
              <mc:Fallback>
                <p:oleObj name="Equation" r:id="rId5" imgW="14857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4402138"/>
                        <a:ext cx="4502150" cy="855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63888" y="4581128"/>
            <a:ext cx="2643206" cy="107159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16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Corbel" pitchFamily="34" charset="0"/>
              </a:rPr>
              <a:t>7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85850" y="30163"/>
            <a:ext cx="7772400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Закон сохранения импульса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1563" y="836712"/>
                <a:ext cx="7715250" cy="390440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just">
                  <a:defRPr/>
                </a:pPr>
                <a:r>
                  <a:rPr lang="ru-RU" sz="2600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Замкнутая система</a:t>
                </a:r>
                <a:r>
                  <a:rPr lang="ru-RU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ru-RU" sz="2600" dirty="0" err="1">
                    <a:latin typeface="Times New Roman" pitchFamily="18" charset="0"/>
                    <a:cs typeface="Times New Roman" pitchFamily="18" charset="0"/>
                  </a:rPr>
                  <a:t>система</a:t>
                </a:r>
                <a:r>
                  <a:rPr lang="ru-RU" sz="2600" dirty="0">
                    <a:latin typeface="Times New Roman" pitchFamily="18" charset="0"/>
                    <a:cs typeface="Times New Roman" pitchFamily="18" charset="0"/>
                  </a:rPr>
                  <a:t> частиц, на которую не действуют внешние силы (или их воздействие пренебрежимо мало).  </a:t>
                </a:r>
                <a:r>
                  <a:rPr lang="ru-RU" sz="2600" dirty="0" smtClean="0">
                    <a:latin typeface="Times New Roman" pitchFamily="18" charset="0"/>
                    <a:cs typeface="Times New Roman" pitchFamily="18" charset="0"/>
                  </a:rPr>
                  <a:t>(ИСО</a:t>
                </a:r>
                <a:r>
                  <a:rPr lang="ru-RU" sz="2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26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  <a:p>
                <a:pPr algn="just">
                  <a:defRPr/>
                </a:pPr>
                <a:endParaRPr lang="ru-RU" sz="26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defRPr/>
                </a:pPr>
                <a:r>
                  <a:rPr lang="ru-RU" sz="26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Закон сохранения импульса</a:t>
                </a:r>
                <a:r>
                  <a:rPr lang="ru-RU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– фундаментальный закон природы:</a:t>
                </a:r>
              </a:p>
              <a:p>
                <a:pPr algn="just">
                  <a:defRPr/>
                </a:pPr>
                <a:r>
                  <a:rPr lang="ru-RU" sz="2600" dirty="0">
                    <a:latin typeface="Times New Roman" pitchFamily="18" charset="0"/>
                    <a:cs typeface="Times New Roman" pitchFamily="18" charset="0"/>
                  </a:rPr>
                  <a:t>Импульс замкнутой системы остается постоянной </a:t>
                </a:r>
                <a:r>
                  <a:rPr lang="ru-RU" sz="2600" dirty="0" smtClean="0">
                    <a:latin typeface="Times New Roman" pitchFamily="18" charset="0"/>
                    <a:cs typeface="Times New Roman" pitchFamily="18" charset="0"/>
                  </a:rPr>
                  <a:t>величиной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sz="26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sz="2600" i="1">
                                <a:latin typeface="Cambria Math"/>
                                <a:cs typeface="Times New Roman" pitchFamily="18" charset="0"/>
                              </a:rPr>
                              <m:t>𝑝</m:t>
                            </m:r>
                          </m:e>
                        </m:acc>
                      </m:num>
                      <m:den>
                        <m:r>
                          <a:rPr lang="en-US" sz="2600" b="0" i="1" smtClean="0">
                            <a:latin typeface="Cambria Math"/>
                            <a:cs typeface="Times New Roman" pitchFamily="18" charset="0"/>
                          </a:rPr>
                          <m:t>𝑑𝑡</m:t>
                        </m:r>
                      </m:den>
                    </m:f>
                    <m:r>
                      <a:rPr lang="en-US" sz="26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6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600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600" i="1">
                                    <a:latin typeface="Cambria Math"/>
                                    <a:cs typeface="Times New Roman" pitchFamily="18" charset="0"/>
                                  </a:rPr>
                                  <m:t>𝐹</m:t>
                                </m:r>
                              </m:e>
                            </m:acc>
                          </m:e>
                          <m:sub>
                            <m:r>
                              <a:rPr lang="ru-RU" sz="2600" i="1">
                                <a:latin typeface="Cambria Math"/>
                                <a:cs typeface="Times New Roman" pitchFamily="18" charset="0"/>
                              </a:rPr>
                              <m:t>вн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6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defRPr/>
                </a:pPr>
                <a:endParaRPr lang="ru-RU" sz="2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563" y="836712"/>
                <a:ext cx="7715250" cy="3904402"/>
              </a:xfrm>
              <a:prstGeom prst="rect">
                <a:avLst/>
              </a:prstGeom>
              <a:blipFill rotWithShape="1">
                <a:blip r:embed="rId3"/>
                <a:stretch>
                  <a:fillRect l="-1502" t="-1560" r="-1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007344"/>
              </p:ext>
            </p:extLst>
          </p:nvPr>
        </p:nvGraphicFramePr>
        <p:xfrm>
          <a:off x="3778202" y="4628783"/>
          <a:ext cx="224631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4" imgW="533169" imgH="190417" progId="Equation.3">
                  <p:embed/>
                </p:oleObj>
              </mc:Choice>
              <mc:Fallback>
                <p:oleObj name="Формула" r:id="rId4" imgW="533169" imgH="19041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02" y="4628783"/>
                        <a:ext cx="2246312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8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28688" y="30163"/>
            <a:ext cx="8215312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Закон сохранения импульса выполняется в случаях: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143000" y="1357298"/>
            <a:ext cx="7715250" cy="52937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является замкнутой.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незамкнутой системе сумма всех внешних сил равна нулю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defRPr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defRPr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4. При условии, что кратковременные силы взаимодействия в системе во много раз больше внешних сил.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1" name="Object 3"/>
          <p:cNvGraphicFramePr>
            <a:graphicFrameLocks noChangeAspect="1"/>
          </p:cNvGraphicFramePr>
          <p:nvPr/>
        </p:nvGraphicFramePr>
        <p:xfrm>
          <a:off x="3656014" y="2857496"/>
          <a:ext cx="2630498" cy="766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Формула" r:id="rId3" imgW="749160" imgH="215640" progId="Equation.3">
                  <p:embed/>
                </p:oleObj>
              </mc:Choice>
              <mc:Fallback>
                <p:oleObj name="Формула" r:id="rId3" imgW="74916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4" y="2857496"/>
                        <a:ext cx="2630498" cy="766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2357422" y="4143380"/>
          <a:ext cx="525938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Формула" r:id="rId5" imgW="1498320" imgH="215640" progId="Equation.3">
                  <p:embed/>
                </p:oleObj>
              </mc:Choice>
              <mc:Fallback>
                <p:oleObj name="Формула" r:id="rId5" imgW="14983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4143380"/>
                        <a:ext cx="5259388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9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28688" y="30163"/>
            <a:ext cx="8215312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Законы сохранения в механике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143000" y="857250"/>
            <a:ext cx="7715250" cy="5294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Tx/>
              <a:buChar char="-"/>
              <a:defRPr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фундаментальные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законы природы, связанные со свойствами пространства и времени</a:t>
            </a:r>
          </a:p>
          <a:p>
            <a:pPr>
              <a:buFontTx/>
              <a:buChar char="-"/>
              <a:defRPr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 сохранения импульса (однородность пространства)</a:t>
            </a:r>
          </a:p>
          <a:p>
            <a:pPr marL="514350" indent="-514350">
              <a:buFontTx/>
              <a:buAutoNum type="arabicPeriod"/>
              <a:defRPr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 сохранения энергии (однородность времени)</a:t>
            </a:r>
          </a:p>
          <a:p>
            <a:pPr marL="514350" indent="-514350">
              <a:buFontTx/>
              <a:buAutoNum type="arabicPeriod"/>
              <a:defRPr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 сохранения момента импульса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изотропность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пространства)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2243</TotalTime>
  <Words>640</Words>
  <Application>Microsoft Office PowerPoint</Application>
  <PresentationFormat>On-screen Show (4:3)</PresentationFormat>
  <Paragraphs>160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Солнцестояние</vt:lpstr>
      <vt:lpstr>Формула</vt:lpstr>
      <vt:lpstr>Equation</vt:lpstr>
      <vt:lpstr>Лекция 5. Импульс МТ. Импульс системы МТ и АТТ.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Механика. Молекулярная физика. Термодинамика.</dc:title>
  <dc:creator>Yana</dc:creator>
  <cp:lastModifiedBy>YANA</cp:lastModifiedBy>
  <cp:revision>123</cp:revision>
  <dcterms:created xsi:type="dcterms:W3CDTF">2010-08-31T07:49:46Z</dcterms:created>
  <dcterms:modified xsi:type="dcterms:W3CDTF">2013-10-04T11:45:46Z</dcterms:modified>
</cp:coreProperties>
</file>