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67" r:id="rId4"/>
    <p:sldId id="282" r:id="rId5"/>
    <p:sldId id="268" r:id="rId6"/>
    <p:sldId id="269" r:id="rId7"/>
    <p:sldId id="294" r:id="rId8"/>
    <p:sldId id="270" r:id="rId9"/>
    <p:sldId id="272" r:id="rId10"/>
    <p:sldId id="271" r:id="rId11"/>
    <p:sldId id="274" r:id="rId12"/>
    <p:sldId id="275" r:id="rId13"/>
    <p:sldId id="276" r:id="rId14"/>
    <p:sldId id="277" r:id="rId15"/>
    <p:sldId id="281" r:id="rId16"/>
    <p:sldId id="279" r:id="rId17"/>
    <p:sldId id="284" r:id="rId18"/>
    <p:sldId id="285" r:id="rId19"/>
    <p:sldId id="288" r:id="rId20"/>
    <p:sldId id="289" r:id="rId21"/>
    <p:sldId id="290" r:id="rId22"/>
    <p:sldId id="291" r:id="rId23"/>
    <p:sldId id="292" r:id="rId24"/>
    <p:sldId id="293" r:id="rId25"/>
    <p:sldId id="280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2A2C34-B1D6-4DE2-BA93-EE99F89CD0B6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5AC7EC-1EC6-48F1-8305-ADAA2F03A1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2535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D4E42-68A4-4233-8E7E-340446210F8F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10AE4A-2EA6-4042-9EF8-9420CCD8E3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2CCD-A2A7-4721-A00B-B8A0FF587A36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5267-2F95-4AE9-B773-0AE79E1C07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B1B0-1134-4773-9F79-D07FAC806851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3105-9553-4708-B5DA-504B7AF1D7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FD45-EE37-4606-9595-C94CF00A7EB6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F007-2DB5-4286-92E1-C21078497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378503-13CE-4085-8894-F2E2241D8AA2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5137F7-E579-4FB3-98F1-E534ABA59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5F1E-BBC7-4820-A74A-F8F5A0D445A7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1554-A67C-47FC-BD63-69409AAD4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F85AC6-7323-42EF-9BD5-3473ACA0B437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084B67-D559-429C-BAE4-56FEB9511A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7D04-1F29-4C47-8564-7D9F97B437A2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A209-DD4E-4C16-8E2F-0F47A50C8A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AFA8C8-801B-4B84-BAD3-B8584BC3AA19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06E89-405B-4E34-B89C-A8C62F5B4E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5F6544-F347-47A3-9EED-4DB9673D4A37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693CE-AA2D-409C-BB13-D27DA0C195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542F52-A6CB-46C2-8AD1-2620FDFE7283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7ED58E-30D0-4232-86BB-5C3DBBAAC6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1E4A12-2728-4D70-B07E-B972A1D4ED09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D75F90F-A708-4DCC-A571-D70E3E1D4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7" r:id="rId2"/>
    <p:sldLayoutId id="2147483793" r:id="rId3"/>
    <p:sldLayoutId id="2147483788" r:id="rId4"/>
    <p:sldLayoutId id="2147483794" r:id="rId5"/>
    <p:sldLayoutId id="2147483789" r:id="rId6"/>
    <p:sldLayoutId id="2147483795" r:id="rId7"/>
    <p:sldLayoutId id="2147483796" r:id="rId8"/>
    <p:sldLayoutId id="2147483797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50" y="2816225"/>
            <a:ext cx="7772400" cy="147002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Лекция</a:t>
            </a:r>
            <a:r>
              <a:rPr lang="ru-RU" sz="5400" dirty="0" smtClean="0"/>
              <a:t> 6. Работа и мощность. Кинетическая и потенциальная энергия МТ и системы МТ.</a:t>
            </a:r>
            <a:endParaRPr lang="ru-RU" sz="5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1" name="Рисунок 3" descr="вете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70" y="3500459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12881" y="6355699"/>
            <a:ext cx="7859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Музыченко Я.Б., 2013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7250" y="0"/>
            <a:ext cx="80010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Консервативные силы 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143000" y="812800"/>
            <a:ext cx="77152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Стационарное поле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сил, остающееся постоянным со временем.</a:t>
            </a:r>
          </a:p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Консервативные силы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работа которых не зависит от формы пути, по которому перемещается тело, а определяется только начальным или конечным положением тела </a:t>
            </a:r>
            <a:r>
              <a:rPr lang="ru-RU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Потенциальное поле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 котором действуют консервативные силы. </a:t>
            </a:r>
          </a:p>
          <a:p>
            <a:pPr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Работа консервативных сил на замкнутом контуре равна нулю.</a:t>
            </a: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замкн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90" name="Рисунок 22" descr="работ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4552950"/>
            <a:ext cx="28813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57250" y="0"/>
            <a:ext cx="80010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Центральные силы 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43000" y="857250"/>
            <a:ext cx="7715250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Неконсервативные силы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трения, силы сопротивления.</a:t>
            </a:r>
          </a:p>
          <a:p>
            <a:pPr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Центральные силы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зависящие только от расстояния между взаимодействующими частицами и направленные вдоль прямой, соединяющей эти частицы (гравитационные, кулоновские, упругие). </a:t>
            </a: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центральные силы являются консервативными!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Работа центральных сил не зависит от формы пути, по которому перемещается тело.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57250" y="0"/>
            <a:ext cx="80010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Энергия 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41" name="Прямоугольник 24"/>
          <p:cNvSpPr>
            <a:spLocks noChangeArrowheads="1"/>
          </p:cNvSpPr>
          <p:nvPr/>
        </p:nvSpPr>
        <p:spPr bwMode="auto">
          <a:xfrm>
            <a:off x="1143000" y="857250"/>
            <a:ext cx="7715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скалярная физическая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величина, характеризующая способность тел совершать работу. </a:t>
            </a:r>
            <a:endParaRPr lang="ru-RU" sz="26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2357438" y="2000250"/>
            <a:ext cx="1643062" cy="92868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86375" y="2000250"/>
            <a:ext cx="1928813" cy="92868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071563" y="3000375"/>
            <a:ext cx="371475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Кинетическая энергия</a:t>
            </a:r>
          </a:p>
          <a:p>
            <a:pPr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энергия механического движения тела. </a:t>
            </a:r>
            <a:endParaRPr lang="ru-RU" sz="2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72063" y="3008313"/>
            <a:ext cx="3571875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Потенциальная энергия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зависящая от положения тела в потенциальном поле сил.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96" name="Прямоугольник 28"/>
              <p:cNvSpPr>
                <a:spLocks noChangeArrowheads="1"/>
              </p:cNvSpPr>
              <p:nvPr/>
            </p:nvSpPr>
            <p:spPr bwMode="auto">
              <a:xfrm>
                <a:off x="1071563" y="857250"/>
                <a:ext cx="7715250" cy="2141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Пусть частица массой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движется под действием силы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n-US" sz="26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26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26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2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196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63" y="857250"/>
                <a:ext cx="7715250" cy="214148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23" t="-2564" r="-14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4" name="Object 26"/>
          <p:cNvGraphicFramePr>
            <a:graphicFrameLocks noChangeAspect="1"/>
          </p:cNvGraphicFramePr>
          <p:nvPr/>
        </p:nvGraphicFramePr>
        <p:xfrm>
          <a:off x="3343275" y="1790700"/>
          <a:ext cx="2728913" cy="709613"/>
        </p:xfrm>
        <a:graphic>
          <a:graphicData uri="http://schemas.openxmlformats.org/presentationml/2006/ole">
            <p:oleObj spid="_x0000_s8206" name="Формула" r:id="rId4" imgW="736600" imgH="190500" progId="Equation.3">
              <p:embed/>
            </p:oleObj>
          </a:graphicData>
        </a:graphic>
      </p:graphicFrame>
      <p:sp>
        <p:nvSpPr>
          <p:cNvPr id="28" name="Заголовок 1"/>
          <p:cNvSpPr txBox="1">
            <a:spLocks/>
          </p:cNvSpPr>
          <p:nvPr/>
        </p:nvSpPr>
        <p:spPr>
          <a:xfrm>
            <a:off x="857250" y="0"/>
            <a:ext cx="80010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Кинетическая энергия 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1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5" name="Object 28"/>
          <p:cNvGraphicFramePr>
            <a:graphicFrameLocks noChangeAspect="1"/>
          </p:cNvGraphicFramePr>
          <p:nvPr/>
        </p:nvGraphicFramePr>
        <p:xfrm>
          <a:off x="2587625" y="3786188"/>
          <a:ext cx="4341813" cy="1347787"/>
        </p:xfrm>
        <a:graphic>
          <a:graphicData uri="http://schemas.openxmlformats.org/presentationml/2006/ole">
            <p:oleObj spid="_x0000_s8207" name="Формула" r:id="rId5" imgW="1231366" imgH="380835" progId="Equation.3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1071563" y="2828836"/>
            <a:ext cx="77866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Работа результирующей силы равна приращению кинетической энергии тела: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057042" y="851861"/>
            <a:ext cx="3929090" cy="17145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3000375" y="785813"/>
          <a:ext cx="3914775" cy="1781175"/>
        </p:xfrm>
        <a:graphic>
          <a:graphicData uri="http://schemas.openxmlformats.org/presentationml/2006/ole">
            <p:oleObj spid="_x0000_s9228" name="Формула" r:id="rId3" imgW="977476" imgH="444307" progId="Equation.3">
              <p:embed/>
            </p:oleObj>
          </a:graphicData>
        </a:graphic>
      </p:graphicFrame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57250" y="0"/>
            <a:ext cx="80010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Потенциальная энергия 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43" name="Прямоугольник 25"/>
          <p:cNvSpPr>
            <a:spLocks noChangeArrowheads="1"/>
          </p:cNvSpPr>
          <p:nvPr/>
        </p:nvSpPr>
        <p:spPr bwMode="auto">
          <a:xfrm>
            <a:off x="1143000" y="2786063"/>
            <a:ext cx="77152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Так как работа консервативных сил зависит только от начального и конечного положений тела, то существует скалярная величина, определяющая положение тел, убыль которой равна работе. </a:t>
            </a: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потенциальная энергия.</a:t>
            </a: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4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9" name="Object 26"/>
          <p:cNvGraphicFramePr>
            <a:graphicFrameLocks noChangeAspect="1"/>
          </p:cNvGraphicFramePr>
          <p:nvPr/>
        </p:nvGraphicFramePr>
        <p:xfrm>
          <a:off x="2976563" y="4572000"/>
          <a:ext cx="4238625" cy="768350"/>
        </p:xfrm>
        <a:graphic>
          <a:graphicData uri="http://schemas.openxmlformats.org/presentationml/2006/ole">
            <p:oleObj spid="_x0000_s9229" name="Формула" r:id="rId4" imgW="1054100" imgH="190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4" name="TextBox 13"/>
          <p:cNvSpPr txBox="1">
            <a:spLocks noChangeArrowheads="1"/>
          </p:cNvSpPr>
          <p:nvPr/>
        </p:nvSpPr>
        <p:spPr bwMode="auto">
          <a:xfrm>
            <a:off x="1143000" y="857250"/>
            <a:ext cx="7715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поле однородной силы тяжести</a:t>
            </a:r>
          </a:p>
          <a:p>
            <a:pPr marL="457200" indent="-457200">
              <a:buFontTx/>
              <a:buAutoNum type="arabicParenR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arenR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arenR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arenR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поле упругой силы</a:t>
            </a:r>
          </a:p>
          <a:p>
            <a:pPr marL="457200" indent="-457200">
              <a:buFontTx/>
              <a:buAutoNum type="arabicParenR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arenR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arenR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arenR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arenR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гравитационном поле   </a:t>
            </a:r>
          </a:p>
        </p:txBody>
      </p:sp>
      <p:sp>
        <p:nvSpPr>
          <p:cNvPr id="102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57250" y="0"/>
            <a:ext cx="80010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Потенциальная энергия 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6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2" name="Object 28"/>
          <p:cNvGraphicFramePr>
            <a:graphicFrameLocks noChangeAspect="1"/>
          </p:cNvGraphicFramePr>
          <p:nvPr/>
        </p:nvGraphicFramePr>
        <p:xfrm>
          <a:off x="2101850" y="1357313"/>
          <a:ext cx="1827213" cy="703262"/>
        </p:xfrm>
        <a:graphic>
          <a:graphicData uri="http://schemas.openxmlformats.org/presentationml/2006/ole">
            <p:oleObj spid="_x0000_s10257" name="Формула" r:id="rId3" imgW="495085" imgH="190417" progId="Equation.3">
              <p:embed/>
            </p:oleObj>
          </a:graphicData>
        </a:graphic>
      </p:graphicFrame>
      <p:pic>
        <p:nvPicPr>
          <p:cNvPr id="10269" name="Picture 30"/>
          <p:cNvPicPr>
            <a:picLocks noChangeAspect="1" noChangeArrowheads="1"/>
          </p:cNvPicPr>
          <p:nvPr/>
        </p:nvPicPr>
        <p:blipFill>
          <a:blip r:embed="rId4" cstate="print"/>
          <a:srcRect l="42278" t="47852" r="46193" b="31641"/>
          <a:stretch>
            <a:fillRect/>
          </a:stretch>
        </p:blipFill>
        <p:spPr bwMode="auto">
          <a:xfrm>
            <a:off x="6215063" y="8572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3" name="Object 31"/>
          <p:cNvGraphicFramePr>
            <a:graphicFrameLocks noChangeAspect="1"/>
          </p:cNvGraphicFramePr>
          <p:nvPr/>
        </p:nvGraphicFramePr>
        <p:xfrm>
          <a:off x="2143125" y="2640013"/>
          <a:ext cx="1714500" cy="1360487"/>
        </p:xfrm>
        <a:graphic>
          <a:graphicData uri="http://schemas.openxmlformats.org/presentationml/2006/ole">
            <p:oleObj spid="_x0000_s10258" name="Формула" r:id="rId5" imgW="482391" imgH="380835" progId="Equation.3">
              <p:embed/>
            </p:oleObj>
          </a:graphicData>
        </a:graphic>
      </p:graphicFrame>
      <p:sp>
        <p:nvSpPr>
          <p:cNvPr id="1027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9881625"/>
              </p:ext>
            </p:extLst>
          </p:nvPr>
        </p:nvGraphicFramePr>
        <p:xfrm>
          <a:off x="2100264" y="4869160"/>
          <a:ext cx="2374562" cy="1222078"/>
        </p:xfrm>
        <a:graphic>
          <a:graphicData uri="http://schemas.openxmlformats.org/presentationml/2006/ole">
            <p:oleObj spid="_x0000_s10259" name="Equation" r:id="rId6" imgW="761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000232" y="3714752"/>
            <a:ext cx="5786478" cy="17145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1266" name="Object 15"/>
          <p:cNvGraphicFramePr>
            <a:graphicFrameLocks noChangeAspect="1"/>
          </p:cNvGraphicFramePr>
          <p:nvPr/>
        </p:nvGraphicFramePr>
        <p:xfrm>
          <a:off x="1143000" y="2576513"/>
          <a:ext cx="1865313" cy="1138237"/>
        </p:xfrm>
        <a:graphic>
          <a:graphicData uri="http://schemas.openxmlformats.org/presentationml/2006/ole">
            <p:oleObj spid="_x0000_s11291" name="Формула" r:id="rId3" imgW="583947" imgH="355446" progId="Equation.3">
              <p:embed/>
            </p:oleObj>
          </a:graphicData>
        </a:graphic>
      </p:graphicFrame>
      <p:sp>
        <p:nvSpPr>
          <p:cNvPr id="11274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1071563" y="2857500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и т.д.</a:t>
            </a:r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75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Взаимосвязь силы и потенциальной энергии 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2214563" y="1428750"/>
          <a:ext cx="5429250" cy="660400"/>
        </p:xfrm>
        <a:graphic>
          <a:graphicData uri="http://schemas.openxmlformats.org/presentationml/2006/ole">
            <p:oleObj spid="_x0000_s11292" name="Формула" r:id="rId4" imgW="1574800" imgH="190500" progId="Equation.3">
              <p:embed/>
            </p:oleObj>
          </a:graphicData>
        </a:graphic>
      </p:graphicFrame>
      <p:sp>
        <p:nvSpPr>
          <p:cNvPr id="1128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8" name="Object 17"/>
          <p:cNvGraphicFramePr>
            <a:graphicFrameLocks noChangeAspect="1"/>
          </p:cNvGraphicFramePr>
          <p:nvPr/>
        </p:nvGraphicFramePr>
        <p:xfrm>
          <a:off x="3571875" y="2500313"/>
          <a:ext cx="1857375" cy="1133475"/>
        </p:xfrm>
        <a:graphic>
          <a:graphicData uri="http://schemas.openxmlformats.org/presentationml/2006/ole">
            <p:oleObj spid="_x0000_s11293" name="Формула" r:id="rId5" imgW="583947" imgH="355446" progId="Equation.3">
              <p:embed/>
            </p:oleObj>
          </a:graphicData>
        </a:graphic>
      </p:graphicFrame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9" name="Object 19"/>
          <p:cNvGraphicFramePr>
            <a:graphicFrameLocks noChangeAspect="1"/>
          </p:cNvGraphicFramePr>
          <p:nvPr/>
        </p:nvGraphicFramePr>
        <p:xfrm>
          <a:off x="2286000" y="3857625"/>
          <a:ext cx="5200650" cy="1428750"/>
        </p:xfrm>
        <a:graphic>
          <a:graphicData uri="http://schemas.openxmlformats.org/presentationml/2006/ole">
            <p:oleObj spid="_x0000_s11294" name="Формула" r:id="rId6" imgW="1524000" imgH="419100" progId="Equation.3">
              <p:embed/>
            </p:oleObj>
          </a:graphicData>
        </a:graphic>
      </p:graphicFrame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70" name="Object 21"/>
          <p:cNvGraphicFramePr>
            <a:graphicFrameLocks noChangeAspect="1"/>
          </p:cNvGraphicFramePr>
          <p:nvPr/>
        </p:nvGraphicFramePr>
        <p:xfrm>
          <a:off x="2947988" y="5715000"/>
          <a:ext cx="4052887" cy="804863"/>
        </p:xfrm>
        <a:graphic>
          <a:graphicData uri="http://schemas.openxmlformats.org/presentationml/2006/ole">
            <p:oleObj spid="_x0000_s11295" name="Формула" r:id="rId7" imgW="1091726" imgH="21580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2000232" y="5072074"/>
            <a:ext cx="5786478" cy="14287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5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4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14375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Полная механическая энергия частицы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6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8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7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7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7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73" name="Прямоугольник 31"/>
          <p:cNvSpPr>
            <a:spLocks noChangeArrowheads="1"/>
          </p:cNvSpPr>
          <p:nvPr/>
        </p:nvSpPr>
        <p:spPr bwMode="auto">
          <a:xfrm>
            <a:off x="1071563" y="608013"/>
            <a:ext cx="80010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 - сумма кинетической и потенциальной энергии частицы:</a:t>
            </a: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u="sng">
                <a:latin typeface="Times New Roman" pitchFamily="18" charset="0"/>
                <a:cs typeface="Times New Roman" pitchFamily="18" charset="0"/>
              </a:rPr>
              <a:t>Приращение кинетической энергии:</a:t>
            </a: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u="sng">
                <a:latin typeface="Times New Roman" pitchFamily="18" charset="0"/>
                <a:cs typeface="Times New Roman" pitchFamily="18" charset="0"/>
              </a:rPr>
              <a:t>Убыль потенциальной энергии:</a:t>
            </a: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3571875" y="1606550"/>
          <a:ext cx="2501900" cy="679450"/>
        </p:xfrm>
        <a:graphic>
          <a:graphicData uri="http://schemas.openxmlformats.org/presentationml/2006/ole">
            <p:oleObj spid="_x0000_s14358" name="Формула" r:id="rId3" imgW="876300" imgH="241300" progId="Equation.3">
              <p:embed/>
            </p:oleObj>
          </a:graphicData>
        </a:graphic>
      </p:graphicFrame>
      <p:sp>
        <p:nvSpPr>
          <p:cNvPr id="14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1714500" y="3049588"/>
          <a:ext cx="6429375" cy="736600"/>
        </p:xfrm>
        <a:graphic>
          <a:graphicData uri="http://schemas.openxmlformats.org/presentationml/2006/ole">
            <p:oleObj spid="_x0000_s14359" name="Формула" r:id="rId4" imgW="2413000" imgH="279400" progId="Equation.3">
              <p:embed/>
            </p:oleObj>
          </a:graphicData>
        </a:graphic>
      </p:graphicFrame>
      <p:sp>
        <p:nvSpPr>
          <p:cNvPr id="1437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3571875" y="4333875"/>
          <a:ext cx="2571750" cy="595313"/>
        </p:xfrm>
        <a:graphic>
          <a:graphicData uri="http://schemas.openxmlformats.org/presentationml/2006/ole">
            <p:oleObj spid="_x0000_s14360" name="Формула" r:id="rId5" imgW="1028254" imgH="241195" progId="Equation.3">
              <p:embed/>
            </p:oleObj>
          </a:graphicData>
        </a:graphic>
      </p:graphicFrame>
      <p:sp>
        <p:nvSpPr>
          <p:cNvPr id="1437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1" name="Object 10"/>
          <p:cNvGraphicFramePr>
            <a:graphicFrameLocks noChangeAspect="1"/>
          </p:cNvGraphicFramePr>
          <p:nvPr/>
        </p:nvGraphicFramePr>
        <p:xfrm>
          <a:off x="2432050" y="5429250"/>
          <a:ext cx="5140325" cy="776288"/>
        </p:xfrm>
        <a:graphic>
          <a:graphicData uri="http://schemas.openxmlformats.org/presentationml/2006/ole">
            <p:oleObj spid="_x0000_s14361" name="Формула" r:id="rId6" imgW="1828800" imgH="279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2714612" y="4000504"/>
            <a:ext cx="4143404" cy="7858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1214422"/>
            <a:ext cx="3500462" cy="8572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0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53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14375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Закон сохранения полной механической энергии частицы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9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8" name="Прямоугольник 31"/>
          <p:cNvSpPr>
            <a:spLocks noChangeArrowheads="1"/>
          </p:cNvSpPr>
          <p:nvPr/>
        </p:nvSpPr>
        <p:spPr bwMode="auto">
          <a:xfrm>
            <a:off x="1143000" y="2035175"/>
            <a:ext cx="8001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Приращение полной механической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энергии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частицы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некотором участке пути равно алгебраической сумме работ всех сторонних сил, действующих на частицу.</a:t>
            </a:r>
          </a:p>
          <a:p>
            <a:pPr algn="just"/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Закон сохранения полной механической энергии частицы:</a:t>
            </a:r>
          </a:p>
          <a:p>
            <a:pPr algn="just"/>
            <a:endParaRPr lang="ru-RU" sz="26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Если сторонние силы отсутствуют или таковы, что не совершают работы в течение некоторого промежутка времени, то полная механическая энергия частицы в стационарном поле консервативных сил остается постоянной за это время.   </a:t>
            </a:r>
          </a:p>
        </p:txBody>
      </p:sp>
      <p:sp>
        <p:nvSpPr>
          <p:cNvPr id="153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4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4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40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4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3357563" y="1333500"/>
          <a:ext cx="3286125" cy="738188"/>
        </p:xfrm>
        <a:graphic>
          <a:graphicData uri="http://schemas.openxmlformats.org/presentationml/2006/ole">
            <p:oleObj spid="_x0000_s15372" name="Формула" r:id="rId3" imgW="1231366" imgH="279279" progId="Equation.3">
              <p:embed/>
            </p:oleObj>
          </a:graphicData>
        </a:graphic>
      </p:graphicFrame>
      <p:sp>
        <p:nvSpPr>
          <p:cNvPr id="154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3" name="Object 8"/>
          <p:cNvGraphicFramePr>
            <a:graphicFrameLocks noChangeAspect="1"/>
          </p:cNvGraphicFramePr>
          <p:nvPr/>
        </p:nvGraphicFramePr>
        <p:xfrm>
          <a:off x="2759075" y="4048125"/>
          <a:ext cx="4027488" cy="666750"/>
        </p:xfrm>
        <a:graphic>
          <a:graphicData uri="http://schemas.openxmlformats.org/presentationml/2006/ole">
            <p:oleObj spid="_x0000_s15373" name="Формула" r:id="rId4" imgW="14351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3500430" y="6000768"/>
            <a:ext cx="3214710" cy="7858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500430" y="3571876"/>
            <a:ext cx="2786082" cy="7858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9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57250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Закон сохранения механической энергии системы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3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2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4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7" name="Прямоугольник 31"/>
          <p:cNvSpPr>
            <a:spLocks noChangeArrowheads="1"/>
          </p:cNvSpPr>
          <p:nvPr/>
        </p:nvSpPr>
        <p:spPr bwMode="auto">
          <a:xfrm>
            <a:off x="1143000" y="1106488"/>
            <a:ext cx="771525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u="sng">
                <a:latin typeface="Times New Roman" pitchFamily="18" charset="0"/>
                <a:cs typeface="Times New Roman" pitchFamily="18" charset="0"/>
              </a:rPr>
              <a:t>Кинетическая энергия системы:</a:t>
            </a:r>
          </a:p>
          <a:p>
            <a:pPr algn="just"/>
            <a:endParaRPr lang="ru-RU" sz="26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Приращение кинетической энергии системы равно работе, которую совершают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все силы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, действующие на все частицы системы:</a:t>
            </a:r>
            <a:r>
              <a:rPr lang="ru-RU" sz="2600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6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Убыль потенциальной энергии системы равна работе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консервативных сил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 при переходе от одной конфигурации системы к другой: </a:t>
            </a:r>
          </a:p>
          <a:p>
            <a:pPr algn="just"/>
            <a:endParaRPr lang="ru-RU" sz="2600" i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5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5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2705100" y="1700213"/>
          <a:ext cx="4295775" cy="585787"/>
        </p:xfrm>
        <a:graphic>
          <a:graphicData uri="http://schemas.openxmlformats.org/presentationml/2006/ole">
            <p:oleObj spid="_x0000_s17425" name="Формула" r:id="rId3" imgW="1676400" imgH="228600" progId="Equation.3">
              <p:embed/>
            </p:oleObj>
          </a:graphicData>
        </a:graphic>
      </p:graphicFrame>
      <p:sp>
        <p:nvSpPr>
          <p:cNvPr id="1745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1" name="Object 8"/>
          <p:cNvGraphicFramePr>
            <a:graphicFrameLocks noChangeAspect="1"/>
          </p:cNvGraphicFramePr>
          <p:nvPr/>
        </p:nvGraphicFramePr>
        <p:xfrm>
          <a:off x="3592513" y="3638550"/>
          <a:ext cx="2479675" cy="576263"/>
        </p:xfrm>
        <a:graphic>
          <a:graphicData uri="http://schemas.openxmlformats.org/presentationml/2006/ole">
            <p:oleObj spid="_x0000_s17426" name="Формула" r:id="rId4" imgW="939392" imgH="215806" progId="Equation.3">
              <p:embed/>
            </p:oleObj>
          </a:graphicData>
        </a:graphic>
      </p:graphicFrame>
      <p:sp>
        <p:nvSpPr>
          <p:cNvPr id="1746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2" name="Object 10"/>
          <p:cNvGraphicFramePr>
            <a:graphicFrameLocks noChangeAspect="1"/>
          </p:cNvGraphicFramePr>
          <p:nvPr/>
        </p:nvGraphicFramePr>
        <p:xfrm>
          <a:off x="3643313" y="6016625"/>
          <a:ext cx="3071812" cy="641350"/>
        </p:xfrm>
        <a:graphic>
          <a:graphicData uri="http://schemas.openxmlformats.org/presentationml/2006/ole">
            <p:oleObj spid="_x0000_s17427" name="Формула" r:id="rId5" imgW="1091726" imgH="22850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1357313" y="3786188"/>
                <a:ext cx="7358062" cy="29417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6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Элементарная работа силы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ru-RU" sz="26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на перемещении </a:t>
                </a:r>
                <a14:m>
                  <m:oMath xmlns:m="http://schemas.openxmlformats.org/officeDocument/2006/math">
                    <m:r>
                      <a:rPr lang="en-US" sz="260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26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ru-RU" sz="2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ru-RU" sz="2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ru-RU" sz="2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ru-RU" sz="2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ru-RU" sz="2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ru-RU" sz="2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en-US" sz="2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[A] = </a:t>
                </a:r>
                <a:r>
                  <a:rPr lang="ru-RU" sz="2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Дж</a:t>
                </a: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13" y="3786188"/>
                <a:ext cx="7358062" cy="29417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574" t="-414" b="-5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1142976" y="4714884"/>
            <a:ext cx="7715304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Механическая работа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2</a:t>
            </a:r>
          </a:p>
        </p:txBody>
      </p:sp>
      <p:sp>
        <p:nvSpPr>
          <p:cNvPr id="103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1290638" y="4841875"/>
          <a:ext cx="7496175" cy="944563"/>
        </p:xfrm>
        <a:graphic>
          <a:graphicData uri="http://schemas.openxmlformats.org/presentationml/2006/ole">
            <p:oleObj spid="_x0000_s1038" name="Формула" r:id="rId4" imgW="1713756" imgH="215806" progId="Equation.3">
              <p:embed/>
            </p:oleObj>
          </a:graphicData>
        </a:graphic>
      </p:graphicFrame>
      <p:pic>
        <p:nvPicPr>
          <p:cNvPr id="1037" name="Picture 16"/>
          <p:cNvPicPr>
            <a:picLocks noChangeAspect="1" noChangeArrowheads="1"/>
          </p:cNvPicPr>
          <p:nvPr/>
        </p:nvPicPr>
        <p:blipFill>
          <a:blip r:embed="rId5" cstate="print"/>
          <a:srcRect l="41179" t="35156" r="47839" b="49219"/>
          <a:stretch>
            <a:fillRect/>
          </a:stretch>
        </p:blipFill>
        <p:spPr bwMode="auto">
          <a:xfrm>
            <a:off x="1143000" y="785813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4500563" y="1193800"/>
                <a:ext cx="4357687" cy="21786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/>
                        <a:cs typeface="Times New Roman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260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–  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элементарное перемещение, в пределах которого сила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постоянна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2600" i="1" dirty="0">
                    <a:latin typeface="Times New Roman" pitchFamily="18" charset="0"/>
                    <a:cs typeface="Times New Roman" pitchFamily="18" charset="0"/>
                  </a:rPr>
                  <a:t>Fs – 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проекция силы на направление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перемещения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63" y="1193800"/>
                <a:ext cx="4357687" cy="21786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378" t="-2801" b="-4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5648327" y="3269002"/>
          <a:ext cx="1281127" cy="588626"/>
        </p:xfrm>
        <a:graphic>
          <a:graphicData uri="http://schemas.openxmlformats.org/presentationml/2006/ole">
            <p:oleObj spid="_x0000_s1039" name="Формула" r:id="rId7" imgW="469696" imgH="21580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785918" y="3357562"/>
            <a:ext cx="6357982" cy="7858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357554" y="1714488"/>
            <a:ext cx="2786082" cy="7858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2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9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84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57250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Закон сохранения механической энергии системы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46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4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6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0" name="Прямоугольник 31"/>
          <p:cNvSpPr>
            <a:spLocks noChangeArrowheads="1"/>
          </p:cNvSpPr>
          <p:nvPr/>
        </p:nvSpPr>
        <p:spPr bwMode="auto">
          <a:xfrm>
            <a:off x="1143000" y="1093788"/>
            <a:ext cx="77152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u="sng">
                <a:latin typeface="Times New Roman" pitchFamily="18" charset="0"/>
                <a:cs typeface="Times New Roman" pitchFamily="18" charset="0"/>
              </a:rPr>
              <a:t>Полная механическая энергия:</a:t>
            </a:r>
          </a:p>
          <a:p>
            <a:pPr algn="just"/>
            <a:endParaRPr lang="ru-RU" sz="26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u="sng">
                <a:latin typeface="Times New Roman" pitchFamily="18" charset="0"/>
                <a:cs typeface="Times New Roman" pitchFamily="18" charset="0"/>
              </a:rPr>
              <a:t>Приращение полной механической энергии:</a:t>
            </a:r>
          </a:p>
          <a:p>
            <a:pPr algn="just"/>
            <a:endParaRPr lang="ru-RU" sz="26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Изменение полной механической энергии системы тел, между которыми действуют консервативные силы происходит только под действием внешних сил, действующих на тела данной системы</a:t>
            </a:r>
          </a:p>
        </p:txBody>
      </p:sp>
      <p:sp>
        <p:nvSpPr>
          <p:cNvPr id="184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8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8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3500438" y="1785938"/>
          <a:ext cx="2501900" cy="679450"/>
        </p:xfrm>
        <a:graphic>
          <a:graphicData uri="http://schemas.openxmlformats.org/presentationml/2006/ole">
            <p:oleObj spid="_x0000_s18444" name="Формула" r:id="rId3" imgW="876300" imgH="241300" progId="Equation.3">
              <p:embed/>
            </p:oleObj>
          </a:graphicData>
        </a:graphic>
      </p:graphicFrame>
      <p:sp>
        <p:nvSpPr>
          <p:cNvPr id="1848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5" name="Object 8"/>
          <p:cNvGraphicFramePr>
            <a:graphicFrameLocks noChangeAspect="1"/>
          </p:cNvGraphicFramePr>
          <p:nvPr/>
        </p:nvGraphicFramePr>
        <p:xfrm>
          <a:off x="1785938" y="3500438"/>
          <a:ext cx="6321425" cy="585787"/>
        </p:xfrm>
        <a:graphic>
          <a:graphicData uri="http://schemas.openxmlformats.org/presentationml/2006/ole">
            <p:oleObj spid="_x0000_s18445" name="Формула" r:id="rId4" imgW="2463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785918" y="2931214"/>
            <a:ext cx="6357982" cy="7858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946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57250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Закон сохранения механической энергии системы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8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8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2" name="Прямоугольник 31"/>
          <p:cNvSpPr>
            <a:spLocks noChangeArrowheads="1"/>
          </p:cNvSpPr>
          <p:nvPr/>
        </p:nvSpPr>
        <p:spPr bwMode="auto">
          <a:xfrm>
            <a:off x="1143000" y="1093788"/>
            <a:ext cx="77152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Полная механическая энергия замкнутой системы тел, между которыми действуют только консервативные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силы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остается постоянной.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Если в замкнутой системе действуют неконсервативные силы (диссипативные), то: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6910567"/>
              </p:ext>
            </p:extLst>
          </p:nvPr>
        </p:nvGraphicFramePr>
        <p:xfrm>
          <a:off x="1928813" y="3069327"/>
          <a:ext cx="2981325" cy="576263"/>
        </p:xfrm>
        <a:graphic>
          <a:graphicData uri="http://schemas.openxmlformats.org/presentationml/2006/ole">
            <p:oleObj spid="_x0000_s19476" name="Формула" r:id="rId3" imgW="1129810" imgH="215806" progId="Equation.3">
              <p:embed/>
            </p:oleObj>
          </a:graphicData>
        </a:graphic>
      </p:graphicFrame>
      <p:sp>
        <p:nvSpPr>
          <p:cNvPr id="1950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0055654"/>
              </p:ext>
            </p:extLst>
          </p:nvPr>
        </p:nvGraphicFramePr>
        <p:xfrm>
          <a:off x="5932488" y="3035990"/>
          <a:ext cx="1925637" cy="538162"/>
        </p:xfrm>
        <a:graphic>
          <a:graphicData uri="http://schemas.openxmlformats.org/presentationml/2006/ole">
            <p:oleObj spid="_x0000_s19477" name="Формула" r:id="rId4" imgW="647419" imgH="177723" progId="Equation.3">
              <p:embed/>
            </p:oleObj>
          </a:graphicData>
        </a:graphic>
      </p:graphicFrame>
      <p:sp>
        <p:nvSpPr>
          <p:cNvPr id="195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0" name="Object 10"/>
          <p:cNvGraphicFramePr>
            <a:graphicFrameLocks noChangeAspect="1"/>
          </p:cNvGraphicFramePr>
          <p:nvPr/>
        </p:nvGraphicFramePr>
        <p:xfrm>
          <a:off x="3929063" y="5786438"/>
          <a:ext cx="2054225" cy="657225"/>
        </p:xfrm>
        <a:graphic>
          <a:graphicData uri="http://schemas.openxmlformats.org/presentationml/2006/ole">
            <p:oleObj spid="_x0000_s19478" name="Формула" r:id="rId5" imgW="711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5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57250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Закон сохранения механической энергии системы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76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0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4" name="Прямоугольник 31"/>
          <p:cNvSpPr>
            <a:spLocks noChangeArrowheads="1"/>
          </p:cNvSpPr>
          <p:nvPr/>
        </p:nvSpPr>
        <p:spPr bwMode="auto">
          <a:xfrm>
            <a:off x="1143000" y="1093788"/>
            <a:ext cx="7715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Энергия никогда не создается и не уничтожается, она может переходить только из одной формы в другую или обмениваться между отдельными частями материи. </a:t>
            </a:r>
          </a:p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Универсальный закон сохранения энергии (охватывает все типы энергии). </a:t>
            </a:r>
          </a:p>
        </p:txBody>
      </p:sp>
      <p:sp>
        <p:nvSpPr>
          <p:cNvPr id="317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8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8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8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8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8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9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94" name="Рисунок 53" descr="16.jpg"/>
          <p:cNvPicPr>
            <a:picLocks noChangeAspect="1"/>
          </p:cNvPicPr>
          <p:nvPr/>
        </p:nvPicPr>
        <p:blipFill>
          <a:blip r:embed="rId2" cstate="print"/>
          <a:srcRect l="6000" t="11803" r="5296" b="48497"/>
          <a:stretch>
            <a:fillRect/>
          </a:stretch>
        </p:blipFill>
        <p:spPr bwMode="auto">
          <a:xfrm>
            <a:off x="2714625" y="3649663"/>
            <a:ext cx="47863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2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57250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Столкновение двух частиц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79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9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9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9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9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9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0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0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0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0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143000" y="1093788"/>
            <a:ext cx="771525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Абсолютно неупругое столкновение</a:t>
            </a:r>
          </a:p>
          <a:p>
            <a:pPr marL="514350" indent="-514350" algn="just">
              <a:buFontTx/>
              <a:buAutoNum type="arabicPeriod"/>
              <a:defRPr/>
            </a:pPr>
            <a:endParaRPr lang="ru-RU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AutoNum type="arabicPeriod"/>
              <a:defRPr/>
            </a:pPr>
            <a:endParaRPr lang="ru-RU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- в результате столкновения частицы слипаются и движутся как единое целое. </a:t>
            </a:r>
          </a:p>
          <a:p>
            <a:pPr marL="514350" indent="-514350"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Происходит деформация, суммарная кинетическая энергия частиц меняется.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500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57250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Столкновение двух частиц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8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2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3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3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3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143000" y="1093788"/>
            <a:ext cx="771525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Абсолютно упругое столкновение</a:t>
            </a:r>
          </a:p>
          <a:p>
            <a:pPr marL="514350" indent="-514350" algn="just">
              <a:buFontTx/>
              <a:buAutoNum type="arabicPeriod"/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AutoNum type="arabicPeriod"/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AutoNum type="arabicPeriod"/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- в результате столкновения внутренняя энергия системы не меняется, следовательно не меняется суммарная кинетическая энергия частиц.</a:t>
            </a:r>
          </a:p>
          <a:p>
            <a:pPr marL="514350" indent="-514350"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0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14375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Напряженность и потенциал поля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1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0" name="Object 24"/>
          <p:cNvGraphicFramePr>
            <a:graphicFrameLocks noChangeAspect="1"/>
          </p:cNvGraphicFramePr>
          <p:nvPr/>
        </p:nvGraphicFramePr>
        <p:xfrm>
          <a:off x="2857500" y="935038"/>
          <a:ext cx="1643063" cy="850900"/>
        </p:xfrm>
        <a:graphic>
          <a:graphicData uri="http://schemas.openxmlformats.org/presentationml/2006/ole">
            <p:oleObj spid="_x0000_s12315" name="Формула" r:id="rId3" imgW="418918" imgH="215806" progId="Equation.3">
              <p:embed/>
            </p:oleObj>
          </a:graphicData>
        </a:graphic>
      </p:graphicFrame>
      <p:sp>
        <p:nvSpPr>
          <p:cNvPr id="123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1" name="Object 26"/>
          <p:cNvGraphicFramePr>
            <a:graphicFrameLocks noChangeAspect="1"/>
          </p:cNvGraphicFramePr>
          <p:nvPr/>
        </p:nvGraphicFramePr>
        <p:xfrm>
          <a:off x="4951413" y="928688"/>
          <a:ext cx="1763712" cy="739775"/>
        </p:xfrm>
        <a:graphic>
          <a:graphicData uri="http://schemas.openxmlformats.org/presentationml/2006/ole">
            <p:oleObj spid="_x0000_s12316" name="Формула" r:id="rId4" imgW="457200" imgH="190500" progId="Equation.3">
              <p:embed/>
            </p:oleObj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071563" y="1785938"/>
            <a:ext cx="771525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напряженность электрического и гравитационного полей – силовая характеристика поля. </a:t>
            </a:r>
          </a:p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суперпозиции:</a:t>
            </a:r>
          </a:p>
          <a:p>
            <a:pPr algn="just">
              <a:defRPr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потенциал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гравитационного поля – энергетическая характеристика поля.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3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2" name="Object 28"/>
          <p:cNvGraphicFramePr>
            <a:graphicFrameLocks noChangeAspect="1"/>
          </p:cNvGraphicFramePr>
          <p:nvPr/>
        </p:nvGraphicFramePr>
        <p:xfrm>
          <a:off x="5000625" y="2828925"/>
          <a:ext cx="2071688" cy="885825"/>
        </p:xfrm>
        <a:graphic>
          <a:graphicData uri="http://schemas.openxmlformats.org/presentationml/2006/ole">
            <p:oleObj spid="_x0000_s12317" name="Формула" r:id="rId5" imgW="533169" imgH="228501" progId="Equation.3">
              <p:embed/>
            </p:oleObj>
          </a:graphicData>
        </a:graphic>
      </p:graphicFrame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3" name="Object 30"/>
          <p:cNvGraphicFramePr>
            <a:graphicFrameLocks noChangeAspect="1"/>
          </p:cNvGraphicFramePr>
          <p:nvPr/>
        </p:nvGraphicFramePr>
        <p:xfrm>
          <a:off x="2971800" y="3929063"/>
          <a:ext cx="3957638" cy="709612"/>
        </p:xfrm>
        <a:graphic>
          <a:graphicData uri="http://schemas.openxmlformats.org/presentationml/2006/ole">
            <p:oleObj spid="_x0000_s12318" name="Формула" r:id="rId6" imgW="1066800" imgH="190500" progId="Equation.3">
              <p:embed/>
            </p:oleObj>
          </a:graphicData>
        </a:graphic>
      </p:graphicFrame>
      <p:sp>
        <p:nvSpPr>
          <p:cNvPr id="12320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2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4" name="Object 34"/>
          <p:cNvGraphicFramePr>
            <a:graphicFrameLocks noChangeAspect="1"/>
          </p:cNvGraphicFramePr>
          <p:nvPr/>
        </p:nvGraphicFramePr>
        <p:xfrm>
          <a:off x="2841625" y="4576763"/>
          <a:ext cx="4516438" cy="1281112"/>
        </p:xfrm>
        <a:graphic>
          <a:graphicData uri="http://schemas.openxmlformats.org/presentationml/2006/ole">
            <p:oleObj spid="_x0000_s12319" name="Формула" r:id="rId7" imgW="1256755" imgH="35544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14375" y="0"/>
            <a:ext cx="8429625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Напряженность и потенциал поля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3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40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4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/>
        </p:nvGraphicFramePr>
        <p:xfrm>
          <a:off x="1117600" y="1214438"/>
          <a:ext cx="7883525" cy="1428750"/>
        </p:xfrm>
        <a:graphic>
          <a:graphicData uri="http://schemas.openxmlformats.org/presentationml/2006/ole">
            <p:oleObj spid="_x0000_s13324" name="Формула" r:id="rId3" imgW="2311400" imgH="419100" progId="Equation.3">
              <p:embed/>
            </p:oleObj>
          </a:graphicData>
        </a:graphic>
      </p:graphicFrame>
      <p:sp>
        <p:nvSpPr>
          <p:cNvPr id="1334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5" name="Object 9"/>
          <p:cNvGraphicFramePr>
            <a:graphicFrameLocks noChangeAspect="1"/>
          </p:cNvGraphicFramePr>
          <p:nvPr/>
        </p:nvGraphicFramePr>
        <p:xfrm>
          <a:off x="3357563" y="3071813"/>
          <a:ext cx="2979737" cy="1581150"/>
        </p:xfrm>
        <a:graphic>
          <a:graphicData uri="http://schemas.openxmlformats.org/presentationml/2006/ole">
            <p:oleObj spid="_x0000_s13325" name="Формула" r:id="rId4" imgW="837836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057306" y="1571612"/>
            <a:ext cx="3929090" cy="17145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3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1563" y="30163"/>
            <a:ext cx="80010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Механическая работа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65" name="Picture 18"/>
          <p:cNvPicPr>
            <a:picLocks noChangeAspect="1" noChangeArrowheads="1"/>
          </p:cNvPicPr>
          <p:nvPr/>
        </p:nvPicPr>
        <p:blipFill>
          <a:blip r:embed="rId3" cstate="print"/>
          <a:srcRect l="52161" t="31250" r="32468" b="49219"/>
          <a:stretch>
            <a:fillRect/>
          </a:stretch>
        </p:blipFill>
        <p:spPr bwMode="auto">
          <a:xfrm>
            <a:off x="2714625" y="3429000"/>
            <a:ext cx="442912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71563" y="714375"/>
            <a:ext cx="77152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Механическая работа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силы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конечном участке траектории 1-2: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1071563" y="1943100"/>
          <a:ext cx="3554412" cy="985838"/>
        </p:xfrm>
        <a:graphic>
          <a:graphicData uri="http://schemas.openxmlformats.org/presentationml/2006/ole">
            <p:oleObj spid="_x0000_s2060" name="Формула" r:id="rId4" imgW="876300" imgH="241300" progId="Equation.3">
              <p:embed/>
            </p:oleObj>
          </a:graphicData>
        </a:graphic>
      </p:graphicFrame>
      <p:sp>
        <p:nvSpPr>
          <p:cNvPr id="206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23"/>
          <p:cNvGraphicFramePr>
            <a:graphicFrameLocks noChangeAspect="1"/>
          </p:cNvGraphicFramePr>
          <p:nvPr/>
        </p:nvGraphicFramePr>
        <p:xfrm>
          <a:off x="5000625" y="1504950"/>
          <a:ext cx="3914775" cy="1781175"/>
        </p:xfrm>
        <a:graphic>
          <a:graphicData uri="http://schemas.openxmlformats.org/presentationml/2006/ole">
            <p:oleObj spid="_x0000_s2061" name="Формула" r:id="rId5" imgW="977476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566352" y="1016669"/>
            <a:ext cx="4929222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4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1563" y="30163"/>
            <a:ext cx="80010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Механическая работа постоянной силы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6874881"/>
              </p:ext>
            </p:extLst>
          </p:nvPr>
        </p:nvGraphicFramePr>
        <p:xfrm>
          <a:off x="2707506" y="1196752"/>
          <a:ext cx="4672806" cy="796679"/>
        </p:xfrm>
        <a:graphic>
          <a:graphicData uri="http://schemas.openxmlformats.org/presentationml/2006/ole">
            <p:oleObj spid="_x0000_s3080" name="Equation" r:id="rId3" imgW="1269720" imgH="215640" progId="Equation.3">
              <p:embed/>
            </p:oleObj>
          </a:graphicData>
        </a:graphic>
      </p:graphicFrame>
      <p:pic>
        <p:nvPicPr>
          <p:cNvPr id="3089" name="Рисунок 17" descr="сила_работа.gif"/>
          <p:cNvPicPr>
            <a:picLocks noChangeAspect="1"/>
          </p:cNvPicPr>
          <p:nvPr/>
        </p:nvPicPr>
        <p:blipFill>
          <a:blip r:embed="rId4" cstate="print"/>
          <a:srcRect t="31876" b="32500"/>
          <a:stretch>
            <a:fillRect/>
          </a:stretch>
        </p:blipFill>
        <p:spPr bwMode="auto">
          <a:xfrm>
            <a:off x="1050925" y="2714625"/>
            <a:ext cx="80216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TextBox 18"/>
          <p:cNvSpPr txBox="1">
            <a:spLocks noChangeArrowheads="1"/>
          </p:cNvSpPr>
          <p:nvPr/>
        </p:nvSpPr>
        <p:spPr bwMode="auto">
          <a:xfrm>
            <a:off x="1357313" y="4994275"/>
            <a:ext cx="7358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       A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&gt; 0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0                    A=0 </a:t>
            </a:r>
            <a:endParaRPr lang="ru-RU" sz="2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9"/>
          <p:cNvSpPr/>
          <p:nvPr/>
        </p:nvSpPr>
        <p:spPr>
          <a:xfrm>
            <a:off x="3275855" y="4929178"/>
            <a:ext cx="3456385" cy="166817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9" name="Рисунок 16" descr="пружина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32656"/>
            <a:ext cx="416718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5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88" y="30163"/>
            <a:ext cx="80010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силы упругости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9928252"/>
              </p:ext>
            </p:extLst>
          </p:nvPr>
        </p:nvGraphicFramePr>
        <p:xfrm>
          <a:off x="1668463" y="3049314"/>
          <a:ext cx="6403975" cy="1747838"/>
        </p:xfrm>
        <a:graphic>
          <a:graphicData uri="http://schemas.openxmlformats.org/presentationml/2006/ole">
            <p:oleObj spid="_x0000_s4107" name="Формула" r:id="rId4" imgW="1765300" imgH="482600" progId="Equation.3">
              <p:embed/>
            </p:oleObj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2378217"/>
              </p:ext>
            </p:extLst>
          </p:nvPr>
        </p:nvGraphicFramePr>
        <p:xfrm>
          <a:off x="3452873" y="4941168"/>
          <a:ext cx="3135351" cy="1454622"/>
        </p:xfrm>
        <a:graphic>
          <a:graphicData uri="http://schemas.openxmlformats.org/presentationml/2006/ole">
            <p:oleObj spid="_x0000_s4108" name="Equation" r:id="rId5" imgW="9014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6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28688" y="30163"/>
            <a:ext cx="80010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однородной силы тяжести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4683357"/>
              </p:ext>
            </p:extLst>
          </p:nvPr>
        </p:nvGraphicFramePr>
        <p:xfrm>
          <a:off x="1103313" y="1268413"/>
          <a:ext cx="5143500" cy="1746250"/>
        </p:xfrm>
        <a:graphic>
          <a:graphicData uri="http://schemas.openxmlformats.org/presentationml/2006/ole">
            <p:oleObj spid="_x0000_s5132" name="Equation" r:id="rId3" imgW="1460160" imgH="495000" progId="Equation.3">
              <p:embed/>
            </p:oleObj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rot="5400000" flipH="1" flipV="1">
            <a:off x="5465763" y="2035175"/>
            <a:ext cx="23574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TextBox 21"/>
          <p:cNvSpPr txBox="1">
            <a:spLocks noChangeArrowheads="1"/>
          </p:cNvSpPr>
          <p:nvPr/>
        </p:nvSpPr>
        <p:spPr bwMode="auto">
          <a:xfrm>
            <a:off x="6267450" y="5715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7475538" y="2035175"/>
            <a:ext cx="500062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7867650" y="1785938"/>
            <a:ext cx="561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 flipH="1" flipV="1">
            <a:off x="8262938" y="1746250"/>
            <a:ext cx="1587" cy="22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41" name="TextBox 28"/>
          <p:cNvSpPr txBox="1">
            <a:spLocks noChangeArrowheads="1"/>
          </p:cNvSpPr>
          <p:nvPr/>
        </p:nvSpPr>
        <p:spPr bwMode="auto">
          <a:xfrm>
            <a:off x="6786563" y="271462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●1</a:t>
            </a:r>
          </a:p>
        </p:txBody>
      </p:sp>
      <p:sp>
        <p:nvSpPr>
          <p:cNvPr id="5142" name="TextBox 29"/>
          <p:cNvSpPr txBox="1">
            <a:spLocks noChangeArrowheads="1"/>
          </p:cNvSpPr>
          <p:nvPr/>
        </p:nvSpPr>
        <p:spPr bwMode="auto">
          <a:xfrm>
            <a:off x="8215313" y="857250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●2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7000875" y="1071563"/>
            <a:ext cx="1408113" cy="1852612"/>
          </a:xfrm>
          <a:custGeom>
            <a:avLst/>
            <a:gdLst>
              <a:gd name="connsiteX0" fmla="*/ 1407886 w 1407886"/>
              <a:gd name="connsiteY0" fmla="*/ 38705 h 1852990"/>
              <a:gd name="connsiteX1" fmla="*/ 304800 w 1407886"/>
              <a:gd name="connsiteY1" fmla="*/ 227390 h 1852990"/>
              <a:gd name="connsiteX2" fmla="*/ 348343 w 1407886"/>
              <a:gd name="connsiteY2" fmla="*/ 1403048 h 1852990"/>
              <a:gd name="connsiteX3" fmla="*/ 0 w 1407886"/>
              <a:gd name="connsiteY3" fmla="*/ 1852990 h 185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852990">
                <a:moveTo>
                  <a:pt x="1407886" y="38705"/>
                </a:moveTo>
                <a:cubicBezTo>
                  <a:pt x="944638" y="19352"/>
                  <a:pt x="481391" y="0"/>
                  <a:pt x="304800" y="227390"/>
                </a:cubicBezTo>
                <a:cubicBezTo>
                  <a:pt x="128210" y="454781"/>
                  <a:pt x="399143" y="1132115"/>
                  <a:pt x="348343" y="1403048"/>
                </a:cubicBezTo>
                <a:cubicBezTo>
                  <a:pt x="297543" y="1673981"/>
                  <a:pt x="58057" y="1778000"/>
                  <a:pt x="0" y="1852990"/>
                </a:cubicBezTo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>
            <a:off x="6643688" y="2928938"/>
            <a:ext cx="357187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31" idx="0"/>
          </p:cNvCxnSpPr>
          <p:nvPr/>
        </p:nvCxnSpPr>
        <p:spPr>
          <a:xfrm flipH="1">
            <a:off x="6643688" y="1109663"/>
            <a:ext cx="1765300" cy="333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TextBox 35"/>
          <p:cNvSpPr txBox="1">
            <a:spLocks noChangeArrowheads="1"/>
          </p:cNvSpPr>
          <p:nvPr/>
        </p:nvSpPr>
        <p:spPr bwMode="auto">
          <a:xfrm>
            <a:off x="6143625" y="895350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7" name="TextBox 36"/>
          <p:cNvSpPr txBox="1">
            <a:spLocks noChangeArrowheads="1"/>
          </p:cNvSpPr>
          <p:nvPr/>
        </p:nvSpPr>
        <p:spPr bwMode="auto">
          <a:xfrm>
            <a:off x="6215063" y="2714625"/>
            <a:ext cx="395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19"/>
          <p:cNvSpPr/>
          <p:nvPr/>
        </p:nvSpPr>
        <p:spPr>
          <a:xfrm>
            <a:off x="3043857" y="4365104"/>
            <a:ext cx="3904407" cy="9781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3926868"/>
              </p:ext>
            </p:extLst>
          </p:nvPr>
        </p:nvGraphicFramePr>
        <p:xfrm>
          <a:off x="3194050" y="4476750"/>
          <a:ext cx="3621088" cy="749300"/>
        </p:xfrm>
        <a:graphic>
          <a:graphicData uri="http://schemas.openxmlformats.org/presentationml/2006/ole">
            <p:oleObj spid="_x0000_s5133" name="Equation" r:id="rId4" imgW="1041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28688" y="30163"/>
            <a:ext cx="80010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гравитационной силы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3568708"/>
              </p:ext>
            </p:extLst>
          </p:nvPr>
        </p:nvGraphicFramePr>
        <p:xfrm>
          <a:off x="2352675" y="809576"/>
          <a:ext cx="5232400" cy="1611312"/>
        </p:xfrm>
        <a:graphic>
          <a:graphicData uri="http://schemas.openxmlformats.org/presentationml/2006/ole">
            <p:oleObj spid="_x0000_s37897" name="Формула" r:id="rId3" imgW="1485900" imgH="457200" progId="Equation.3">
              <p:embed/>
            </p:oleObj>
          </a:graphicData>
        </a:graphic>
      </p:graphicFrame>
      <p:sp>
        <p:nvSpPr>
          <p:cNvPr id="5140" name="TextBox 27"/>
          <p:cNvSpPr txBox="1">
            <a:spLocks noChangeArrowheads="1"/>
          </p:cNvSpPr>
          <p:nvPr/>
        </p:nvSpPr>
        <p:spPr bwMode="auto">
          <a:xfrm>
            <a:off x="1285875" y="4357688"/>
            <a:ext cx="75009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Работа приведенных сил не зависит от формы пути между точками </a:t>
            </a:r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, а зависит только от начального и конечного положения тела.</a:t>
            </a:r>
          </a:p>
        </p:txBody>
      </p:sp>
      <p:sp>
        <p:nvSpPr>
          <p:cNvPr id="16" name="Прямоугольник 19"/>
          <p:cNvSpPr/>
          <p:nvPr/>
        </p:nvSpPr>
        <p:spPr>
          <a:xfrm>
            <a:off x="2090726" y="2675434"/>
            <a:ext cx="5145570" cy="166817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8683464"/>
              </p:ext>
            </p:extLst>
          </p:nvPr>
        </p:nvGraphicFramePr>
        <p:xfrm>
          <a:off x="2367192" y="2760220"/>
          <a:ext cx="4592638" cy="1498600"/>
        </p:xfrm>
        <a:graphic>
          <a:graphicData uri="http://schemas.openxmlformats.org/presentationml/2006/ole">
            <p:oleObj spid="_x0000_s37898" name="Equation" r:id="rId4" imgW="1320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928688" y="142875"/>
                <a:ext cx="8001000" cy="684213"/>
              </a:xfrm>
              <a:prstGeom prst="rect">
                <a:avLst/>
              </a:prstGeom>
            </p:spPr>
            <p:txBody>
              <a:bodyPr/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ru-RU" sz="3600" dirty="0" smtClean="0">
                    <a:solidFill>
                      <a:srgbClr val="C00000"/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+mj-ea"/>
                    <a:cs typeface="Times New Roman" pitchFamily="18" charset="0"/>
                  </a:rPr>
                  <a:t>Работа результирующей силы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solidFill>
                              <a:srgbClr val="C00000"/>
                            </a:solidFill>
                            <a:effectLst>
                              <a:outerShdw blurRad="50000" dist="3000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effectLst>
                              <a:outerShdw blurRad="50000" dist="3000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Times New Roman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ru-RU" sz="3600" dirty="0" smtClean="0">
                    <a:solidFill>
                      <a:srgbClr val="C00000"/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endParaRPr lang="ru-RU" sz="22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742950" indent="-74295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ru-RU" sz="2000" dirty="0"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88" y="142875"/>
                <a:ext cx="8001000" cy="6842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5310" b="-44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Object 14"/>
          <p:cNvGraphicFramePr>
            <a:graphicFrameLocks noChangeAspect="1"/>
          </p:cNvGraphicFramePr>
          <p:nvPr/>
        </p:nvGraphicFramePr>
        <p:xfrm>
          <a:off x="2714625" y="1449388"/>
          <a:ext cx="4572000" cy="908050"/>
        </p:xfrm>
        <a:graphic>
          <a:graphicData uri="http://schemas.openxmlformats.org/presentationml/2006/ole">
            <p:oleObj spid="_x0000_s6158" name="Формула" r:id="rId4" imgW="1091726" imgH="215806" progId="Equation.3">
              <p:embed/>
            </p:oleObj>
          </a:graphicData>
        </a:graphic>
      </p:graphicFrame>
      <p:sp>
        <p:nvSpPr>
          <p:cNvPr id="61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7" name="Object 16"/>
          <p:cNvGraphicFramePr>
            <a:graphicFrameLocks noChangeAspect="1"/>
          </p:cNvGraphicFramePr>
          <p:nvPr/>
        </p:nvGraphicFramePr>
        <p:xfrm>
          <a:off x="1573243" y="4000504"/>
          <a:ext cx="7356475" cy="2433638"/>
        </p:xfrm>
        <a:graphic>
          <a:graphicData uri="http://schemas.openxmlformats.org/presentationml/2006/ole">
            <p:oleObj spid="_x0000_s6159" name="Формула" r:id="rId5" imgW="1879600" imgH="622300" progId="Equation.3">
              <p:embed/>
            </p:oleObj>
          </a:graphicData>
        </a:graphic>
      </p:graphicFrame>
      <p:sp>
        <p:nvSpPr>
          <p:cNvPr id="6161" name="TextBox 19"/>
          <p:cNvSpPr txBox="1">
            <a:spLocks noChangeArrowheads="1"/>
          </p:cNvSpPr>
          <p:nvPr/>
        </p:nvSpPr>
        <p:spPr bwMode="auto">
          <a:xfrm>
            <a:off x="1214438" y="3000375"/>
            <a:ext cx="75009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>
                <a:latin typeface="Times New Roman" pitchFamily="18" charset="0"/>
                <a:cs typeface="Times New Roman" pitchFamily="18" charset="0"/>
              </a:rPr>
              <a:t>Работа результирующей силы, действующей на тело, равна сумме работ всех сил: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43000" y="857250"/>
            <a:ext cx="771525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скалярная величина, равная работе силы, совершаемой за единицу времени; (характеризует скорость, с которой совершается работа) . </a:t>
            </a:r>
          </a:p>
          <a:p>
            <a:pPr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Средняя мощность: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2500306"/>
            <a:ext cx="4429156" cy="17145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88" y="142875"/>
            <a:ext cx="800100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Мощность 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8446207"/>
              </p:ext>
            </p:extLst>
          </p:nvPr>
        </p:nvGraphicFramePr>
        <p:xfrm>
          <a:off x="1428750" y="2622550"/>
          <a:ext cx="4214813" cy="1377950"/>
        </p:xfrm>
        <a:graphic>
          <a:graphicData uri="http://schemas.openxmlformats.org/presentationml/2006/ole">
            <p:oleObj spid="_x0000_s7185" name="Формула" r:id="rId3" imgW="1168400" imgH="381000" progId="Equation.3">
              <p:embed/>
            </p:oleObj>
          </a:graphicData>
        </a:graphic>
      </p:graphicFrame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1" name="Object 16"/>
          <p:cNvGraphicFramePr>
            <a:graphicFrameLocks noChangeAspect="1"/>
          </p:cNvGraphicFramePr>
          <p:nvPr/>
        </p:nvGraphicFramePr>
        <p:xfrm>
          <a:off x="6143625" y="2428875"/>
          <a:ext cx="2071688" cy="1833563"/>
        </p:xfrm>
        <a:graphic>
          <a:graphicData uri="http://schemas.openxmlformats.org/presentationml/2006/ole">
            <p:oleObj spid="_x0000_s7186" name="Формула" r:id="rId4" imgW="545863" imgH="482391" progId="Equation.3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8" y="4522292"/>
            <a:ext cx="34289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[N] =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/c =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Вт  (СИ)</a:t>
            </a:r>
          </a:p>
          <a:p>
            <a:pPr lvl="0">
              <a:defRPr/>
            </a:pP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л.с. = 735 Вт</a:t>
            </a:r>
          </a:p>
        </p:txBody>
      </p:sp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7101880"/>
              </p:ext>
            </p:extLst>
          </p:nvPr>
        </p:nvGraphicFramePr>
        <p:xfrm>
          <a:off x="1619672" y="5439102"/>
          <a:ext cx="2088232" cy="798210"/>
        </p:xfrm>
        <a:graphic>
          <a:graphicData uri="http://schemas.openxmlformats.org/presentationml/2006/ole">
            <p:oleObj spid="_x0000_s7187" name="Equation" r:id="rId5" imgW="69840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11191</TotalTime>
  <Words>750</Words>
  <Application>Microsoft Office PowerPoint</Application>
  <PresentationFormat>Экран (4:3)</PresentationFormat>
  <Paragraphs>175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Солнцестояние</vt:lpstr>
      <vt:lpstr>Формула</vt:lpstr>
      <vt:lpstr>Equation</vt:lpstr>
      <vt:lpstr>Лекция 6. Работа и мощность. Кинетическая и потенциальная энергия МТ и системы МТ.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Patman</cp:lastModifiedBy>
  <cp:revision>292</cp:revision>
  <dcterms:created xsi:type="dcterms:W3CDTF">2010-08-31T07:49:46Z</dcterms:created>
  <dcterms:modified xsi:type="dcterms:W3CDTF">2014-01-23T21:18:30Z</dcterms:modified>
</cp:coreProperties>
</file>