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4" r:id="rId3"/>
    <p:sldId id="295" r:id="rId4"/>
    <p:sldId id="267" r:id="rId5"/>
    <p:sldId id="305" r:id="rId6"/>
    <p:sldId id="306" r:id="rId7"/>
    <p:sldId id="270" r:id="rId8"/>
    <p:sldId id="302" r:id="rId9"/>
    <p:sldId id="299" r:id="rId10"/>
    <p:sldId id="303" r:id="rId11"/>
    <p:sldId id="308" r:id="rId12"/>
    <p:sldId id="309" r:id="rId13"/>
    <p:sldId id="307" r:id="rId14"/>
    <p:sldId id="300" r:id="rId15"/>
    <p:sldId id="301" r:id="rId16"/>
    <p:sldId id="310" r:id="rId17"/>
    <p:sldId id="311" r:id="rId18"/>
    <p:sldId id="304" r:id="rId19"/>
    <p:sldId id="31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310090-8AE2-4FB6-9325-A0827E14A740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EDAC50-64FC-4233-BF2E-A4E946375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1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CE921-3973-4F0F-A8CD-FEE06C2200C7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F86AC5-2E66-40CE-AE70-A656CDDCC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1CD2-ACD6-4C80-997A-59248876BD80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AE31-D1FD-4EE5-B0B5-3D445F19A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F6B2-2712-42C7-8579-0BA17AA4FF46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2B62-BE1C-4C25-A21B-66F748EA3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7DE1-09A9-420F-9452-3ACAD5CBDFA5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19CD-5778-422D-A683-8B5A8981F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6F10F2-DE42-4D59-9230-513F559D8AE4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1DCB0-8181-4EB7-B91D-165690A2E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CE21-7466-4464-883C-7414AD320CBB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07D3-5BBC-470A-A45E-548C89543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3C180-6697-4D45-AB9A-84FA348203CB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5894C2-EF4A-4BA2-B6D3-CDF63ACE81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703C-9CE5-4336-A057-714D621F9891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84AA-37F2-49E4-AF41-375E0B38C8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3E719-AB65-46E2-99B1-2BB0704CE5CA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B8519-CA47-46D4-90C9-765CEDDA36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0AA43A-4CA1-4F4C-82E9-4B91FCCD4C24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7D420-2F7E-483F-89B0-2E8A806AA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BB789-4997-4A6B-9C06-21498C197431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44932-4161-40F1-A6E2-46D0CFF99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9329EB-83AE-4713-879C-BDC7AE7AD7DF}" type="datetimeFigureOut">
              <a:rPr lang="ru-RU"/>
              <a:pPr>
                <a:defRPr/>
              </a:pPr>
              <a:t>16.10.2013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B1A848-51D3-4BBE-868F-5687E6E70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jpg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jpg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gif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1.gif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2.gif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2316165"/>
            <a:ext cx="7772400" cy="14700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Лекция 7. Динамика вращения твердого тела.  Кинетическая энергия вращательного движения твердого тела.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гироск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86124"/>
            <a:ext cx="2571749" cy="3214686"/>
          </a:xfrm>
          <a:prstGeom prst="rect">
            <a:avLst/>
          </a:prstGeom>
        </p:spPr>
      </p:pic>
      <p:pic>
        <p:nvPicPr>
          <p:cNvPr id="7" name="Рисунок 6" descr="zorb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00504"/>
            <a:ext cx="3429024" cy="241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5"/>
          <p:cNvSpPr/>
          <p:nvPr/>
        </p:nvSpPr>
        <p:spPr>
          <a:xfrm>
            <a:off x="3868450" y="5768392"/>
            <a:ext cx="2071702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-7146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инерции однородных твердых тел, относительно оси, проходящей через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ц.м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857232"/>
            <a:ext cx="81439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Тонкое однородное кольцо (полый цилиндр) массой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радиусом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64090"/>
              </p:ext>
            </p:extLst>
          </p:nvPr>
        </p:nvGraphicFramePr>
        <p:xfrm>
          <a:off x="4192637" y="5930031"/>
          <a:ext cx="13874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Формула" r:id="rId3" imgW="469800" imgH="203040" progId="Equation.3">
                  <p:embed/>
                </p:oleObj>
              </mc:Choice>
              <mc:Fallback>
                <p:oleObj name="Формула" r:id="rId3" imgW="4698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637" y="5930031"/>
                        <a:ext cx="13874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3025" r="68544" b="73351"/>
          <a:stretch/>
        </p:blipFill>
        <p:spPr>
          <a:xfrm>
            <a:off x="3470474" y="1772816"/>
            <a:ext cx="3211164" cy="21014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76106" y="1988840"/>
            <a:ext cx="50806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5292080" y="3501008"/>
            <a:ext cx="216024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851920" y="5274052"/>
            <a:ext cx="2622892" cy="13233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-7146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инерции однородных твердых тел, относительно оси, проходящей через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ц.м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857232"/>
            <a:ext cx="81439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Тонкий однородный диск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сплошной цилиндр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массой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радиусом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035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25745"/>
              </p:ext>
            </p:extLst>
          </p:nvPr>
        </p:nvGraphicFramePr>
        <p:xfrm>
          <a:off x="4427984" y="5353527"/>
          <a:ext cx="1500198" cy="107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Формула" r:id="rId3" imgW="507960" imgH="368280" progId="Equation.3">
                  <p:embed/>
                </p:oleObj>
              </mc:Choice>
              <mc:Fallback>
                <p:oleObj name="Формула" r:id="rId3" imgW="507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353527"/>
                        <a:ext cx="1500198" cy="1077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3" t="5813" r="1643" b="69694"/>
          <a:stretch/>
        </p:blipFill>
        <p:spPr>
          <a:xfrm>
            <a:off x="3563888" y="2204206"/>
            <a:ext cx="2563739" cy="1781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2132856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/>
          <p:cNvSpPr/>
          <p:nvPr/>
        </p:nvSpPr>
        <p:spPr>
          <a:xfrm>
            <a:off x="2483768" y="3212976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 rot="19750833">
            <a:off x="4421929" y="3319256"/>
            <a:ext cx="1943668" cy="512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05292" y="5229200"/>
            <a:ext cx="2622892" cy="13233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-7146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инерции однородных твердых тел, относительно оси, проходящей через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ц.м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857232"/>
            <a:ext cx="81439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Однорый сплошной шар массой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радиусом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20993"/>
              </p:ext>
            </p:extLst>
          </p:nvPr>
        </p:nvGraphicFramePr>
        <p:xfrm>
          <a:off x="3971925" y="5273675"/>
          <a:ext cx="19145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3" imgW="647640" imgH="419040" progId="Equation.3">
                  <p:embed/>
                </p:oleObj>
              </mc:Choice>
              <mc:Fallback>
                <p:oleObj name="Equation" r:id="rId3" imgW="647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5273675"/>
                        <a:ext cx="1914525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5455" r="44828" b="51091"/>
          <a:stretch/>
        </p:blipFill>
        <p:spPr>
          <a:xfrm>
            <a:off x="3605292" y="1935542"/>
            <a:ext cx="2492927" cy="17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05292" y="5229200"/>
            <a:ext cx="2622892" cy="13233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-7146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инерции однородных твердых тел, относительно оси, проходящей через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ц.м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857232"/>
            <a:ext cx="81439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Тонкостенная однородная сфера массой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радиусом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217367"/>
              </p:ext>
            </p:extLst>
          </p:nvPr>
        </p:nvGraphicFramePr>
        <p:xfrm>
          <a:off x="4066368" y="5329883"/>
          <a:ext cx="172561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Формула" r:id="rId3" imgW="583920" imgH="380880" progId="Equation.3">
                  <p:embed/>
                </p:oleObj>
              </mc:Choice>
              <mc:Fallback>
                <p:oleObj name="Формула" r:id="rId3" imgW="583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368" y="5329883"/>
                        <a:ext cx="172561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5455" r="44828" b="51091"/>
          <a:stretch/>
        </p:blipFill>
        <p:spPr>
          <a:xfrm>
            <a:off x="3605292" y="1935542"/>
            <a:ext cx="2492927" cy="17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14285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Штейнера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964812"/>
            <a:ext cx="81439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Позволяет находить момент инерции относительно оси, не проходящей через центр масс.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02013" indent="-3402013" algn="just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инерции относительно оси, проходящей через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ц.м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02013" algn="just">
              <a:defRPr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расстояние между осями.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 descr="img1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71678"/>
            <a:ext cx="3038479" cy="2194774"/>
          </a:xfrm>
          <a:prstGeom prst="rect">
            <a:avLst/>
          </a:prstGeom>
        </p:spPr>
      </p:pic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5429256" y="2428868"/>
          <a:ext cx="2357454" cy="75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Формула" r:id="rId4" imgW="711000" imgH="228600" progId="Equation.3">
                  <p:embed/>
                </p:oleObj>
              </mc:Choice>
              <mc:Fallback>
                <p:oleObj name="Формула" r:id="rId4" imgW="7110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428868"/>
                        <a:ext cx="2357454" cy="751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4429124" y="3357562"/>
          <a:ext cx="411282" cy="5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Формула" r:id="rId6" imgW="152280" imgH="190440" progId="Equation.3">
                  <p:embed/>
                </p:oleObj>
              </mc:Choice>
              <mc:Fallback>
                <p:oleObj name="Формула" r:id="rId6" imgW="152280" imgH="1904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357562"/>
                        <a:ext cx="411282" cy="509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71600" y="11663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импульса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38789"/>
              </p:ext>
            </p:extLst>
          </p:nvPr>
        </p:nvGraphicFramePr>
        <p:xfrm>
          <a:off x="4156151" y="1142161"/>
          <a:ext cx="1654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Equation" r:id="rId3" imgW="444240" imgH="215640" progId="Equation.3">
                  <p:embed/>
                </p:oleObj>
              </mc:Choice>
              <mc:Fallback>
                <p:oleObj name="Equation" r:id="rId3" imgW="444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151" y="1142161"/>
                        <a:ext cx="16541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037182" y="2708920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Основное уравнение динамики вращательного движения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108520" y="2750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65898"/>
              </p:ext>
            </p:extLst>
          </p:nvPr>
        </p:nvGraphicFramePr>
        <p:xfrm>
          <a:off x="3395663" y="3943350"/>
          <a:ext cx="3071812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Equation" r:id="rId5" imgW="825480" imgH="419040" progId="Equation.3">
                  <p:embed/>
                </p:oleObj>
              </mc:Choice>
              <mc:Fallback>
                <p:oleObj name="Equation" r:id="rId5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943350"/>
                        <a:ext cx="3071812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момента импульса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14414" y="857232"/>
            <a:ext cx="76438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произвольную систему частиц:</a:t>
            </a: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Суммарный момент внутренних сил             равен нулю (согласно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закону Ньютона и определению момента пары сил), следовательно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Момент импульса системы может меняться только под действием суммарного момента внешних сил.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4143380"/>
            <a:ext cx="2714644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785918" y="1428736"/>
          <a:ext cx="5339977" cy="120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Формула" r:id="rId4" imgW="1854200" imgH="419100" progId="Equation.3">
                  <p:embed/>
                </p:oleObj>
              </mc:Choice>
              <mc:Fallback>
                <p:oleObj name="Формула" r:id="rId4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428736"/>
                        <a:ext cx="5339977" cy="1204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6636776" y="2789234"/>
          <a:ext cx="1221372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Формула" r:id="rId6" imgW="533160" imgH="279360" progId="Equation.3">
                  <p:embed/>
                </p:oleObj>
              </mc:Choice>
              <mc:Fallback>
                <p:oleObj name="Формула" r:id="rId6" imgW="533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776" y="2789234"/>
                        <a:ext cx="1221372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3566029" y="4202070"/>
          <a:ext cx="2291855" cy="108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Формула" r:id="rId8" imgW="889000" imgH="419100" progId="Equation.3">
                  <p:embed/>
                </p:oleObj>
              </mc:Choice>
              <mc:Fallback>
                <p:oleObj name="Формула" r:id="rId8" imgW="88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29" y="4202070"/>
                        <a:ext cx="2291855" cy="1084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8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4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Закон сохранения момента импульса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4414" y="857232"/>
            <a:ext cx="764386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 импульса замкнутой системы частиц остается постоянным</a:t>
            </a: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 сохранения момента импульса выполняется в замкнутых инерциальных системах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неинерциальных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системах отсчета момент импульса может оставаться постоянным при условии равенства нулю суммарного момента сил инерции.  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92851"/>
              </p:ext>
            </p:extLst>
          </p:nvPr>
        </p:nvGraphicFramePr>
        <p:xfrm>
          <a:off x="2390399" y="1916832"/>
          <a:ext cx="1821561" cy="62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name="Equation" r:id="rId3" imgW="634449" imgH="215713" progId="Equation.3">
                  <p:embed/>
                </p:oleObj>
              </mc:Choice>
              <mc:Fallback>
                <p:oleObj name="Equation" r:id="rId3" imgW="63444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399" y="1916832"/>
                        <a:ext cx="1821561" cy="62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19877"/>
              </p:ext>
            </p:extLst>
          </p:nvPr>
        </p:nvGraphicFramePr>
        <p:xfrm>
          <a:off x="5220072" y="1988840"/>
          <a:ext cx="194421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Equation" r:id="rId5" imgW="685800" imgH="177480" progId="Equation.3">
                  <p:embed/>
                </p:oleObj>
              </mc:Choice>
              <mc:Fallback>
                <p:oleObj name="Equation" r:id="rId5" imgW="685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2" y="1988840"/>
                        <a:ext cx="1944216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9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30" y="2071678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Кинетическая энергия при плоском движении твердого тела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0100" y="7141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Кинетическая энергия вращательного  движения твердого тела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4071934" y="1000108"/>
          <a:ext cx="1650217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Формула" r:id="rId3" imgW="558720" imgH="368280" progId="Equation.3">
                  <p:embed/>
                </p:oleObj>
              </mc:Choice>
              <mc:Fallback>
                <p:oleObj name="Формула" r:id="rId3" imgW="55872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000108"/>
                        <a:ext cx="1650217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 descr="1-23-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071810"/>
            <a:ext cx="5429288" cy="2413017"/>
          </a:xfrm>
          <a:prstGeom prst="rect">
            <a:avLst/>
          </a:prstGeom>
        </p:spPr>
      </p:pic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3727463" y="5572125"/>
          <a:ext cx="27733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name="Формула" r:id="rId6" imgW="939600" imgH="368280" progId="Equation.3">
                  <p:embed/>
                </p:oleObj>
              </mc:Choice>
              <mc:Fallback>
                <p:oleObj name="Формула" r:id="rId6" imgW="9396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63" y="5572125"/>
                        <a:ext cx="2773363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30" y="36852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Кинетическая энергия при плоском движении твердого тела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73296"/>
              </p:ext>
            </p:extLst>
          </p:nvPr>
        </p:nvGraphicFramePr>
        <p:xfrm>
          <a:off x="3995936" y="5374332"/>
          <a:ext cx="27733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Формула" r:id="rId3" imgW="939600" imgH="368280" progId="Equation.3">
                  <p:embed/>
                </p:oleObj>
              </mc:Choice>
              <mc:Fallback>
                <p:oleObj name="Формула" r:id="rId3" imgW="939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374332"/>
                        <a:ext cx="2773363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6264696" cy="35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42976" y="4714884"/>
            <a:ext cx="7715304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импульса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00561" y="1193243"/>
            <a:ext cx="435771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радиус-вектор, определяющий положение точки А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плечо импульса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3357562"/>
            <a:ext cx="764386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 импульса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векторная величина, равная векторному произведению радиус-вектора и импульса.</a:t>
            </a:r>
          </a:p>
          <a:p>
            <a:pPr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[L] =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·м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 l="41179" t="34180" r="46193" b="48242"/>
          <a:stretch>
            <a:fillRect/>
          </a:stretch>
        </p:blipFill>
        <p:spPr bwMode="auto">
          <a:xfrm>
            <a:off x="1071538" y="714356"/>
            <a:ext cx="34687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>
            <a:off x="1111226" y="85723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71736" y="242728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111622" y="207167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128586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286644" y="250030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1571604" y="4786322"/>
          <a:ext cx="6896136" cy="95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Формула" r:id="rId4" imgW="1727200" imgH="241300" progId="Equation.3">
                  <p:embed/>
                </p:oleObj>
              </mc:Choice>
              <mc:Fallback>
                <p:oleObj name="Формула" r:id="rId4" imgW="17272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786322"/>
                        <a:ext cx="6896136" cy="952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/>
          <a:srcRect l="54356" t="34609" r="32467" b="48242"/>
          <a:stretch>
            <a:fillRect/>
          </a:stretch>
        </p:blipFill>
        <p:spPr bwMode="auto">
          <a:xfrm>
            <a:off x="1057251" y="928670"/>
            <a:ext cx="35147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142976" y="4714884"/>
            <a:ext cx="7715304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силы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3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00561" y="1193243"/>
            <a:ext cx="435771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радиус-вектор, определяющий положение точки А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плечо импульса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3357562"/>
            <a:ext cx="764386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 силы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векторная величина, равная векторному произведению радиус-вектора и силы.</a:t>
            </a:r>
          </a:p>
          <a:p>
            <a:pPr>
              <a:defRPr/>
            </a:pP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[M] =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Н·м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42976" y="92708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00298" y="242728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143372" y="242886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128586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358082" y="242886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557329" y="4857760"/>
          <a:ext cx="6872323" cy="88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Формула" r:id="rId4" imgW="1854200" imgH="241300" progId="Equation.3">
                  <p:embed/>
                </p:oleObj>
              </mc:Choice>
              <mc:Fallback>
                <p:oleObj name="Формула" r:id="rId4" imgW="18542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29" y="4857760"/>
                        <a:ext cx="6872323" cy="881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71538" y="857232"/>
            <a:ext cx="77867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Продифференцируем момент импульса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времени: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3500438"/>
            <a:ext cx="2214578" cy="17145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68" y="30163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Уравнение моментов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4271963" y="1674813"/>
          <a:ext cx="1171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Формула" r:id="rId3" imgW="431640" imgH="368280" progId="Equation.3">
                  <p:embed/>
                </p:oleObj>
              </mc:Choice>
              <mc:Fallback>
                <p:oleObj name="Формула" r:id="rId3" imgW="431640" imgH="3682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1674813"/>
                        <a:ext cx="1171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>
            <a:off x="6786578" y="92708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1571604" y="3643314"/>
          <a:ext cx="1857388" cy="138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Формула" r:id="rId5" imgW="558800" imgH="419100" progId="Equation.3">
                  <p:embed/>
                </p:oleObj>
              </mc:Choice>
              <mc:Fallback>
                <p:oleObj name="Формула" r:id="rId5" imgW="558800" imgH="419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643314"/>
                        <a:ext cx="1857388" cy="13851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76" name="Object 28"/>
          <p:cNvGraphicFramePr>
            <a:graphicFrameLocks noChangeAspect="1"/>
          </p:cNvGraphicFramePr>
          <p:nvPr/>
        </p:nvGraphicFramePr>
        <p:xfrm>
          <a:off x="1928794" y="5634053"/>
          <a:ext cx="857256" cy="43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Формула" r:id="rId7" imgW="431613" imgH="215806" progId="Equation.3">
                  <p:embed/>
                </p:oleObj>
              </mc:Choice>
              <mc:Fallback>
                <p:oleObj name="Формула" r:id="rId7" imgW="431613" imgH="215806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5634053"/>
                        <a:ext cx="857256" cy="438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3455194" y="5572140"/>
          <a:ext cx="154543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Формула" r:id="rId9" imgW="634449" imgH="215713" progId="Equation.3">
                  <p:embed/>
                </p:oleObj>
              </mc:Choice>
              <mc:Fallback>
                <p:oleObj name="Формула" r:id="rId9" imgW="634449" imgH="215713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94" y="5572140"/>
                        <a:ext cx="154543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4432061" y="3500438"/>
          <a:ext cx="3233943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Формула" r:id="rId11" imgW="1015559" imgH="495085" progId="Equation.3">
                  <p:embed/>
                </p:oleObj>
              </mc:Choice>
              <mc:Fallback>
                <p:oleObj name="Формула" r:id="rId11" imgW="1015559" imgH="495085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061" y="3500438"/>
                        <a:ext cx="3233943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43608" y="2841317"/>
            <a:ext cx="778674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Уравнение моментов: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           , то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4071934" y="5572140"/>
            <a:ext cx="4643470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пары силы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5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14414" y="857232"/>
            <a:ext cx="764386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 сил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две равные по величине противоположно направленные силы, не действующие вдоль одной прямой.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плечо пары, расстояние между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прямыми, вдоль которых действуют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силы. </a:t>
            </a:r>
          </a:p>
          <a:p>
            <a:pPr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571604" y="2500306"/>
            <a:ext cx="71438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1357290" y="3714752"/>
            <a:ext cx="71438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1500166" y="3143248"/>
            <a:ext cx="64294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571604" y="2080450"/>
          <a:ext cx="500066" cy="65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2" name="Формула" r:id="rId3" imgW="177646" imgH="241091" progId="Equation.3">
                  <p:embed/>
                </p:oleObj>
              </mc:Choice>
              <mc:Fallback>
                <p:oleObj name="Формула" r:id="rId3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080450"/>
                        <a:ext cx="500066" cy="657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714480" y="4000504"/>
          <a:ext cx="54007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3" name="Формула" r:id="rId5" imgW="203112" imgH="241195" progId="Equation.3">
                  <p:embed/>
                </p:oleObj>
              </mc:Choice>
              <mc:Fallback>
                <p:oleObj name="Формула" r:id="rId5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000504"/>
                        <a:ext cx="54007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1633518" y="3286124"/>
          <a:ext cx="295276" cy="49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4" name="Формула" r:id="rId7" imgW="152268" imgH="253780" progId="Equation.3">
                  <p:embed/>
                </p:oleObj>
              </mc:Choice>
              <mc:Fallback>
                <p:oleObj name="Формула" r:id="rId7" imgW="152268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18" y="3286124"/>
                        <a:ext cx="295276" cy="498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4143372" y="5786454"/>
          <a:ext cx="4429156" cy="728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5" name="Формула" r:id="rId9" imgW="1447800" imgH="241300" progId="Equation.3">
                  <p:embed/>
                </p:oleObj>
              </mc:Choice>
              <mc:Fallback>
                <p:oleObj name="Формула" r:id="rId9" imgW="1447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5786454"/>
                        <a:ext cx="4429156" cy="728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2928926" y="4143380"/>
            <a:ext cx="71438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2714612" y="5357826"/>
            <a:ext cx="71438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2928926" y="3723524"/>
          <a:ext cx="500066" cy="65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6" name="Формула" r:id="rId11" imgW="177646" imgH="241091" progId="Equation.3">
                  <p:embed/>
                </p:oleObj>
              </mc:Choice>
              <mc:Fallback>
                <p:oleObj name="Формула" r:id="rId11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723524"/>
                        <a:ext cx="500066" cy="657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3071802" y="5643578"/>
          <a:ext cx="54007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Формула" r:id="rId12" imgW="203112" imgH="241195" progId="Equation.3">
                  <p:embed/>
                </p:oleObj>
              </mc:Choice>
              <mc:Fallback>
                <p:oleObj name="Формула" r:id="rId12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5643578"/>
                        <a:ext cx="54007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 стрелкой 45"/>
          <p:cNvCxnSpPr/>
          <p:nvPr/>
        </p:nvCxnSpPr>
        <p:spPr>
          <a:xfrm rot="10800000" flipV="1">
            <a:off x="2928926" y="4286256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3428992" y="4286256"/>
            <a:ext cx="142876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4714876" y="4286256"/>
            <a:ext cx="142876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91" name="Object 15"/>
          <p:cNvGraphicFramePr>
            <a:graphicFrameLocks noChangeAspect="1"/>
          </p:cNvGraphicFramePr>
          <p:nvPr/>
        </p:nvGraphicFramePr>
        <p:xfrm>
          <a:off x="4857752" y="3857628"/>
          <a:ext cx="285752" cy="3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Формула" r:id="rId13" imgW="152202" imgH="177569" progId="Equation.3">
                  <p:embed/>
                </p:oleObj>
              </mc:Choice>
              <mc:Fallback>
                <p:oleObj name="Формула" r:id="rId13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857628"/>
                        <a:ext cx="285752" cy="395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3857621" y="3857628"/>
          <a:ext cx="357189" cy="54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Формула" r:id="rId15" imgW="139579" imgH="215713" progId="Equation.3">
                  <p:embed/>
                </p:oleObj>
              </mc:Choice>
              <mc:Fallback>
                <p:oleObj name="Формула" r:id="rId15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1" y="3857628"/>
                        <a:ext cx="357189" cy="547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95" name="Object 19"/>
          <p:cNvGraphicFramePr>
            <a:graphicFrameLocks noChangeAspect="1"/>
          </p:cNvGraphicFramePr>
          <p:nvPr/>
        </p:nvGraphicFramePr>
        <p:xfrm>
          <a:off x="3981447" y="4929198"/>
          <a:ext cx="376239" cy="50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Формула" r:id="rId17" imgW="164885" imgH="215619" progId="Equation.3">
                  <p:embed/>
                </p:oleObj>
              </mc:Choice>
              <mc:Fallback>
                <p:oleObj name="Формула" r:id="rId17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47" y="4929198"/>
                        <a:ext cx="376239" cy="509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Прямая со стрелкой 58"/>
          <p:cNvCxnSpPr/>
          <p:nvPr/>
        </p:nvCxnSpPr>
        <p:spPr>
          <a:xfrm rot="16200000" flipH="1">
            <a:off x="2893207" y="4822041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98" name="Object 22"/>
          <p:cNvGraphicFramePr>
            <a:graphicFrameLocks noChangeAspect="1"/>
          </p:cNvGraphicFramePr>
          <p:nvPr/>
        </p:nvGraphicFramePr>
        <p:xfrm>
          <a:off x="2643174" y="4857760"/>
          <a:ext cx="50006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Формула" r:id="rId19" imgW="215619" imgH="215619" progId="Equation.3">
                  <p:embed/>
                </p:oleObj>
              </mc:Choice>
              <mc:Fallback>
                <p:oleObj name="Формула" r:id="rId19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4857760"/>
                        <a:ext cx="500066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8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пары силы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214414" y="857232"/>
            <a:ext cx="76438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 пары сил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относительно любой точки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одинаков: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пары сил равен моменту одной из этих сил относительно точки приложения другой.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пары сил перпендикулярен плоскости, в которой лежат силы, численно равен произведению модуля одной из сил на плечо пары сил.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двух сил, действующих вдоль одной прямой равен нулю! 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2857488" y="1785926"/>
          <a:ext cx="4133870" cy="73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Формула" r:id="rId3" imgW="1333500" imgH="241300" progId="Equation.3">
                  <p:embed/>
                </p:oleObj>
              </mc:Choice>
              <mc:Fallback>
                <p:oleObj name="Формула" r:id="rId3" imgW="1333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1785926"/>
                        <a:ext cx="4133870" cy="738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4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571868" y="4357694"/>
            <a:ext cx="2071702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14285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инерции твердого тела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14414" y="1000108"/>
            <a:ext cx="75009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мера инертности тела при вращательном движении, аналог массы тела. Зависит от распределения масс относительно оси вращения.</a:t>
            </a: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Момент инерции материальной точки: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3857620" y="4429132"/>
          <a:ext cx="1571636" cy="97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Формула" r:id="rId3" imgW="444240" imgH="279360" progId="Equation.3">
                  <p:embed/>
                </p:oleObj>
              </mc:Choice>
              <mc:Fallback>
                <p:oleObj name="Формула" r:id="rId3" imgW="444240" imgH="2793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429132"/>
                        <a:ext cx="1571636" cy="971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Object 21"/>
          <p:cNvGraphicFramePr>
            <a:graphicFrameLocks noChangeAspect="1"/>
          </p:cNvGraphicFramePr>
          <p:nvPr/>
        </p:nvGraphicFramePr>
        <p:xfrm>
          <a:off x="3930650" y="2505075"/>
          <a:ext cx="19780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Формула" r:id="rId5" imgW="647640" imgH="228600" progId="Equation.3">
                  <p:embed/>
                </p:oleObj>
              </mc:Choice>
              <mc:Fallback>
                <p:oleObj name="Формула" r:id="rId5" imgW="64764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505075"/>
                        <a:ext cx="197802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571868" y="1928802"/>
            <a:ext cx="2357454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14414" y="142852"/>
            <a:ext cx="750099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инерции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системы материальных точек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случае непрерывного распределения масс: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Линейная плотность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Поверхностная плотность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Объемная плотность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3714744" y="571480"/>
          <a:ext cx="2309331" cy="84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Формула" r:id="rId3" imgW="749300" imgH="279400" progId="Equation.3">
                  <p:embed/>
                </p:oleObj>
              </mc:Choice>
              <mc:Fallback>
                <p:oleObj name="Формула" r:id="rId3" imgW="749300" imgH="279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571480"/>
                        <a:ext cx="2309331" cy="847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3714744" y="1928802"/>
          <a:ext cx="2133939" cy="84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Формула" r:id="rId5" imgW="698500" imgH="279400" progId="Equation.3">
                  <p:embed/>
                </p:oleObj>
              </mc:Choice>
              <mc:Fallback>
                <p:oleObj name="Формула" r:id="rId5" imgW="698500" imgH="279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928802"/>
                        <a:ext cx="2133939" cy="847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928662" y="300037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Плотности распределения массы </a:t>
            </a:r>
            <a:endParaRPr lang="ru-RU" sz="3000" dirty="0"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" name="Object 19"/>
          <p:cNvGraphicFramePr>
            <a:graphicFrameLocks noChangeAspect="1"/>
          </p:cNvGraphicFramePr>
          <p:nvPr/>
        </p:nvGraphicFramePr>
        <p:xfrm>
          <a:off x="5997600" y="3571876"/>
          <a:ext cx="1931986" cy="100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Формула" r:id="rId7" imgW="672840" imgH="355320" progId="Equation.3">
                  <p:embed/>
                </p:oleObj>
              </mc:Choice>
              <mc:Fallback>
                <p:oleObj name="Формула" r:id="rId7" imgW="67284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600" y="3571876"/>
                        <a:ext cx="1931986" cy="1005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9"/>
          <p:cNvGraphicFramePr>
            <a:graphicFrameLocks noChangeAspect="1"/>
          </p:cNvGraphicFramePr>
          <p:nvPr/>
        </p:nvGraphicFramePr>
        <p:xfrm>
          <a:off x="5983288" y="4714875"/>
          <a:ext cx="1965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8" name="Формула" r:id="rId9" imgW="685800" imgH="355320" progId="Equation.3">
                  <p:embed/>
                </p:oleObj>
              </mc:Choice>
              <mc:Fallback>
                <p:oleObj name="Формула" r:id="rId9" imgW="685800" imgH="3553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4714875"/>
                        <a:ext cx="19653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6054725" y="5854700"/>
          <a:ext cx="1965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9" name="Формула" r:id="rId11" imgW="685800" imgH="355320" progId="Equation.3">
                  <p:embed/>
                </p:oleObj>
              </mc:Choice>
              <mc:Fallback>
                <p:oleObj name="Формула" r:id="rId11" imgW="685800" imgH="3553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5854700"/>
                        <a:ext cx="19653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moments-of-inertia.png"/>
          <p:cNvPicPr>
            <a:picLocks noChangeAspect="1"/>
          </p:cNvPicPr>
          <p:nvPr/>
        </p:nvPicPr>
        <p:blipFill>
          <a:blip r:embed="rId4"/>
          <a:srcRect l="34570" t="12948" r="39879" b="73108"/>
          <a:stretch>
            <a:fillRect/>
          </a:stretch>
        </p:blipFill>
        <p:spPr>
          <a:xfrm>
            <a:off x="1285852" y="2000240"/>
            <a:ext cx="3643338" cy="1000132"/>
          </a:xfrm>
          <a:prstGeom prst="rect">
            <a:avLst/>
          </a:prstGeom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14285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инерции однородных твердых тел, относительно оси, проходящей через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ц.м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00100" y="1357298"/>
            <a:ext cx="81439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Тонкий однородный стержень массой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длиной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  <a:defRPr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m, l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8305" name="Object 21"/>
          <p:cNvGraphicFramePr>
            <a:graphicFrameLocks noChangeAspect="1"/>
          </p:cNvGraphicFramePr>
          <p:nvPr/>
        </p:nvGraphicFramePr>
        <p:xfrm>
          <a:off x="1643042" y="3357562"/>
          <a:ext cx="2071702" cy="7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3357562"/>
                        <a:ext cx="2071702" cy="715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21"/>
          <p:cNvGraphicFramePr>
            <a:graphicFrameLocks noChangeAspect="1"/>
          </p:cNvGraphicFramePr>
          <p:nvPr/>
        </p:nvGraphicFramePr>
        <p:xfrm>
          <a:off x="1696904" y="4214818"/>
          <a:ext cx="3660914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Формула" r:id="rId7" imgW="1091880" imgH="241200" progId="Equation.3">
                  <p:embed/>
                </p:oleObj>
              </mc:Choice>
              <mc:Fallback>
                <p:oleObj name="Формула" r:id="rId7" imgW="10918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904" y="4214818"/>
                        <a:ext cx="3660914" cy="803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5"/>
          <p:cNvSpPr/>
          <p:nvPr/>
        </p:nvSpPr>
        <p:spPr>
          <a:xfrm>
            <a:off x="3893324" y="5445224"/>
            <a:ext cx="2622892" cy="13233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97382"/>
              </p:ext>
            </p:extLst>
          </p:nvPr>
        </p:nvGraphicFramePr>
        <p:xfrm>
          <a:off x="4475762" y="5445224"/>
          <a:ext cx="1608406" cy="131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Equation" r:id="rId9" imgW="533160" imgH="419040" progId="Equation.3">
                  <p:embed/>
                </p:oleObj>
              </mc:Choice>
              <mc:Fallback>
                <p:oleObj name="Equation" r:id="rId9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762" y="5445224"/>
                        <a:ext cx="1608406" cy="1313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16869</TotalTime>
  <Words>535</Words>
  <Application>Microsoft Office PowerPoint</Application>
  <PresentationFormat>On-screen Show (4:3)</PresentationFormat>
  <Paragraphs>159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Солнцестояние</vt:lpstr>
      <vt:lpstr>Формула</vt:lpstr>
      <vt:lpstr>Equation</vt:lpstr>
      <vt:lpstr>Microsoft Equation 3.0</vt:lpstr>
      <vt:lpstr>Лекция 7. Динамика вращения твердого тела.  Кинетическая энергия вращательного движения твердого тела.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321</cp:revision>
  <dcterms:created xsi:type="dcterms:W3CDTF">2010-08-31T07:49:46Z</dcterms:created>
  <dcterms:modified xsi:type="dcterms:W3CDTF">2013-10-16T05:07:03Z</dcterms:modified>
</cp:coreProperties>
</file>