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94" r:id="rId3"/>
    <p:sldId id="308" r:id="rId4"/>
    <p:sldId id="300" r:id="rId5"/>
    <p:sldId id="295" r:id="rId6"/>
    <p:sldId id="268" r:id="rId7"/>
    <p:sldId id="269" r:id="rId8"/>
    <p:sldId id="301" r:id="rId9"/>
    <p:sldId id="302" r:id="rId10"/>
    <p:sldId id="303" r:id="rId11"/>
    <p:sldId id="304" r:id="rId12"/>
    <p:sldId id="305" r:id="rId13"/>
    <p:sldId id="306" r:id="rId14"/>
    <p:sldId id="30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310090-8AE2-4FB6-9325-A0827E14A740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EDAC50-64FC-4233-BF2E-A4E9463755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930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СТО</a:t>
            </a:r>
            <a:r>
              <a:rPr lang="ru-RU" baseline="0" dirty="0" smtClean="0"/>
              <a:t> - </a:t>
            </a:r>
            <a:r>
              <a:rPr lang="ru-RU" dirty="0" smtClean="0"/>
              <a:t>физическое</a:t>
            </a:r>
            <a:r>
              <a:rPr lang="ru-RU" baseline="0" dirty="0" smtClean="0"/>
              <a:t> учение о пространстве и времени, «специальная» - движение рассматриванется только в ИСО.  ОТО – обобщение СТО на гравитационные эффекты: гравитационные эффекты обусловлены не взаимодействием масс и полей, а деформацией пространства-времени. </a:t>
            </a:r>
          </a:p>
          <a:p>
            <a:r>
              <a:rPr lang="ru-RU" baseline="0" dirty="0" smtClean="0"/>
              <a:t>Эддингтон, Х. Вейцман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AC50-64FC-4233-BF2E-A4E9463755F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72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AC50-64FC-4233-BF2E-A4E9463755F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72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AC50-64FC-4233-BF2E-A4E9463755F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90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AC50-64FC-4233-BF2E-A4E9463755F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8CE921-3973-4F0F-A8CD-FEE06C2200C7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F86AC5-2E66-40CE-AE70-A656CDDCC9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D1CD2-ACD6-4C80-997A-59248876BD80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AE31-D1FD-4EE5-B0B5-3D445F19AD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F6B2-2712-42C7-8579-0BA17AA4FF46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2B62-BE1C-4C25-A21B-66F748EA34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7DE1-09A9-420F-9452-3ACAD5CBDFA5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C19CD-5778-422D-A683-8B5A8981F2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6F10F2-DE42-4D59-9230-513F559D8AE4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1DCB0-8181-4EB7-B91D-165690A2E2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CE21-7466-4464-883C-7414AD320CBB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207D3-5BBC-470A-A45E-548C895435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13C180-6697-4D45-AB9A-84FA348203CB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5894C2-EF4A-4BA2-B6D3-CDF63ACE81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703C-9CE5-4336-A057-714D621F9891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84AA-37F2-49E4-AF41-375E0B38C8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B3E719-AB65-46E2-99B1-2BB0704CE5CA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CB8519-CA47-46D4-90C9-765CEDDA36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0AA43A-4CA1-4F4C-82E9-4B91FCCD4C24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57D420-2F7E-483F-89B0-2E8A806AA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6BB789-4997-4A6B-9C06-21498C197431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44932-4161-40F1-A6E2-46D0CFF99B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2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9329EB-83AE-4713-879C-BDC7AE7AD7DF}" type="datetimeFigureOut">
              <a:rPr lang="ru-RU"/>
              <a:pPr>
                <a:defRPr/>
              </a:pPr>
              <a:t>22.10.2013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B1A848-51D3-4BBE-868F-5687E6E704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3" r:id="rId2"/>
    <p:sldLayoutId id="2147483759" r:id="rId3"/>
    <p:sldLayoutId id="2147483754" r:id="rId4"/>
    <p:sldLayoutId id="2147483760" r:id="rId5"/>
    <p:sldLayoutId id="2147483755" r:id="rId6"/>
    <p:sldLayoutId id="2147483761" r:id="rId7"/>
    <p:sldLayoutId id="2147483762" r:id="rId8"/>
    <p:sldLayoutId id="2147483763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880" y="214290"/>
            <a:ext cx="7772400" cy="1470025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Специальная теория относительности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14122875_relativity_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857364"/>
            <a:ext cx="6367476" cy="4345187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12881" y="6355699"/>
            <a:ext cx="78597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Музыченко Я.Б., </a:t>
            </a:r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2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214546" y="2786058"/>
            <a:ext cx="5214974" cy="17859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10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142974" y="1071546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Основное уравнение релятивистской динамики</a:t>
            </a:r>
            <a:endParaRPr lang="ru-RU" sz="32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2357422" y="2928934"/>
          <a:ext cx="4958282" cy="150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name="Формула" r:id="rId3" imgW="1854200" imgH="558800" progId="Equation.3">
                  <p:embed/>
                </p:oleObj>
              </mc:Choice>
              <mc:Fallback>
                <p:oleObj name="Формула" r:id="rId3" imgW="1854200" imgH="558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2928934"/>
                        <a:ext cx="4958282" cy="1500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286116" y="1714488"/>
            <a:ext cx="3143272" cy="92869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86116" y="3214686"/>
            <a:ext cx="3143272" cy="92869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00298" y="4643446"/>
            <a:ext cx="5000628" cy="221455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598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111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142974" y="142852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Энергия релятивистской частицы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ru-RU" sz="32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Энергия покоя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endParaRPr lang="ru-RU" sz="3200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endParaRPr lang="ru-RU" sz="3200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ru-RU" sz="32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Взаимосвязь энергии и массы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endParaRPr lang="ru-RU" sz="3200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endParaRPr lang="ru-RU" sz="3200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3. Кинетическая энергия частицы</a:t>
            </a:r>
            <a:endParaRPr lang="ru-RU" sz="32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3781255" y="1643050"/>
          <a:ext cx="2433819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6" name="Формула" r:id="rId3" imgW="723586" imgH="279279" progId="Equation.3">
                  <p:embed/>
                </p:oleObj>
              </mc:Choice>
              <mc:Fallback>
                <p:oleObj name="Формула" r:id="rId3" imgW="723586" imgH="27927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255" y="1643050"/>
                        <a:ext cx="2433819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4695825" y="3692525"/>
          <a:ext cx="4572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7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3692525"/>
                        <a:ext cx="457200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2754332" y="4643446"/>
          <a:ext cx="4603750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8" name="Формула" r:id="rId7" imgW="1917360" imgH="838080" progId="Equation.3">
                  <p:embed/>
                </p:oleObj>
              </mc:Choice>
              <mc:Fallback>
                <p:oleObj name="Формула" r:id="rId7" imgW="1917360" imgH="8380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32" y="4643446"/>
                        <a:ext cx="4603750" cy="202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3857620" y="3143248"/>
          <a:ext cx="2114561" cy="88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9" name="Формула" r:id="rId9" imgW="571252" imgH="241195" progId="Equation.3">
                  <p:embed/>
                </p:oleObj>
              </mc:Choice>
              <mc:Fallback>
                <p:oleObj name="Формула" r:id="rId9" imgW="571252" imgH="241195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3143248"/>
                        <a:ext cx="2114561" cy="881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/>
          </p:cNvSpPr>
          <p:nvPr/>
        </p:nvSpPr>
        <p:spPr>
          <a:xfrm>
            <a:off x="928662" y="30144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Примеры тестовых вопросов по механике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5" name="Рисунок 34" descr="t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500306"/>
            <a:ext cx="8104862" cy="136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/>
          </p:cNvSpPr>
          <p:nvPr/>
        </p:nvSpPr>
        <p:spPr>
          <a:xfrm>
            <a:off x="928662" y="30144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Примеры тестовых вопросов по механике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t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199" y="2214554"/>
            <a:ext cx="8994833" cy="1918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/>
          </p:cNvSpPr>
          <p:nvPr/>
        </p:nvSpPr>
        <p:spPr>
          <a:xfrm>
            <a:off x="928662" y="30144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Примеры тестовых вопросов по механике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t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410" y="2500306"/>
            <a:ext cx="8281308" cy="1513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608" y="2096716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Революция в физике (начало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XX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века)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00102" y="2722243"/>
            <a:ext cx="76438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Противоречие между механикой и электродинамикой; измерение скорости света; гипотеза о сокращении всех тел в направлении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движения.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1905 г. – «К электродинамике движущихся тел» , А.Эйнштейн.</a:t>
            </a:r>
          </a:p>
          <a:p>
            <a:pPr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1921 г. – Нобелевская премия «за заслуги в математической физике, в первую очередь за открытие закона фотоэффекта»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1538" y="357166"/>
            <a:ext cx="77867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теория, описывающая движение, законы механики и пространственно-временные отношения при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произвольных скоростях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движения,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том числе и близких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 скорости света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(Релятивистская механика)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608" y="44624"/>
            <a:ext cx="8100392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Основные представления механики Ньютона</a:t>
            </a:r>
            <a:endParaRPr lang="ru-RU" sz="32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24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76606" y="703724"/>
            <a:ext cx="764386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Трехмерное пространство и независимое от него время.</a:t>
            </a:r>
          </a:p>
          <a:p>
            <a:pPr marL="514350" indent="-514350" algn="just">
              <a:buAutoNum type="arabicPeriod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Масштабы твердых тел и промежутки времени остаются одинаковыми при переходе от одной системы отсчета к другой.</a:t>
            </a:r>
          </a:p>
          <a:p>
            <a:pPr marL="514350" indent="-514350" algn="just">
              <a:buAutoNum type="arabicPeriod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Выполняется первый закон Ньютона.</a:t>
            </a:r>
          </a:p>
          <a:p>
            <a:pPr marL="514350" indent="-514350" algn="just">
              <a:buAutoNum type="arabicPeriod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Справедливы преобразования Галилея и закон сложения скоростей.</a:t>
            </a:r>
          </a:p>
          <a:p>
            <a:pPr marL="514350" indent="-514350" algn="just">
              <a:buAutoNum type="arabicPeriod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Выполняется принцип относительности Галилея.</a:t>
            </a:r>
          </a:p>
          <a:p>
            <a:pPr marL="514350" indent="-514350" algn="just">
              <a:buAutoNum type="arabicPeriod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Соблюдается принцип дальнодействия.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42976" y="30144"/>
            <a:ext cx="7772400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Измерение скорости света.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14414" y="785794"/>
            <a:ext cx="764386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Майкельсона - Морли (1887 г.)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движения Земли по орбите: 30 км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Согласно закону сложения скоростей скорость света либо увеличивается на 30 км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с, либо уменьшается на 30 км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с. Однако! Эксперимент показал, что скорость света не зависит от системы отсчета.   </a:t>
            </a: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6" t="32684" r="31479" b="45656"/>
          <a:stretch/>
        </p:blipFill>
        <p:spPr bwMode="auto">
          <a:xfrm>
            <a:off x="3458028" y="3410857"/>
            <a:ext cx="3418228" cy="344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94" y="30163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Постулаты Эйнштейна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1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321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5</a:t>
            </a: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14414" y="928670"/>
            <a:ext cx="764386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arenR"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Постулат относительности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обобщение принципа относительности Галилея на любые физические процессы: </a:t>
            </a:r>
          </a:p>
          <a:p>
            <a:pPr marL="514350" indent="-514350"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Все физические явления протекают одинаковым образом во всех инерциальных системах отсчета. </a:t>
            </a:r>
          </a:p>
          <a:p>
            <a:pPr marL="514350" indent="-514350"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(Все законы природы и уравнения их описывающие, инвариантны при переходе от одной системы отсчета к другой.) </a:t>
            </a:r>
          </a:p>
          <a:p>
            <a:pPr marL="514350" indent="-514350"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(Все инерциальные системы отсчета эквивалентны друг другу (одинаковы) по своим физическим свойствам)</a:t>
            </a:r>
            <a:endParaRPr lang="ru-RU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6</a:t>
            </a: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928694" y="30163"/>
            <a:ext cx="828677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Постулаты Эйнштейна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4414" y="928670"/>
            <a:ext cx="76438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Второй постулат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скорость света в вакууме не зависит от движения источника света и одинакова во всех направлениях</a:t>
            </a:r>
          </a:p>
          <a:p>
            <a:pPr marL="514350" indent="-514350"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Скорость света в вакууме одинакова во всех инерциальных системах отсчета.</a:t>
            </a:r>
          </a:p>
          <a:p>
            <a:pPr marL="514350" indent="-514350"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Следствие: скорость света в вакууме является предельной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3"/>
          <p:cNvGraphicFramePr>
            <a:graphicFrameLocks noChangeAspect="1"/>
          </p:cNvGraphicFramePr>
          <p:nvPr/>
        </p:nvGraphicFramePr>
        <p:xfrm>
          <a:off x="2428860" y="5429264"/>
          <a:ext cx="5338791" cy="84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Формула" r:id="rId4" imgW="1269449" imgH="203112" progId="Equation.3">
                  <p:embed/>
                </p:oleObj>
              </mc:Choice>
              <mc:Fallback>
                <p:oleObj name="Формула" r:id="rId4" imgW="1269449" imgH="203112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5429264"/>
                        <a:ext cx="5338791" cy="842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16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7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928662" y="30144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Равенство поперечных размеров тел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14414" y="857232"/>
            <a:ext cx="7643866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Согласно принципу относительности</a:t>
            </a:r>
          </a:p>
          <a:p>
            <a:pPr algn="just"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Поперечные размеры тел одинаковы во всех инерциальных системах отсчета  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2"/>
          <a:srcRect l="40630" t="52734" r="48389" b="24696"/>
          <a:stretch>
            <a:fillRect/>
          </a:stretch>
        </p:blipFill>
        <p:spPr bwMode="auto">
          <a:xfrm>
            <a:off x="3357554" y="3105147"/>
            <a:ext cx="3000396" cy="34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643174" y="3929066"/>
            <a:ext cx="4429156" cy="128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928670"/>
            <a:ext cx="3786214" cy="17145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8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928662" y="30144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Замедление времени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3428992" y="928670"/>
          <a:ext cx="3143272" cy="149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2" name="Формула" r:id="rId3" imgW="1016000" imgH="482600" progId="Equation.3">
                  <p:embed/>
                </p:oleObj>
              </mc:Choice>
              <mc:Fallback>
                <p:oleObj name="Формула" r:id="rId3" imgW="1016000" imgH="482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928670"/>
                        <a:ext cx="3143272" cy="1498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1071538" y="2887664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Лоренцево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сокращение длины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3139378" y="4000504"/>
          <a:ext cx="3790076" cy="101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3" name="Формула" r:id="rId5" imgW="1129810" imgH="304668" progId="Equation.3">
                  <p:embed/>
                </p:oleObj>
              </mc:Choice>
              <mc:Fallback>
                <p:oleObj name="Формула" r:id="rId5" imgW="1129810" imgH="30466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378" y="4000504"/>
                        <a:ext cx="3790076" cy="1019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571736" y="3929066"/>
            <a:ext cx="4714908" cy="14287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857232"/>
            <a:ext cx="3143272" cy="157163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orbel" pitchFamily="34" charset="0"/>
              </a:rPr>
              <a:t>9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928662" y="30144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Релятивистская динамика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200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3357554" y="928670"/>
          <a:ext cx="2857520" cy="1289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1" name="Формула" r:id="rId3" imgW="1079032" imgH="482391" progId="Equation.3">
                  <p:embed/>
                </p:oleObj>
              </mc:Choice>
              <mc:Fallback>
                <p:oleObj name="Формула" r:id="rId3" imgW="1079032" imgH="482391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928670"/>
                        <a:ext cx="2857520" cy="12896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14414" y="2428868"/>
            <a:ext cx="76438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масса покоя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42974" y="3071810"/>
            <a:ext cx="8001026" cy="6842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Релятивистский импульс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2832565" y="3929066"/>
          <a:ext cx="4239765" cy="1343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2" name="Формула" r:id="rId5" imgW="1536700" imgH="482600" progId="Equation.3">
                  <p:embed/>
                </p:oleObj>
              </mc:Choice>
              <mc:Fallback>
                <p:oleObj name="Формула" r:id="rId5" imgW="1536700" imgH="482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565" y="3929066"/>
                        <a:ext cx="4239765" cy="13430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7088</TotalTime>
  <Words>435</Words>
  <Application>Microsoft Office PowerPoint</Application>
  <PresentationFormat>On-screen Show (4:3)</PresentationFormat>
  <Paragraphs>73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Солнцестояние</vt:lpstr>
      <vt:lpstr>Формула</vt:lpstr>
      <vt:lpstr>Специальная теория относительности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Молекулярная физика. Термодинамика.</dc:title>
  <dc:creator>Yana</dc:creator>
  <cp:lastModifiedBy>YANA</cp:lastModifiedBy>
  <cp:revision>263</cp:revision>
  <dcterms:created xsi:type="dcterms:W3CDTF">2010-08-31T07:49:46Z</dcterms:created>
  <dcterms:modified xsi:type="dcterms:W3CDTF">2013-10-23T05:30:55Z</dcterms:modified>
</cp:coreProperties>
</file>