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4" Type="http://schemas.openxmlformats.org/officeDocument/2006/relationships/image" Target="../media/image44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Relationship Id="rId4" Type="http://schemas.openxmlformats.org/officeDocument/2006/relationships/image" Target="../media/image5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29.wmf"/><Relationship Id="rId1" Type="http://schemas.openxmlformats.org/officeDocument/2006/relationships/image" Target="../media/image3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4CF729-5742-4B62-A81F-5A6CB2F45D76}" type="datetimeFigureOut">
              <a:rPr lang="ru-RU" smtClean="0"/>
              <a:t>12.11.2013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FDDBE9-A3BF-4078-87F1-57033FE698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961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 1см</a:t>
            </a:r>
            <a:r>
              <a:rPr lang="ru-RU" sz="12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разреженного газа содержится 10</a:t>
            </a:r>
            <a:r>
              <a:rPr lang="ru-RU" sz="1200" baseline="30000" dirty="0" smtClean="0">
                <a:latin typeface="Times New Roman" pitchFamily="18" charset="0"/>
                <a:cs typeface="Times New Roman" pitchFamily="18" charset="0"/>
              </a:rPr>
              <a:t>19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молекул,</a:t>
            </a:r>
          </a:p>
          <a:p>
            <a:pPr algn="just"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 1см</a:t>
            </a:r>
            <a:r>
              <a:rPr lang="ru-RU" sz="12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твердого тела – 10</a:t>
            </a:r>
            <a:r>
              <a:rPr lang="ru-RU" sz="1200" baseline="30000" dirty="0" smtClean="0">
                <a:latin typeface="Times New Roman" pitchFamily="18" charset="0"/>
                <a:cs typeface="Times New Roman" pitchFamily="18" charset="0"/>
              </a:rPr>
              <a:t>22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молекул.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EDAC50-64FC-4233-BF2E-A4E9463755FF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1591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EDAC50-64FC-4233-BF2E-A4E9463755FF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DDBE9-A3BF-4078-87F1-57033FE6988D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4546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DDBE9-A3BF-4078-87F1-57033FE6988D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454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AAB88E-73BE-46A6-917F-87295D5622C6}" type="datetimeFigureOut">
              <a:rPr lang="ru-RU" smtClean="0"/>
              <a:t>12.11.2013</a:t>
            </a:fld>
            <a:endParaRPr lang="ru-RU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B12A61-3131-4B03-9DAC-1F2EA9A092B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AAB88E-73BE-46A6-917F-87295D5622C6}" type="datetimeFigureOut">
              <a:rPr lang="ru-RU" smtClean="0"/>
              <a:t>12.11.2013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B12A61-3131-4B03-9DAC-1F2EA9A092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AAB88E-73BE-46A6-917F-87295D5622C6}" type="datetimeFigureOut">
              <a:rPr lang="ru-RU" smtClean="0"/>
              <a:t>12.11.2013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B12A61-3131-4B03-9DAC-1F2EA9A092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AAB88E-73BE-46A6-917F-87295D5622C6}" type="datetimeFigureOut">
              <a:rPr lang="ru-RU" smtClean="0"/>
              <a:t>12.11.2013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B12A61-3131-4B03-9DAC-1F2EA9A092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AAB88E-73BE-46A6-917F-87295D5622C6}" type="datetimeFigureOut">
              <a:rPr lang="ru-RU" smtClean="0"/>
              <a:t>12.11.2013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B12A61-3131-4B03-9DAC-1F2EA9A092B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AAB88E-73BE-46A6-917F-87295D5622C6}" type="datetimeFigureOut">
              <a:rPr lang="ru-RU" smtClean="0"/>
              <a:t>12.11.2013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B12A61-3131-4B03-9DAC-1F2EA9A092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AAB88E-73BE-46A6-917F-87295D5622C6}" type="datetimeFigureOut">
              <a:rPr lang="ru-RU" smtClean="0"/>
              <a:t>12.11.2013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B12A61-3131-4B03-9DAC-1F2EA9A092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AAB88E-73BE-46A6-917F-87295D5622C6}" type="datetimeFigureOut">
              <a:rPr lang="ru-RU" smtClean="0"/>
              <a:t>12.11.2013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B12A61-3131-4B03-9DAC-1F2EA9A092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AAB88E-73BE-46A6-917F-87295D5622C6}" type="datetimeFigureOut">
              <a:rPr lang="ru-RU" smtClean="0"/>
              <a:t>12.11.2013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B12A61-3131-4B03-9DAC-1F2EA9A092B1}" type="slidenum">
              <a:rPr lang="ru-RU" smtClean="0"/>
              <a:t>‹#›</a:t>
            </a:fld>
            <a:endParaRPr lang="ru-RU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AAB88E-73BE-46A6-917F-87295D5622C6}" type="datetimeFigureOut">
              <a:rPr lang="ru-RU" smtClean="0"/>
              <a:t>12.11.2013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B12A61-3131-4B03-9DAC-1F2EA9A092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AAB88E-73BE-46A6-917F-87295D5622C6}" type="datetimeFigureOut">
              <a:rPr lang="ru-RU" smtClean="0"/>
              <a:t>12.11.2013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B12A61-3131-4B03-9DAC-1F2EA9A092B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3AAB88E-73BE-46A6-917F-87295D5622C6}" type="datetimeFigureOut">
              <a:rPr lang="ru-RU" smtClean="0"/>
              <a:t>12.11.2013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47B12A61-3131-4B03-9DAC-1F2EA9A092B1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image" Target="../media/image20.wmf"/><Relationship Id="rId3" Type="http://schemas.openxmlformats.org/officeDocument/2006/relationships/image" Target="../media/image21.jpeg"/><Relationship Id="rId7" Type="http://schemas.openxmlformats.org/officeDocument/2006/relationships/image" Target="../media/image17.wmf"/><Relationship Id="rId12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19.wmf"/><Relationship Id="rId5" Type="http://schemas.openxmlformats.org/officeDocument/2006/relationships/image" Target="../media/image16.wmf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7.bin"/><Relationship Id="rId9" Type="http://schemas.openxmlformats.org/officeDocument/2006/relationships/image" Target="../media/image18.wmf"/><Relationship Id="rId1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5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7.gif"/><Relationship Id="rId4" Type="http://schemas.openxmlformats.org/officeDocument/2006/relationships/image" Target="../media/image26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13" Type="http://schemas.openxmlformats.org/officeDocument/2006/relationships/image" Target="../media/image32.wmf"/><Relationship Id="rId3" Type="http://schemas.openxmlformats.org/officeDocument/2006/relationships/oleObject" Target="../embeddings/oleObject16.bin"/><Relationship Id="rId7" Type="http://schemas.openxmlformats.org/officeDocument/2006/relationships/image" Target="../media/image33.jpeg"/><Relationship Id="rId12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9.wmf"/><Relationship Id="rId11" Type="http://schemas.openxmlformats.org/officeDocument/2006/relationships/image" Target="../media/image31.wmf"/><Relationship Id="rId5" Type="http://schemas.openxmlformats.org/officeDocument/2006/relationships/oleObject" Target="../embeddings/oleObject17.bin"/><Relationship Id="rId10" Type="http://schemas.openxmlformats.org/officeDocument/2006/relationships/oleObject" Target="../embeddings/oleObject19.bin"/><Relationship Id="rId4" Type="http://schemas.openxmlformats.org/officeDocument/2006/relationships/image" Target="../media/image28.wmf"/><Relationship Id="rId9" Type="http://schemas.openxmlformats.org/officeDocument/2006/relationships/image" Target="../media/image30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oleObject" Target="../embeddings/oleObject21.bin"/><Relationship Id="rId7" Type="http://schemas.openxmlformats.org/officeDocument/2006/relationships/image" Target="../media/image3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34.wmf"/><Relationship Id="rId9" Type="http://schemas.openxmlformats.org/officeDocument/2006/relationships/image" Target="../media/image35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37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3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38.wmf"/><Relationship Id="rId4" Type="http://schemas.openxmlformats.org/officeDocument/2006/relationships/oleObject" Target="../embeddings/oleObject25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3" Type="http://schemas.openxmlformats.org/officeDocument/2006/relationships/oleObject" Target="../embeddings/oleObject27.bin"/><Relationship Id="rId7" Type="http://schemas.openxmlformats.org/officeDocument/2006/relationships/image" Target="../media/image4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8.bin"/><Relationship Id="rId11" Type="http://schemas.openxmlformats.org/officeDocument/2006/relationships/image" Target="../media/image44.wmf"/><Relationship Id="rId5" Type="http://schemas.openxmlformats.org/officeDocument/2006/relationships/image" Target="../media/image45.gif"/><Relationship Id="rId10" Type="http://schemas.openxmlformats.org/officeDocument/2006/relationships/oleObject" Target="../embeddings/oleObject30.bin"/><Relationship Id="rId4" Type="http://schemas.openxmlformats.org/officeDocument/2006/relationships/image" Target="../media/image41.wmf"/><Relationship Id="rId9" Type="http://schemas.openxmlformats.org/officeDocument/2006/relationships/image" Target="../media/image43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4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7.png"/><Relationship Id="rId5" Type="http://schemas.openxmlformats.org/officeDocument/2006/relationships/image" Target="../media/image46.wmf"/><Relationship Id="rId4" Type="http://schemas.openxmlformats.org/officeDocument/2006/relationships/oleObject" Target="../embeddings/oleObject3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33.bin"/><Relationship Id="rId12" Type="http://schemas.openxmlformats.org/officeDocument/2006/relationships/image" Target="../media/image5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9.wmf"/><Relationship Id="rId11" Type="http://schemas.openxmlformats.org/officeDocument/2006/relationships/oleObject" Target="../embeddings/oleObject35.bin"/><Relationship Id="rId5" Type="http://schemas.openxmlformats.org/officeDocument/2006/relationships/oleObject" Target="../embeddings/oleObject32.bin"/><Relationship Id="rId10" Type="http://schemas.openxmlformats.org/officeDocument/2006/relationships/image" Target="../media/image51.wmf"/><Relationship Id="rId4" Type="http://schemas.openxmlformats.org/officeDocument/2006/relationships/image" Target="../media/image53.png"/><Relationship Id="rId9" Type="http://schemas.openxmlformats.org/officeDocument/2006/relationships/oleObject" Target="../embeddings/oleObject34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0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2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85880" y="428604"/>
            <a:ext cx="7772400" cy="1470025"/>
          </a:xfrm>
        </p:spPr>
        <p:txBody>
          <a:bodyPr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4000" dirty="0" smtClean="0"/>
              <a:t>Общие положения молекулярно-кинетической теории (МКТ) и термодинамики.  </a:t>
            </a:r>
            <a:endParaRPr lang="ru-RU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Рисунок 3" descr="spir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1761664"/>
            <a:ext cx="3500462" cy="4953484"/>
          </a:xfrm>
          <a:prstGeom prst="rect">
            <a:avLst/>
          </a:prstGeom>
        </p:spPr>
      </p:pic>
      <p:pic>
        <p:nvPicPr>
          <p:cNvPr id="6" name="Рисунок 5" descr="motion-of-molecules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7009" y="2000240"/>
            <a:ext cx="2538329" cy="2143140"/>
          </a:xfrm>
          <a:prstGeom prst="rect">
            <a:avLst/>
          </a:prstGeom>
        </p:spPr>
      </p:pic>
      <p:pic>
        <p:nvPicPr>
          <p:cNvPr id="7" name="Рисунок 6" descr="3-3-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6446" y="4286256"/>
            <a:ext cx="2295525" cy="1866900"/>
          </a:xfrm>
          <a:prstGeom prst="rect">
            <a:avLst/>
          </a:prstGeom>
        </p:spPr>
      </p:pic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1212881" y="6355699"/>
            <a:ext cx="785971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© Музыченко Я.Б., 2013</a:t>
            </a:r>
            <a:endParaRPr lang="ru-RU" sz="2200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91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857224" y="-71462"/>
            <a:ext cx="8286776" cy="684212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4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Термодинамические параметры</a:t>
            </a:r>
          </a:p>
          <a:p>
            <a:pPr algn="ctr" fontAlgn="auto">
              <a:spcAft>
                <a:spcPts val="0"/>
              </a:spcAft>
              <a:defRPr/>
            </a:pPr>
            <a:endParaRPr lang="ru-RU" sz="3400" dirty="0">
              <a:solidFill>
                <a:schemeClr val="accent2">
                  <a:lumMod val="5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34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3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3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3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95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CB8519-CA47-46D4-90C9-765CEDDA36E7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1142976" y="500042"/>
            <a:ext cx="7643866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Температура</a:t>
            </a:r>
          </a:p>
          <a:p>
            <a:pPr algn="just">
              <a:defRPr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- величина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характеризующая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состояние термодинамического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равновесия системы;</a:t>
            </a:r>
          </a:p>
          <a:p>
            <a:pPr algn="just">
              <a:defRPr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- макроскопическая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характеристика, мера внутренней энергии системы.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2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Рисунок 28" descr="How-Do-We-Detect-Temperature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2564904"/>
            <a:ext cx="1906783" cy="2520766"/>
          </a:xfrm>
          <a:prstGeom prst="rect">
            <a:avLst/>
          </a:prstGeom>
        </p:spPr>
      </p:pic>
      <p:sp>
        <p:nvSpPr>
          <p:cNvPr id="1095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9571" name="Object 3"/>
          <p:cNvGraphicFramePr>
            <a:graphicFrameLocks noChangeAspect="1"/>
          </p:cNvGraphicFramePr>
          <p:nvPr/>
        </p:nvGraphicFramePr>
        <p:xfrm>
          <a:off x="1142976" y="5643578"/>
          <a:ext cx="3071825" cy="5953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8" name="Формула" r:id="rId4" imgW="1231366" imgH="241195" progId="Equation.3">
                  <p:embed/>
                </p:oleObj>
              </mc:Choice>
              <mc:Fallback>
                <p:oleObj name="Формула" r:id="rId4" imgW="1231366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2976" y="5643578"/>
                        <a:ext cx="3071825" cy="59531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57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9573" name="Object 5"/>
          <p:cNvGraphicFramePr>
            <a:graphicFrameLocks noChangeAspect="1"/>
          </p:cNvGraphicFramePr>
          <p:nvPr/>
        </p:nvGraphicFramePr>
        <p:xfrm>
          <a:off x="1085850" y="6234113"/>
          <a:ext cx="2487613" cy="623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9" name="Формула" r:id="rId6" imgW="1066680" imgH="266400" progId="Equation.3">
                  <p:embed/>
                </p:oleObj>
              </mc:Choice>
              <mc:Fallback>
                <p:oleObj name="Формула" r:id="rId6" imgW="106668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5850" y="6234113"/>
                        <a:ext cx="2487613" cy="623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575" name="Object 7"/>
          <p:cNvGraphicFramePr>
            <a:graphicFrameLocks noChangeAspect="1"/>
          </p:cNvGraphicFramePr>
          <p:nvPr/>
        </p:nvGraphicFramePr>
        <p:xfrm>
          <a:off x="4500562" y="5786454"/>
          <a:ext cx="2717800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0" name="Формула" r:id="rId8" imgW="1206360" imgH="203040" progId="Equation.3">
                  <p:embed/>
                </p:oleObj>
              </mc:Choice>
              <mc:Fallback>
                <p:oleObj name="Формула" r:id="rId8" imgW="12063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2" y="5786454"/>
                        <a:ext cx="2717800" cy="458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576" name="Object 8"/>
          <p:cNvGraphicFramePr>
            <a:graphicFrameLocks noChangeAspect="1"/>
          </p:cNvGraphicFramePr>
          <p:nvPr/>
        </p:nvGraphicFramePr>
        <p:xfrm>
          <a:off x="4025923" y="6215082"/>
          <a:ext cx="3760787" cy="623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1" name="Формула" r:id="rId10" imgW="1612800" imgH="266400" progId="Equation.3">
                  <p:embed/>
                </p:oleObj>
              </mc:Choice>
              <mc:Fallback>
                <p:oleObj name="Формула" r:id="rId10" imgW="161280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5923" y="6215082"/>
                        <a:ext cx="3760787" cy="623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577" name="Object 9"/>
          <p:cNvGraphicFramePr>
            <a:graphicFrameLocks noChangeAspect="1"/>
          </p:cNvGraphicFramePr>
          <p:nvPr/>
        </p:nvGraphicFramePr>
        <p:xfrm>
          <a:off x="7572396" y="5715016"/>
          <a:ext cx="1357322" cy="5440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2" name="Формула" r:id="rId12" imgW="507960" imgH="203040" progId="Equation.3">
                  <p:embed/>
                </p:oleObj>
              </mc:Choice>
              <mc:Fallback>
                <p:oleObj name="Формула" r:id="rId12" imgW="5079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2396" y="5715016"/>
                        <a:ext cx="1357322" cy="54405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1000100" y="5211561"/>
            <a:ext cx="8286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 сер. 18в.: температура –  правильное соотношение; смешение лекарств для возвращения организма в нормальное состояние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565342"/>
            <a:ext cx="3535288" cy="273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3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3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95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CB8519-CA47-46D4-90C9-765CEDDA36E7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142976" y="142852"/>
            <a:ext cx="7643866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Давление 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– сила, действующая на единицу площади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4" name="Рисунок 13" descr="motion-of-molecules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936" y="1412776"/>
            <a:ext cx="1861441" cy="1571636"/>
          </a:xfrm>
          <a:prstGeom prst="rect">
            <a:avLst/>
          </a:prstGeom>
        </p:spPr>
      </p:pic>
      <p:sp>
        <p:nvSpPr>
          <p:cNvPr id="1187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1878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7358372"/>
              </p:ext>
            </p:extLst>
          </p:nvPr>
        </p:nvGraphicFramePr>
        <p:xfrm>
          <a:off x="2997514" y="3717032"/>
          <a:ext cx="1214446" cy="10594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2" name="Формула" r:id="rId4" imgW="444307" imgH="393529" progId="Equation.3">
                  <p:embed/>
                </p:oleObj>
              </mc:Choice>
              <mc:Fallback>
                <p:oleObj name="Формула" r:id="rId4" imgW="444307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7514" y="3717032"/>
                        <a:ext cx="1214446" cy="105941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878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1878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6188112"/>
              </p:ext>
            </p:extLst>
          </p:nvPr>
        </p:nvGraphicFramePr>
        <p:xfrm>
          <a:off x="5277837" y="3789040"/>
          <a:ext cx="2151683" cy="9191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3" name="Формула" r:id="rId6" imgW="977900" imgH="419100" progId="Equation.3">
                  <p:embed/>
                </p:oleObj>
              </mc:Choice>
              <mc:Fallback>
                <p:oleObj name="Формула" r:id="rId6" imgW="9779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7837" y="3789040"/>
                        <a:ext cx="2151683" cy="9191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2428860" y="5568530"/>
            <a:ext cx="557216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атм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101325 Па = 760 мм.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рт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 ст.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1847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1142976" y="908720"/>
            <a:ext cx="7643866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Идеальный газ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– математическая модель газа, в которой: </a:t>
            </a:r>
          </a:p>
          <a:p>
            <a:pPr algn="just">
              <a:defRPr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не учитывается энергия взаимодействия между молекулами на расстоянии, </a:t>
            </a:r>
          </a:p>
          <a:p>
            <a:pPr algn="just">
              <a:defRPr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столкновения между молекулами и стенками сосуда считаются абсолютно упругими,</a:t>
            </a:r>
          </a:p>
          <a:p>
            <a:pPr algn="just">
              <a:defRPr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размеры молекул много меньше размеров сосуда. </a:t>
            </a:r>
          </a:p>
          <a:p>
            <a:pPr algn="just">
              <a:defRPr/>
            </a:pP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Идеальный газ – газ, состояние которого описывается уравнением Менделеева-Клапейрона:</a:t>
            </a:r>
          </a:p>
          <a:p>
            <a:pPr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= 8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31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Дж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К·моль – универсальная газовая постоянная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2357422" y="4572008"/>
            <a:ext cx="4429156" cy="1285884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3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3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95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CB8519-CA47-46D4-90C9-765CEDDA36E7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1187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878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28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288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893736" y="80492"/>
            <a:ext cx="8286776" cy="684212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0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Уравнение состояния идеального газа</a:t>
            </a:r>
            <a:endParaRPr lang="ru-RU" sz="3000" dirty="0">
              <a:solidFill>
                <a:schemeClr val="accent2">
                  <a:lumMod val="5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390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2390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1503943"/>
              </p:ext>
            </p:extLst>
          </p:nvPr>
        </p:nvGraphicFramePr>
        <p:xfrm>
          <a:off x="3032125" y="4714875"/>
          <a:ext cx="3052763" cy="107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2" name="Equation" r:id="rId3" imgW="1193760" imgH="419040" progId="Equation.3">
                  <p:embed/>
                </p:oleObj>
              </mc:Choice>
              <mc:Fallback>
                <p:oleObj name="Equation" r:id="rId3" imgW="11937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2125" y="4714875"/>
                        <a:ext cx="3052763" cy="1071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9126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3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3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1142976" y="1285860"/>
            <a:ext cx="7643866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defRPr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defRPr/>
            </a:pP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2147888" algn="just">
              <a:defRPr/>
            </a:pP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5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CB8519-CA47-46D4-90C9-765CEDDA36E7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sp>
        <p:nvSpPr>
          <p:cNvPr id="1187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878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28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288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857256" y="71414"/>
            <a:ext cx="8286776" cy="684212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000" dirty="0" err="1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Изопроцессы</a:t>
            </a:r>
            <a:endParaRPr lang="ru-RU" sz="3000" dirty="0">
              <a:solidFill>
                <a:schemeClr val="accent2">
                  <a:lumMod val="5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142976" y="737789"/>
            <a:ext cx="4143404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u="sng" dirty="0" err="1" smtClean="0">
                <a:latin typeface="Times New Roman" pitchFamily="18" charset="0"/>
                <a:cs typeface="Times New Roman" pitchFamily="18" charset="0"/>
              </a:rPr>
              <a:t>Изопроцессы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процессы, в которых один из параметров системы остается постоянным.</a:t>
            </a:r>
          </a:p>
          <a:p>
            <a:pPr>
              <a:defRPr/>
            </a:pPr>
            <a:endParaRPr lang="en-US" sz="2400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Изотермический процесс</a:t>
            </a:r>
          </a:p>
          <a:p>
            <a:pPr algn="ctr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T=const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Закон Бойля-Мариотта: для заданной массы при постоянной температуре давление газа меняется обратно пропорционально его температуре:</a:t>
            </a:r>
          </a:p>
          <a:p>
            <a:pPr>
              <a:defRPr/>
            </a:pP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90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2390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7244730"/>
              </p:ext>
            </p:extLst>
          </p:nvPr>
        </p:nvGraphicFramePr>
        <p:xfrm>
          <a:off x="2214563" y="5683250"/>
          <a:ext cx="1884362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5" name="Equation" r:id="rId3" imgW="736560" imgH="203040" progId="Equation.3">
                  <p:embed/>
                </p:oleObj>
              </mc:Choice>
              <mc:Fallback>
                <p:oleObj name="Equation" r:id="rId3" imgW="7365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4563" y="5683250"/>
                        <a:ext cx="1884362" cy="519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" name="Рисунок 23" descr="gz2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6380" y="1143009"/>
            <a:ext cx="3763908" cy="5286387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7643834" y="2000240"/>
            <a:ext cx="1143008" cy="3571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05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3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3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1142976" y="1285860"/>
            <a:ext cx="7643866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defRPr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defRPr/>
            </a:pP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2147888" algn="just">
              <a:defRPr/>
            </a:pP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5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CB8519-CA47-46D4-90C9-765CEDDA36E7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sp>
        <p:nvSpPr>
          <p:cNvPr id="1187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878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28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288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857256" y="71414"/>
            <a:ext cx="8286776" cy="684212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000" dirty="0" err="1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Изопроцессы</a:t>
            </a:r>
            <a:endParaRPr lang="ru-RU" sz="3000" dirty="0">
              <a:solidFill>
                <a:schemeClr val="accent2">
                  <a:lumMod val="5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142976" y="516736"/>
            <a:ext cx="414340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Изобарический процесс</a:t>
            </a:r>
          </a:p>
          <a:p>
            <a:pPr algn="ctr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p=const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Закон Гей-Люссака: </a:t>
            </a:r>
          </a:p>
          <a:p>
            <a:pPr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заданной массы при постоянном давлении объем меняется линейно с температурой:</a:t>
            </a:r>
          </a:p>
          <a:p>
            <a:pPr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90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595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2595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2991989"/>
              </p:ext>
            </p:extLst>
          </p:nvPr>
        </p:nvGraphicFramePr>
        <p:xfrm>
          <a:off x="1619672" y="4149080"/>
          <a:ext cx="2819412" cy="7048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5" name="Формула" r:id="rId3" imgW="1104900" imgH="279400" progId="Equation.3">
                  <p:embed/>
                </p:oleObj>
              </mc:Choice>
              <mc:Fallback>
                <p:oleObj name="Формула" r:id="rId3" imgW="11049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4149080"/>
                        <a:ext cx="2819412" cy="70485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595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2595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4716824"/>
              </p:ext>
            </p:extLst>
          </p:nvPr>
        </p:nvGraphicFramePr>
        <p:xfrm>
          <a:off x="2130540" y="4841525"/>
          <a:ext cx="1951354" cy="747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6" name="Формула" r:id="rId5" imgW="1016000" imgH="393700" progId="Equation.3">
                  <p:embed/>
                </p:oleObj>
              </mc:Choice>
              <mc:Fallback>
                <p:oleObj name="Формула" r:id="rId5" imgW="10160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0540" y="4841525"/>
                        <a:ext cx="1951354" cy="74771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" name="Рисунок 27" descr="kadr4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43862" y="692696"/>
            <a:ext cx="3885856" cy="5286412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7500958" y="1412776"/>
            <a:ext cx="1143008" cy="3571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6072198" y="2643182"/>
            <a:ext cx="285752" cy="285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6072198" y="3643314"/>
            <a:ext cx="285752" cy="285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2" name="Object 5"/>
          <p:cNvGraphicFramePr>
            <a:graphicFrameLocks noChangeAspect="1"/>
          </p:cNvGraphicFramePr>
          <p:nvPr/>
        </p:nvGraphicFramePr>
        <p:xfrm>
          <a:off x="6051550" y="2714625"/>
          <a:ext cx="184150" cy="220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7" name="Формула" r:id="rId8" imgW="114120" imgH="139680" progId="Equation.3">
                  <p:embed/>
                </p:oleObj>
              </mc:Choice>
              <mc:Fallback>
                <p:oleObj name="Формула" r:id="rId8" imgW="11412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1550" y="2714625"/>
                        <a:ext cx="184150" cy="220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5"/>
          <p:cNvGraphicFramePr>
            <a:graphicFrameLocks noChangeAspect="1"/>
          </p:cNvGraphicFramePr>
          <p:nvPr/>
        </p:nvGraphicFramePr>
        <p:xfrm>
          <a:off x="6072198" y="3571876"/>
          <a:ext cx="142697" cy="2206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8" name="Формула" r:id="rId10" imgW="88560" imgH="139680" progId="Equation.3">
                  <p:embed/>
                </p:oleObj>
              </mc:Choice>
              <mc:Fallback>
                <p:oleObj name="Формула" r:id="rId10" imgW="8856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2198" y="3571876"/>
                        <a:ext cx="142697" cy="2206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3244274"/>
              </p:ext>
            </p:extLst>
          </p:nvPr>
        </p:nvGraphicFramePr>
        <p:xfrm>
          <a:off x="2178113" y="3068960"/>
          <a:ext cx="1684337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9" name="Equation" r:id="rId12" imgW="660240" imgH="393480" progId="Equation.3">
                  <p:embed/>
                </p:oleObj>
              </mc:Choice>
              <mc:Fallback>
                <p:oleObj name="Equation" r:id="rId12" imgW="6602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8113" y="3068960"/>
                        <a:ext cx="1684337" cy="992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1080120" y="6043935"/>
            <a:ext cx="73803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Законы 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Бойля-Мариотта и Гей-Люссака справедливы при высоких температурах и низких давлениях</a:t>
            </a:r>
          </a:p>
        </p:txBody>
      </p:sp>
    </p:spTree>
    <p:extLst>
      <p:ext uri="{BB962C8B-B14F-4D97-AF65-F5344CB8AC3E}">
        <p14:creationId xmlns:p14="http://schemas.microsoft.com/office/powerpoint/2010/main" val="69948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3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3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1142976" y="1285860"/>
            <a:ext cx="7643866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defRPr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defRPr/>
            </a:pP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2147888" algn="just">
              <a:defRPr/>
            </a:pP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5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CB8519-CA47-46D4-90C9-765CEDDA36E7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sp>
        <p:nvSpPr>
          <p:cNvPr id="1187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878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28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288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857256" y="71414"/>
            <a:ext cx="8286776" cy="684212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000" dirty="0" err="1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Изопроцессы</a:t>
            </a:r>
            <a:endParaRPr lang="ru-RU" sz="3000" dirty="0">
              <a:solidFill>
                <a:schemeClr val="accent2">
                  <a:lumMod val="5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142976" y="737789"/>
            <a:ext cx="414340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Изохорический процесс</a:t>
            </a:r>
          </a:p>
          <a:p>
            <a:pPr algn="ctr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V=const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Закон Шарля: </a:t>
            </a:r>
          </a:p>
          <a:p>
            <a:pPr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заданной массы при постоянном объеме давление меняется линейно с температурой:</a:t>
            </a:r>
          </a:p>
        </p:txBody>
      </p:sp>
      <p:sp>
        <p:nvSpPr>
          <p:cNvPr id="12390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595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2595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0813632"/>
              </p:ext>
            </p:extLst>
          </p:nvPr>
        </p:nvGraphicFramePr>
        <p:xfrm>
          <a:off x="1697038" y="4812382"/>
          <a:ext cx="2786062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9" name="Формула" r:id="rId3" imgW="1091880" imgH="279360" progId="Equation.3">
                  <p:embed/>
                </p:oleObj>
              </mc:Choice>
              <mc:Fallback>
                <p:oleObj name="Формула" r:id="rId3" imgW="109188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7038" y="4812382"/>
                        <a:ext cx="2786062" cy="704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595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2595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7032927"/>
              </p:ext>
            </p:extLst>
          </p:nvPr>
        </p:nvGraphicFramePr>
        <p:xfrm>
          <a:off x="2192018" y="5705621"/>
          <a:ext cx="1951354" cy="747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0" name="Формула" r:id="rId5" imgW="1016000" imgH="393700" progId="Equation.3">
                  <p:embed/>
                </p:oleObj>
              </mc:Choice>
              <mc:Fallback>
                <p:oleObj name="Формула" r:id="rId5" imgW="10160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2018" y="5705621"/>
                        <a:ext cx="1951354" cy="74771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Прямоугольник 28"/>
          <p:cNvSpPr/>
          <p:nvPr/>
        </p:nvSpPr>
        <p:spPr>
          <a:xfrm>
            <a:off x="7500958" y="1714488"/>
            <a:ext cx="1143008" cy="3571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Рисунок 29" descr="kadr2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72066" y="810760"/>
            <a:ext cx="3929090" cy="5261446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7572396" y="1285860"/>
            <a:ext cx="1143008" cy="37862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5806313"/>
              </p:ext>
            </p:extLst>
          </p:nvPr>
        </p:nvGraphicFramePr>
        <p:xfrm>
          <a:off x="2284413" y="3876972"/>
          <a:ext cx="1649412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1" name="Equation" r:id="rId8" imgW="647640" imgH="393480" progId="Equation.3">
                  <p:embed/>
                </p:oleObj>
              </mc:Choice>
              <mc:Fallback>
                <p:oleObj name="Equation" r:id="rId8" imgW="647640" imgH="3934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4413" y="3876972"/>
                        <a:ext cx="1649412" cy="992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4490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3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3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95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87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878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28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288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390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595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595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" name="Заголовок 1"/>
          <p:cNvSpPr txBox="1">
            <a:spLocks/>
          </p:cNvSpPr>
          <p:nvPr/>
        </p:nvSpPr>
        <p:spPr>
          <a:xfrm>
            <a:off x="857224" y="0"/>
            <a:ext cx="8286776" cy="684212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0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Уравнение состояния идеального газа</a:t>
            </a:r>
            <a:endParaRPr lang="ru-RU" sz="3000" dirty="0">
              <a:solidFill>
                <a:schemeClr val="accent2">
                  <a:lumMod val="5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800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2800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7589030"/>
              </p:ext>
            </p:extLst>
          </p:nvPr>
        </p:nvGraphicFramePr>
        <p:xfrm>
          <a:off x="3348038" y="1157288"/>
          <a:ext cx="3081337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7" name="Equation" r:id="rId3" imgW="812520" imgH="203040" progId="Equation.3">
                  <p:embed/>
                </p:oleObj>
              </mc:Choice>
              <mc:Fallback>
                <p:oleObj name="Equation" r:id="rId3" imgW="8125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038" y="1157288"/>
                        <a:ext cx="3081337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Номер слайда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CB8519-CA47-46D4-90C9-765CEDDA36E7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001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3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3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95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87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878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28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288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390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595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595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" name="Заголовок 1"/>
          <p:cNvSpPr txBox="1">
            <a:spLocks/>
          </p:cNvSpPr>
          <p:nvPr/>
        </p:nvSpPr>
        <p:spPr>
          <a:xfrm>
            <a:off x="857224" y="0"/>
            <a:ext cx="8286776" cy="684212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4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Смеси газов. Закон Дальтона</a:t>
            </a:r>
            <a:endParaRPr lang="ru-RU" sz="3400" dirty="0">
              <a:solidFill>
                <a:schemeClr val="accent2">
                  <a:lumMod val="5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800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29027" name="Picture 3"/>
          <p:cNvPicPr>
            <a:picLocks noChangeAspect="1" noChangeArrowheads="1"/>
          </p:cNvPicPr>
          <p:nvPr/>
        </p:nvPicPr>
        <p:blipFill>
          <a:blip r:embed="rId3"/>
          <a:srcRect b="29491"/>
          <a:stretch>
            <a:fillRect/>
          </a:stretch>
        </p:blipFill>
        <p:spPr bwMode="auto">
          <a:xfrm>
            <a:off x="1071538" y="642918"/>
            <a:ext cx="321471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Прямоугольник 19"/>
          <p:cNvSpPr/>
          <p:nvPr/>
        </p:nvSpPr>
        <p:spPr>
          <a:xfrm>
            <a:off x="1785918" y="3429000"/>
            <a:ext cx="2428892" cy="12858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0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290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324759"/>
              </p:ext>
            </p:extLst>
          </p:nvPr>
        </p:nvGraphicFramePr>
        <p:xfrm>
          <a:off x="4625975" y="928688"/>
          <a:ext cx="3614738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8" name="Equation" r:id="rId4" imgW="1257120" imgH="228600" progId="Equation.3">
                  <p:embed/>
                </p:oleObj>
              </mc:Choice>
              <mc:Fallback>
                <p:oleObj name="Equation" r:id="rId4" imgW="12571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5975" y="928688"/>
                        <a:ext cx="3614738" cy="657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1071538" y="3104381"/>
            <a:ext cx="7643866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Давление смеси газов равно сумме парциальных давлений газов, входящих в смесь.</a:t>
            </a:r>
          </a:p>
          <a:p>
            <a:pPr>
              <a:defRPr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Парциальное давление –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давление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которое оказывал бы газ в отсутствие остальных. </a:t>
            </a:r>
          </a:p>
        </p:txBody>
      </p: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CB8519-CA47-46D4-90C9-765CEDDA36E7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857224" y="4714884"/>
            <a:ext cx="8286776" cy="684212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4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Молярная масса смеси газов</a:t>
            </a:r>
            <a:endParaRPr lang="ru-RU" sz="3400" dirty="0">
              <a:solidFill>
                <a:schemeClr val="accent2">
                  <a:lumMod val="5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26" name="Object 4"/>
          <p:cNvGraphicFramePr>
            <a:graphicFrameLocks noChangeAspect="1"/>
          </p:cNvGraphicFramePr>
          <p:nvPr/>
        </p:nvGraphicFramePr>
        <p:xfrm>
          <a:off x="3714744" y="5548335"/>
          <a:ext cx="2409825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9" name="Формула" r:id="rId6" imgW="838080" imgH="380880" progId="Equation.3">
                  <p:embed/>
                </p:oleObj>
              </mc:Choice>
              <mc:Fallback>
                <p:oleObj name="Формула" r:id="rId6" imgW="83808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4744" y="5548335"/>
                        <a:ext cx="2409825" cy="1095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9521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3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3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95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87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878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28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288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390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595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595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" name="Заголовок 1"/>
          <p:cNvSpPr txBox="1">
            <a:spLocks/>
          </p:cNvSpPr>
          <p:nvPr/>
        </p:nvSpPr>
        <p:spPr>
          <a:xfrm>
            <a:off x="857224" y="0"/>
            <a:ext cx="8286776" cy="684212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4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Основное уравнение МКТ</a:t>
            </a:r>
            <a:endParaRPr lang="ru-RU" sz="3400" dirty="0">
              <a:solidFill>
                <a:schemeClr val="accent2">
                  <a:lumMod val="5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800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90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290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7756416"/>
              </p:ext>
            </p:extLst>
          </p:nvPr>
        </p:nvGraphicFramePr>
        <p:xfrm>
          <a:off x="5330527" y="1259607"/>
          <a:ext cx="240982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7" name="Equation" r:id="rId3" imgW="838080" imgH="228600" progId="Equation.3">
                  <p:embed/>
                </p:oleObj>
              </mc:Choice>
              <mc:Fallback>
                <p:oleObj name="Equation" r:id="rId3" imgW="8380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0527" y="1259607"/>
                        <a:ext cx="2409825" cy="657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CB8519-CA47-46D4-90C9-765CEDDA36E7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755" y="919733"/>
            <a:ext cx="3067050" cy="2581275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5465158"/>
              </p:ext>
            </p:extLst>
          </p:nvPr>
        </p:nvGraphicFramePr>
        <p:xfrm>
          <a:off x="5148064" y="2132856"/>
          <a:ext cx="2921000" cy="1131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8" name="Equation" r:id="rId6" imgW="1015920" imgH="393480" progId="Equation.3">
                  <p:embed/>
                </p:oleObj>
              </mc:Choice>
              <mc:Fallback>
                <p:oleObj name="Equation" r:id="rId6" imgW="1015920" imgH="393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064" y="2132856"/>
                        <a:ext cx="2921000" cy="1131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0108730"/>
              </p:ext>
            </p:extLst>
          </p:nvPr>
        </p:nvGraphicFramePr>
        <p:xfrm>
          <a:off x="3187476" y="5393456"/>
          <a:ext cx="3760788" cy="1131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9" name="Equation" r:id="rId8" imgW="1307880" imgH="393480" progId="Equation.3">
                  <p:embed/>
                </p:oleObj>
              </mc:Choice>
              <mc:Fallback>
                <p:oleObj name="Equation" r:id="rId8" imgW="13078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7476" y="5393456"/>
                        <a:ext cx="3760788" cy="1131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1115616" y="4736757"/>
            <a:ext cx="764386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Давление, оказывамое на стенку:</a:t>
            </a:r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869992"/>
              </p:ext>
            </p:extLst>
          </p:nvPr>
        </p:nvGraphicFramePr>
        <p:xfrm>
          <a:off x="3131840" y="3861048"/>
          <a:ext cx="3395663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0" name="Equation" r:id="rId10" imgW="1180800" imgH="253800" progId="Equation.3">
                  <p:embed/>
                </p:oleObj>
              </mc:Choice>
              <mc:Fallback>
                <p:oleObj name="Equation" r:id="rId10" imgW="11808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1840" y="3861048"/>
                        <a:ext cx="3395663" cy="73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6095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1071538" y="44624"/>
            <a:ext cx="7643866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Введем упрощения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defRPr/>
            </a:pP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  <a:defRPr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Молекулы движутся в 3-х взаимно перпендикулярных направлениях;</a:t>
            </a:r>
          </a:p>
          <a:p>
            <a:pPr marL="514350" indent="-514350">
              <a:buAutoNum type="arabicPeriod"/>
              <a:defRPr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Скорость молекул одинакова.</a:t>
            </a:r>
          </a:p>
        </p:txBody>
      </p:sp>
      <p:sp>
        <p:nvSpPr>
          <p:cNvPr id="103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3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3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95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87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878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28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288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390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595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595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800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90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CB8519-CA47-46D4-90C9-765CEDDA36E7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2414033"/>
              </p:ext>
            </p:extLst>
          </p:nvPr>
        </p:nvGraphicFramePr>
        <p:xfrm>
          <a:off x="2855242" y="5300663"/>
          <a:ext cx="4237038" cy="1131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8" name="Equation" r:id="rId4" imgW="1473120" imgH="393480" progId="Equation.3">
                  <p:embed/>
                </p:oleObj>
              </mc:Choice>
              <mc:Fallback>
                <p:oleObj name="Equation" r:id="rId4" imgW="14731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5242" y="5300663"/>
                        <a:ext cx="4237038" cy="1131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79" t="24792" r="31128" b="55209"/>
          <a:stretch/>
        </p:blipFill>
        <p:spPr bwMode="auto">
          <a:xfrm>
            <a:off x="1835696" y="2325072"/>
            <a:ext cx="2611597" cy="2695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12" t="42238" r="52607" b="42440"/>
          <a:stretch/>
        </p:blipFill>
        <p:spPr bwMode="auto">
          <a:xfrm>
            <a:off x="5436096" y="2471478"/>
            <a:ext cx="2019660" cy="2325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410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857224" y="142852"/>
            <a:ext cx="8286776" cy="684212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4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МКТ (статистическая физика) и термодинамика</a:t>
            </a:r>
          </a:p>
          <a:p>
            <a:pPr algn="ctr" fontAlgn="auto">
              <a:spcAft>
                <a:spcPts val="0"/>
              </a:spcAft>
              <a:defRPr/>
            </a:pPr>
            <a:endParaRPr lang="ru-RU" sz="3400" dirty="0">
              <a:solidFill>
                <a:schemeClr val="accent2">
                  <a:lumMod val="5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34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3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3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3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1200102" y="1268760"/>
            <a:ext cx="7643866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Предмет исследований – 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макросистема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– система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состоящая из очень большого количества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частиц.</a:t>
            </a:r>
          </a:p>
          <a:p>
            <a:pPr algn="just">
              <a:defRPr/>
            </a:pPr>
            <a:endParaRPr lang="ru-RU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Два похода к изучению макросистем: МКТ и термодинамика.</a:t>
            </a:r>
          </a:p>
          <a:p>
            <a:pPr algn="just">
              <a:defRPr/>
            </a:pPr>
            <a:endParaRPr lang="ru-RU" sz="2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МКТ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изучает свойства макросистемы как суммарный результат действия всех молекул.</a:t>
            </a:r>
          </a:p>
          <a:p>
            <a:pPr algn="just">
              <a:defRPr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МКТ используется </a:t>
            </a:r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статистический метод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рассматривая движение не отдельных молекул, а средние величины, которые описывают движение огромного количества частиц (средняя скорость, среднее значение энергии).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5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CB8519-CA47-46D4-90C9-765CEDDA36E7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583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27"/>
          <p:cNvSpPr/>
          <p:nvPr/>
        </p:nvSpPr>
        <p:spPr>
          <a:xfrm>
            <a:off x="4499992" y="4375364"/>
            <a:ext cx="3382096" cy="1285884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071538" y="-27384"/>
                <a:ext cx="7643866" cy="40934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ru-RU" sz="2600" dirty="0" smtClean="0">
                    <a:latin typeface="Times New Roman" pitchFamily="18" charset="0"/>
                    <a:cs typeface="Times New Roman" pitchFamily="18" charset="0"/>
                  </a:rPr>
                  <a:t>Суммарный импульс, сообщаемый элементу площади стенки:</a:t>
                </a:r>
              </a:p>
              <a:p>
                <a:pPr>
                  <a:defRPr/>
                </a:pPr>
                <a:endParaRPr lang="ru-RU" sz="2600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defRPr/>
                </a:pPr>
                <a:endParaRPr lang="ru-RU" sz="26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defRPr/>
                </a:pPr>
                <a:endParaRPr lang="ru-RU" sz="2600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defRPr/>
                </a:pPr>
                <a:r>
                  <a:rPr lang="ru-RU" sz="2600" dirty="0" smtClean="0">
                    <a:latin typeface="Times New Roman" pitchFamily="18" charset="0"/>
                    <a:cs typeface="Times New Roman" pitchFamily="18" charset="0"/>
                  </a:rPr>
                  <a:t>Давление газа на стенки сосуда:</a:t>
                </a:r>
              </a:p>
              <a:p>
                <a:pPr>
                  <a:defRPr/>
                </a:pPr>
                <a:endParaRPr lang="ru-RU" sz="2600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defRPr/>
                </a:pPr>
                <a:endParaRPr lang="ru-RU" sz="26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defRPr/>
                </a:pPr>
                <a:endParaRPr lang="ru-RU" sz="2600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defRPr/>
                </a:pPr>
                <a:r>
                  <a:rPr lang="ru-RU" sz="2600" dirty="0" smtClean="0">
                    <a:latin typeface="Times New Roman" pitchFamily="18" charset="0"/>
                    <a:cs typeface="Times New Roman" pitchFamily="18" charset="0"/>
                  </a:rPr>
                  <a:t>Если скорость </a:t>
                </a:r>
                <a14:m>
                  <m:oMath xmlns:m="http://schemas.openxmlformats.org/officeDocument/2006/math">
                    <m:r>
                      <a:rPr lang="ru-RU" sz="260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𝜐</m:t>
                    </m:r>
                    <m:r>
                      <a:rPr lang="ru-RU" sz="260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≠</m:t>
                    </m:r>
                    <m:r>
                      <a:rPr lang="en-US" sz="26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𝑐𝑜𝑛𝑠𝑡</m:t>
                    </m:r>
                  </m:oMath>
                </a14:m>
                <a:endParaRPr lang="ru-RU" sz="2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538" y="-27384"/>
                <a:ext cx="7643866" cy="4093428"/>
              </a:xfrm>
              <a:prstGeom prst="rect">
                <a:avLst/>
              </a:prstGeom>
              <a:blipFill rotWithShape="1">
                <a:blip r:embed="rId4"/>
                <a:stretch>
                  <a:fillRect l="-1435" t="-1341" b="-28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3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3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95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87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878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28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288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390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595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595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800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90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CB8519-CA47-46D4-90C9-765CEDDA36E7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3296887"/>
              </p:ext>
            </p:extLst>
          </p:nvPr>
        </p:nvGraphicFramePr>
        <p:xfrm>
          <a:off x="2763962" y="917214"/>
          <a:ext cx="4184302" cy="10716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8" name="Equation" r:id="rId5" imgW="1536480" imgH="393480" progId="Equation.3">
                  <p:embed/>
                </p:oleObj>
              </mc:Choice>
              <mc:Fallback>
                <p:oleObj name="Equation" r:id="rId5" imgW="15364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3962" y="917214"/>
                        <a:ext cx="4184302" cy="10716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7997483"/>
              </p:ext>
            </p:extLst>
          </p:nvPr>
        </p:nvGraphicFramePr>
        <p:xfrm>
          <a:off x="2914650" y="2492896"/>
          <a:ext cx="3745582" cy="10755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9" name="Equation" r:id="rId7" imgW="1371600" imgH="393480" progId="Equation.3">
                  <p:embed/>
                </p:oleObj>
              </mc:Choice>
              <mc:Fallback>
                <p:oleObj name="Equation" r:id="rId7" imgW="13716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4650" y="2492896"/>
                        <a:ext cx="3745582" cy="10755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4482689"/>
              </p:ext>
            </p:extLst>
          </p:nvPr>
        </p:nvGraphicFramePr>
        <p:xfrm>
          <a:off x="1737370" y="4477420"/>
          <a:ext cx="2114550" cy="1039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0" name="Equation" r:id="rId9" imgW="799920" imgH="393480" progId="Equation.3">
                  <p:embed/>
                </p:oleObj>
              </mc:Choice>
              <mc:Fallback>
                <p:oleObj name="Equation" r:id="rId9" imgW="799920" imgH="393480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7370" y="4477420"/>
                        <a:ext cx="2114550" cy="1039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1961106"/>
              </p:ext>
            </p:extLst>
          </p:nvPr>
        </p:nvGraphicFramePr>
        <p:xfrm>
          <a:off x="5025033" y="4437112"/>
          <a:ext cx="2427287" cy="107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1" name="Equation" r:id="rId11" imgW="888840" imgH="393480" progId="Equation.3">
                  <p:embed/>
                </p:oleObj>
              </mc:Choice>
              <mc:Fallback>
                <p:oleObj name="Equation" r:id="rId11" imgW="8888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5033" y="4437112"/>
                        <a:ext cx="2427287" cy="1076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Заголовок 1"/>
          <p:cNvSpPr txBox="1">
            <a:spLocks/>
          </p:cNvSpPr>
          <p:nvPr/>
        </p:nvSpPr>
        <p:spPr>
          <a:xfrm>
            <a:off x="4139952" y="5805264"/>
            <a:ext cx="4143388" cy="684212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Основное уравнение МКТ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84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3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3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1142976" y="1142984"/>
            <a:ext cx="7643866" cy="3385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defRPr/>
            </a:pP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Термодинамика </a:t>
            </a: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(греч. терме – тепло, динамис 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сила)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– изучает свойства макросистем, не учитывая внутреннее строение вещества и характер движения отдельных частиц. </a:t>
            </a:r>
          </a:p>
          <a:p>
            <a:pPr algn="just">
              <a:defRPr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основе термодинамики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лежат несколько законов (начал), установленных в результате большого числа опытных фактов.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5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6" name="Рисунок 15" descr="motion-of-molecules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1777" y="4643446"/>
            <a:ext cx="1692191" cy="142873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984629" y="5143512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МКТ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Рисунок 18" descr="cube.png"/>
          <p:cNvPicPr>
            <a:picLocks noChangeAspect="1"/>
          </p:cNvPicPr>
          <p:nvPr/>
        </p:nvPicPr>
        <p:blipFill>
          <a:blip r:embed="rId4"/>
          <a:srcRect l="19761" t="16846" r="20958" b="11559"/>
          <a:stretch>
            <a:fillRect/>
          </a:stretch>
        </p:blipFill>
        <p:spPr>
          <a:xfrm>
            <a:off x="5161744" y="4572008"/>
            <a:ext cx="1643074" cy="169284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661678" y="6286520"/>
            <a:ext cx="2430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ТЕРМОДИНАМИКА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Скругленная соединительная линия 23"/>
          <p:cNvCxnSpPr/>
          <p:nvPr/>
        </p:nvCxnSpPr>
        <p:spPr>
          <a:xfrm rot="16200000" flipV="1">
            <a:off x="6304752" y="5786454"/>
            <a:ext cx="642942" cy="357190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Заголовок 1"/>
          <p:cNvSpPr txBox="1">
            <a:spLocks/>
          </p:cNvSpPr>
          <p:nvPr/>
        </p:nvSpPr>
        <p:spPr>
          <a:xfrm>
            <a:off x="857224" y="-41294"/>
            <a:ext cx="8286776" cy="684212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4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МКТ (статистическая физика) и термодинамика. Различия в подходах.</a:t>
            </a:r>
            <a:endParaRPr lang="ru-RU" sz="3400" dirty="0">
              <a:solidFill>
                <a:schemeClr val="accent2">
                  <a:lumMod val="5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34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5" name="Номер слайда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CB8519-CA47-46D4-90C9-765CEDDA36E7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538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857224" y="142852"/>
            <a:ext cx="8286776" cy="684212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4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Основные положения МКТ</a:t>
            </a:r>
          </a:p>
          <a:p>
            <a:pPr algn="ctr" fontAlgn="auto">
              <a:spcAft>
                <a:spcPts val="0"/>
              </a:spcAft>
              <a:defRPr/>
            </a:pPr>
            <a:endParaRPr lang="ru-RU" sz="3400" dirty="0">
              <a:solidFill>
                <a:schemeClr val="accent2">
                  <a:lumMod val="5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34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3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3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3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1200102" y="836712"/>
            <a:ext cx="7643866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algn="just">
              <a:buAutoNum type="arabicPeriod"/>
              <a:defRPr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Все тела состоят из очень большого числа частиц. </a:t>
            </a:r>
          </a:p>
          <a:p>
            <a:pPr marL="514350" indent="-514350" algn="just">
              <a:buAutoNum type="arabicPeriod"/>
              <a:defRPr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Частицы постоянно находятся в хаотичном, беспорядочном, не имеющем преиму-щественного направления движении. Интенсивность движения определяется температурой.</a:t>
            </a:r>
          </a:p>
          <a:p>
            <a:pPr algn="just">
              <a:defRPr/>
            </a:pP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1827 – Броуновское движение.</a:t>
            </a:r>
          </a:p>
        </p:txBody>
      </p:sp>
      <p:sp>
        <p:nvSpPr>
          <p:cNvPr id="1095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4" name="Рисунок 1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816" y="4725344"/>
            <a:ext cx="2337663" cy="1800000"/>
          </a:xfrm>
          <a:prstGeom prst="rect">
            <a:avLst/>
          </a:prstGeom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CB8519-CA47-46D4-90C9-765CEDDA36E7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106" y="4725344"/>
            <a:ext cx="205323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7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857224" y="142852"/>
            <a:ext cx="8286776" cy="684212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4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История развития представлений об МКТ</a:t>
            </a:r>
          </a:p>
          <a:p>
            <a:pPr algn="ctr" fontAlgn="auto">
              <a:spcAft>
                <a:spcPts val="0"/>
              </a:spcAft>
              <a:defRPr/>
            </a:pPr>
            <a:endParaRPr lang="ru-RU" sz="3400" dirty="0">
              <a:solidFill>
                <a:schemeClr val="accent2">
                  <a:lumMod val="5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34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3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3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3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1200102" y="836712"/>
            <a:ext cx="7643866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Древняя Греция – первые представления об атомах.</a:t>
            </a:r>
          </a:p>
          <a:p>
            <a:pPr marL="2506663" algn="just">
              <a:defRPr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506663" algn="just">
              <a:defRPr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XVIII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в. – М.В. Ломоносов – исходил из молекулярных представлений, считал причиной возникновения теплоты вращательное движение молекул. Отвергал теорию теплорода.</a:t>
            </a:r>
          </a:p>
          <a:p>
            <a:pPr algn="just">
              <a:defRPr/>
            </a:pP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2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Теплород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– невесомый флюид, содержащийся во всех телах, причина тепловых явлений. Температура  - характеристика крепости смеси вещества и теплорода.</a:t>
            </a:r>
          </a:p>
        </p:txBody>
      </p:sp>
      <p:sp>
        <p:nvSpPr>
          <p:cNvPr id="1095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CB8519-CA47-46D4-90C9-765CEDDA36E7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499762"/>
            <a:ext cx="2232248" cy="3330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57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3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3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1142976" y="1285860"/>
            <a:ext cx="7643866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defRPr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defRPr/>
            </a:pP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2147888" algn="just">
              <a:defRPr/>
            </a:pP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5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CB8519-CA47-46D4-90C9-765CEDDA36E7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1187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878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1142976" y="714356"/>
            <a:ext cx="7643866" cy="43601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Молекулярная масса вещества (молекулярный вес)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– отношение массы молекулы этого вещества к массе 1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/12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массы изотопа углерода С</a:t>
            </a:r>
            <a:r>
              <a:rPr lang="ru-RU" sz="2600" baseline="30000" dirty="0" smtClean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defRPr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defRPr/>
            </a:pP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Количество вещества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масса которого, выраженная в </a:t>
            </a: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кг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равна его молекулярной массе – килограмм-молекула (</a:t>
            </a: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кмоль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endParaRPr lang="ru-RU" sz="2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600" baseline="-25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857224" y="-71462"/>
            <a:ext cx="8286776" cy="684212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4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Масса молекул</a:t>
            </a:r>
            <a:endParaRPr lang="ru-RU" sz="3400" dirty="0">
              <a:solidFill>
                <a:schemeClr val="accent2">
                  <a:lumMod val="5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28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288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1307971"/>
              </p:ext>
            </p:extLst>
          </p:nvPr>
        </p:nvGraphicFramePr>
        <p:xfrm>
          <a:off x="2627784" y="4221088"/>
          <a:ext cx="4591050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Формула" r:id="rId3" imgW="1968500" imgH="431800" progId="Equation.3">
                  <p:embed/>
                </p:oleObj>
              </mc:Choice>
              <mc:Fallback>
                <p:oleObj name="Формула" r:id="rId3" imgW="19685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784" y="4221088"/>
                        <a:ext cx="4591050" cy="1000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6249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3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3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1142976" y="1285860"/>
            <a:ext cx="7643866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defRPr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defRPr/>
            </a:pP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2147888" algn="just">
              <a:defRPr/>
            </a:pP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5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CB8519-CA47-46D4-90C9-765CEDDA36E7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1187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878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1115616" y="3284984"/>
            <a:ext cx="7643866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1811 – закон Авогадро –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один моль вещества содержит одно и то же число молекул. Один моль газа при одинаковых условиях занимает  один и тот же объем. </a:t>
            </a:r>
          </a:p>
          <a:p>
            <a:pPr algn="just">
              <a:defRPr/>
            </a:pP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Число Лошмидта – число молекул, содержащихся в идеальном газе при н.у.</a:t>
            </a:r>
            <a:endParaRPr lang="ru-RU" sz="2600" baseline="-25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857224" y="-71462"/>
            <a:ext cx="8286776" cy="684212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4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Масса молекул</a:t>
            </a:r>
            <a:endParaRPr lang="ru-RU" sz="3400" dirty="0">
              <a:solidFill>
                <a:schemeClr val="accent2">
                  <a:lumMod val="5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28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288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2288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6595146"/>
              </p:ext>
            </p:extLst>
          </p:nvPr>
        </p:nvGraphicFramePr>
        <p:xfrm>
          <a:off x="1164530" y="674687"/>
          <a:ext cx="7727950" cy="275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" name="Equation" r:id="rId3" imgW="3695400" imgH="1320480" progId="Equation.3">
                  <p:embed/>
                </p:oleObj>
              </mc:Choice>
              <mc:Fallback>
                <p:oleObj name="Equation" r:id="rId3" imgW="3695400" imgH="1320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4530" y="674687"/>
                        <a:ext cx="7727950" cy="27543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6508368"/>
              </p:ext>
            </p:extLst>
          </p:nvPr>
        </p:nvGraphicFramePr>
        <p:xfrm>
          <a:off x="3323691" y="6237312"/>
          <a:ext cx="3408549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" name="Equation" r:id="rId5" imgW="1422360" imgH="241200" progId="Equation.3">
                  <p:embed/>
                </p:oleObj>
              </mc:Choice>
              <mc:Fallback>
                <p:oleObj name="Equation" r:id="rId5" imgW="14223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3691" y="6237312"/>
                        <a:ext cx="3408549" cy="5760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2324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3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3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95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CB8519-CA47-46D4-90C9-765CEDDA36E7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1187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878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1115616" y="620688"/>
            <a:ext cx="764386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Оценим размер молекул воды:</a:t>
            </a:r>
            <a:endParaRPr lang="ru-RU" sz="2600" baseline="-25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857224" y="-71462"/>
            <a:ext cx="8286776" cy="684212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400" dirty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Р</a:t>
            </a:r>
            <a:r>
              <a:rPr lang="ru-RU" sz="34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азмер молекул</a:t>
            </a:r>
            <a:endParaRPr lang="ru-RU" sz="3400" dirty="0">
              <a:solidFill>
                <a:schemeClr val="accent2">
                  <a:lumMod val="5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28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288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188336"/>
              </p:ext>
            </p:extLst>
          </p:nvPr>
        </p:nvGraphicFramePr>
        <p:xfrm>
          <a:off x="1368425" y="1282700"/>
          <a:ext cx="3286125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6" name="Equation" r:id="rId3" imgW="1371600" imgH="228600" progId="Equation.3">
                  <p:embed/>
                </p:oleObj>
              </mc:Choice>
              <mc:Fallback>
                <p:oleObj name="Equation" r:id="rId3" imgW="1371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8425" y="1282700"/>
                        <a:ext cx="3286125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8543406"/>
              </p:ext>
            </p:extLst>
          </p:nvPr>
        </p:nvGraphicFramePr>
        <p:xfrm>
          <a:off x="1403648" y="1916113"/>
          <a:ext cx="2281237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7" name="Equation" r:id="rId5" imgW="952200" imgH="228600" progId="Equation.3">
                  <p:embed/>
                </p:oleObj>
              </mc:Choice>
              <mc:Fallback>
                <p:oleObj name="Equation" r:id="rId5" imgW="952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1916113"/>
                        <a:ext cx="2281237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8013954"/>
              </p:ext>
            </p:extLst>
          </p:nvPr>
        </p:nvGraphicFramePr>
        <p:xfrm>
          <a:off x="4071938" y="5229225"/>
          <a:ext cx="2128837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8" name="Equation" r:id="rId7" imgW="888840" imgH="228600" progId="Equation.3">
                  <p:embed/>
                </p:oleObj>
              </mc:Choice>
              <mc:Fallback>
                <p:oleObj name="Equation" r:id="rId7" imgW="8888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1938" y="5229225"/>
                        <a:ext cx="2128837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53777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857224" y="-71462"/>
            <a:ext cx="8286776" cy="684212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4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Состояние системы. Процесс.</a:t>
            </a:r>
          </a:p>
          <a:p>
            <a:pPr algn="ctr" fontAlgn="auto">
              <a:spcAft>
                <a:spcPts val="0"/>
              </a:spcAft>
              <a:defRPr/>
            </a:pPr>
            <a:endParaRPr lang="ru-RU" sz="3400" dirty="0">
              <a:solidFill>
                <a:schemeClr val="accent2">
                  <a:lumMod val="5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34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3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3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3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1142976" y="1285860"/>
            <a:ext cx="7643866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defRPr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defRPr/>
            </a:pP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2147888" algn="just">
              <a:defRPr/>
            </a:pP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5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CB8519-CA47-46D4-90C9-765CEDDA36E7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1142976" y="500042"/>
            <a:ext cx="7643866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600" u="sng" dirty="0" smtClean="0">
                <a:latin typeface="Times New Roman" pitchFamily="18" charset="0"/>
                <a:cs typeface="Times New Roman" pitchFamily="18" charset="0"/>
              </a:rPr>
              <a:t>Термодинамическая система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– система, состоящая из макроскопических тел, которые могут обмениваться энергией как между собой так и другими телами. </a:t>
            </a:r>
          </a:p>
          <a:p>
            <a:pPr algn="just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описания термодинамической системы используются физические величины – параметры состояний –  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(температура, давление, объем).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Равновесное состояние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состояние системы, при котором все параметры системы имеют определенные постоянные значения.</a:t>
            </a:r>
          </a:p>
          <a:p>
            <a:pPr algn="just"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2330450" algn="just">
              <a:defRPr/>
            </a:pP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Равновесный процесс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процесс, состоящий из непрерывной последовательности равновесных состояний.</a:t>
            </a:r>
          </a:p>
        </p:txBody>
      </p:sp>
      <p:sp>
        <p:nvSpPr>
          <p:cNvPr id="1095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957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941168"/>
            <a:ext cx="1800200" cy="1661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27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2327</TotalTime>
  <Words>768</Words>
  <Application>Microsoft Office PowerPoint</Application>
  <PresentationFormat>On-screen Show (4:3)</PresentationFormat>
  <Paragraphs>145</Paragraphs>
  <Slides>20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Solstice</vt:lpstr>
      <vt:lpstr>Формула</vt:lpstr>
      <vt:lpstr>Equation</vt:lpstr>
      <vt:lpstr>Общие положения молекулярно-кинетической теории (МКТ) и термодинамики.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Общие положения молекулярно-кинетической теории (МКТ) и термодинамики.</dc:title>
  <dc:creator>YANA</dc:creator>
  <cp:lastModifiedBy>YANA</cp:lastModifiedBy>
  <cp:revision>20</cp:revision>
  <dcterms:created xsi:type="dcterms:W3CDTF">2013-11-07T19:53:51Z</dcterms:created>
  <dcterms:modified xsi:type="dcterms:W3CDTF">2013-11-13T03:02:05Z</dcterms:modified>
</cp:coreProperties>
</file>