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0"/>
  </p:notesMasterIdLst>
  <p:sldIdLst>
    <p:sldId id="256" r:id="rId2"/>
    <p:sldId id="315" r:id="rId3"/>
    <p:sldId id="316" r:id="rId4"/>
    <p:sldId id="317" r:id="rId5"/>
    <p:sldId id="318" r:id="rId6"/>
    <p:sldId id="319" r:id="rId7"/>
    <p:sldId id="305" r:id="rId8"/>
    <p:sldId id="295" r:id="rId9"/>
    <p:sldId id="294" r:id="rId10"/>
    <p:sldId id="297" r:id="rId11"/>
    <p:sldId id="307" r:id="rId12"/>
    <p:sldId id="308" r:id="rId13"/>
    <p:sldId id="311" r:id="rId14"/>
    <p:sldId id="309" r:id="rId15"/>
    <p:sldId id="310" r:id="rId16"/>
    <p:sldId id="312" r:id="rId17"/>
    <p:sldId id="314" r:id="rId18"/>
    <p:sldId id="31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72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1CBB10D-27C4-43F9-8664-7F7D1DCC0BD4}" type="datetimeFigureOut">
              <a:rPr lang="ru-RU"/>
              <a:pPr>
                <a:defRPr/>
              </a:pPr>
              <a:t>21.01.2014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E5C91CA-FA0A-4997-BCCF-53FD3BA89F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43590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5C91CA-FA0A-4997-BCCF-53FD3BA89F31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B2962C-C224-4024-BED5-4E7DB262E6F1}" type="datetime1">
              <a:rPr lang="ru-RU"/>
              <a:pPr>
                <a:defRPr/>
              </a:pPr>
              <a:t>21.01.2014</a:t>
            </a:fld>
            <a:endParaRPr lang="ru-RU" dirty="0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D3FC7A-C468-4A8D-9734-D826C29269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CC579-1C37-4BB5-8553-9479B59D50E8}" type="datetime1">
              <a:rPr lang="ru-RU"/>
              <a:pPr>
                <a:defRPr/>
              </a:pPr>
              <a:t>21.01.2014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1B31D-03D6-4C28-B28B-81E14E55DA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E4009-33C9-4FA6-B26B-44AF278CB9DF}" type="datetime1">
              <a:rPr lang="ru-RU"/>
              <a:pPr>
                <a:defRPr/>
              </a:pPr>
              <a:t>21.01.2014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6E984-B687-4A64-8FA9-3F1B22099C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69506-B1A9-4735-B5E0-06287B324D25}" type="datetime1">
              <a:rPr lang="ru-RU"/>
              <a:pPr>
                <a:defRPr/>
              </a:pPr>
              <a:t>21.01.2014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30C20-33EC-444F-86AD-DC9B6F7981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2C6E76-AACB-4F9E-84BB-850C98D3AE92}" type="datetime1">
              <a:rPr lang="ru-RU"/>
              <a:pPr>
                <a:defRPr/>
              </a:pPr>
              <a:t>21.01.2014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1CAFAC-3997-4563-BA08-C9F5E35E72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B10B4-FDAF-4B6B-AF1C-2E6FA299DD1C}" type="datetime1">
              <a:rPr lang="ru-RU"/>
              <a:pPr>
                <a:defRPr/>
              </a:pPr>
              <a:t>21.01.2014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E5DAC-5166-4BA2-BE48-31116378DD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BA5493-E872-4258-B31E-DE8260A62D43}" type="datetime1">
              <a:rPr lang="ru-RU"/>
              <a:pPr>
                <a:defRPr/>
              </a:pPr>
              <a:t>21.01.2014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B8474B-6D07-4B8D-B682-94301E3B9E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D7C3E-C53B-4E63-B451-DF308D0B69D4}" type="datetime1">
              <a:rPr lang="ru-RU"/>
              <a:pPr>
                <a:defRPr/>
              </a:pPr>
              <a:t>21.01.2014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0306-C36E-460B-A21D-6F893B8CC4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0895D2-D183-4DBD-AE7C-822E7B45AB19}" type="datetime1">
              <a:rPr lang="ru-RU"/>
              <a:pPr>
                <a:defRPr/>
              </a:pPr>
              <a:t>21.01.2014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960CBC-4D9F-46F9-93B1-F7758CF97B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076553-863F-4A42-8D60-1C0C2A4320E9}" type="datetime1">
              <a:rPr lang="ru-RU"/>
              <a:pPr>
                <a:defRPr/>
              </a:pPr>
              <a:t>21.01.2014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29E79E-7755-4F61-984C-B01E0D28A8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6C96B2-82C3-4AF8-8869-9110F94695C3}" type="datetime1">
              <a:rPr lang="ru-RU"/>
              <a:pPr>
                <a:defRPr/>
              </a:pPr>
              <a:t>21.01.2014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19BA98-ED7F-4EE9-A206-844FF10A7F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225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C8507EC-7365-421A-A08B-2AAAA89EE534}" type="datetime1">
              <a:rPr lang="ru-RU"/>
              <a:pPr>
                <a:defRPr/>
              </a:pPr>
              <a:t>21.01.2014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650CA42-E594-4C4D-9575-F435EA7B22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7" r:id="rId2"/>
    <p:sldLayoutId id="2147483793" r:id="rId3"/>
    <p:sldLayoutId id="2147483788" r:id="rId4"/>
    <p:sldLayoutId id="2147483794" r:id="rId5"/>
    <p:sldLayoutId id="2147483789" r:id="rId6"/>
    <p:sldLayoutId id="2147483795" r:id="rId7"/>
    <p:sldLayoutId id="2147483796" r:id="rId8"/>
    <p:sldLayoutId id="2147483797" r:id="rId9"/>
    <p:sldLayoutId id="2147483790" r:id="rId10"/>
    <p:sldLayoutId id="214748379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88" y="1772816"/>
            <a:ext cx="7772400" cy="684213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800" dirty="0" smtClean="0"/>
              <a:t>Лекция 10. Равномерное распределение энергии по степеням свободы. Первое начало </a:t>
            </a:r>
            <a:br>
              <a:rPr lang="ru-RU" sz="3800" dirty="0" smtClean="0"/>
            </a:br>
            <a:r>
              <a:rPr lang="ru-RU" sz="3800" dirty="0" smtClean="0"/>
              <a:t>термодинамики   </a:t>
            </a:r>
            <a:endParaRPr lang="ru-RU" sz="3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6387" name="Рисунок 3" descr="first law.gif"/>
          <p:cNvPicPr>
            <a:picLocks noChangeAspect="1"/>
          </p:cNvPicPr>
          <p:nvPr/>
        </p:nvPicPr>
        <p:blipFill>
          <a:blip r:embed="rId2" cstate="print"/>
          <a:srcRect l="2000" t="27499" r="48500" b="3125"/>
          <a:stretch>
            <a:fillRect/>
          </a:stretch>
        </p:blipFill>
        <p:spPr bwMode="auto">
          <a:xfrm>
            <a:off x="1187624" y="1906588"/>
            <a:ext cx="37147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95936" y="3384550"/>
            <a:ext cx="1357312" cy="500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212881" y="6355699"/>
            <a:ext cx="785971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© Музыченко Я.Б., 2013</a:t>
            </a:r>
            <a:endParaRPr lang="ru-RU" sz="22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3428992" y="714356"/>
            <a:ext cx="2571768" cy="100013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143000" y="1285875"/>
            <a:ext cx="7643813" cy="1692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2147888" algn="just"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BF9C4D-7A2D-4F84-BCB4-A8DE041C4C93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30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714375" y="0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4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lang="ru-RU" sz="34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начало термодинамики</a:t>
            </a:r>
            <a:endParaRPr lang="ru-RU" sz="3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0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91" name="TextBox 29"/>
          <p:cNvSpPr txBox="1">
            <a:spLocks noChangeArrowheads="1"/>
          </p:cNvSpPr>
          <p:nvPr/>
        </p:nvSpPr>
        <p:spPr bwMode="auto">
          <a:xfrm>
            <a:off x="1000125" y="1928813"/>
            <a:ext cx="7858125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>
                <a:latin typeface="Times New Roman" pitchFamily="18" charset="0"/>
                <a:cs typeface="Times New Roman" pitchFamily="18" charset="0"/>
              </a:rPr>
              <a:t>Количество теплоты, сообщенное системе (газу) идет на приращение внутренней энергии (газа) системы и на совершение работы системой (газа) над внешними телами. </a:t>
            </a:r>
          </a:p>
          <a:p>
            <a:endParaRPr lang="ru-RU" sz="26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>
                <a:latin typeface="Times New Roman" pitchFamily="18" charset="0"/>
                <a:cs typeface="Times New Roman" pitchFamily="18" charset="0"/>
              </a:rPr>
              <a:t>Внутренняя энергия системы может меняться только за счет совершения работы или подводы теплоты.</a:t>
            </a:r>
          </a:p>
          <a:p>
            <a:endParaRPr lang="ru-RU" sz="26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600">
                <a:latin typeface="Times New Roman" pitchFamily="18" charset="0"/>
                <a:cs typeface="Times New Roman" pitchFamily="18" charset="0"/>
              </a:rPr>
              <a:t> начало термодинамики постулирует невозможность создания вечного двигателя первого рода.</a:t>
            </a:r>
          </a:p>
          <a:p>
            <a:r>
              <a:rPr lang="ru-RU" sz="2600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074" name="Object 10"/>
          <p:cNvGraphicFramePr>
            <a:graphicFrameLocks noChangeAspect="1"/>
          </p:cNvGraphicFramePr>
          <p:nvPr/>
        </p:nvGraphicFramePr>
        <p:xfrm>
          <a:off x="3551238" y="928688"/>
          <a:ext cx="2306637" cy="571500"/>
        </p:xfrm>
        <a:graphic>
          <a:graphicData uri="http://schemas.openxmlformats.org/presentationml/2006/ole">
            <p:oleObj spid="_x0000_s3082" name="Формула" r:id="rId3" imgW="889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C51BB-6DBC-4D9F-86AE-FE1917FF3F87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143000" y="214313"/>
            <a:ext cx="7643813" cy="1292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Вечный двигатель первого рода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– воображаемое устройство, способное совершать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работу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без потребления энергии извне.</a:t>
            </a:r>
            <a:endParaRPr lang="ru-RU" sz="2600" dirty="0"/>
          </a:p>
        </p:txBody>
      </p:sp>
      <p:pic>
        <p:nvPicPr>
          <p:cNvPr id="18436" name="Рисунок 16" descr="220px-Perpetuum-mobileFF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88" y="1785938"/>
            <a:ext cx="20955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Рисунок 17" descr="220px-Perpetuum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88" y="1714500"/>
            <a:ext cx="2794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1071563" y="4929188"/>
            <a:ext cx="7643812" cy="1292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Вечный двигатель второго рода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– воображаемое устройство, способное преобразовывать все получаемое тепло в полезную работу, к.п.д. 100% .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857250" y="-71438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Теплоемкость идеального газа</a:t>
            </a: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1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13" name="TextBox 36"/>
          <p:cNvSpPr txBox="1">
            <a:spLocks noChangeArrowheads="1"/>
          </p:cNvSpPr>
          <p:nvPr/>
        </p:nvSpPr>
        <p:spPr bwMode="auto">
          <a:xfrm>
            <a:off x="1143000" y="579438"/>
            <a:ext cx="771525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количество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теплоты, необходимое для нагрева вещества на 1 (градус) Кельвина; функция процесса.</a:t>
            </a:r>
          </a:p>
          <a:p>
            <a:pPr>
              <a:buFontTx/>
              <a:buChar char="-"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Молярная теплоемкость:</a:t>
            </a: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Удельная теплоемкость:</a:t>
            </a:r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5C09EB-1AB4-4D5F-A384-1AFE25431CE3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3435350" y="1643063"/>
          <a:ext cx="2636838" cy="1143000"/>
        </p:xfrm>
        <a:graphic>
          <a:graphicData uri="http://schemas.openxmlformats.org/presentationml/2006/ole">
            <p:oleObj spid="_x0000_s4122" name="Формула" r:id="rId3" imgW="1016000" imgH="457200" progId="Equation.3">
              <p:embed/>
            </p:oleObj>
          </a:graphicData>
        </a:graphic>
      </p:graphicFrame>
      <p:graphicFrame>
        <p:nvGraphicFramePr>
          <p:cNvPr id="4099" name="Object 2"/>
          <p:cNvGraphicFramePr>
            <a:graphicFrameLocks noChangeAspect="1"/>
          </p:cNvGraphicFramePr>
          <p:nvPr/>
        </p:nvGraphicFramePr>
        <p:xfrm>
          <a:off x="2408238" y="3571875"/>
          <a:ext cx="4679950" cy="1143000"/>
        </p:xfrm>
        <a:graphic>
          <a:graphicData uri="http://schemas.openxmlformats.org/presentationml/2006/ole">
            <p:oleObj spid="_x0000_s4123" name="Формула" r:id="rId4" imgW="1803400" imgH="457200" progId="Equation.3">
              <p:embed/>
            </p:oleObj>
          </a:graphicData>
        </a:graphic>
      </p:graphicFrame>
      <p:graphicFrame>
        <p:nvGraphicFramePr>
          <p:cNvPr id="4100" name="Object 3"/>
          <p:cNvGraphicFramePr>
            <a:graphicFrameLocks noChangeAspect="1"/>
          </p:cNvGraphicFramePr>
          <p:nvPr/>
        </p:nvGraphicFramePr>
        <p:xfrm>
          <a:off x="2786063" y="5500688"/>
          <a:ext cx="4514850" cy="1143000"/>
        </p:xfrm>
        <a:graphic>
          <a:graphicData uri="http://schemas.openxmlformats.org/presentationml/2006/ole">
            <p:oleObj spid="_x0000_s4124" name="Формула" r:id="rId5" imgW="17399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857250" y="-71438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Теплоемкость идеального газа</a:t>
            </a: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1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7" name="TextBox 36"/>
          <p:cNvSpPr txBox="1">
            <a:spLocks noChangeArrowheads="1"/>
          </p:cNvSpPr>
          <p:nvPr/>
        </p:nvSpPr>
        <p:spPr bwMode="auto">
          <a:xfrm>
            <a:off x="1143000" y="579438"/>
            <a:ext cx="771525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>
                <a:latin typeface="Times New Roman" pitchFamily="18" charset="0"/>
                <a:cs typeface="Times New Roman" pitchFamily="18" charset="0"/>
              </a:rPr>
              <a:t>Молярная и удельная теплоемкости:</a:t>
            </a:r>
          </a:p>
          <a:p>
            <a:endParaRPr lang="ru-RU" sz="2600">
              <a:latin typeface="Times New Roman" pitchFamily="18" charset="0"/>
              <a:cs typeface="Times New Roman" pitchFamily="18" charset="0"/>
            </a:endParaRPr>
          </a:p>
          <a:p>
            <a:endParaRPr lang="ru-RU" sz="2600">
              <a:latin typeface="Times New Roman" pitchFamily="18" charset="0"/>
              <a:cs typeface="Times New Roman" pitchFamily="18" charset="0"/>
            </a:endParaRPr>
          </a:p>
          <a:p>
            <a:endParaRPr lang="ru-RU" sz="2600">
              <a:latin typeface="Times New Roman" pitchFamily="18" charset="0"/>
              <a:cs typeface="Times New Roman" pitchFamily="18" charset="0"/>
            </a:endParaRPr>
          </a:p>
          <a:p>
            <a:endParaRPr lang="ru-RU" sz="2600">
              <a:latin typeface="Times New Roman" pitchFamily="18" charset="0"/>
              <a:cs typeface="Times New Roman" pitchFamily="18" charset="0"/>
            </a:endParaRPr>
          </a:p>
          <a:p>
            <a:endParaRPr lang="ru-RU" sz="2600">
              <a:latin typeface="Times New Roman" pitchFamily="18" charset="0"/>
              <a:cs typeface="Times New Roman" pitchFamily="18" charset="0"/>
            </a:endParaRPr>
          </a:p>
          <a:p>
            <a:endParaRPr lang="ru-RU" sz="26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>
                <a:latin typeface="Times New Roman" pitchFamily="18" charset="0"/>
                <a:cs typeface="Times New Roman" pitchFamily="18" charset="0"/>
              </a:rPr>
              <a:t>Теплоемкость при постоянном объеме:</a:t>
            </a:r>
          </a:p>
          <a:p>
            <a:endParaRPr lang="ru-RU" sz="26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6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>
                <a:latin typeface="Times New Roman" pitchFamily="18" charset="0"/>
                <a:cs typeface="Times New Roman" pitchFamily="18" charset="0"/>
              </a:rPr>
              <a:t>Теплоемкость при постоянном давлении:</a:t>
            </a:r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29983-8B8D-42F2-B509-431A001D9EA9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714612" y="1468418"/>
          <a:ext cx="2403390" cy="1246202"/>
        </p:xfrm>
        <a:graphic>
          <a:graphicData uri="http://schemas.openxmlformats.org/presentationml/2006/ole">
            <p:oleObj spid="_x0000_s5146" name="Формула" r:id="rId4" imgW="660113" imgH="355446" progId="Equation.3">
              <p:embed/>
            </p:oleObj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4635500" y="4127500"/>
          <a:ext cx="692150" cy="603250"/>
        </p:xfrm>
        <a:graphic>
          <a:graphicData uri="http://schemas.openxmlformats.org/presentationml/2006/ole">
            <p:oleObj spid="_x0000_s5147" name="Формула" r:id="rId5" imgW="266469" imgH="241091" progId="Equation.3">
              <p:embed/>
            </p:oleObj>
          </a:graphicData>
        </a:graphic>
      </p:graphicFrame>
      <p:graphicFrame>
        <p:nvGraphicFramePr>
          <p:cNvPr id="5124" name="Object 6"/>
          <p:cNvGraphicFramePr>
            <a:graphicFrameLocks noChangeAspect="1"/>
          </p:cNvGraphicFramePr>
          <p:nvPr/>
        </p:nvGraphicFramePr>
        <p:xfrm>
          <a:off x="4730750" y="5667375"/>
          <a:ext cx="658813" cy="698500"/>
        </p:xfrm>
        <a:graphic>
          <a:graphicData uri="http://schemas.openxmlformats.org/presentationml/2006/ole">
            <p:oleObj spid="_x0000_s5148" name="Формула" r:id="rId6" imgW="253890" imgH="27927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857250" y="71438"/>
            <a:ext cx="8286750" cy="6842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4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 </a:t>
            </a:r>
            <a:r>
              <a:rPr lang="ru-RU" sz="34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начало термодинамики для </a:t>
            </a:r>
            <a:r>
              <a:rPr lang="ru-RU" sz="3400" dirty="0" err="1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изопроцессов</a:t>
            </a: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46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C73B1-39C7-49E9-BBAD-B9BD87371256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071563" y="1000125"/>
            <a:ext cx="7643812" cy="28924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ru-RU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Изотермический</a:t>
            </a:r>
          </a:p>
          <a:p>
            <a:pPr marL="514350" indent="-514350">
              <a:buFontTx/>
              <a:buAutoNum type="arabicPeriod"/>
              <a:defRPr/>
            </a:pPr>
            <a:endParaRPr lang="ru-RU" sz="2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ru-RU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Изохорный</a:t>
            </a:r>
          </a:p>
          <a:p>
            <a:pPr marL="514350" indent="-514350">
              <a:buFontTx/>
              <a:buAutoNum type="arabicPeriod"/>
              <a:defRPr/>
            </a:pPr>
            <a:endParaRPr lang="ru-RU" sz="2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ru-RU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Изобарный</a:t>
            </a:r>
          </a:p>
          <a:p>
            <a:pPr marL="514350" indent="-514350">
              <a:buFontTx/>
              <a:buAutoNum type="arabicPeriod"/>
              <a:defRPr/>
            </a:pPr>
            <a:endParaRPr lang="ru-RU" sz="2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3286116" y="4572008"/>
            <a:ext cx="3071834" cy="135732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5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6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857250" y="-71438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Молярные теплоемкости идеального газа при </a:t>
            </a:r>
            <a:r>
              <a:rPr lang="en-US" sz="34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V=const </a:t>
            </a:r>
            <a:r>
              <a:rPr lang="ru-RU" sz="34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 </a:t>
            </a:r>
            <a:r>
              <a:rPr lang="en-US" sz="34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p=const</a:t>
            </a:r>
            <a:r>
              <a:rPr lang="ru-RU" sz="34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16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6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DF3690-DC6D-44AD-BBBB-403B06C1F0F0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143240" y="3000372"/>
            <a:ext cx="3714776" cy="78581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3500438" y="1357313"/>
          <a:ext cx="1362075" cy="833437"/>
        </p:xfrm>
        <a:graphic>
          <a:graphicData uri="http://schemas.openxmlformats.org/presentationml/2006/ole">
            <p:oleObj spid="_x0000_s6178" name="Формула" r:id="rId3" imgW="698197" imgH="444307" progId="Equation.3">
              <p:embed/>
            </p:oleObj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1143000" y="2357438"/>
            <a:ext cx="7643813" cy="28924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ru-RU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Уравнение Майера:</a:t>
            </a:r>
          </a:p>
          <a:p>
            <a:pPr marL="514350" indent="-514350">
              <a:defRPr/>
            </a:pPr>
            <a:endParaRPr lang="ru-RU" sz="2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defRPr/>
            </a:pPr>
            <a:endParaRPr lang="ru-RU" sz="2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defRPr/>
            </a:pPr>
            <a:endParaRPr lang="ru-RU" sz="2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defRPr/>
            </a:pPr>
            <a:r>
              <a:rPr lang="ru-RU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Коэффициент Пуассона (показатель адиабаты):</a:t>
            </a:r>
          </a:p>
          <a:p>
            <a:pPr marL="514350" indent="-514350">
              <a:buFontTx/>
              <a:buAutoNum type="arabicPeriod"/>
              <a:defRPr/>
            </a:pPr>
            <a:endParaRPr lang="ru-RU" sz="2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endParaRPr lang="ru-RU" sz="2600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835400" y="3143250"/>
          <a:ext cx="2308225" cy="642938"/>
        </p:xfrm>
        <a:graphic>
          <a:graphicData uri="http://schemas.openxmlformats.org/presentationml/2006/ole">
            <p:oleObj spid="_x0000_s6179" name="Формула" r:id="rId4" imgW="965200" imgH="279400" progId="Equation.3">
              <p:embed/>
            </p:oleObj>
          </a:graphicData>
        </a:graphic>
      </p:graphicFrame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5362575" y="1357313"/>
          <a:ext cx="1782763" cy="833437"/>
        </p:xfrm>
        <a:graphic>
          <a:graphicData uri="http://schemas.openxmlformats.org/presentationml/2006/ole">
            <p:oleObj spid="_x0000_s6180" name="Формула" r:id="rId5" imgW="914400" imgH="444500" progId="Equation.3">
              <p:embed/>
            </p:oleObj>
          </a:graphicData>
        </a:graphic>
      </p:graphicFrame>
      <p:graphicFrame>
        <p:nvGraphicFramePr>
          <p:cNvPr id="6149" name="Object 9"/>
          <p:cNvGraphicFramePr>
            <a:graphicFrameLocks noChangeAspect="1"/>
          </p:cNvGraphicFramePr>
          <p:nvPr/>
        </p:nvGraphicFramePr>
        <p:xfrm>
          <a:off x="3571875" y="4643438"/>
          <a:ext cx="2552700" cy="1198562"/>
        </p:xfrm>
        <a:graphic>
          <a:graphicData uri="http://schemas.openxmlformats.org/presentationml/2006/ole">
            <p:oleObj spid="_x0000_s6181" name="Формула" r:id="rId6" imgW="1066800" imgH="520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857250" y="-71438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Адиабатный процесс</a:t>
            </a: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18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F94D6-80C0-455A-8F8F-FBEEEAF79A32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143000" y="642938"/>
            <a:ext cx="7643813" cy="52943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5088" indent="22225">
              <a:buFontTx/>
              <a:buChar char="-"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термодинамический процесс, происходящий без теплообмена с окружающей средой</a:t>
            </a: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endParaRPr lang="ru-RU" sz="2600" dirty="0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6540500" y="1046163"/>
          <a:ext cx="1031875" cy="525462"/>
        </p:xfrm>
        <a:graphic>
          <a:graphicData uri="http://schemas.openxmlformats.org/presentationml/2006/ole">
            <p:oleObj spid="_x0000_s7186" name="Формула" r:id="rId3" imgW="431613" imgH="228501" progId="Equation.3">
              <p:embed/>
            </p:oleObj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1714500" y="1714500"/>
          <a:ext cx="2489200" cy="525463"/>
        </p:xfrm>
        <a:graphic>
          <a:graphicData uri="http://schemas.openxmlformats.org/presentationml/2006/ole">
            <p:oleObj spid="_x0000_s7187" name="Формула" r:id="rId4" imgW="1040948" imgH="22850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857250" y="-71438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Адиабатный процесс</a:t>
            </a: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18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F94D6-80C0-455A-8F8F-FBEEEAF79A32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143000" y="642938"/>
            <a:ext cx="7643813" cy="52943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5088" indent="22225">
              <a:buFontTx/>
              <a:buChar char="-"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термодинамический процесс, происходящий без теплообмена с окружающей средой</a:t>
            </a: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endParaRPr lang="ru-RU" sz="2600" dirty="0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6540500" y="1046163"/>
          <a:ext cx="1031875" cy="525462"/>
        </p:xfrm>
        <a:graphic>
          <a:graphicData uri="http://schemas.openxmlformats.org/presentationml/2006/ole">
            <p:oleObj spid="_x0000_s27682" name="Формула" r:id="rId3" imgW="431613" imgH="228501" progId="Equation.3">
              <p:embed/>
            </p:oleObj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1714500" y="1714500"/>
          <a:ext cx="2489200" cy="525463"/>
        </p:xfrm>
        <a:graphic>
          <a:graphicData uri="http://schemas.openxmlformats.org/presentationml/2006/ole">
            <p:oleObj spid="_x0000_s27683" name="Формула" r:id="rId4" imgW="1040948" imgH="228501" progId="Equation.3">
              <p:embed/>
            </p:oleObj>
          </a:graphicData>
        </a:graphic>
      </p:graphicFrame>
      <p:graphicFrame>
        <p:nvGraphicFramePr>
          <p:cNvPr id="7172" name="Object 7"/>
          <p:cNvGraphicFramePr>
            <a:graphicFrameLocks noChangeAspect="1"/>
          </p:cNvGraphicFramePr>
          <p:nvPr/>
        </p:nvGraphicFramePr>
        <p:xfrm>
          <a:off x="3081338" y="3643313"/>
          <a:ext cx="3633787" cy="1057275"/>
        </p:xfrm>
        <a:graphic>
          <a:graphicData uri="http://schemas.openxmlformats.org/presentationml/2006/ole">
            <p:oleObj spid="_x0000_s27684" name="Формула" r:id="rId5" imgW="1600200" imgH="482600" progId="Equation.3">
              <p:embed/>
            </p:oleObj>
          </a:graphicData>
        </a:graphic>
      </p:graphicFrame>
      <p:graphicFrame>
        <p:nvGraphicFramePr>
          <p:cNvPr id="7173" name="Object 8"/>
          <p:cNvGraphicFramePr>
            <a:graphicFrameLocks noChangeAspect="1"/>
          </p:cNvGraphicFramePr>
          <p:nvPr/>
        </p:nvGraphicFramePr>
        <p:xfrm>
          <a:off x="1357313" y="2428875"/>
          <a:ext cx="5857875" cy="1025525"/>
        </p:xfrm>
        <a:graphic>
          <a:graphicData uri="http://schemas.openxmlformats.org/presentationml/2006/ole">
            <p:oleObj spid="_x0000_s27685" name="Формула" r:id="rId6" imgW="2654300" imgH="482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857250" y="-71438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Адиабатный процесс</a:t>
            </a: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20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035E3-9717-4B78-8689-D8227A46CEC9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143000" y="642938"/>
            <a:ext cx="7643813" cy="60944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5088" indent="22225"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Уравнение состояния:</a:t>
            </a: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buFontTx/>
              <a:buChar char="-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5088" indent="22225"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endParaRPr lang="ru-RU" sz="2600" dirty="0"/>
          </a:p>
          <a:p>
            <a:pPr marL="6350" indent="22225"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6350" indent="22225"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Теплоемкость газа при политропическом процессе является постоянной величиной. </a:t>
            </a:r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3571875" y="1143000"/>
          <a:ext cx="2246313" cy="700088"/>
        </p:xfrm>
        <a:graphic>
          <a:graphicData uri="http://schemas.openxmlformats.org/presentationml/2006/ole">
            <p:oleObj spid="_x0000_s8226" name="Формула" r:id="rId3" imgW="939392" imgH="304668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429000" y="2071688"/>
          <a:ext cx="2549525" cy="612775"/>
        </p:xfrm>
        <a:graphic>
          <a:graphicData uri="http://schemas.openxmlformats.org/presentationml/2006/ole">
            <p:oleObj spid="_x0000_s8227" name="Формула" r:id="rId4" imgW="1066337" imgH="266584" progId="Equation.3">
              <p:embed/>
            </p:oleObj>
          </a:graphicData>
        </a:graphic>
      </p:graphicFrame>
      <p:sp>
        <p:nvSpPr>
          <p:cNvPr id="27" name="Заголовок 1"/>
          <p:cNvSpPr txBox="1">
            <a:spLocks/>
          </p:cNvSpPr>
          <p:nvPr/>
        </p:nvSpPr>
        <p:spPr>
          <a:xfrm>
            <a:off x="714375" y="2786063"/>
            <a:ext cx="8286750" cy="68421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Политропический процесс</a:t>
            </a: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8196" name="Object 8"/>
          <p:cNvGraphicFramePr>
            <a:graphicFrameLocks noChangeAspect="1"/>
          </p:cNvGraphicFramePr>
          <p:nvPr/>
        </p:nvGraphicFramePr>
        <p:xfrm>
          <a:off x="3556000" y="3714750"/>
          <a:ext cx="2278063" cy="700088"/>
        </p:xfrm>
        <a:graphic>
          <a:graphicData uri="http://schemas.openxmlformats.org/presentationml/2006/ole">
            <p:oleObj spid="_x0000_s8228" name="Формула" r:id="rId5" imgW="952087" imgH="304668" progId="Equation.3">
              <p:embed/>
            </p:oleObj>
          </a:graphicData>
        </a:graphic>
      </p:graphicFrame>
      <p:graphicFrame>
        <p:nvGraphicFramePr>
          <p:cNvPr id="8197" name="Object 9"/>
          <p:cNvGraphicFramePr>
            <a:graphicFrameLocks noChangeAspect="1"/>
          </p:cNvGraphicFramePr>
          <p:nvPr/>
        </p:nvGraphicFramePr>
        <p:xfrm>
          <a:off x="3429000" y="4643438"/>
          <a:ext cx="2549525" cy="612775"/>
        </p:xfrm>
        <a:graphic>
          <a:graphicData uri="http://schemas.openxmlformats.org/presentationml/2006/ole">
            <p:oleObj spid="_x0000_s8229" name="Формула" r:id="rId6" imgW="1066337" imgH="26658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7"/>
          <p:cNvSpPr/>
          <p:nvPr/>
        </p:nvSpPr>
        <p:spPr>
          <a:xfrm>
            <a:off x="3275856" y="4805132"/>
            <a:ext cx="3168352" cy="114414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857250" y="142875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Равномерное распределение энергии по степеням свободы</a:t>
            </a:r>
            <a:endParaRPr lang="ru-RU" sz="3400" dirty="0">
              <a:solidFill>
                <a:srgbClr val="C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3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7" name="TextBox 19"/>
          <p:cNvSpPr txBox="1">
            <a:spLocks noChangeArrowheads="1"/>
          </p:cNvSpPr>
          <p:nvPr/>
        </p:nvSpPr>
        <p:spPr bwMode="auto">
          <a:xfrm>
            <a:off x="1176659" y="1340768"/>
            <a:ext cx="7643813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Основное уравнение МКТ:</a:t>
            </a:r>
          </a:p>
          <a:p>
            <a:pPr algn="just"/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С другой стороны:</a:t>
            </a:r>
          </a:p>
          <a:p>
            <a:pPr algn="just"/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537FB-3092-430D-940F-6528F9E914E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71572388"/>
              </p:ext>
            </p:extLst>
          </p:nvPr>
        </p:nvGraphicFramePr>
        <p:xfrm>
          <a:off x="3691650" y="1916832"/>
          <a:ext cx="2392518" cy="1019725"/>
        </p:xfrm>
        <a:graphic>
          <a:graphicData uri="http://schemas.openxmlformats.org/presentationml/2006/ole">
            <p:oleObj spid="_x0000_s28693" name="Equation" r:id="rId3" imgW="888840" imgH="39348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5560612"/>
              </p:ext>
            </p:extLst>
          </p:nvPr>
        </p:nvGraphicFramePr>
        <p:xfrm>
          <a:off x="4097338" y="3890963"/>
          <a:ext cx="1468437" cy="525462"/>
        </p:xfrm>
        <a:graphic>
          <a:graphicData uri="http://schemas.openxmlformats.org/presentationml/2006/ole">
            <p:oleObj spid="_x0000_s28694" name="Equation" r:id="rId4" imgW="545760" imgH="2030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15184875"/>
              </p:ext>
            </p:extLst>
          </p:nvPr>
        </p:nvGraphicFramePr>
        <p:xfrm>
          <a:off x="2600325" y="4797425"/>
          <a:ext cx="3414713" cy="1017588"/>
        </p:xfrm>
        <a:graphic>
          <a:graphicData uri="http://schemas.openxmlformats.org/presentationml/2006/ole">
            <p:oleObj spid="_x0000_s28695" name="Equation" r:id="rId5" imgW="1269720" imgH="3934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88365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7" name="TextBox 19"/>
          <p:cNvSpPr txBox="1">
            <a:spLocks noChangeArrowheads="1"/>
          </p:cNvSpPr>
          <p:nvPr/>
        </p:nvSpPr>
        <p:spPr bwMode="auto">
          <a:xfrm>
            <a:off x="1176659" y="116632"/>
            <a:ext cx="7643813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Молекула также может совершать вращательное и колебательное движение. Энергию такого движения позволяет установить положение о </a:t>
            </a:r>
            <a:r>
              <a:rPr lang="ru-RU" sz="2600" u="sng" dirty="0" smtClean="0">
                <a:latin typeface="Times New Roman" pitchFamily="18" charset="0"/>
                <a:cs typeface="Times New Roman" pitchFamily="18" charset="0"/>
              </a:rPr>
              <a:t>равномерном распределении энергии по степеням свободы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Число степеней свободы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– число независимых величин, позволяющих однозначно определить положение системы в пространстве.</a:t>
            </a:r>
          </a:p>
          <a:p>
            <a:pPr algn="ctr"/>
            <a:endParaRPr lang="ru-RU" sz="2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Степени свободы</a:t>
            </a:r>
          </a:p>
          <a:p>
            <a:pPr algn="just"/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поступательные     вращательные     колебательные </a:t>
            </a:r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Материальная точка:        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i = 3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Абсолютно твердое тело: 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6;</a:t>
            </a:r>
          </a:p>
          <a:p>
            <a:pPr algn="just"/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Система из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материальных точек: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i =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3N</a:t>
            </a:r>
            <a:endParaRPr lang="ru-RU" sz="2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537FB-3092-430D-940F-6528F9E914E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051720" y="4221088"/>
            <a:ext cx="1728192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004048" y="422108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228184" y="4221088"/>
            <a:ext cx="2016224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1321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>
            <a:stCxn id="25" idx="0"/>
          </p:cNvCxnSpPr>
          <p:nvPr/>
        </p:nvCxnSpPr>
        <p:spPr>
          <a:xfrm>
            <a:off x="2411760" y="4149080"/>
            <a:ext cx="288032" cy="62045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907704" y="4221088"/>
            <a:ext cx="531712" cy="4764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53688" y="4761168"/>
            <a:ext cx="951071" cy="2636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93768" y="2528920"/>
            <a:ext cx="584432" cy="2636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7" name="TextBox 19"/>
          <p:cNvSpPr txBox="1">
            <a:spLocks noChangeArrowheads="1"/>
          </p:cNvSpPr>
          <p:nvPr/>
        </p:nvSpPr>
        <p:spPr bwMode="auto">
          <a:xfrm>
            <a:off x="1176659" y="116632"/>
            <a:ext cx="764381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Степени свободы молекул</a:t>
            </a:r>
            <a:endParaRPr lang="ru-RU" sz="2600" b="1" i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537FB-3092-430D-940F-6528F9E914E0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1789374"/>
              </p:ext>
            </p:extLst>
          </p:nvPr>
        </p:nvGraphicFramePr>
        <p:xfrm>
          <a:off x="1212304" y="836712"/>
          <a:ext cx="7248128" cy="4281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576"/>
                <a:gridCol w="1560512"/>
                <a:gridCol w="1535832"/>
                <a:gridCol w="1872208"/>
              </a:tblGrid>
              <a:tr h="933348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Тип молекулы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r>
                        <a:rPr lang="en-US" sz="2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поступа-тельных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r>
                        <a:rPr lang="en-US" sz="2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враща-тельных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r>
                        <a:rPr lang="en-US" sz="2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колеба-тельных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749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N=1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74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N=2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3N-5=1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74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N=3 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3N-5=4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25537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N=3 </a:t>
                      </a:r>
                      <a:r>
                        <a:rPr lang="ru-RU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24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больше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3N-</a:t>
                      </a:r>
                      <a:r>
                        <a:rPr lang="ru-RU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endParaRPr lang="ru-RU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2627784" y="1880848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Oval 15"/>
          <p:cNvSpPr/>
          <p:nvPr/>
        </p:nvSpPr>
        <p:spPr>
          <a:xfrm>
            <a:off x="2303768" y="2456912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Oval 16"/>
          <p:cNvSpPr/>
          <p:nvPr/>
        </p:nvSpPr>
        <p:spPr>
          <a:xfrm>
            <a:off x="2951840" y="2456912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Oval 23"/>
          <p:cNvSpPr/>
          <p:nvPr/>
        </p:nvSpPr>
        <p:spPr>
          <a:xfrm>
            <a:off x="1763688" y="4689160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Oval 24"/>
          <p:cNvSpPr/>
          <p:nvPr/>
        </p:nvSpPr>
        <p:spPr>
          <a:xfrm>
            <a:off x="2321760" y="4149080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Oval 25"/>
          <p:cNvSpPr/>
          <p:nvPr/>
        </p:nvSpPr>
        <p:spPr>
          <a:xfrm>
            <a:off x="2651119" y="4689160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247399" y="3068960"/>
            <a:ext cx="951071" cy="2636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157399" y="2996952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Oval 29"/>
          <p:cNvSpPr/>
          <p:nvPr/>
        </p:nvSpPr>
        <p:spPr>
          <a:xfrm>
            <a:off x="2625471" y="2996952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Oval 30"/>
          <p:cNvSpPr/>
          <p:nvPr/>
        </p:nvSpPr>
        <p:spPr>
          <a:xfrm>
            <a:off x="3044830" y="2996952"/>
            <a:ext cx="180000" cy="180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9474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17"/>
          <p:cNvSpPr/>
          <p:nvPr/>
        </p:nvSpPr>
        <p:spPr>
          <a:xfrm>
            <a:off x="2910332" y="5947475"/>
            <a:ext cx="4181947" cy="793893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417" name="TextBox 19"/>
              <p:cNvSpPr txBox="1">
                <a:spLocks noChangeArrowheads="1"/>
              </p:cNvSpPr>
              <p:nvPr/>
            </p:nvSpPr>
            <p:spPr bwMode="auto">
              <a:xfrm>
                <a:off x="1176659" y="116632"/>
                <a:ext cx="7643813" cy="5843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just"/>
                <a:r>
                  <a:rPr lang="ru-RU" sz="2500" b="1" dirty="0" smtClean="0">
                    <a:latin typeface="Times New Roman" pitchFamily="18" charset="0"/>
                    <a:cs typeface="Times New Roman" pitchFamily="18" charset="0"/>
                  </a:rPr>
                  <a:t>Равнораспределение энергии по степеням свободы:</a:t>
                </a:r>
              </a:p>
              <a:p>
                <a:pPr algn="just"/>
                <a:r>
                  <a:rPr lang="ru-RU" sz="2600" dirty="0" smtClean="0">
                    <a:latin typeface="Times New Roman" pitchFamily="18" charset="0"/>
                    <a:cs typeface="Times New Roman" pitchFamily="18" charset="0"/>
                  </a:rPr>
                  <a:t>На каждую степень свободы приходится одинаковая энергия, равная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6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26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6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sz="2600" b="0" i="1" smtClean="0">
                        <a:latin typeface="Cambria Math"/>
                        <a:cs typeface="Times New Roman" pitchFamily="18" charset="0"/>
                      </a:rPr>
                      <m:t>𝑘𝑇</m:t>
                    </m:r>
                    <m:r>
                      <a:rPr lang="ru-RU" sz="2600" b="0" i="1" smtClean="0">
                        <a:latin typeface="Cambria Math"/>
                        <a:cs typeface="Times New Roman" pitchFamily="18" charset="0"/>
                      </a:rPr>
                      <m:t>.</m:t>
                    </m:r>
                  </m:oMath>
                </a14:m>
                <a:endParaRPr lang="ru-RU" sz="26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26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2600" i="1" dirty="0" smtClean="0">
                    <a:latin typeface="Times New Roman" pitchFamily="18" charset="0"/>
                    <a:cs typeface="Times New Roman" pitchFamily="18" charset="0"/>
                  </a:rPr>
                  <a:t>Колебательная степень свободы обладает удвоенной энергией (кинетической и потенциальной, средние значения которых одинаковы).</a:t>
                </a:r>
              </a:p>
              <a:p>
                <a:pPr algn="just"/>
                <a:endParaRPr lang="ru-RU" sz="26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2600" dirty="0" smtClean="0">
                    <a:latin typeface="Times New Roman" pitchFamily="18" charset="0"/>
                    <a:cs typeface="Times New Roman" pitchFamily="18" charset="0"/>
                  </a:rPr>
                  <a:t>Средняя энергия молекулы:</a:t>
                </a:r>
              </a:p>
              <a:p>
                <a:pPr algn="just"/>
                <a:endParaRPr lang="ru-RU" sz="26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2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26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2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2600" dirty="0" smtClean="0">
                    <a:latin typeface="Times New Roman" pitchFamily="18" charset="0"/>
                    <a:cs typeface="Times New Roman" pitchFamily="18" charset="0"/>
                  </a:rPr>
                  <a:t>где </a:t>
                </a:r>
                <a:endParaRPr lang="ru-RU" sz="2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7417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76659" y="116632"/>
                <a:ext cx="7643813" cy="584333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356" t="-834" r="-1515" b="-166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537FB-3092-430D-940F-6528F9E914E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4" name="Прямоугольник 17"/>
          <p:cNvSpPr/>
          <p:nvPr/>
        </p:nvSpPr>
        <p:spPr>
          <a:xfrm>
            <a:off x="3275856" y="4012771"/>
            <a:ext cx="2088232" cy="114414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89920339"/>
              </p:ext>
            </p:extLst>
          </p:nvPr>
        </p:nvGraphicFramePr>
        <p:xfrm>
          <a:off x="3368675" y="4005064"/>
          <a:ext cx="1878013" cy="1017588"/>
        </p:xfrm>
        <a:graphic>
          <a:graphicData uri="http://schemas.openxmlformats.org/presentationml/2006/ole">
            <p:oleObj spid="_x0000_s30729" name="Equation" r:id="rId4" imgW="698400" imgH="39348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04142169"/>
              </p:ext>
            </p:extLst>
          </p:nvPr>
        </p:nvGraphicFramePr>
        <p:xfrm>
          <a:off x="3127722" y="5975052"/>
          <a:ext cx="3892550" cy="622300"/>
        </p:xfrm>
        <a:graphic>
          <a:graphicData uri="http://schemas.openxmlformats.org/presentationml/2006/ole">
            <p:oleObj spid="_x0000_s30730" name="Equation" r:id="rId5" imgW="1447560" imgH="241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6504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7" name="TextBox 19"/>
          <p:cNvSpPr txBox="1">
            <a:spLocks noChangeArrowheads="1"/>
          </p:cNvSpPr>
          <p:nvPr/>
        </p:nvSpPr>
        <p:spPr bwMode="auto">
          <a:xfrm>
            <a:off x="1144948" y="620688"/>
            <a:ext cx="7643813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500" u="sng" dirty="0" smtClean="0">
                <a:latin typeface="Times New Roman" pitchFamily="18" charset="0"/>
                <a:cs typeface="Times New Roman" pitchFamily="18" charset="0"/>
              </a:rPr>
              <a:t>Теория: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- при нормальных условиях молекулы являются жесткими, колебательные степении свободы не учитываются;</a:t>
            </a:r>
          </a:p>
          <a:p>
            <a:pPr algn="just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- атомы и  двухатомные молекулы не вращаются вокруг оси симметрии.</a:t>
            </a:r>
          </a:p>
          <a:p>
            <a:pPr algn="just"/>
            <a:r>
              <a:rPr lang="ru-RU" sz="2500" u="sng" dirty="0" smtClean="0">
                <a:latin typeface="Times New Roman" pitchFamily="18" charset="0"/>
                <a:cs typeface="Times New Roman" pitchFamily="18" charset="0"/>
              </a:rPr>
              <a:t>Эксперимент: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537FB-3092-430D-940F-6528F9E914E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17" name="TextBox 19"/>
          <p:cNvSpPr txBox="1">
            <a:spLocks noChangeArrowheads="1"/>
          </p:cNvSpPr>
          <p:nvPr/>
        </p:nvSpPr>
        <p:spPr bwMode="auto">
          <a:xfrm>
            <a:off x="1176659" y="116632"/>
            <a:ext cx="764381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Вымораживание степеней свободы</a:t>
            </a:r>
            <a:endParaRPr lang="ru-RU" sz="2600" b="1" i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267" t="48958" r="41434" b="31901"/>
          <a:stretch/>
        </p:blipFill>
        <p:spPr bwMode="auto">
          <a:xfrm>
            <a:off x="1060426" y="3068960"/>
            <a:ext cx="3615750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04428581"/>
              </p:ext>
            </p:extLst>
          </p:nvPr>
        </p:nvGraphicFramePr>
        <p:xfrm>
          <a:off x="2555776" y="5085184"/>
          <a:ext cx="1089893" cy="792088"/>
        </p:xfrm>
        <a:graphic>
          <a:graphicData uri="http://schemas.openxmlformats.org/presentationml/2006/ole">
            <p:oleObj spid="_x0000_s31754" name="Equation" r:id="rId4" imgW="520560" imgH="393480" progId="Equation.3">
              <p:embed/>
            </p:oleObj>
          </a:graphicData>
        </a:graphic>
      </p:graphicFrame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4676177" y="2843058"/>
            <a:ext cx="42883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i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квантовой механики: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значения энергий молекулы квантованы. Для того, чтобы возбудить вращательную и колебательную энергию (перевести молекулу на новый энергетический уровень), необходимо сообщить молекуле определенные значения энергии. При тепловой энергии </a:t>
            </a:r>
            <a:r>
              <a:rPr lang="en-US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kT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меньше этого значения, говорят, что степени свободы «заморожены», они никак не проявляются. При повышении температуры постепенно размораживаются вращательные и колебательные степени свободы молекул.  </a:t>
            </a:r>
            <a:endParaRPr lang="ru-RU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237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57250" y="142875"/>
            <a:ext cx="8286750" cy="68421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4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lang="ru-RU" sz="3400" dirty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начало термодинамики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3400" dirty="0">
              <a:solidFill>
                <a:schemeClr val="accent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3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7" name="TextBox 19"/>
          <p:cNvSpPr txBox="1">
            <a:spLocks noChangeArrowheads="1"/>
          </p:cNvSpPr>
          <p:nvPr/>
        </p:nvSpPr>
        <p:spPr bwMode="auto">
          <a:xfrm>
            <a:off x="1200150" y="714375"/>
            <a:ext cx="7643813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r>
              <a:rPr lang="ru-RU" sz="2600">
                <a:latin typeface="Times New Roman" pitchFamily="18" charset="0"/>
                <a:cs typeface="Times New Roman" pitchFamily="18" charset="0"/>
              </a:rPr>
              <a:t> Один из фундаментальных законов физики макросистем, обобщенный закон сохранения энергии на тепловые явления. </a:t>
            </a:r>
          </a:p>
          <a:p>
            <a:pPr algn="just"/>
            <a:r>
              <a:rPr lang="ru-RU" sz="2600">
                <a:latin typeface="Times New Roman" pitchFamily="18" charset="0"/>
                <a:cs typeface="Times New Roman" pitchFamily="18" charset="0"/>
              </a:rPr>
              <a:t>- Обобщение многочисленных экспериментальных данных</a:t>
            </a:r>
            <a:r>
              <a:rPr lang="ru-RU" sz="2600" i="1">
                <a:latin typeface="Times New Roman" pitchFamily="18" charset="0"/>
                <a:cs typeface="Times New Roman" pitchFamily="18" charset="0"/>
              </a:rPr>
              <a:t> (1842 г. – Р. Майер, 1847 г. – Г. Гельмгольц.) </a:t>
            </a:r>
          </a:p>
          <a:p>
            <a:pPr algn="just">
              <a:buFontTx/>
              <a:buChar char="-"/>
            </a:pPr>
            <a:endParaRPr lang="ru-RU" sz="2600" i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i="1">
                <a:latin typeface="Times New Roman" pitchFamily="18" charset="0"/>
                <a:cs typeface="Times New Roman" pitchFamily="18" charset="0"/>
              </a:rPr>
              <a:t>Первое начало термодинамики – взаимосвязь трех параметров: внутренней энергии, работы и количества теплоты. </a:t>
            </a:r>
          </a:p>
          <a:p>
            <a:pPr algn="just"/>
            <a:r>
              <a:rPr lang="ru-RU" sz="2600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537FB-3092-430D-940F-6528F9E914E0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9C8CCE-C6C5-47E8-8383-2CE62FFC43BD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143000" y="142875"/>
            <a:ext cx="7929563" cy="60944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Внутренняя энергия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</a:rPr>
              <a:t>энергия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тела за вычетом кинетической энергии тела как целого и потенциальной энергии во внешнем поле сил</a:t>
            </a:r>
          </a:p>
          <a:p>
            <a:pPr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Кинетическая энергия хаотичного движения молекул</a:t>
            </a:r>
          </a:p>
          <a:p>
            <a:pPr marL="514350" indent="-514350">
              <a:buFontTx/>
              <a:buAutoNum type="arabicPeriod"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Потенциальная энергия взаимодействия между молекулами</a:t>
            </a:r>
          </a:p>
          <a:p>
            <a:pPr marL="514350" indent="-514350">
              <a:buFontTx/>
              <a:buAutoNum type="arabicPeriod"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Внутримолекулярная энергия</a:t>
            </a:r>
          </a:p>
          <a:p>
            <a:pPr marL="514350" indent="-514350">
              <a:buFontTx/>
              <a:buAutoNum type="arabicPeriod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defRPr/>
            </a:pPr>
            <a:r>
              <a:rPr lang="ru-RU" sz="2600" u="sng" dirty="0">
                <a:latin typeface="Times New Roman" pitchFamily="18" charset="0"/>
                <a:cs typeface="Times New Roman" pitchFamily="18" charset="0"/>
              </a:rPr>
              <a:t>Внутренняя энергия – функция состояния! </a:t>
            </a:r>
            <a:endParaRPr lang="ru-RU" sz="2600" u="sng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900465" y="4214809"/>
            <a:ext cx="1814543" cy="100013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4000500" y="4286250"/>
          <a:ext cx="1582738" cy="833438"/>
        </p:xfrm>
        <a:graphic>
          <a:graphicData uri="http://schemas.openxmlformats.org/presentationml/2006/ole">
            <p:oleObj spid="_x0000_s1035" name="Формула" r:id="rId3" imgW="812447" imgH="44430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786182" y="3857628"/>
            <a:ext cx="2143140" cy="1285884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57488" y="785794"/>
            <a:ext cx="4029121" cy="100013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200150" y="71438"/>
            <a:ext cx="7643813" cy="56943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Изменение внутренней энергии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 независимости от процесса перевода системы из состояния 1 в состояние 2. </a:t>
            </a:r>
          </a:p>
          <a:p>
            <a:pPr algn="just"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Работа, совершаемая газом: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внешних сил: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872E4-970C-4651-A52F-736D7618F1E9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3122613" y="803275"/>
          <a:ext cx="3449637" cy="862013"/>
        </p:xfrm>
        <a:graphic>
          <a:graphicData uri="http://schemas.openxmlformats.org/presentationml/2006/ole">
            <p:oleObj spid="_x0000_s2074" name="Формула" r:id="rId3" imgW="1777229" imgH="444307" progId="Equation.3">
              <p:embed/>
            </p:oleObj>
          </a:graphicData>
        </a:graphic>
      </p:graphicFrame>
      <p:graphicFrame>
        <p:nvGraphicFramePr>
          <p:cNvPr id="2051" name="Object 2"/>
          <p:cNvGraphicFramePr>
            <a:graphicFrameLocks noChangeAspect="1"/>
          </p:cNvGraphicFramePr>
          <p:nvPr/>
        </p:nvGraphicFramePr>
        <p:xfrm>
          <a:off x="4071938" y="3892550"/>
          <a:ext cx="1643062" cy="1230313"/>
        </p:xfrm>
        <a:graphic>
          <a:graphicData uri="http://schemas.openxmlformats.org/presentationml/2006/ole">
            <p:oleObj spid="_x0000_s2075" name="Формула" r:id="rId4" imgW="761669" imgH="571252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181475" y="5908675"/>
          <a:ext cx="1676400" cy="520700"/>
        </p:xfrm>
        <a:graphic>
          <a:graphicData uri="http://schemas.openxmlformats.org/presentationml/2006/ole">
            <p:oleObj spid="_x0000_s2076" name="Формула" r:id="rId5" imgW="571004" imgH="17764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13692</TotalTime>
  <Words>574</Words>
  <Application>Microsoft Office PowerPoint</Application>
  <PresentationFormat>Экран (4:3)</PresentationFormat>
  <Paragraphs>183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Солнцестояние</vt:lpstr>
      <vt:lpstr>Equation</vt:lpstr>
      <vt:lpstr>Формула</vt:lpstr>
      <vt:lpstr>Лекция 10. Равномерное распределение энергии по степеням свободы. Первое начало  термодинамики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Механика. Молекулярная физика. Термодинамика.</dc:title>
  <dc:creator>Yana</dc:creator>
  <cp:lastModifiedBy>Patman</cp:lastModifiedBy>
  <cp:revision>452</cp:revision>
  <dcterms:created xsi:type="dcterms:W3CDTF">2010-08-31T07:49:46Z</dcterms:created>
  <dcterms:modified xsi:type="dcterms:W3CDTF">2014-01-21T22:32:17Z</dcterms:modified>
</cp:coreProperties>
</file>