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968015-8F6A-49BC-8CC4-44AFC7A3B293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D226C6-8BF6-4E6A-98C8-DAA5C039BC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911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2B0E01-D609-4677-9FD4-6A5F5B21D241}" type="datetime1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034C66-BEB2-4C7A-A975-5424C0A0EF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C463-0ACD-43C9-BC37-42A446693ABD}" type="datetime1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9A649-8FB3-459E-B824-DE49CAE140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3074-F9ED-4D24-B988-69E5AE9959F0}" type="datetime1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B2CD-B65C-4B9D-8CB8-39513A92B8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80112-9CDB-432C-B355-6F144FF135AA}" type="datetime1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228B-75D7-42AE-B0A8-4F56DB0DE6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2E040E-890F-4F76-88E9-9D93FFA98117}" type="datetime1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AFC1DC-8CCA-4138-9EEC-C536A70567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C0ADD-7E57-44C0-AF72-DF8014776BB6}" type="datetime1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6D57-6663-45F6-A57C-04B57692C1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C8A155-9BA4-4318-A58E-159455FEE750}" type="datetime1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1B2FB1-D4D8-4645-BEE0-BA3FBF38AC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0EB7-6710-400D-A1B8-12BBCD8E0351}" type="datetime1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0642-5BC5-4BFF-A096-41E7DAE1FE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475403-3545-45D7-A507-7FCFC27E134A}" type="datetime1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94F081-5924-4694-A461-9A68BC665D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930ABC-6178-404E-BE4C-192A0704684D}" type="datetime1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155766-6E2B-4345-8E66-024E816D14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74E464-AACA-4436-9E3B-BB7F0B446A03}" type="datetime1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5B1774-E026-43AF-B2AB-628AD192F7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225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53FC6D0-2999-4D32-A6C9-6B2C2BA9121F}" type="datetime1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89BC187-8476-47E7-9A16-503AEB815D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7" r:id="rId2"/>
    <p:sldLayoutId id="2147483793" r:id="rId3"/>
    <p:sldLayoutId id="2147483788" r:id="rId4"/>
    <p:sldLayoutId id="2147483794" r:id="rId5"/>
    <p:sldLayoutId id="2147483789" r:id="rId6"/>
    <p:sldLayoutId id="2147483795" r:id="rId7"/>
    <p:sldLayoutId id="2147483796" r:id="rId8"/>
    <p:sldLayoutId id="2147483797" r:id="rId9"/>
    <p:sldLayoutId id="2147483790" r:id="rId10"/>
    <p:sldLayoutId id="21474837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gif"/><Relationship Id="rId4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4" Type="http://schemas.openxmlformats.org/officeDocument/2006/relationships/image" Target="../media/image7.wmf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0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5.bin"/><Relationship Id="rId3" Type="http://schemas.openxmlformats.org/officeDocument/2006/relationships/image" Target="../../clipboard/media/image21.png"/><Relationship Id="rId7" Type="http://schemas.openxmlformats.org/officeDocument/2006/relationships/image" Target="../media/image17.w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wmf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wmf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wmf"/><Relationship Id="rId9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88" y="887399"/>
            <a:ext cx="7772400" cy="684213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Лекция 11. Статистические распределения молекул.  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maxw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642517"/>
            <a:ext cx="2643206" cy="321524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85852" y="4786322"/>
            <a:ext cx="3714776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Джеймс Кларк Максвелл (1831-1879)</a:t>
            </a:r>
            <a:endParaRPr lang="ru-RU" sz="28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MaxwellBoltzman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000240"/>
            <a:ext cx="3670637" cy="2547983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212881" y="6355699"/>
            <a:ext cx="78597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Музыченко Я.Б., 2013</a:t>
            </a:r>
            <a:endParaRPr lang="ru-RU" sz="2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720" y="173019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Характерные скорости движения молекул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Наиболее вероятная скорость (максимум функции распределения):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Средняя (арифметическая) скорость: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Средняя квадратичная скорость                 :</a:t>
            </a:r>
            <a:endParaRPr lang="en-US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330556"/>
              </p:ext>
            </p:extLst>
          </p:nvPr>
        </p:nvGraphicFramePr>
        <p:xfrm>
          <a:off x="2200275" y="3356992"/>
          <a:ext cx="54721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Формула" r:id="rId3" imgW="2476440" imgH="571320" progId="Equation.3">
                  <p:embed/>
                </p:oleObj>
              </mc:Choice>
              <mc:Fallback>
                <p:oleObj name="Формула" r:id="rId3" imgW="247644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3356992"/>
                        <a:ext cx="5472113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730580"/>
              </p:ext>
            </p:extLst>
          </p:nvPr>
        </p:nvGraphicFramePr>
        <p:xfrm>
          <a:off x="3794051" y="2223145"/>
          <a:ext cx="15700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1" name="Формула" r:id="rId5" imgW="711000" imgH="228600" progId="Equation.3">
                  <p:embed/>
                </p:oleObj>
              </mc:Choice>
              <mc:Fallback>
                <p:oleObj name="Формула" r:id="rId5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051" y="2223145"/>
                        <a:ext cx="157003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933068"/>
              </p:ext>
            </p:extLst>
          </p:nvPr>
        </p:nvGraphicFramePr>
        <p:xfrm>
          <a:off x="1331640" y="5059387"/>
          <a:ext cx="566115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2" name="Формула" r:id="rId7" imgW="2171520" imgH="469800" progId="Equation.3">
                  <p:embed/>
                </p:oleObj>
              </mc:Choice>
              <mc:Fallback>
                <p:oleObj name="Формула" r:id="rId7" imgW="21715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059387"/>
                        <a:ext cx="5661153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722904"/>
              </p:ext>
            </p:extLst>
          </p:nvPr>
        </p:nvGraphicFramePr>
        <p:xfrm>
          <a:off x="7164288" y="5229200"/>
          <a:ext cx="185968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3" name="Equation" r:id="rId9" imgW="774360" imgH="330120" progId="Equation.3">
                  <p:embed/>
                </p:oleObj>
              </mc:Choice>
              <mc:Fallback>
                <p:oleObj name="Equation" r:id="rId9" imgW="7743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5229200"/>
                        <a:ext cx="1859685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76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14678" y="1857364"/>
            <a:ext cx="2928958" cy="114300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28720" y="173019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Свойства функции распределения Максвелла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Условие нормировки: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3015" name="Object 1"/>
          <p:cNvGraphicFramePr>
            <a:graphicFrameLocks noChangeAspect="1"/>
          </p:cNvGraphicFramePr>
          <p:nvPr/>
        </p:nvGraphicFramePr>
        <p:xfrm>
          <a:off x="3571867" y="2040882"/>
          <a:ext cx="2428893" cy="690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Формула" r:id="rId3" imgW="901440" imgH="266400" progId="Equation.3">
                  <p:embed/>
                </p:oleObj>
              </mc:Choice>
              <mc:Fallback>
                <p:oleObj name="Формула" r:id="rId3" imgW="9014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7" y="2040882"/>
                        <a:ext cx="2428893" cy="690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 descr="MaxwellBoltzmann.gif"/>
          <p:cNvPicPr>
            <a:picLocks noChangeAspect="1"/>
          </p:cNvPicPr>
          <p:nvPr/>
        </p:nvPicPr>
        <p:blipFill>
          <a:blip r:embed="rId5"/>
          <a:srcRect l="7871" t="16199" r="15667" b="9287"/>
          <a:stretch>
            <a:fillRect/>
          </a:stretch>
        </p:blipFill>
        <p:spPr>
          <a:xfrm>
            <a:off x="1571604" y="3357562"/>
            <a:ext cx="4857784" cy="32861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57356" y="30718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2" y="43576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714612" y="4857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714744" y="5357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1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5786" y="173019"/>
            <a:ext cx="8429684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Распределение Максвелла в приведенном виде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863725" y="1106488"/>
          <a:ext cx="600710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Формула" r:id="rId3" imgW="2717640" imgH="622080" progId="Equation.3">
                  <p:embed/>
                </p:oleObj>
              </mc:Choice>
              <mc:Fallback>
                <p:oleObj name="Формула" r:id="rId3" imgW="271764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1106488"/>
                        <a:ext cx="6007100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8"/>
          <p:cNvGraphicFramePr>
            <a:graphicFrameLocks noChangeAspect="1"/>
          </p:cNvGraphicFramePr>
          <p:nvPr/>
        </p:nvGraphicFramePr>
        <p:xfrm>
          <a:off x="3970343" y="3019429"/>
          <a:ext cx="145891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6" name="Формула" r:id="rId5" imgW="660240" imgH="495000" progId="Equation.3">
                  <p:embed/>
                </p:oleObj>
              </mc:Choice>
              <mc:Fallback>
                <p:oleObj name="Формула" r:id="rId5" imgW="6602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43" y="3019429"/>
                        <a:ext cx="1458913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28781" y="2428868"/>
            <a:ext cx="76438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Относительная скорость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714480" y="4786322"/>
          <a:ext cx="11795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7" name="Формула" r:id="rId7" imgW="533160" imgH="228600" progId="Equation.3">
                  <p:embed/>
                </p:oleObj>
              </mc:Choice>
              <mc:Fallback>
                <p:oleObj name="Формула" r:id="rId7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786322"/>
                        <a:ext cx="117951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8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5786" y="173019"/>
            <a:ext cx="8429684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Распределение Максвелла в приведенном виде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2928926" y="1142984"/>
          <a:ext cx="373380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name="Формула" r:id="rId3" imgW="1688760" imgH="469800" progId="Equation.3">
                  <p:embed/>
                </p:oleObj>
              </mc:Choice>
              <mc:Fallback>
                <p:oleObj name="Формула" r:id="rId3" imgW="1688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1142984"/>
                        <a:ext cx="3733800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1285852" y="3429000"/>
          <a:ext cx="22463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Формула" r:id="rId5" imgW="1015920" imgH="457200" progId="Equation.3">
                  <p:embed/>
                </p:oleObj>
              </mc:Choice>
              <mc:Fallback>
                <p:oleObj name="Формула" r:id="rId5" imgW="1015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3429000"/>
                        <a:ext cx="2246313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42976" y="2428868"/>
            <a:ext cx="76438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Распределение Максвелла универсально: не зависит от температуры и типа газа.</a:t>
            </a: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5786" y="173019"/>
            <a:ext cx="8429684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Барометрическая формула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821936"/>
            <a:ext cx="81439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Атмосферное давление обусловлено весом вышележащих слоев газа.</a:t>
            </a:r>
          </a:p>
          <a:p>
            <a:pPr marL="2517775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Давление на высоте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h +dh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517775"/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p+dp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&gt;0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dh&lt;0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517775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&lt;0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dh&gt;0)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17775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517775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Разность давлений </a:t>
            </a:r>
          </a:p>
          <a:p>
            <a:pPr marL="2517775"/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= – </a:t>
            </a:r>
            <a:r>
              <a:rPr lang="el-GR" sz="2600" i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Vg=</a:t>
            </a:r>
            <a:r>
              <a:rPr lang="el-GR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l-GR" sz="2600" i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dhg</a:t>
            </a:r>
            <a:endParaRPr lang="ru-RU" sz="2600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 l="39531" t="32226" r="51684" b="49219"/>
          <a:stretch>
            <a:fillRect/>
          </a:stretch>
        </p:blipFill>
        <p:spPr bwMode="auto">
          <a:xfrm>
            <a:off x="1214414" y="1928802"/>
            <a:ext cx="22860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3935422" y="4243400"/>
          <a:ext cx="19939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Формула" r:id="rId4" imgW="901440" imgH="457200" progId="Equation.3">
                  <p:embed/>
                </p:oleObj>
              </mc:Choice>
              <mc:Fallback>
                <p:oleObj name="Формула" r:id="rId4" imgW="901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22" y="4243400"/>
                        <a:ext cx="19939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2359045" y="5475309"/>
          <a:ext cx="49990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1" name="Формула" r:id="rId6" imgW="2260440" imgH="482400" progId="Equation.3">
                  <p:embed/>
                </p:oleObj>
              </mc:Choice>
              <mc:Fallback>
                <p:oleObj name="Формула" r:id="rId6" imgW="2260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45" y="5475309"/>
                        <a:ext cx="4999037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928926" y="5357826"/>
            <a:ext cx="4429156" cy="12144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785786" y="173019"/>
            <a:ext cx="8429684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Барометрическая формула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1142984"/>
            <a:ext cx="81439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Интегрируем</a:t>
            </a:r>
          </a:p>
          <a:p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h=0  C=p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давление на нулевой высоте.</a:t>
            </a:r>
            <a:endParaRPr lang="ru-RU" sz="2600" dirty="0"/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3357554" y="928670"/>
          <a:ext cx="22193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0" name="Формула" r:id="rId3" imgW="1002960" imgH="482400" progId="Equation.3">
                  <p:embed/>
                </p:oleObj>
              </mc:Choice>
              <mc:Fallback>
                <p:oleObj name="Формула" r:id="rId3" imgW="1002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928670"/>
                        <a:ext cx="221932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3286116" y="2214554"/>
          <a:ext cx="323056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1" name="Формула" r:id="rId5" imgW="1460160" imgH="444240" progId="Equation.3">
                  <p:embed/>
                </p:oleObj>
              </mc:Choice>
              <mc:Fallback>
                <p:oleObj name="Формула" r:id="rId5" imgW="1460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2214554"/>
                        <a:ext cx="3230562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1500166" y="3500438"/>
          <a:ext cx="294957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2" name="Формула" r:id="rId7" imgW="1333440" imgH="495000" progId="Equation.3">
                  <p:embed/>
                </p:oleObj>
              </mc:Choice>
              <mc:Fallback>
                <p:oleObj name="Формула" r:id="rId7" imgW="13334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3500438"/>
                        <a:ext cx="294957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3559175" y="5429250"/>
          <a:ext cx="311785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3" name="Формула" r:id="rId9" imgW="1409400" imgH="495000" progId="Equation.3">
                  <p:embed/>
                </p:oleObj>
              </mc:Choice>
              <mc:Fallback>
                <p:oleObj name="Формула" r:id="rId9" imgW="14094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5429250"/>
                        <a:ext cx="311785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5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5786" y="173019"/>
            <a:ext cx="8429684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Распределение Больцмана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1043873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Средняя концентрация молекул в 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отсутствии внешних сил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состоянии ТД равновесия одинакова.</a:t>
            </a: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Во внешнем силовом поле: 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3571876"/>
            <a:ext cx="6227799" cy="12144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2285984" y="3643300"/>
          <a:ext cx="55340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Формула" r:id="rId3" imgW="2501640" imgH="495000" progId="Equation.3">
                  <p:embed/>
                </p:oleObj>
              </mc:Choice>
              <mc:Fallback>
                <p:oleObj name="Формула" r:id="rId3" imgW="25016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3643300"/>
                        <a:ext cx="553402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48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Вероятность. Средние значения.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1200150" y="807670"/>
            <a:ext cx="764381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татистическая физика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изучает макросистемы,  исходя из свойств частиц и взаимодейсвий между ними. Основа – теория вероятностей.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Вероятность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численная мера объективной возможности наступления случайного события.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Вероятность </a:t>
            </a:r>
            <a:r>
              <a:rPr lang="en-US" sz="2200" i="1" u="sng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го события: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Сумма вероятностей всех событий:</a:t>
            </a:r>
          </a:p>
          <a:p>
            <a:pPr algn="just"/>
            <a:endParaRPr lang="ru-RU" sz="2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Среднее значение случайной величины: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174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249125"/>
              </p:ext>
            </p:extLst>
          </p:nvPr>
        </p:nvGraphicFramePr>
        <p:xfrm>
          <a:off x="3419872" y="2547937"/>
          <a:ext cx="25955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Формула" r:id="rId3" imgW="1333440" imgH="469800" progId="Equation.3">
                  <p:embed/>
                </p:oleObj>
              </mc:Choice>
              <mc:Fallback>
                <p:oleObj name="Формула" r:id="rId3" imgW="13334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547937"/>
                        <a:ext cx="2595563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279634"/>
              </p:ext>
            </p:extLst>
          </p:nvPr>
        </p:nvGraphicFramePr>
        <p:xfrm>
          <a:off x="3644056" y="4061246"/>
          <a:ext cx="2224088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Формула" r:id="rId5" imgW="1143000" imgH="545760" progId="Equation.3">
                  <p:embed/>
                </p:oleObj>
              </mc:Choice>
              <mc:Fallback>
                <p:oleObj name="Формула" r:id="rId5" imgW="114300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056" y="4061246"/>
                        <a:ext cx="2224088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838730"/>
              </p:ext>
            </p:extLst>
          </p:nvPr>
        </p:nvGraphicFramePr>
        <p:xfrm>
          <a:off x="3059832" y="5669228"/>
          <a:ext cx="3859853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Формула" r:id="rId7" imgW="1320480" imgH="355320" progId="Equation.3">
                  <p:embed/>
                </p:oleObj>
              </mc:Choice>
              <mc:Fallback>
                <p:oleObj name="Формула" r:id="rId7" imgW="13204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669228"/>
                        <a:ext cx="3859853" cy="1000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6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Функция распределения </a:t>
            </a:r>
            <a:r>
              <a:rPr lang="en-US" sz="3400" i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f(x)</a:t>
            </a: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1200150" y="821936"/>
            <a:ext cx="764381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Пусть случайная величина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имеет непрерывный характер.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Функция распределения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случайной величины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Вероятность попадания величины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интервал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17420" name="Object 1"/>
          <p:cNvGraphicFramePr>
            <a:graphicFrameLocks noChangeAspect="1"/>
          </p:cNvGraphicFramePr>
          <p:nvPr/>
        </p:nvGraphicFramePr>
        <p:xfrm>
          <a:off x="2285984" y="3857628"/>
          <a:ext cx="22177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Формула" r:id="rId3" imgW="1002960" imgH="241200" progId="Equation.3">
                  <p:embed/>
                </p:oleObj>
              </mc:Choice>
              <mc:Fallback>
                <p:oleObj name="Формула" r:id="rId3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3857628"/>
                        <a:ext cx="221773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/>
          <a:srcRect l="54356" t="58594" r="29722" b="22852"/>
          <a:stretch>
            <a:fillRect/>
          </a:stretch>
        </p:blipFill>
        <p:spPr bwMode="auto">
          <a:xfrm>
            <a:off x="5500694" y="2214554"/>
            <a:ext cx="338009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1428728" y="2500306"/>
          <a:ext cx="384651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Формула" r:id="rId6" imgW="1739880" imgH="469800" progId="Equation.3">
                  <p:embed/>
                </p:oleObj>
              </mc:Choice>
              <mc:Fallback>
                <p:oleObj name="Формула" r:id="rId6" imgW="1739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2500306"/>
                        <a:ext cx="3846512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/>
        </p:nvGraphicFramePr>
        <p:xfrm>
          <a:off x="3786182" y="5072074"/>
          <a:ext cx="210502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Формула" r:id="rId8" imgW="952200" imgH="571320" progId="Equation.3">
                  <p:embed/>
                </p:oleObj>
              </mc:Choice>
              <mc:Fallback>
                <p:oleObj name="Формула" r:id="rId8" imgW="9522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5072074"/>
                        <a:ext cx="2105025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Функция распределения </a:t>
            </a:r>
            <a:r>
              <a:rPr lang="en-US" sz="3400" i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f(x)</a:t>
            </a: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1200150" y="821936"/>
            <a:ext cx="7643813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Условие нормировки:</a:t>
            </a: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Среднее значение величины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Среднеквадратичное значение величины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 l="54356" t="58594" r="29722" b="22852"/>
          <a:stretch>
            <a:fillRect/>
          </a:stretch>
        </p:blipFill>
        <p:spPr bwMode="auto">
          <a:xfrm>
            <a:off x="5000628" y="642918"/>
            <a:ext cx="338009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Object 1"/>
          <p:cNvGraphicFramePr>
            <a:graphicFrameLocks noChangeAspect="1"/>
          </p:cNvGraphicFramePr>
          <p:nvPr/>
        </p:nvGraphicFramePr>
        <p:xfrm>
          <a:off x="1704973" y="1714488"/>
          <a:ext cx="25812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Формула" r:id="rId4" imgW="1168200" imgH="266400" progId="Equation.3">
                  <p:embed/>
                </p:oleObj>
              </mc:Choice>
              <mc:Fallback>
                <p:oleObj name="Формула" r:id="rId4" imgW="1168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3" y="1714488"/>
                        <a:ext cx="258127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/>
        </p:nvGraphicFramePr>
        <p:xfrm>
          <a:off x="2500298" y="3643314"/>
          <a:ext cx="23860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Формула" r:id="rId6" imgW="1079280" imgH="266400" progId="Equation.3">
                  <p:embed/>
                </p:oleObj>
              </mc:Choice>
              <mc:Fallback>
                <p:oleObj name="Формула" r:id="rId6" imgW="10792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3643314"/>
                        <a:ext cx="2386013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3295661" y="5143512"/>
          <a:ext cx="291941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Формула" r:id="rId8" imgW="1320480" imgH="393480" progId="Equation.3">
                  <p:embed/>
                </p:oleObj>
              </mc:Choice>
              <mc:Fallback>
                <p:oleObj name="Формула" r:id="rId8" imgW="1320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61" y="5143512"/>
                        <a:ext cx="291941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9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Распределение Максвелла  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1200150" y="821936"/>
            <a:ext cx="764381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1859 г., закон распределения по скоростям молекул газа, находящегося в термодинамическом равновесии. 1920 г. – экспериментальное подтверждение (О. Штерн).</a:t>
            </a: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69875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Все направления скорости равновероятны; возможные значения модуля скорости НЕ равновероятны. </a:t>
            </a:r>
          </a:p>
          <a:p>
            <a:pPr marL="269875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69875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69875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l-GR" sz="2600" i="1" dirty="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функция объемной плотности вероятности</a:t>
            </a:r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3570319" y="4425969"/>
          <a:ext cx="5502275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Формула" r:id="rId3" imgW="2489040" imgH="774360" progId="Equation.3">
                  <p:embed/>
                </p:oleObj>
              </mc:Choice>
              <mc:Fallback>
                <p:oleObj name="Формула" r:id="rId3" imgW="248904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319" y="4425969"/>
                        <a:ext cx="5502275" cy="164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 l="38434" t="33203" r="46742" b="39453"/>
          <a:stretch>
            <a:fillRect/>
          </a:stretch>
        </p:blipFill>
        <p:spPr bwMode="auto">
          <a:xfrm>
            <a:off x="1071538" y="2553223"/>
            <a:ext cx="2428892" cy="251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32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43608" y="5533986"/>
            <a:ext cx="4896544" cy="127939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Распределение Максвелла. 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7" name="TextBox 19"/>
              <p:cNvSpPr txBox="1">
                <a:spLocks noChangeArrowheads="1"/>
              </p:cNvSpPr>
              <p:nvPr/>
            </p:nvSpPr>
            <p:spPr bwMode="auto">
              <a:xfrm>
                <a:off x="1200150" y="821936"/>
                <a:ext cx="7643813" cy="2492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Вероятность того, что скорость имеет проекции в интервале  </a:t>
                </a:r>
              </a:p>
              <a:p>
                <a:pPr marL="2698750" algn="just"/>
                <a:endParaRPr lang="ru-RU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698750" algn="just"/>
                <a:endParaRPr lang="ru-RU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698750" algn="just"/>
                <a:endParaRPr lang="ru-RU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𝜑</m:t>
                    </m:r>
                    <m:r>
                      <a:rPr lang="ru-RU" sz="26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ru-RU" sz="2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ru-RU" sz="2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  <m:r>
                      <a:rPr lang="ru-RU" sz="26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600" i="1" dirty="0" smtClean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ru-RU" sz="2600" i="1" dirty="0" smtClean="0">
                    <a:latin typeface="Times New Roman" pitchFamily="18" charset="0"/>
                    <a:cs typeface="Times New Roman" pitchFamily="18" charset="0"/>
                  </a:rPr>
                  <a:t>функция распределения по</a:t>
                </a:r>
                <a:r>
                  <a:rPr lang="en-US" sz="26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ru-RU" sz="260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417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0150" y="821936"/>
                <a:ext cx="7643813" cy="2492990"/>
              </a:xfrm>
              <a:prstGeom prst="rect">
                <a:avLst/>
              </a:prstGeom>
              <a:blipFill rotWithShape="1">
                <a:blip r:embed="rId3"/>
                <a:stretch>
                  <a:fillRect l="-1435" t="-2200" r="-1435" b="-513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89933"/>
              </p:ext>
            </p:extLst>
          </p:nvPr>
        </p:nvGraphicFramePr>
        <p:xfrm>
          <a:off x="2955925" y="1839913"/>
          <a:ext cx="3760788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7" name="Equation" r:id="rId4" imgW="1701720" imgH="393480" progId="Equation.3">
                  <p:embed/>
                </p:oleObj>
              </mc:Choice>
              <mc:Fallback>
                <p:oleObj name="Equation" r:id="rId4" imgW="1701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1839913"/>
                        <a:ext cx="3760788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751138" y="1262063"/>
          <a:ext cx="202406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" name="Формула" r:id="rId6" imgW="1079280" imgH="241200" progId="Equation.3">
                  <p:embed/>
                </p:oleObj>
              </mc:Choice>
              <mc:Fallback>
                <p:oleObj name="Формула" r:id="rId6" imgW="1079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1262063"/>
                        <a:ext cx="2024062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637813"/>
              </p:ext>
            </p:extLst>
          </p:nvPr>
        </p:nvGraphicFramePr>
        <p:xfrm>
          <a:off x="1280393" y="4797152"/>
          <a:ext cx="3579639" cy="518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" name="Формула" r:id="rId8" imgW="1854000" imgH="279360" progId="Equation.3">
                  <p:embed/>
                </p:oleObj>
              </mc:Choice>
              <mc:Fallback>
                <p:oleObj name="Формула" r:id="rId8" imgW="1854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393" y="4797152"/>
                        <a:ext cx="3579639" cy="518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072685"/>
              </p:ext>
            </p:extLst>
          </p:nvPr>
        </p:nvGraphicFramePr>
        <p:xfrm>
          <a:off x="1115616" y="5533986"/>
          <a:ext cx="4744367" cy="1221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Формула" r:id="rId10" imgW="2323800" imgH="622080" progId="Equation.3">
                  <p:embed/>
                </p:oleObj>
              </mc:Choice>
              <mc:Fallback>
                <p:oleObj name="Формула" r:id="rId10" imgW="23238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533986"/>
                        <a:ext cx="4744367" cy="1221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905" name="Picture 1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7" t="48542" r="29722" b="33265"/>
          <a:stretch/>
        </p:blipFill>
        <p:spPr bwMode="auto">
          <a:xfrm>
            <a:off x="5965623" y="4330452"/>
            <a:ext cx="3214889" cy="183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460001"/>
              </p:ext>
            </p:extLst>
          </p:nvPr>
        </p:nvGraphicFramePr>
        <p:xfrm>
          <a:off x="1320999" y="3578767"/>
          <a:ext cx="4763169" cy="114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Equation" r:id="rId13" imgW="1981080" imgH="495000" progId="Equation.3">
                  <p:embed/>
                </p:oleObj>
              </mc:Choice>
              <mc:Fallback>
                <p:oleObj name="Equation" r:id="rId13" imgW="19810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999" y="3578767"/>
                        <a:ext cx="4763169" cy="1146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1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285852" y="5357826"/>
            <a:ext cx="7429552" cy="14287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Распределение молекул по модулю скорости. 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1200150" y="821936"/>
            <a:ext cx="7643813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17775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Вероятность того, что модуль скорости попадает в интервал  </a:t>
            </a:r>
          </a:p>
          <a:p>
            <a:pPr marL="269875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69875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l-GR" sz="2600" i="1" dirty="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объемная плотность вероятности.</a:t>
            </a: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Закон распределения Максвелла по модулю скорости:</a:t>
            </a: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5345113" y="1785926"/>
          <a:ext cx="1476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Формула" r:id="rId3" imgW="787320" imgH="228600" progId="Equation.3">
                  <p:embed/>
                </p:oleObj>
              </mc:Choice>
              <mc:Fallback>
                <p:oleObj name="Формула" r:id="rId3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1785926"/>
                        <a:ext cx="14763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3929058" y="2500306"/>
          <a:ext cx="46053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Формула" r:id="rId5" imgW="2082600" imgH="304560" progId="Equation.3">
                  <p:embed/>
                </p:oleObj>
              </mc:Choice>
              <mc:Fallback>
                <p:oleObj name="Формула" r:id="rId5" imgW="20826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2500306"/>
                        <a:ext cx="46053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1624040" y="5464198"/>
          <a:ext cx="6877050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Формула" r:id="rId7" imgW="3111480" imgH="622080" progId="Equation.3">
                  <p:embed/>
                </p:oleObj>
              </mc:Choice>
              <mc:Fallback>
                <p:oleObj name="Формула" r:id="rId7" imgW="311148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40" y="5464198"/>
                        <a:ext cx="6877050" cy="132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9"/>
          <a:srcRect l="38433" t="38086" r="46645" b="36523"/>
          <a:stretch>
            <a:fillRect/>
          </a:stretch>
        </p:blipFill>
        <p:spPr bwMode="auto">
          <a:xfrm>
            <a:off x="1071538" y="714356"/>
            <a:ext cx="26881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07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Распределение молекул по модулю скорости. 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1200150" y="1021849"/>
            <a:ext cx="76438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Относительное число молекул, модуль скорости которых лежит в интервале                     :</a:t>
            </a: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3465513" y="2103438"/>
          <a:ext cx="308768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Формула" r:id="rId3" imgW="1396800" imgH="457200" progId="Equation.3">
                  <p:embed/>
                </p:oleObj>
              </mc:Choice>
              <mc:Fallback>
                <p:oleObj name="Формула" r:id="rId3" imgW="139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2103438"/>
                        <a:ext cx="308768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3"/>
          <p:cNvGraphicFramePr>
            <a:graphicFrameLocks noChangeAspect="1"/>
          </p:cNvGraphicFramePr>
          <p:nvPr/>
        </p:nvGraphicFramePr>
        <p:xfrm>
          <a:off x="5381641" y="1500174"/>
          <a:ext cx="1476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Формула" r:id="rId5" imgW="787320" imgH="228600" progId="Equation.3">
                  <p:embed/>
                </p:oleObj>
              </mc:Choice>
              <mc:Fallback>
                <p:oleObj name="Формула" r:id="rId5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41" y="1500174"/>
                        <a:ext cx="14763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7"/>
          <a:srcRect l="53294" t="30469" r="29136" b="45117"/>
          <a:stretch>
            <a:fillRect/>
          </a:stretch>
        </p:blipFill>
        <p:spPr bwMode="auto">
          <a:xfrm>
            <a:off x="5000628" y="3429000"/>
            <a:ext cx="3571900" cy="279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0967" name="Object 5"/>
          <p:cNvGraphicFramePr>
            <a:graphicFrameLocks noChangeAspect="1"/>
          </p:cNvGraphicFramePr>
          <p:nvPr/>
        </p:nvGraphicFramePr>
        <p:xfrm>
          <a:off x="1684338" y="4567250"/>
          <a:ext cx="2863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" name="Формула" r:id="rId8" imgW="1295280" imgH="304560" progId="Equation.3">
                  <p:embed/>
                </p:oleObj>
              </mc:Choice>
              <mc:Fallback>
                <p:oleObj name="Формула" r:id="rId8" imgW="12952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4567250"/>
                        <a:ext cx="28638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6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720" y="173019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Вычисление числа молекул, модуль скорости которых лежит в интервале от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υ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40967" name="Object 5"/>
          <p:cNvGraphicFramePr>
            <a:graphicFrameLocks noChangeAspect="1"/>
          </p:cNvGraphicFramePr>
          <p:nvPr/>
        </p:nvGraphicFramePr>
        <p:xfrm>
          <a:off x="1714480" y="1714488"/>
          <a:ext cx="20494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Формула" r:id="rId3" imgW="927000" imgH="241200" progId="Equation.3">
                  <p:embed/>
                </p:oleObj>
              </mc:Choice>
              <mc:Fallback>
                <p:oleObj name="Формула" r:id="rId3" imgW="927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714488"/>
                        <a:ext cx="2049462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6"/>
          <p:cNvGraphicFramePr>
            <a:graphicFrameLocks noChangeAspect="1"/>
          </p:cNvGraphicFramePr>
          <p:nvPr/>
        </p:nvGraphicFramePr>
        <p:xfrm>
          <a:off x="1247775" y="2517775"/>
          <a:ext cx="30861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0" name="Формула" r:id="rId5" imgW="1396800" imgH="279360" progId="Equation.3">
                  <p:embed/>
                </p:oleObj>
              </mc:Choice>
              <mc:Fallback>
                <p:oleObj name="Формула" r:id="rId5" imgW="1396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2517775"/>
                        <a:ext cx="30861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5"/>
          <p:cNvGraphicFramePr>
            <a:graphicFrameLocks noChangeAspect="1"/>
          </p:cNvGraphicFramePr>
          <p:nvPr/>
        </p:nvGraphicFramePr>
        <p:xfrm>
          <a:off x="1687513" y="3571875"/>
          <a:ext cx="21050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Формула" r:id="rId7" imgW="952200" imgH="241200" progId="Equation.3">
                  <p:embed/>
                </p:oleObj>
              </mc:Choice>
              <mc:Fallback>
                <p:oleObj name="Формула" r:id="rId7" imgW="952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3571875"/>
                        <a:ext cx="210502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1708149" y="4514861"/>
          <a:ext cx="27209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Формула" r:id="rId9" imgW="1231560" imgH="228600" progId="Equation.3">
                  <p:embed/>
                </p:oleObj>
              </mc:Choice>
              <mc:Fallback>
                <p:oleObj name="Формула" r:id="rId9" imgW="1231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49" y="4514861"/>
                        <a:ext cx="27209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1630363" y="5083175"/>
          <a:ext cx="2889250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Формула" r:id="rId11" imgW="1307880" imgH="622080" progId="Equation.3">
                  <p:embed/>
                </p:oleObj>
              </mc:Choice>
              <mc:Fallback>
                <p:oleObj name="Формула" r:id="rId11" imgW="130788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5083175"/>
                        <a:ext cx="2889250" cy="132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1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19155</TotalTime>
  <Words>409</Words>
  <Application>Microsoft Office PowerPoint</Application>
  <PresentationFormat>On-screen Show (4:3)</PresentationFormat>
  <Paragraphs>143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Солнцестояние</vt:lpstr>
      <vt:lpstr>Формула</vt:lpstr>
      <vt:lpstr>Equation</vt:lpstr>
      <vt:lpstr>Лекция 11. Статистические распределения молекул.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Механика. Молекулярная физика. Термодинамика.</dc:title>
  <dc:creator>Yana</dc:creator>
  <cp:lastModifiedBy>YANA</cp:lastModifiedBy>
  <cp:revision>503</cp:revision>
  <dcterms:created xsi:type="dcterms:W3CDTF">2010-08-31T07:49:46Z</dcterms:created>
  <dcterms:modified xsi:type="dcterms:W3CDTF">2013-11-22T11:48:35Z</dcterms:modified>
</cp:coreProperties>
</file>