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256" r:id="rId2"/>
    <p:sldId id="329" r:id="rId3"/>
    <p:sldId id="337" r:id="rId4"/>
    <p:sldId id="338" r:id="rId5"/>
    <p:sldId id="336" r:id="rId6"/>
    <p:sldId id="339" r:id="rId7"/>
    <p:sldId id="305" r:id="rId8"/>
    <p:sldId id="340" r:id="rId9"/>
    <p:sldId id="330" r:id="rId10"/>
    <p:sldId id="341" r:id="rId11"/>
    <p:sldId id="332" r:id="rId12"/>
    <p:sldId id="342" r:id="rId13"/>
    <p:sldId id="343" r:id="rId14"/>
    <p:sldId id="334" r:id="rId15"/>
    <p:sldId id="335" r:id="rId16"/>
    <p:sldId id="33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968015-8F6A-49BC-8CC4-44AFC7A3B293}" type="datetimeFigureOut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D226C6-8BF6-4E6A-98C8-DAA5C039BC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333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26C6-8BF6-4E6A-98C8-DAA5C039BC7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26C6-8BF6-4E6A-98C8-DAA5C039BC7D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26C6-8BF6-4E6A-98C8-DAA5C039BC7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26C6-8BF6-4E6A-98C8-DAA5C039BC7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26C6-8BF6-4E6A-98C8-DAA5C039BC7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2B0E01-D609-4677-9FD4-6A5F5B21D241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034C66-BEB2-4C7A-A975-5424C0A0EF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DC463-0ACD-43C9-BC37-42A446693ABD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A649-8FB3-459E-B824-DE49CAE140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83074-F9ED-4D24-B988-69E5AE9959F0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1B2CD-B65C-4B9D-8CB8-39513A92B8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0112-9CDB-432C-B355-6F144FF135AA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228B-75D7-42AE-B0A8-4F56DB0DE6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2E040E-890F-4F76-88E9-9D93FFA98117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AFC1DC-8CCA-4138-9EEC-C536A70567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C0ADD-7E57-44C0-AF72-DF8014776BB6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6D57-6663-45F6-A57C-04B57692C1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8A155-9BA4-4318-A58E-159455FEE750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1B2FB1-D4D8-4645-BEE0-BA3FBF38A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C0EB7-6710-400D-A1B8-12BBCD8E0351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90642-5BC5-4BFF-A096-41E7DAE1FE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475403-3545-45D7-A507-7FCFC27E134A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94F081-5924-4694-A461-9A68BC665D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930ABC-6178-404E-BE4C-192A0704684D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155766-6E2B-4345-8E66-024E816D14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74E464-AACA-4436-9E3B-BB7F0B446A03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5B1774-E026-43AF-B2AB-628AD192F7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225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53FC6D0-2999-4D32-A6C9-6B2C2BA9121F}" type="datetime1">
              <a:rPr lang="ru-RU"/>
              <a:pPr>
                <a:defRPr/>
              </a:pPr>
              <a:t>29.11.2013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89BC187-8476-47E7-9A16-503AEB815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7" r:id="rId2"/>
    <p:sldLayoutId id="2147483793" r:id="rId3"/>
    <p:sldLayoutId id="2147483788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90" r:id="rId10"/>
    <p:sldLayoutId id="21474837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gi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88" y="1357298"/>
            <a:ext cx="7772400" cy="684213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Лекция 12. Тепловые машины. Второе начало термодинамики. Энтропия   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Рисунок 7" descr="3-11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643050"/>
            <a:ext cx="2957527" cy="3180137"/>
          </a:xfrm>
          <a:prstGeom prst="rect">
            <a:avLst/>
          </a:prstGeom>
        </p:spPr>
      </p:pic>
      <p:pic>
        <p:nvPicPr>
          <p:cNvPr id="9" name="Рисунок 8" descr="pvcarn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357562"/>
            <a:ext cx="3889601" cy="3219457"/>
          </a:xfrm>
          <a:prstGeom prst="rect">
            <a:avLst/>
          </a:prstGeom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212881" y="6355699"/>
            <a:ext cx="78597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2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Музыченко</a:t>
            </a: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Я.Б., 2011</a:t>
            </a:r>
            <a:endParaRPr lang="ru-RU" sz="2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16"/>
          <p:cNvSpPr/>
          <p:nvPr/>
        </p:nvSpPr>
        <p:spPr>
          <a:xfrm>
            <a:off x="5868144" y="5393844"/>
            <a:ext cx="2520280" cy="120350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К.п.д идеальной тепловой машины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1043608" y="823059"/>
            <a:ext cx="7992888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Тепловая машина, работающая по обратимому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процессу,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является идеальной. Идеальная тепловая машина (в т.ч.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икл Карно) совершает максимальную полезную работу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 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max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594457"/>
              </p:ext>
            </p:extLst>
          </p:nvPr>
        </p:nvGraphicFramePr>
        <p:xfrm>
          <a:off x="1187624" y="1988840"/>
          <a:ext cx="4248472" cy="114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Equation" r:id="rId3" imgW="1726920" imgH="482400" progId="Equation.3">
                  <p:embed/>
                </p:oleObj>
              </mc:Choice>
              <mc:Fallback>
                <p:oleObj name="Equation" r:id="rId3" imgW="172692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88840"/>
                        <a:ext cx="4248472" cy="1143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234738"/>
              </p:ext>
            </p:extLst>
          </p:nvPr>
        </p:nvGraphicFramePr>
        <p:xfrm>
          <a:off x="3070250" y="2924944"/>
          <a:ext cx="43100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8" name="Equation" r:id="rId5" imgW="1752480" imgH="482400" progId="Equation.3">
                  <p:embed/>
                </p:oleObj>
              </mc:Choice>
              <mc:Fallback>
                <p:oleObj name="Equation" r:id="rId5" imgW="1752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50" y="2924944"/>
                        <a:ext cx="431006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095331"/>
              </p:ext>
            </p:extLst>
          </p:nvPr>
        </p:nvGraphicFramePr>
        <p:xfrm>
          <a:off x="1324496" y="4077072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9" name="Equation" r:id="rId7" imgW="939600" imgH="241200" progId="Equation.3">
                  <p:embed/>
                </p:oleObj>
              </mc:Choice>
              <mc:Fallback>
                <p:oleObj name="Equation" r:id="rId7" imgW="939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496" y="4077072"/>
                        <a:ext cx="2311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243158"/>
              </p:ext>
            </p:extLst>
          </p:nvPr>
        </p:nvGraphicFramePr>
        <p:xfrm>
          <a:off x="4035425" y="4067175"/>
          <a:ext cx="23749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0" name="Equation" r:id="rId9" imgW="965160" imgH="253800" progId="Equation.3">
                  <p:embed/>
                </p:oleObj>
              </mc:Choice>
              <mc:Fallback>
                <p:oleObj name="Equation" r:id="rId9" imgW="965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4067175"/>
                        <a:ext cx="23749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824765"/>
              </p:ext>
            </p:extLst>
          </p:nvPr>
        </p:nvGraphicFramePr>
        <p:xfrm>
          <a:off x="2123728" y="5229200"/>
          <a:ext cx="128111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1" name="Equation" r:id="rId11" imgW="520560" imgH="431640" progId="Equation.3">
                  <p:embed/>
                </p:oleObj>
              </mc:Choice>
              <mc:Fallback>
                <p:oleObj name="Equation" r:id="rId11" imgW="52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229200"/>
                        <a:ext cx="1281112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066791"/>
              </p:ext>
            </p:extLst>
          </p:nvPr>
        </p:nvGraphicFramePr>
        <p:xfrm>
          <a:off x="6116588" y="5440127"/>
          <a:ext cx="1911796" cy="1155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2" name="Equation" r:id="rId13" imgW="685800" imgH="431640" progId="Equation.3">
                  <p:embed/>
                </p:oleObj>
              </mc:Choice>
              <mc:Fallback>
                <p:oleObj name="Equation" r:id="rId13" imgW="68580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588" y="5440127"/>
                        <a:ext cx="1911796" cy="1155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187624" y="4726885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Условие замкнутости цикла: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К.п.д. идеальной тепловой машины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0611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6"/>
          <p:cNvSpPr/>
          <p:nvPr/>
        </p:nvSpPr>
        <p:spPr>
          <a:xfrm>
            <a:off x="1547664" y="5393844"/>
            <a:ext cx="2520280" cy="120350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Приведенное количество теплоты. Неравенство Клаузиуса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1303595"/>
            <a:ext cx="800102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Сравним идеальную и неидеальную тепловые машины: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174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7514"/>
              </p:ext>
            </p:extLst>
          </p:nvPr>
        </p:nvGraphicFramePr>
        <p:xfrm>
          <a:off x="3419872" y="2276872"/>
          <a:ext cx="2520280" cy="982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7" name="Equation" r:id="rId3" imgW="1066680" imgH="431640" progId="Equation.3">
                  <p:embed/>
                </p:oleObj>
              </mc:Choice>
              <mc:Fallback>
                <p:oleObj name="Equation" r:id="rId3" imgW="106668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276872"/>
                        <a:ext cx="2520280" cy="982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002327"/>
              </p:ext>
            </p:extLst>
          </p:nvPr>
        </p:nvGraphicFramePr>
        <p:xfrm>
          <a:off x="1355551" y="3429000"/>
          <a:ext cx="1992313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Equation" r:id="rId5" imgW="761760" imgH="431640" progId="Equation.3">
                  <p:embed/>
                </p:oleObj>
              </mc:Choice>
              <mc:Fallback>
                <p:oleObj name="Equation" r:id="rId5" imgW="761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551" y="3429000"/>
                        <a:ext cx="1992313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384114"/>
              </p:ext>
            </p:extLst>
          </p:nvPr>
        </p:nvGraphicFramePr>
        <p:xfrm>
          <a:off x="4268788" y="3429000"/>
          <a:ext cx="202565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9" name="Equation" r:id="rId7" imgW="774360" imgH="431640" progId="Equation.3">
                  <p:embed/>
                </p:oleObj>
              </mc:Choice>
              <mc:Fallback>
                <p:oleObj name="Equation" r:id="rId7" imgW="774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3429000"/>
                        <a:ext cx="2025650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614830"/>
              </p:ext>
            </p:extLst>
          </p:nvPr>
        </p:nvGraphicFramePr>
        <p:xfrm>
          <a:off x="1936701" y="5437906"/>
          <a:ext cx="1627187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Equation" r:id="rId9" imgW="622080" imgH="431640" progId="Equation.3">
                  <p:embed/>
                </p:oleObj>
              </mc:Choice>
              <mc:Fallback>
                <p:oleObj name="Equation" r:id="rId9" imgW="622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01" y="5437906"/>
                        <a:ext cx="1627187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87624" y="2924944"/>
                <a:ext cx="7532910" cy="3571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400" i="1" dirty="0">
                    <a:latin typeface="Times New Roman" pitchFamily="18" charset="0"/>
                    <a:cs typeface="Times New Roman" pitchFamily="18" charset="0"/>
                  </a:rPr>
                  <a:t>                             или  </a:t>
                </a:r>
                <a:r>
                  <a:rPr lang="ru-RU" sz="2400" i="1" dirty="0" smtClean="0">
                    <a:latin typeface="Times New Roman" pitchFamily="18" charset="0"/>
                    <a:cs typeface="Times New Roman" pitchFamily="18" charset="0"/>
                  </a:rPr>
                  <a:t>                              </a:t>
                </a:r>
                <a:r>
                  <a:rPr lang="ru-RU" sz="2400" i="1" dirty="0">
                    <a:latin typeface="Times New Roman" pitchFamily="18" charset="0"/>
                    <a:cs typeface="Times New Roman" pitchFamily="18" charset="0"/>
                  </a:rPr>
                  <a:t>с учетом знака  </a:t>
                </a:r>
              </a:p>
              <a:p>
                <a:pPr marL="457200" indent="-457200" algn="just">
                  <a:buAutoNum type="arabicPeriod"/>
                </a:pPr>
                <a:endParaRPr lang="ru-RU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>
                  <a:buAutoNum type="arabicPeriod"/>
                </a:pPr>
                <a:endParaRPr lang="ru-RU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400" u="sng" dirty="0">
                    <a:latin typeface="Times New Roman" pitchFamily="18" charset="0"/>
                    <a:cs typeface="Times New Roman" pitchFamily="18" charset="0"/>
                  </a:rPr>
                  <a:t>Неравенство Клаузиуса</a:t>
                </a:r>
                <a:r>
                  <a:rPr lang="ru-RU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/>
                <a:endParaRPr lang="ru-RU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r"/>
                <a:r>
                  <a:rPr lang="ru-RU" sz="2400" i="1" dirty="0">
                    <a:latin typeface="Times New Roman" pitchFamily="18" charset="0"/>
                    <a:cs typeface="Times New Roman" pitchFamily="18" charset="0"/>
                  </a:rPr>
                  <a:t>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ru-RU" sz="2400" i="1" dirty="0">
                    <a:latin typeface="Times New Roman" pitchFamily="18" charset="0"/>
                    <a:cs typeface="Times New Roman" pitchFamily="18" charset="0"/>
                  </a:rPr>
                  <a:t>  - приведенное количество теплоты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924944"/>
                <a:ext cx="7532910" cy="3571619"/>
              </a:xfrm>
              <a:prstGeom prst="rect">
                <a:avLst/>
              </a:prstGeom>
              <a:blipFill rotWithShape="1">
                <a:blip r:embed="rId11"/>
                <a:stretch>
                  <a:fillRect l="-1294" r="-2346" b="-30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707904" y="4375934"/>
            <a:ext cx="2714644" cy="135732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Энтропия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Клаузиус ввел физическую величину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энтропию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(греч. превращение) для математического выражения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начала термодинамики. </a:t>
            </a:r>
          </a:p>
          <a:p>
            <a:pPr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Элементарное приращение энтропии:</a:t>
            </a: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Изменение энтропии:</a:t>
            </a:r>
          </a:p>
          <a:p>
            <a:pPr marL="457200" indent="-4572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174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735719"/>
              </p:ext>
            </p:extLst>
          </p:nvPr>
        </p:nvGraphicFramePr>
        <p:xfrm>
          <a:off x="2082874" y="2541712"/>
          <a:ext cx="1697038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Формула" r:id="rId3" imgW="507960" imgH="342720" progId="Equation.3">
                  <p:embed/>
                </p:oleObj>
              </mc:Choice>
              <mc:Fallback>
                <p:oleObj name="Формула" r:id="rId3" imgW="507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74" y="2541712"/>
                        <a:ext cx="1697038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548390"/>
              </p:ext>
            </p:extLst>
          </p:nvPr>
        </p:nvGraphicFramePr>
        <p:xfrm>
          <a:off x="3993656" y="4385469"/>
          <a:ext cx="1949450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Формула" r:id="rId5" imgW="583920" imgH="419040" progId="Equation.3">
                  <p:embed/>
                </p:oleObj>
              </mc:Choice>
              <mc:Fallback>
                <p:oleObj name="Формула" r:id="rId5" imgW="583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3656" y="4385469"/>
                        <a:ext cx="1949450" cy="134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32052"/>
              </p:ext>
            </p:extLst>
          </p:nvPr>
        </p:nvGraphicFramePr>
        <p:xfrm>
          <a:off x="5565261" y="2847495"/>
          <a:ext cx="1887059" cy="581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Equation" r:id="rId7" imgW="634680" imgH="203040" progId="Equation.3">
                  <p:embed/>
                </p:oleObj>
              </mc:Choice>
              <mc:Fallback>
                <p:oleObj name="Equation" r:id="rId7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261" y="2847495"/>
                        <a:ext cx="1887059" cy="581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8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Энтропия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обратимых процессов: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необратимых процессов: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изолированных тд системах энтропия либо остается постоянной (обратимый процесс) либо возрастает (необратимый процесс).</a:t>
            </a: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379448"/>
              </p:ext>
            </p:extLst>
          </p:nvPr>
        </p:nvGraphicFramePr>
        <p:xfrm>
          <a:off x="2555925" y="1353015"/>
          <a:ext cx="5328443" cy="128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Equation" r:id="rId3" imgW="1879560" imgH="469800" progId="Equation.3">
                  <p:embed/>
                </p:oleObj>
              </mc:Choice>
              <mc:Fallback>
                <p:oleObj name="Equation" r:id="rId3" imgW="1879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925" y="1353015"/>
                        <a:ext cx="5328443" cy="1283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86652"/>
              </p:ext>
            </p:extLst>
          </p:nvPr>
        </p:nvGraphicFramePr>
        <p:xfrm>
          <a:off x="2859088" y="3357563"/>
          <a:ext cx="4283075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Equation" r:id="rId5" imgW="1511280" imgH="469800" progId="Equation.3">
                  <p:embed/>
                </p:oleObj>
              </mc:Choice>
              <mc:Fallback>
                <p:oleObj name="Equation" r:id="rId5" imgW="15112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3357563"/>
                        <a:ext cx="4283075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008194"/>
              </p:ext>
            </p:extLst>
          </p:nvPr>
        </p:nvGraphicFramePr>
        <p:xfrm>
          <a:off x="3851920" y="6133896"/>
          <a:ext cx="1440160" cy="54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7" imgW="457200" imgH="177480" progId="Equation.3">
                  <p:embed/>
                </p:oleObj>
              </mc:Choice>
              <mc:Fallback>
                <p:oleObj name="Equation" r:id="rId7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6133896"/>
                        <a:ext cx="1440160" cy="54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47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Вычисление изменения энтропии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Изотермический процесс</a:t>
            </a:r>
          </a:p>
          <a:p>
            <a:pPr marL="457200" indent="-45720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Изохорный процесс</a:t>
            </a:r>
          </a:p>
          <a:p>
            <a:pPr marL="457200" indent="-45720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Изобарный процесс</a:t>
            </a:r>
          </a:p>
          <a:p>
            <a:pPr marL="457200" indent="-45720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Адиабатный процесс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Свойства энтропии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Функция состояния</a:t>
            </a:r>
          </a:p>
          <a:p>
            <a:pPr marL="514350" indent="-514350" algn="just">
              <a:buAutoNum type="arabicPeriod"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Энтропия макросистемы равна сумме энтропий ее отдельных частей</a:t>
            </a:r>
          </a:p>
          <a:p>
            <a:pPr marL="514350" indent="-514350" algn="just">
              <a:buAutoNum type="arabicPeriod"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Энтропия замкнутой системы либо остается постоянной либо возрастает</a:t>
            </a:r>
          </a:p>
          <a:p>
            <a:pPr marL="514350" indent="-514350" algn="just">
              <a:buAutoNum type="arabicPeriod"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Теорема Нернста: </a:t>
            </a:r>
          </a:p>
          <a:p>
            <a:pPr marL="514350" indent="25400"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При приближении температуры к абсолютному нулю энтропия системы также стремится к нулю.</a:t>
            </a:r>
          </a:p>
          <a:p>
            <a:pPr marL="514350" indent="-514350"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56322" name="Object 3"/>
          <p:cNvGraphicFramePr>
            <a:graphicFrameLocks noChangeAspect="1"/>
          </p:cNvGraphicFramePr>
          <p:nvPr/>
        </p:nvGraphicFramePr>
        <p:xfrm>
          <a:off x="3357554" y="5857892"/>
          <a:ext cx="34353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Формула" r:id="rId3" imgW="1028520" imgH="177480" progId="Equation.3">
                  <p:embed/>
                </p:oleObj>
              </mc:Choice>
              <mc:Fallback>
                <p:oleObj name="Формула" r:id="rId3" imgW="102852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5857892"/>
                        <a:ext cx="343535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214414" y="5500702"/>
            <a:ext cx="1928826" cy="65247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Энтропия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Энтропия указывает направление протекания самопроизвольных процессов. В состоянии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равновесия энтропия максимальна. </a:t>
            </a: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Л. Больцман, 1878 г., энтропия – мера статистического беспорядка замкнутой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системы.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Все самопроизвольно протекающие процессы в замкнутой системе, приближающие систему к состоянию равновесия и сопровождающиеся ростом энтропии, направлены в сторону увеличения вероятности состояния. </a:t>
            </a:r>
          </a:p>
          <a:p>
            <a:pPr marL="2159000"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термодинамическая вероятность – число способов, которыми может быть реализовано данной макроскопическое состояние системы.</a:t>
            </a: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graphicFrame>
        <p:nvGraphicFramePr>
          <p:cNvPr id="13" name="Object 1"/>
          <p:cNvGraphicFramePr>
            <a:graphicFrameLocks noChangeAspect="1"/>
          </p:cNvGraphicFramePr>
          <p:nvPr/>
        </p:nvGraphicFramePr>
        <p:xfrm>
          <a:off x="1285852" y="5581675"/>
          <a:ext cx="19081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Формула" r:id="rId3" imgW="571320" imgH="164880" progId="Equation.3">
                  <p:embed/>
                </p:oleObj>
              </mc:Choice>
              <mc:Fallback>
                <p:oleObj name="Формула" r:id="rId3" imgW="571320" imgH="16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5581675"/>
                        <a:ext cx="19081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857250" y="2143116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Вероятностная трактовка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Основы термодинамики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Изначально: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термодинамика – наука о превращениях теплоты в механическую работу.</a:t>
            </a:r>
          </a:p>
          <a:p>
            <a:pPr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Основа термодинамики – начала: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устанавливает количественные соотношения при превращениях энергии из одного вида в другой;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определяет условия, при которых возможны такие превращения (возможные направления процессов).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Равновесное состояние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состояние, в котором термодинамические параметры системы имеют определенные постоянные значения для всех частей системы.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Равновесный процесс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последовательность равновесных состояний.</a:t>
            </a: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Основы термодинамики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Обратимый процесс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может быть проведен в обратном направлении так, что система будет проходить через ту же последовательность состояний, что и в прямом ходе.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Обратимым может быть только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равновесный процесс.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0806" y="5199583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508798" y="5343599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12854" y="4767535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940846" y="5487615"/>
            <a:ext cx="683199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308998" y="4767535"/>
            <a:ext cx="648072" cy="288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5213124" y="5487615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19872" y="4305870"/>
                <a:ext cx="6649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𝑑𝑄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305870"/>
                <a:ext cx="66499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19872" y="5775647"/>
                <a:ext cx="6649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𝑑𝑄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775647"/>
                <a:ext cx="66499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85062" y="4377878"/>
                <a:ext cx="646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𝑑𝐴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062" y="4377878"/>
                <a:ext cx="646139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41046" y="5703639"/>
                <a:ext cx="646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𝑑𝐴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046" y="5703639"/>
                <a:ext cx="646139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3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Основы термодинамики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Круговой процесс (цикл)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процесс, при котором система после ряда изменений возвращается в исходное состояние.  </a:t>
            </a: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23" name="Рисунок 12" descr="3-11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47" y="2132856"/>
            <a:ext cx="4279134" cy="2769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41528" y="2132856"/>
                <a:ext cx="10366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 &gt; 0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528" y="2132856"/>
                <a:ext cx="103669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65" t="-9211" r="-8235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41659" y="2852936"/>
                <a:ext cx="10956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/>
                      </a:rPr>
                      <m:t>&lt;</m:t>
                    </m:r>
                  </m:oMath>
                </a14:m>
                <a:r>
                  <a:rPr lang="en-US" sz="2400" dirty="0" smtClean="0"/>
                  <a:t> 0</a:t>
                </a:r>
                <a:endParaRPr lang="ru-RU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659" y="2852936"/>
                <a:ext cx="1095621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676" t="-9211" r="-782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96729" y="3687415"/>
                <a:ext cx="19036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729" y="3687415"/>
                <a:ext cx="1903663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72216" y="2276872"/>
                <a:ext cx="4395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216" y="2276872"/>
                <a:ext cx="43954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060448" y="3039343"/>
                <a:ext cx="4395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448" y="3039343"/>
                <a:ext cx="43954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42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Тепловые машины (двигатели)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устройства, преобразующие теплоту в механическую работу. Работа производится за счет расширения рабочего тела (газа).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Тепловые двигатели работают циклично. Для этого необходимо в составе тепловой машины иметь рабочее тело, нагреватель и холодильник.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2267744" y="5085184"/>
            <a:ext cx="56886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Работа, совершенная газом за цикл:</a:t>
            </a:r>
          </a:p>
        </p:txBody>
      </p:sp>
      <p:graphicFrame>
        <p:nvGraphicFramePr>
          <p:cNvPr id="501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973934"/>
              </p:ext>
            </p:extLst>
          </p:nvPr>
        </p:nvGraphicFramePr>
        <p:xfrm>
          <a:off x="5796136" y="3212976"/>
          <a:ext cx="2448272" cy="606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1" name="Equation" r:id="rId4" imgW="838080" imgH="215640" progId="Equation.3">
                  <p:embed/>
                </p:oleObj>
              </mc:Choice>
              <mc:Fallback>
                <p:oleObj name="Equation" r:id="rId4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212976"/>
                        <a:ext cx="2448272" cy="606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556924"/>
              </p:ext>
            </p:extLst>
          </p:nvPr>
        </p:nvGraphicFramePr>
        <p:xfrm>
          <a:off x="5508104" y="4190727"/>
          <a:ext cx="31162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2" name="Equation" r:id="rId6" imgW="1066680" imgH="215640" progId="Equation.3">
                  <p:embed/>
                </p:oleObj>
              </mc:Choice>
              <mc:Fallback>
                <p:oleObj name="Equation" r:id="rId6" imgW="1066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190727"/>
                        <a:ext cx="31162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1071538" y="3350922"/>
            <a:ext cx="42925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Количество теплоты, полученное от нагревателя (извне):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Количество теплоты, отданное холодильнику (в окружающую среду):</a:t>
            </a:r>
          </a:p>
        </p:txBody>
      </p:sp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983340"/>
              </p:ext>
            </p:extLst>
          </p:nvPr>
        </p:nvGraphicFramePr>
        <p:xfrm>
          <a:off x="3861097" y="5733256"/>
          <a:ext cx="21510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3" name="Equation" r:id="rId8" imgW="736560" imgH="215640" progId="Equation.3">
                  <p:embed/>
                </p:oleObj>
              </mc:Choice>
              <mc:Fallback>
                <p:oleObj name="Equation" r:id="rId8" imgW="736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097" y="5733256"/>
                        <a:ext cx="21510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11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6"/>
          <p:cNvSpPr/>
          <p:nvPr/>
        </p:nvSpPr>
        <p:spPr>
          <a:xfrm>
            <a:off x="3131840" y="4149080"/>
            <a:ext cx="4104456" cy="161864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419344" y="1001356"/>
            <a:ext cx="5072098" cy="134752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К.п.д. </a:t>
            </a: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</a:t>
            </a: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епловой машины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1115616" y="2708920"/>
            <a:ext cx="781410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Эффективность тепловой машины, работающей по обратному циклу определяет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холодильный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коэффициент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656260"/>
              </p:ext>
            </p:extLst>
          </p:nvPr>
        </p:nvGraphicFramePr>
        <p:xfrm>
          <a:off x="2627784" y="996875"/>
          <a:ext cx="4680520" cy="1279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5" name="Equation" r:id="rId4" imgW="1562040" imgH="444240" progId="Equation.3">
                  <p:embed/>
                </p:oleObj>
              </mc:Choice>
              <mc:Fallback>
                <p:oleObj name="Equation" r:id="rId4" imgW="1562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996875"/>
                        <a:ext cx="4680520" cy="1279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33780"/>
              </p:ext>
            </p:extLst>
          </p:nvPr>
        </p:nvGraphicFramePr>
        <p:xfrm>
          <a:off x="3627686" y="4340669"/>
          <a:ext cx="3248570" cy="1248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6" name="Equation" r:id="rId6" imgW="1079280" imgH="431640" progId="Equation.3">
                  <p:embed/>
                </p:oleObj>
              </mc:Choice>
              <mc:Fallback>
                <p:oleObj name="Equation" r:id="rId6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686" y="4340669"/>
                        <a:ext cx="3248570" cy="1248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71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Второе начало термодинамики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начало термодинамики представляет собой обобщение закона сохранения на тепловые явления:</a:t>
            </a: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начало термодинамики определяет условия и направление перехода одного вида энергии в другой.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50" i="1" dirty="0" smtClean="0">
                <a:latin typeface="Times New Roman" pitchFamily="18" charset="0"/>
                <a:cs typeface="Times New Roman" pitchFamily="18" charset="0"/>
              </a:rPr>
              <a:t>Невозможен самопроизвольный переход тепла от менее нагретого к более нагретому телу</a:t>
            </a:r>
            <a:r>
              <a:rPr lang="ru-RU" sz="245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50" dirty="0" err="1" smtClean="0">
                <a:latin typeface="Times New Roman" pitchFamily="18" charset="0"/>
                <a:cs typeface="Times New Roman" pitchFamily="18" charset="0"/>
              </a:rPr>
              <a:t>Клаузиус</a:t>
            </a:r>
            <a:r>
              <a:rPr lang="ru-RU" sz="2450" dirty="0" smtClean="0">
                <a:latin typeface="Times New Roman" pitchFamily="18" charset="0"/>
                <a:cs typeface="Times New Roman" pitchFamily="18" charset="0"/>
              </a:rPr>
              <a:t>, 1850).</a:t>
            </a:r>
          </a:p>
          <a:p>
            <a:pPr marL="457200" indent="-457200" algn="just">
              <a:buAutoNum type="arabicPeriod"/>
            </a:pPr>
            <a:r>
              <a:rPr lang="ru-RU" sz="2450" i="1" dirty="0" smtClean="0">
                <a:latin typeface="Times New Roman" pitchFamily="18" charset="0"/>
                <a:cs typeface="Times New Roman" pitchFamily="18" charset="0"/>
              </a:rPr>
              <a:t>Невозможны процессы, единственным конечным результатом которых было бы превращение теплоты в работу </a:t>
            </a:r>
            <a:r>
              <a:rPr lang="ru-RU" sz="2450" dirty="0" smtClean="0">
                <a:latin typeface="Times New Roman" pitchFamily="18" charset="0"/>
                <a:cs typeface="Times New Roman" pitchFamily="18" charset="0"/>
              </a:rPr>
              <a:t>(Кельвин, 1851).</a:t>
            </a:r>
          </a:p>
          <a:p>
            <a:pPr marL="457200" indent="-457200" algn="just">
              <a:buAutoNum type="arabicPeriod"/>
            </a:pPr>
            <a:r>
              <a:rPr lang="ru-RU" sz="2450" i="1" dirty="0" smtClean="0">
                <a:latin typeface="Times New Roman" pitchFamily="18" charset="0"/>
                <a:cs typeface="Times New Roman" pitchFamily="18" charset="0"/>
              </a:rPr>
              <a:t>Невозможно создание вечного двигателя 2-го рода – двигателя с к.п.д. </a:t>
            </a:r>
            <a:r>
              <a:rPr lang="el-GR" sz="2450" i="1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ru-RU" sz="2450" i="1" dirty="0" smtClean="0">
                <a:latin typeface="Times New Roman" pitchFamily="18" charset="0"/>
                <a:cs typeface="Times New Roman" pitchFamily="18" charset="0"/>
              </a:rPr>
              <a:t>=100%.</a:t>
            </a: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17420" name="Object 1"/>
          <p:cNvGraphicFramePr>
            <a:graphicFrameLocks noChangeAspect="1"/>
          </p:cNvGraphicFramePr>
          <p:nvPr/>
        </p:nvGraphicFramePr>
        <p:xfrm>
          <a:off x="3610632" y="1857365"/>
          <a:ext cx="2204372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Формула" r:id="rId3" imgW="660240" imgH="177480" progId="Equation.3">
                  <p:embed/>
                </p:oleObj>
              </mc:Choice>
              <mc:Fallback>
                <p:oleObj name="Формула" r:id="rId3" imgW="66024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0632" y="1857365"/>
                        <a:ext cx="2204372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Цикл Карно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071538" y="835770"/>
            <a:ext cx="800102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1824 г. – Теория С. Карно.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Основные задачи: </a:t>
            </a:r>
          </a:p>
          <a:p>
            <a:pPr marL="457200" indent="-4572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определение закономерностей превращения теплоты в работу;</a:t>
            </a:r>
          </a:p>
          <a:p>
            <a:pPr marL="342900" indent="-3429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создание идеальной тепловой машины. </a:t>
            </a:r>
          </a:p>
          <a:p>
            <a:pPr marL="342900" indent="-342900" algn="just">
              <a:buFontTx/>
              <a:buChar char="-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обратимый процесс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может быть основой идеальной тепловой машиной.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Температура рабочего вещества должна совпадать с температурами тепловых резервуаров (нагревателя и холодильника)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процессы при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все процессы должны происходить очень медленно, чтобы состояние было равновесным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5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Цикл Карно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7" name="TextBox 19"/>
              <p:cNvSpPr txBox="1">
                <a:spLocks noChangeArrowheads="1"/>
              </p:cNvSpPr>
              <p:nvPr/>
            </p:nvSpPr>
            <p:spPr bwMode="auto">
              <a:xfrm>
                <a:off x="1071538" y="835770"/>
                <a:ext cx="8001024" cy="23775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600" dirty="0" smtClean="0">
                    <a:latin typeface="Times New Roman" pitchFamily="18" charset="0"/>
                    <a:cs typeface="Times New Roman" pitchFamily="18" charset="0"/>
                  </a:rPr>
                  <a:t>1-2 изотермическое расширение, получение тепла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Times New Roman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5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50" dirty="0" smtClean="0">
                    <a:latin typeface="Times New Roman" pitchFamily="18" charset="0"/>
                    <a:cs typeface="Times New Roman" pitchFamily="18" charset="0"/>
                  </a:rPr>
                  <a:t>от нагревателя;</a:t>
                </a:r>
              </a:p>
              <a:p>
                <a:pPr algn="just"/>
                <a:r>
                  <a:rPr lang="ru-RU" sz="2450" dirty="0" smtClean="0">
                    <a:latin typeface="Times New Roman" pitchFamily="18" charset="0"/>
                    <a:cs typeface="Times New Roman" pitchFamily="18" charset="0"/>
                  </a:rPr>
                  <a:t>2-3 адиабатическое раширение, </a:t>
                </a:r>
                <a:r>
                  <a:rPr lang="en-US" sz="2450" i="1" dirty="0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50" dirty="0" smtClean="0">
                    <a:latin typeface="Times New Roman" pitchFamily="18" charset="0"/>
                    <a:cs typeface="Times New Roman" pitchFamily="18" charset="0"/>
                  </a:rPr>
                  <a:t>=0</a:t>
                </a:r>
                <a:r>
                  <a:rPr lang="ru-RU" sz="2450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algn="just"/>
                <a:r>
                  <a:rPr lang="ru-RU" sz="2450" dirty="0" smtClean="0">
                    <a:latin typeface="Times New Roman" pitchFamily="18" charset="0"/>
                    <a:cs typeface="Times New Roman" pitchFamily="18" charset="0"/>
                  </a:rPr>
                  <a:t>3-4 изотермическое сжатие, отдача тепла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𝑄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50" dirty="0" smtClean="0">
                    <a:latin typeface="Times New Roman" pitchFamily="18" charset="0"/>
                    <a:cs typeface="Times New Roman" pitchFamily="18" charset="0"/>
                  </a:rPr>
                  <a:t> холодильнику;</a:t>
                </a:r>
              </a:p>
              <a:p>
                <a:pPr algn="just"/>
                <a:r>
                  <a:rPr lang="ru-RU" sz="2450" dirty="0" smtClean="0">
                    <a:latin typeface="Times New Roman" pitchFamily="18" charset="0"/>
                    <a:cs typeface="Times New Roman" pitchFamily="18" charset="0"/>
                  </a:rPr>
                  <a:t>4-1 адиабатическое сжатие, </a:t>
                </a:r>
                <a:r>
                  <a:rPr lang="en-US" sz="2450" i="1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50" dirty="0">
                    <a:latin typeface="Times New Roman" pitchFamily="18" charset="0"/>
                    <a:cs typeface="Times New Roman" pitchFamily="18" charset="0"/>
                  </a:rPr>
                  <a:t>=0</a:t>
                </a:r>
                <a:r>
                  <a:rPr lang="ru-RU" sz="245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41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1538" y="835770"/>
                <a:ext cx="8001024" cy="2377574"/>
              </a:xfrm>
              <a:prstGeom prst="rect">
                <a:avLst/>
              </a:prstGeom>
              <a:blipFill rotWithShape="1">
                <a:blip r:embed="rId2"/>
                <a:stretch>
                  <a:fillRect l="-1372" t="-2308" b="-487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F3C-C0D3-414E-B43A-D38B4852F0E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13" name="Рисунок 12" descr="pvcarno.gif"/>
          <p:cNvPicPr>
            <a:picLocks noChangeAspect="1"/>
          </p:cNvPicPr>
          <p:nvPr/>
        </p:nvPicPr>
        <p:blipFill rotWithShape="1">
          <a:blip r:embed="rId3"/>
          <a:srcRect l="11580" t="3290"/>
          <a:stretch/>
        </p:blipFill>
        <p:spPr>
          <a:xfrm>
            <a:off x="1144295" y="3356992"/>
            <a:ext cx="3499713" cy="3168352"/>
          </a:xfrm>
          <a:prstGeom prst="rect">
            <a:avLst/>
          </a:prstGeom>
        </p:spPr>
      </p:pic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4572000" y="3213344"/>
            <a:ext cx="442913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Обратный цикл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4-3 изотермическое расширение, получение тепла от холодильника;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2-1 изотермическое сжатие, отдача тепла нагревателю.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18585</TotalTime>
  <Words>732</Words>
  <Application>Microsoft Office PowerPoint</Application>
  <PresentationFormat>On-screen Show (4:3)</PresentationFormat>
  <Paragraphs>146</Paragraphs>
  <Slides>16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Солнцестояние</vt:lpstr>
      <vt:lpstr>Equation</vt:lpstr>
      <vt:lpstr>Формула</vt:lpstr>
      <vt:lpstr>Лекция 12. Тепловые машины. Второе начало термодинамики. Энтропия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YANA</cp:lastModifiedBy>
  <cp:revision>523</cp:revision>
  <dcterms:created xsi:type="dcterms:W3CDTF">2010-08-31T07:49:46Z</dcterms:created>
  <dcterms:modified xsi:type="dcterms:W3CDTF">2013-11-29T10:31:13Z</dcterms:modified>
</cp:coreProperties>
</file>