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15D959-D7C6-4F5C-8F44-3413AA08F9C9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901526-5C4C-415B-9E44-F6A7573A63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089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D226C6-8BF6-4E6A-98C8-DAA5C039BC7D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D226C6-8BF6-4E6A-98C8-DAA5C039BC7D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D226C6-8BF6-4E6A-98C8-DAA5C039BC7D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D226C6-8BF6-4E6A-98C8-DAA5C039BC7D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D226C6-8BF6-4E6A-98C8-DAA5C039BC7D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D226C6-8BF6-4E6A-98C8-DAA5C039BC7D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D226C6-8BF6-4E6A-98C8-DAA5C039BC7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D226C6-8BF6-4E6A-98C8-DAA5C039BC7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D226C6-8BF6-4E6A-98C8-DAA5C039BC7D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D226C6-8BF6-4E6A-98C8-DAA5C039BC7D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D226C6-8BF6-4E6A-98C8-DAA5C039BC7D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D226C6-8BF6-4E6A-98C8-DAA5C039BC7D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D226C6-8BF6-4E6A-98C8-DAA5C039BC7D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D428D3-75CB-44E9-BF9B-410B6803BD5E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AC4F0D-2623-4B2B-AFA9-264299E6A5B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D428D3-75CB-44E9-BF9B-410B6803BD5E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AC4F0D-2623-4B2B-AFA9-264299E6A5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D428D3-75CB-44E9-BF9B-410B6803BD5E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AC4F0D-2623-4B2B-AFA9-264299E6A5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D428D3-75CB-44E9-BF9B-410B6803BD5E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AC4F0D-2623-4B2B-AFA9-264299E6A5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D428D3-75CB-44E9-BF9B-410B6803BD5E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AC4F0D-2623-4B2B-AFA9-264299E6A5B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D428D3-75CB-44E9-BF9B-410B6803BD5E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AC4F0D-2623-4B2B-AFA9-264299E6A5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D428D3-75CB-44E9-BF9B-410B6803BD5E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AC4F0D-2623-4B2B-AFA9-264299E6A5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D428D3-75CB-44E9-BF9B-410B6803BD5E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AC4F0D-2623-4B2B-AFA9-264299E6A5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D428D3-75CB-44E9-BF9B-410B6803BD5E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AC4F0D-2623-4B2B-AFA9-264299E6A5BA}" type="slidenum">
              <a:rPr lang="ru-RU" smtClean="0"/>
              <a:t>‹#›</a:t>
            </a:fld>
            <a:endParaRPr lang="ru-RU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D428D3-75CB-44E9-BF9B-410B6803BD5E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AC4F0D-2623-4B2B-AFA9-264299E6A5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D428D3-75CB-44E9-BF9B-410B6803BD5E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AC4F0D-2623-4B2B-AFA9-264299E6A5B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7D428D3-75CB-44E9-BF9B-410B6803BD5E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8AC4F0D-2623-4B2B-AFA9-264299E6A5BA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9.wmf"/><Relationship Id="rId4" Type="http://schemas.openxmlformats.org/officeDocument/2006/relationships/image" Target="../media/image30.png"/><Relationship Id="rId9" Type="http://schemas.openxmlformats.org/officeDocument/2006/relationships/oleObject" Target="../embeddings/oleObject1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35.wmf"/><Relationship Id="rId4" Type="http://schemas.openxmlformats.org/officeDocument/2006/relationships/image" Target="../media/image36.png"/><Relationship Id="rId9" Type="http://schemas.openxmlformats.org/officeDocument/2006/relationships/oleObject" Target="../embeddings/oleObject18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3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png"/><Relationship Id="rId5" Type="http://schemas.openxmlformats.org/officeDocument/2006/relationships/image" Target="../media/image10.wmf"/><Relationship Id="rId10" Type="http://schemas.openxmlformats.org/officeDocument/2006/relationships/image" Target="../media/image12.wmf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png"/><Relationship Id="rId5" Type="http://schemas.openxmlformats.org/officeDocument/2006/relationships/image" Target="../media/image14.wmf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21.wmf"/><Relationship Id="rId4" Type="http://schemas.openxmlformats.org/officeDocument/2006/relationships/image" Target="../media/image22.png"/><Relationship Id="rId9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20080" y="764704"/>
            <a:ext cx="7772400" cy="684213"/>
          </a:xfrm>
        </p:spPr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Лекция </a:t>
            </a:r>
            <a:r>
              <a:rPr lang="ru-RU" sz="4000" dirty="0" smtClean="0"/>
              <a:t>13. Элементы физической кинетики. Явления переноса   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212881" y="6355699"/>
            <a:ext cx="785971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© Музыченко Я.Б., </a:t>
            </a:r>
            <a:r>
              <a:rPr lang="ru-RU" sz="2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2013</a:t>
            </a:r>
            <a:endParaRPr lang="ru-RU" sz="220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13"/>
          <a:stretch/>
        </p:blipFill>
        <p:spPr>
          <a:xfrm>
            <a:off x="6660232" y="1628800"/>
            <a:ext cx="2181225" cy="20709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522" y="3699719"/>
            <a:ext cx="2039307" cy="1529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269" y="1772816"/>
            <a:ext cx="2073963" cy="18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4" t="69818" r="43806" b="5146"/>
          <a:stretch/>
        </p:blipFill>
        <p:spPr>
          <a:xfrm>
            <a:off x="1460112" y="4005064"/>
            <a:ext cx="3543936" cy="235629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43608" y="5949280"/>
            <a:ext cx="720080" cy="6218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4283968" y="5754724"/>
            <a:ext cx="936104" cy="6218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46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7417" name="TextBox 19"/>
              <p:cNvSpPr txBox="1">
                <a:spLocks noChangeArrowheads="1"/>
              </p:cNvSpPr>
              <p:nvPr/>
            </p:nvSpPr>
            <p:spPr bwMode="auto">
              <a:xfrm>
                <a:off x="1071538" y="859934"/>
                <a:ext cx="8001024" cy="58239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 algn="just">
                  <a:buFontTx/>
                  <a:buChar char="-"/>
                </a:pPr>
                <a:r>
                  <a:rPr lang="ru-RU" sz="2600" dirty="0" smtClean="0">
                    <a:latin typeface="Times New Roman" pitchFamily="18" charset="0"/>
                    <a:cs typeface="Times New Roman" pitchFamily="18" charset="0"/>
                  </a:rPr>
                  <a:t>взаимное проникновение соприкасающихся веществ друг в друга вследствие теплового движения частиц вещества. Происходит </a:t>
                </a:r>
                <a:r>
                  <a:rPr lang="ru-RU" sz="2600" b="1" dirty="0" smtClean="0">
                    <a:latin typeface="Times New Roman" pitchFamily="18" charset="0"/>
                    <a:cs typeface="Times New Roman" pitchFamily="18" charset="0"/>
                  </a:rPr>
                  <a:t>перенос массы.</a:t>
                </a:r>
                <a:r>
                  <a:rPr lang="ru-RU" sz="2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algn="ctr"/>
                <a:r>
                  <a:rPr lang="ru-RU" sz="2600" b="1" dirty="0" smtClean="0">
                    <a:latin typeface="Times New Roman" pitchFamily="18" charset="0"/>
                    <a:cs typeface="Times New Roman" pitchFamily="18" charset="0"/>
                  </a:rPr>
                  <a:t>Закон Фика</a:t>
                </a:r>
              </a:p>
              <a:p>
                <a:pPr algn="ctr"/>
                <a:endParaRPr lang="ru-RU" sz="26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6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6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6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  <a:cs typeface="Times New Roman" pitchFamily="18" charset="0"/>
                      </a:rPr>
                      <m:t>𝐷</m:t>
                    </m:r>
                  </m:oMath>
                </a14:m>
                <a:r>
                  <a:rPr lang="ru-RU" sz="2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600" dirty="0">
                    <a:latin typeface="Times New Roman" pitchFamily="18" charset="0"/>
                    <a:cs typeface="Times New Roman" pitchFamily="18" charset="0"/>
                  </a:rPr>
                  <a:t>– коффициент </a:t>
                </a:r>
                <a:r>
                  <a:rPr lang="ru-RU" sz="2600" dirty="0" smtClean="0">
                    <a:latin typeface="Times New Roman" pitchFamily="18" charset="0"/>
                    <a:cs typeface="Times New Roman" pitchFamily="18" charset="0"/>
                  </a:rPr>
                  <a:t>диффузии;</a:t>
                </a:r>
                <a:endParaRPr lang="ru-RU" sz="26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ru-RU" sz="26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/>
                            <a:cs typeface="Times New Roman" pitchFamily="18" charset="0"/>
                          </a:rPr>
                          <m:t>𝑑</m:t>
                        </m:r>
                        <m:r>
                          <a:rPr lang="en-US" sz="2600" b="0" i="1" smtClean="0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600" i="1">
                            <a:latin typeface="Cambria Math"/>
                            <a:cs typeface="Times New Roman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- </a:t>
                </a:r>
                <a:r>
                  <a:rPr lang="ru-RU" sz="2600" dirty="0">
                    <a:latin typeface="Times New Roman" pitchFamily="18" charset="0"/>
                    <a:cs typeface="Times New Roman" pitchFamily="18" charset="0"/>
                  </a:rPr>
                  <a:t>градиент </a:t>
                </a:r>
                <a:r>
                  <a:rPr lang="ru-RU" sz="2600" dirty="0" smtClean="0">
                    <a:latin typeface="Times New Roman" pitchFamily="18" charset="0"/>
                    <a:cs typeface="Times New Roman" pitchFamily="18" charset="0"/>
                  </a:rPr>
                  <a:t>концентрации;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600" i="1">
                        <a:latin typeface="Cambria Math"/>
                        <a:ea typeface="Cambria Math"/>
                        <a:cs typeface="Times New Roman" pitchFamily="18" charset="0"/>
                      </a:rPr>
                      <m:t>Δ</m:t>
                    </m:r>
                    <m:r>
                      <a:rPr lang="en-US" sz="2600" i="1">
                        <a:latin typeface="Cambria Math"/>
                        <a:ea typeface="Cambria Math"/>
                        <a:cs typeface="Times New Roman" pitchFamily="18" charset="0"/>
                      </a:rPr>
                      <m:t>𝑆</m:t>
                    </m:r>
                  </m:oMath>
                </a14:m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ru-RU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500" dirty="0" smtClean="0">
                    <a:latin typeface="Times New Roman" pitchFamily="18" charset="0"/>
                    <a:cs typeface="Times New Roman" pitchFamily="18" charset="0"/>
                  </a:rPr>
                  <a:t>площадь через которую переносится масса;</a:t>
                </a:r>
                <a:endParaRPr lang="ru-RU" sz="24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ru-RU" sz="2400" i="1" dirty="0" smtClean="0">
                    <a:latin typeface="Times New Roman" pitchFamily="18" charset="0"/>
                    <a:cs typeface="Times New Roman" pitchFamily="18" charset="0"/>
                  </a:rPr>
                  <a:t>«-» указывает что перенос происходит в сторону меньшей концентрации</a:t>
                </a:r>
              </a:p>
            </p:txBody>
          </p:sp>
        </mc:Choice>
        <mc:Fallback>
          <p:sp>
            <p:nvSpPr>
              <p:cNvPr id="17417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1538" y="859934"/>
                <a:ext cx="8001024" cy="5823902"/>
              </a:xfrm>
              <a:prstGeom prst="rect">
                <a:avLst/>
              </a:prstGeom>
              <a:blipFill rotWithShape="1">
                <a:blip r:embed="rId4"/>
                <a:stretch>
                  <a:fillRect l="-1296" t="-942" r="-1372" b="-94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Заголовок 1"/>
          <p:cNvSpPr txBox="1">
            <a:spLocks/>
          </p:cNvSpPr>
          <p:nvPr/>
        </p:nvSpPr>
        <p:spPr>
          <a:xfrm>
            <a:off x="857250" y="142875"/>
            <a:ext cx="8286750" cy="68421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Диффузия</a:t>
            </a:r>
            <a:endParaRPr lang="ru-RU" sz="3400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6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CD8F3C-C0D3-414E-B43A-D38B4852F0E9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16" name="Прямоугольник 16"/>
          <p:cNvSpPr/>
          <p:nvPr/>
        </p:nvSpPr>
        <p:spPr>
          <a:xfrm>
            <a:off x="3563888" y="3142964"/>
            <a:ext cx="2808312" cy="1097099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6244845"/>
              </p:ext>
            </p:extLst>
          </p:nvPr>
        </p:nvGraphicFramePr>
        <p:xfrm>
          <a:off x="3717925" y="3141663"/>
          <a:ext cx="2443163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5" imgW="914400" imgH="393480" progId="Equation.3">
                  <p:embed/>
                </p:oleObj>
              </mc:Choice>
              <mc:Fallback>
                <p:oleObj name="Equation" r:id="rId5" imgW="914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7925" y="3141663"/>
                        <a:ext cx="2443163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297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57250" y="142875"/>
            <a:ext cx="8286750" cy="68421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Коэффициент диффузии</a:t>
            </a:r>
            <a:endParaRPr lang="ru-RU" sz="3400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6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CD8F3C-C0D3-414E-B43A-D38B4852F0E9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9"/>
              <p:cNvSpPr txBox="1">
                <a:spLocks noChangeArrowheads="1"/>
              </p:cNvSpPr>
              <p:nvPr/>
            </p:nvSpPr>
            <p:spPr bwMode="auto">
              <a:xfrm>
                <a:off x="1071538" y="2060848"/>
                <a:ext cx="8001024" cy="40010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ru-RU" sz="260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ru-RU" sz="260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𝜐</m:t>
                        </m:r>
                      </m:e>
                    </m:d>
                  </m:oMath>
                </a14:m>
                <a:r>
                  <a:rPr lang="en-US" sz="2600" dirty="0" smtClean="0">
                    <a:latin typeface="Times New Roman" pitchFamily="18" charset="0"/>
                    <a:cs typeface="Times New Roman" pitchFamily="18" charset="0"/>
                  </a:rPr>
                  <a:t> - </a:t>
                </a:r>
                <a:r>
                  <a:rPr lang="ru-RU" sz="2600" dirty="0" smtClean="0">
                    <a:latin typeface="Times New Roman" pitchFamily="18" charset="0"/>
                    <a:cs typeface="Times New Roman" pitchFamily="18" charset="0"/>
                  </a:rPr>
                  <a:t>средняя скорость; </a:t>
                </a:r>
                <a:r>
                  <a:rPr lang="el-GR" sz="2600" dirty="0" smtClean="0">
                    <a:latin typeface="Times New Roman" pitchFamily="18" charset="0"/>
                    <a:cs typeface="Times New Roman" pitchFamily="18" charset="0"/>
                  </a:rPr>
                  <a:t>λ</a:t>
                </a:r>
                <a:r>
                  <a:rPr lang="ru-RU" sz="2600" dirty="0" smtClean="0">
                    <a:latin typeface="Times New Roman" pitchFamily="18" charset="0"/>
                    <a:cs typeface="Times New Roman" pitchFamily="18" charset="0"/>
                  </a:rPr>
                  <a:t> – средняя длина свободного пробега. </a:t>
                </a:r>
              </a:p>
              <a:p>
                <a:pPr algn="just"/>
                <a:endParaRPr lang="ru-RU" sz="26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endParaRPr lang="ru-RU" sz="2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endParaRPr lang="ru-RU" sz="2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endParaRPr lang="ru-RU" sz="26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endParaRPr lang="ru-RU" sz="26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ru-RU" sz="2400" b="1" i="1" dirty="0" smtClean="0">
                    <a:latin typeface="Times New Roman" pitchFamily="18" charset="0"/>
                    <a:cs typeface="Times New Roman" pitchFamily="18" charset="0"/>
                  </a:rPr>
                  <a:t>Коэффициент диффузии</a:t>
                </a:r>
                <a:r>
                  <a:rPr lang="ru-RU" sz="2400" i="1" dirty="0" smtClean="0">
                    <a:latin typeface="Times New Roman" pitchFamily="18" charset="0"/>
                    <a:cs typeface="Times New Roman" pitchFamily="18" charset="0"/>
                  </a:rPr>
                  <a:t> – масса, переносимая за единицу времени через единичную площадь при градиенте концентрации равном единице.</a:t>
                </a:r>
                <a:endParaRPr lang="ru-RU" sz="24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5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1538" y="2060848"/>
                <a:ext cx="8001024" cy="4001095"/>
              </a:xfrm>
              <a:prstGeom prst="rect">
                <a:avLst/>
              </a:prstGeom>
              <a:blipFill rotWithShape="1">
                <a:blip r:embed="rId4"/>
                <a:stretch>
                  <a:fillRect l="-1372" t="-1372" r="-1372" b="-259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Прямоугольник 16"/>
          <p:cNvSpPr/>
          <p:nvPr/>
        </p:nvSpPr>
        <p:spPr>
          <a:xfrm>
            <a:off x="2051720" y="982724"/>
            <a:ext cx="2448272" cy="1097099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9004353"/>
              </p:ext>
            </p:extLst>
          </p:nvPr>
        </p:nvGraphicFramePr>
        <p:xfrm>
          <a:off x="2332038" y="981075"/>
          <a:ext cx="1901825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Equation" r:id="rId5" imgW="711000" imgH="393480" progId="Equation.3">
                  <p:embed/>
                </p:oleObj>
              </mc:Choice>
              <mc:Fallback>
                <p:oleObj name="Equation" r:id="rId5" imgW="711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2038" y="981075"/>
                        <a:ext cx="1901825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3690569"/>
              </p:ext>
            </p:extLst>
          </p:nvPr>
        </p:nvGraphicFramePr>
        <p:xfrm>
          <a:off x="5640388" y="949325"/>
          <a:ext cx="1593850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Equation" r:id="rId7" imgW="596880" imgH="419040" progId="Equation.3">
                  <p:embed/>
                </p:oleObj>
              </mc:Choice>
              <mc:Fallback>
                <p:oleObj name="Equation" r:id="rId7" imgW="5968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0388" y="949325"/>
                        <a:ext cx="1593850" cy="108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0784132"/>
              </p:ext>
            </p:extLst>
          </p:nvPr>
        </p:nvGraphicFramePr>
        <p:xfrm>
          <a:off x="2911475" y="3128963"/>
          <a:ext cx="4006850" cy="117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Equation" r:id="rId9" imgW="1498320" imgH="457200" progId="Equation.3">
                  <p:embed/>
                </p:oleObj>
              </mc:Choice>
              <mc:Fallback>
                <p:oleObj name="Equation" r:id="rId9" imgW="14983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1475" y="3128963"/>
                        <a:ext cx="4006850" cy="1179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831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7417" name="TextBox 19"/>
              <p:cNvSpPr txBox="1">
                <a:spLocks noChangeArrowheads="1"/>
              </p:cNvSpPr>
              <p:nvPr/>
            </p:nvSpPr>
            <p:spPr bwMode="auto">
              <a:xfrm>
                <a:off x="1071538" y="859934"/>
                <a:ext cx="8001024" cy="53776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 algn="just">
                  <a:buFontTx/>
                  <a:buChar char="-"/>
                </a:pPr>
                <a:r>
                  <a:rPr lang="ru-RU" sz="2600" dirty="0" smtClean="0">
                    <a:latin typeface="Times New Roman" pitchFamily="18" charset="0"/>
                    <a:cs typeface="Times New Roman" pitchFamily="18" charset="0"/>
                  </a:rPr>
                  <a:t>Явление </a:t>
                </a:r>
                <a:r>
                  <a:rPr lang="ru-RU" sz="2600" b="1" dirty="0" smtClean="0">
                    <a:latin typeface="Times New Roman" pitchFamily="18" charset="0"/>
                    <a:cs typeface="Times New Roman" pitchFamily="18" charset="0"/>
                  </a:rPr>
                  <a:t>переноса</a:t>
                </a:r>
                <a:r>
                  <a:rPr lang="ru-RU" sz="2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600" b="1" dirty="0" smtClean="0">
                    <a:latin typeface="Times New Roman" pitchFamily="18" charset="0"/>
                    <a:cs typeface="Times New Roman" pitchFamily="18" charset="0"/>
                  </a:rPr>
                  <a:t>внутренней энергии</a:t>
                </a:r>
                <a:r>
                  <a:rPr lang="ru-RU" sz="2600" dirty="0" smtClean="0">
                    <a:latin typeface="Times New Roman" pitchFamily="18" charset="0"/>
                    <a:cs typeface="Times New Roman" pitchFamily="18" charset="0"/>
                  </a:rPr>
                  <a:t> из одного слоя газа в другой. </a:t>
                </a:r>
              </a:p>
              <a:p>
                <a:pPr algn="ctr"/>
                <a:r>
                  <a:rPr lang="ru-RU" sz="2600" b="1" dirty="0" smtClean="0">
                    <a:latin typeface="Times New Roman" pitchFamily="18" charset="0"/>
                    <a:cs typeface="Times New Roman" pitchFamily="18" charset="0"/>
                  </a:rPr>
                  <a:t>Закон Фурье</a:t>
                </a:r>
              </a:p>
              <a:p>
                <a:pPr algn="ctr"/>
                <a:endParaRPr lang="ru-RU" sz="26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6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6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6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𝜒</m:t>
                    </m:r>
                  </m:oMath>
                </a14:m>
                <a:r>
                  <a:rPr lang="ru-RU" sz="2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600" dirty="0">
                    <a:latin typeface="Times New Roman" pitchFamily="18" charset="0"/>
                    <a:cs typeface="Times New Roman" pitchFamily="18" charset="0"/>
                  </a:rPr>
                  <a:t>– </a:t>
                </a:r>
                <a:r>
                  <a:rPr lang="ru-RU" sz="2600" dirty="0" smtClean="0">
                    <a:latin typeface="Times New Roman" pitchFamily="18" charset="0"/>
                    <a:cs typeface="Times New Roman" pitchFamily="18" charset="0"/>
                  </a:rPr>
                  <a:t>коэффициент теплопроводности;</a:t>
                </a:r>
                <a:endParaRPr lang="ru-RU" sz="26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ru-RU" sz="26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/>
                            <a:cs typeface="Times New Roman" pitchFamily="18" charset="0"/>
                          </a:rPr>
                          <m:t>𝑑</m:t>
                        </m:r>
                        <m:r>
                          <a:rPr lang="en-US" sz="2600" b="0" i="1" smtClean="0">
                            <a:latin typeface="Cambria Math"/>
                            <a:cs typeface="Times New Roman" pitchFamily="18" charset="0"/>
                          </a:rPr>
                          <m:t>𝑇</m:t>
                        </m:r>
                      </m:num>
                      <m:den>
                        <m:r>
                          <a:rPr lang="en-US" sz="2600" i="1">
                            <a:latin typeface="Cambria Math"/>
                            <a:cs typeface="Times New Roman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- </a:t>
                </a:r>
                <a:r>
                  <a:rPr lang="ru-RU" sz="2600" dirty="0">
                    <a:latin typeface="Times New Roman" pitchFamily="18" charset="0"/>
                    <a:cs typeface="Times New Roman" pitchFamily="18" charset="0"/>
                  </a:rPr>
                  <a:t>градиент </a:t>
                </a:r>
                <a:r>
                  <a:rPr lang="ru-RU" sz="2600" dirty="0" smtClean="0">
                    <a:latin typeface="Times New Roman" pitchFamily="18" charset="0"/>
                    <a:cs typeface="Times New Roman" pitchFamily="18" charset="0"/>
                  </a:rPr>
                  <a:t>температуры;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600" i="1">
                        <a:latin typeface="Cambria Math"/>
                        <a:ea typeface="Cambria Math"/>
                        <a:cs typeface="Times New Roman" pitchFamily="18" charset="0"/>
                      </a:rPr>
                      <m:t>Δ</m:t>
                    </m:r>
                    <m:r>
                      <a:rPr lang="en-US" sz="2600" i="1">
                        <a:latin typeface="Cambria Math"/>
                        <a:ea typeface="Cambria Math"/>
                        <a:cs typeface="Times New Roman" pitchFamily="18" charset="0"/>
                      </a:rPr>
                      <m:t>𝑆</m:t>
                    </m:r>
                  </m:oMath>
                </a14:m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ru-RU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500" dirty="0" smtClean="0">
                    <a:latin typeface="Times New Roman" pitchFamily="18" charset="0"/>
                    <a:cs typeface="Times New Roman" pitchFamily="18" charset="0"/>
                  </a:rPr>
                  <a:t>площадка через которую переносится количество теплоты, расположенная </a:t>
                </a:r>
                <a:r>
                  <a:rPr lang="he-IL" sz="2500" dirty="0" smtClean="0">
                    <a:latin typeface="Times New Roman" pitchFamily="18" charset="0"/>
                    <a:cs typeface="Times New Roman" pitchFamily="18" charset="0"/>
                  </a:rPr>
                  <a:t>﬩</a:t>
                </a:r>
                <a:r>
                  <a:rPr lang="ru-RU" sz="2500" dirty="0" smtClean="0">
                    <a:latin typeface="Times New Roman" pitchFamily="18" charset="0"/>
                    <a:cs typeface="Times New Roman" pitchFamily="18" charset="0"/>
                  </a:rPr>
                  <a:t> оси </a:t>
                </a:r>
                <a:r>
                  <a:rPr lang="en-US" sz="2500" i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ru-RU" sz="2500" dirty="0" smtClean="0">
                    <a:latin typeface="Times New Roman" pitchFamily="18" charset="0"/>
                    <a:cs typeface="Times New Roman" pitchFamily="18" charset="0"/>
                  </a:rPr>
                  <a:t>;</a:t>
                </a:r>
                <a:endParaRPr lang="ru-RU" sz="24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ru-RU" sz="2400" i="1" dirty="0" smtClean="0">
                    <a:latin typeface="Times New Roman" pitchFamily="18" charset="0"/>
                    <a:cs typeface="Times New Roman" pitchFamily="18" charset="0"/>
                  </a:rPr>
                  <a:t>«-» указывает что перенос происходит в сторону меньшей температуры. </a:t>
                </a:r>
              </a:p>
            </p:txBody>
          </p:sp>
        </mc:Choice>
        <mc:Fallback>
          <p:sp>
            <p:nvSpPr>
              <p:cNvPr id="17417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1538" y="859934"/>
                <a:ext cx="8001024" cy="5377626"/>
              </a:xfrm>
              <a:prstGeom prst="rect">
                <a:avLst/>
              </a:prstGeom>
              <a:blipFill rotWithShape="1">
                <a:blip r:embed="rId4"/>
                <a:stretch>
                  <a:fillRect l="-1296" t="-1020" r="-1372" b="-170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Заголовок 1"/>
          <p:cNvSpPr txBox="1">
            <a:spLocks/>
          </p:cNvSpPr>
          <p:nvPr/>
        </p:nvSpPr>
        <p:spPr>
          <a:xfrm>
            <a:off x="857250" y="142875"/>
            <a:ext cx="8286750" cy="68421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Теплопроводность</a:t>
            </a:r>
            <a:endParaRPr lang="ru-RU" sz="3400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6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CD8F3C-C0D3-414E-B43A-D38B4852F0E9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16" name="Прямоугольник 16"/>
          <p:cNvSpPr/>
          <p:nvPr/>
        </p:nvSpPr>
        <p:spPr>
          <a:xfrm>
            <a:off x="3563888" y="2475917"/>
            <a:ext cx="2808312" cy="1097099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0942879"/>
              </p:ext>
            </p:extLst>
          </p:nvPr>
        </p:nvGraphicFramePr>
        <p:xfrm>
          <a:off x="3717925" y="2474616"/>
          <a:ext cx="2443163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Equation" r:id="rId5" imgW="914400" imgH="393480" progId="Equation.3">
                  <p:embed/>
                </p:oleObj>
              </mc:Choice>
              <mc:Fallback>
                <p:oleObj name="Equation" r:id="rId5" imgW="914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7925" y="2474616"/>
                        <a:ext cx="2443163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438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57250" y="142875"/>
            <a:ext cx="8286750" cy="68421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Коэффициент теплопроводности</a:t>
            </a:r>
            <a:endParaRPr lang="ru-RU" sz="3400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6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CD8F3C-C0D3-414E-B43A-D38B4852F0E9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9"/>
              <p:cNvSpPr txBox="1">
                <a:spLocks noChangeArrowheads="1"/>
              </p:cNvSpPr>
              <p:nvPr/>
            </p:nvSpPr>
            <p:spPr bwMode="auto">
              <a:xfrm>
                <a:off x="1071538" y="2060848"/>
                <a:ext cx="8001024" cy="36009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ru-RU" sz="26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ru-RU" sz="2600" b="0" i="1" smtClean="0">
                            <a:latin typeface="Cambria Math"/>
                            <a:cs typeface="Times New Roman" pitchFamily="18" charset="0"/>
                          </a:rPr>
                          <m:t>с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  <a:cs typeface="Times New Roman" pitchFamily="18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en-US" sz="2600" dirty="0" smtClean="0">
                    <a:latin typeface="Times New Roman" pitchFamily="18" charset="0"/>
                    <a:cs typeface="Times New Roman" pitchFamily="18" charset="0"/>
                  </a:rPr>
                  <a:t> - </a:t>
                </a:r>
                <a:r>
                  <a:rPr lang="ru-RU" sz="2600" dirty="0" smtClean="0">
                    <a:latin typeface="Times New Roman" pitchFamily="18" charset="0"/>
                    <a:cs typeface="Times New Roman" pitchFamily="18" charset="0"/>
                  </a:rPr>
                  <a:t>удельная теплоемкость при постоянном объеме. </a:t>
                </a:r>
              </a:p>
              <a:p>
                <a:pPr algn="just"/>
                <a:endParaRPr lang="ru-RU" sz="26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endParaRPr lang="ru-RU" sz="2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endParaRPr lang="ru-RU" sz="2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endParaRPr lang="ru-RU" sz="26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endParaRPr lang="ru-RU" sz="26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ru-RU" sz="2400" b="1" i="1" dirty="0" smtClean="0">
                    <a:latin typeface="Times New Roman" pitchFamily="18" charset="0"/>
                    <a:cs typeface="Times New Roman" pitchFamily="18" charset="0"/>
                  </a:rPr>
                  <a:t>Коэффициент теплопроводности</a:t>
                </a:r>
                <a:r>
                  <a:rPr lang="ru-RU" sz="2400" i="1" dirty="0" smtClean="0">
                    <a:latin typeface="Times New Roman" pitchFamily="18" charset="0"/>
                    <a:cs typeface="Times New Roman" pitchFamily="18" charset="0"/>
                  </a:rPr>
                  <a:t> – количество теплоты, переносимое за единицу времени через единичную площадь при градиенте концентрации равном единице.</a:t>
                </a:r>
                <a:endParaRPr lang="ru-RU" sz="24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5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1538" y="2060848"/>
                <a:ext cx="8001024" cy="3600986"/>
              </a:xfrm>
              <a:prstGeom prst="rect">
                <a:avLst/>
              </a:prstGeom>
              <a:blipFill rotWithShape="1">
                <a:blip r:embed="rId4"/>
                <a:stretch>
                  <a:fillRect l="-1220" t="-1523" r="-1143" b="-287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Прямоугольник 16"/>
          <p:cNvSpPr/>
          <p:nvPr/>
        </p:nvSpPr>
        <p:spPr>
          <a:xfrm>
            <a:off x="2051720" y="982724"/>
            <a:ext cx="2448272" cy="1097099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8707989"/>
              </p:ext>
            </p:extLst>
          </p:nvPr>
        </p:nvGraphicFramePr>
        <p:xfrm>
          <a:off x="2111375" y="981075"/>
          <a:ext cx="234315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Equation" r:id="rId5" imgW="876240" imgH="393480" progId="Equation.3">
                  <p:embed/>
                </p:oleObj>
              </mc:Choice>
              <mc:Fallback>
                <p:oleObj name="Equation" r:id="rId5" imgW="8762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375" y="981075"/>
                        <a:ext cx="234315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4342750"/>
              </p:ext>
            </p:extLst>
          </p:nvPr>
        </p:nvGraphicFramePr>
        <p:xfrm>
          <a:off x="5335588" y="982663"/>
          <a:ext cx="2203450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Equation" r:id="rId7" imgW="825480" imgH="393480" progId="Equation.3">
                  <p:embed/>
                </p:oleObj>
              </mc:Choice>
              <mc:Fallback>
                <p:oleObj name="Equation" r:id="rId7" imgW="825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5588" y="982663"/>
                        <a:ext cx="2203450" cy="101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2813229"/>
              </p:ext>
            </p:extLst>
          </p:nvPr>
        </p:nvGraphicFramePr>
        <p:xfrm>
          <a:off x="2741613" y="2924944"/>
          <a:ext cx="4344987" cy="1147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Equation" r:id="rId9" imgW="1625400" imgH="444240" progId="Equation.3">
                  <p:embed/>
                </p:oleObj>
              </mc:Choice>
              <mc:Fallback>
                <p:oleObj name="Equation" r:id="rId9" imgW="16254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1613" y="2924944"/>
                        <a:ext cx="4344987" cy="1147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854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57250" y="142875"/>
            <a:ext cx="8286750" cy="68421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Взаимосвязь коэффициентов переноса</a:t>
            </a:r>
            <a:endParaRPr lang="ru-RU" sz="3400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6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CD8F3C-C0D3-414E-B43A-D38B4852F0E9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48264"/>
              </p:ext>
            </p:extLst>
          </p:nvPr>
        </p:nvGraphicFramePr>
        <p:xfrm>
          <a:off x="1259632" y="3357563"/>
          <a:ext cx="46863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Equation" r:id="rId4" imgW="1752480" imgH="393480" progId="Equation.3">
                  <p:embed/>
                </p:oleObj>
              </mc:Choice>
              <mc:Fallback>
                <p:oleObj name="Equation" r:id="rId4" imgW="1752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3357563"/>
                        <a:ext cx="46863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2320754"/>
              </p:ext>
            </p:extLst>
          </p:nvPr>
        </p:nvGraphicFramePr>
        <p:xfrm>
          <a:off x="1259632" y="981075"/>
          <a:ext cx="2954338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Equation" r:id="rId6" imgW="1104840" imgH="393480" progId="Equation.3">
                  <p:embed/>
                </p:oleObj>
              </mc:Choice>
              <mc:Fallback>
                <p:oleObj name="Equation" r:id="rId6" imgW="11048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981075"/>
                        <a:ext cx="2954338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8450179"/>
              </p:ext>
            </p:extLst>
          </p:nvPr>
        </p:nvGraphicFramePr>
        <p:xfrm>
          <a:off x="1302023" y="2132856"/>
          <a:ext cx="1901825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Equation" r:id="rId8" imgW="711000" imgH="393480" progId="Equation.3">
                  <p:embed/>
                </p:oleObj>
              </mc:Choice>
              <mc:Fallback>
                <p:oleObj name="Equation" r:id="rId8" imgW="711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2023" y="2132856"/>
                        <a:ext cx="1901825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343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7" name="TextBox 19"/>
          <p:cNvSpPr txBox="1">
            <a:spLocks noChangeArrowheads="1"/>
          </p:cNvSpPr>
          <p:nvPr/>
        </p:nvSpPr>
        <p:spPr bwMode="auto">
          <a:xfrm>
            <a:off x="1071538" y="835770"/>
            <a:ext cx="8001024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600" u="sng" dirty="0" smtClean="0">
                <a:latin typeface="Times New Roman" pitchFamily="18" charset="0"/>
                <a:cs typeface="Times New Roman" pitchFamily="18" charset="0"/>
              </a:rPr>
              <a:t>Эффективный диаметр молекул</a:t>
            </a:r>
            <a:r>
              <a:rPr lang="en-US" sz="2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u="sng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– минимальное расстояние, на которое сближаются центры молекул при столкновении.</a:t>
            </a:r>
          </a:p>
          <a:p>
            <a:pPr algn="just"/>
            <a:r>
              <a:rPr lang="ru-RU" sz="2600" u="sng" dirty="0" smtClean="0">
                <a:latin typeface="Times New Roman" pitchFamily="18" charset="0"/>
                <a:cs typeface="Times New Roman" pitchFamily="18" charset="0"/>
              </a:rPr>
              <a:t>Эффективное сечение молекул: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600" u="sng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6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600" u="sng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6"/>
          <p:cNvSpPr/>
          <p:nvPr/>
        </p:nvSpPr>
        <p:spPr>
          <a:xfrm>
            <a:off x="3563888" y="2708920"/>
            <a:ext cx="2088232" cy="809067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857250" y="142875"/>
            <a:ext cx="8286750" cy="68421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Средняя длина свободного пробега</a:t>
            </a:r>
            <a:endParaRPr lang="ru-RU" sz="34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400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34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6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CD8F3C-C0D3-414E-B43A-D38B4852F0E9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3851920" y="2797907"/>
                <a:ext cx="165618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i="1" smtClean="0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ru-RU" sz="32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sz="3200" b="0" i="1" smtClean="0">
                          <a:latin typeface="Cambria Math"/>
                          <a:ea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32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2797907"/>
                <a:ext cx="1656184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246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91" t="32917" r="31127" b="54838"/>
          <a:stretch/>
        </p:blipFill>
        <p:spPr bwMode="auto">
          <a:xfrm>
            <a:off x="6444208" y="1556792"/>
            <a:ext cx="2395298" cy="2040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90523" y="3789040"/>
            <a:ext cx="51815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Длина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свободного пробега – расстояние, проходимое молекулой за время между двумя последовательными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столкновениями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4" t="69818" r="43806" b="5146"/>
          <a:stretch/>
        </p:blipFill>
        <p:spPr>
          <a:xfrm>
            <a:off x="6228184" y="4074739"/>
            <a:ext cx="2850296" cy="189510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870439" y="5679481"/>
            <a:ext cx="573769" cy="5001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Rectangle 17"/>
          <p:cNvSpPr/>
          <p:nvPr/>
        </p:nvSpPr>
        <p:spPr>
          <a:xfrm>
            <a:off x="8362604" y="5484925"/>
            <a:ext cx="745900" cy="5001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09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57250" y="142875"/>
            <a:ext cx="8286750" cy="68421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Средняя длина свободного пробега</a:t>
            </a:r>
            <a:endParaRPr lang="ru-RU" sz="34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400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34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6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7" name="TextBox 19"/>
          <p:cNvSpPr txBox="1">
            <a:spLocks noChangeArrowheads="1"/>
          </p:cNvSpPr>
          <p:nvPr/>
        </p:nvSpPr>
        <p:spPr bwMode="auto">
          <a:xfrm>
            <a:off x="1071538" y="835770"/>
            <a:ext cx="8001024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Вероятность того, что молекула пролетит путь 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 без столкновений:</a:t>
            </a:r>
            <a:endParaRPr lang="en-US" sz="2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6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6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l-GR" sz="2600" b="1" i="1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средняя длина свободного пробега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– средний путь, проходимый молекулой между двумя последовательными столкновениями. </a:t>
            </a:r>
          </a:p>
          <a:p>
            <a:pPr algn="just"/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l-GR" sz="2600" dirty="0" smtClean="0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– среднее число столкновений за 1 секунду.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CD8F3C-C0D3-414E-B43A-D38B4852F0E9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3131840" y="1737946"/>
                <a:ext cx="2592288" cy="8269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i="1" smtClean="0">
                          <a:latin typeface="Cambria Math"/>
                          <a:ea typeface="Cambria Math"/>
                        </a:rPr>
                        <m:t>𝜔</m:t>
                      </m:r>
                      <m:d>
                        <m:dPr>
                          <m:ctrlPr>
                            <a:rPr lang="ru-RU" sz="3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/>
                                  <a:ea typeface="Cambria Math"/>
                                </a:rPr>
                                <m:t>𝑙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ru-RU" sz="32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1737946"/>
                <a:ext cx="2592288" cy="82695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460714"/>
              </p:ext>
            </p:extLst>
          </p:nvPr>
        </p:nvGraphicFramePr>
        <p:xfrm>
          <a:off x="4040080" y="4293096"/>
          <a:ext cx="1324008" cy="1080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5" imgW="495000" imgH="419040" progId="Equation.3">
                  <p:embed/>
                </p:oleObj>
              </mc:Choice>
              <mc:Fallback>
                <p:oleObj name="Equation" r:id="rId5" imgW="4950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0080" y="4293096"/>
                        <a:ext cx="1324008" cy="10800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782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6"/>
          <p:cNvSpPr/>
          <p:nvPr/>
        </p:nvSpPr>
        <p:spPr>
          <a:xfrm>
            <a:off x="2483768" y="5569003"/>
            <a:ext cx="4968552" cy="1172365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3710604"/>
              </p:ext>
            </p:extLst>
          </p:nvPr>
        </p:nvGraphicFramePr>
        <p:xfrm>
          <a:off x="2699792" y="5592018"/>
          <a:ext cx="4546600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4" imgW="1701720" imgH="444240" progId="Equation.3">
                  <p:embed/>
                </p:oleObj>
              </mc:Choice>
              <mc:Fallback>
                <p:oleObj name="Equation" r:id="rId4" imgW="17017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5592018"/>
                        <a:ext cx="4546600" cy="1149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7" name="TextBox 19"/>
          <p:cNvSpPr txBox="1">
            <a:spLocks noChangeArrowheads="1"/>
          </p:cNvSpPr>
          <p:nvPr/>
        </p:nvSpPr>
        <p:spPr bwMode="auto">
          <a:xfrm>
            <a:off x="1071538" y="835770"/>
            <a:ext cx="8001024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Подсчитаем среднее число столкновений:</a:t>
            </a:r>
          </a:p>
          <a:p>
            <a:pPr algn="just"/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Число неподвижных молекул, с которыми сталкивается молекула за 1 секунду:</a:t>
            </a:r>
          </a:p>
          <a:p>
            <a:pPr algn="just"/>
            <a:endParaRPr lang="ru-RU" sz="26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6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6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Средняя длина свободного пробега: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907704" y="3933056"/>
            <a:ext cx="3240360" cy="809067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9" t="30209" r="43309" b="50833"/>
          <a:stretch/>
        </p:blipFill>
        <p:spPr bwMode="auto">
          <a:xfrm>
            <a:off x="5364088" y="1700808"/>
            <a:ext cx="3649480" cy="2338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857250" y="142875"/>
            <a:ext cx="8286750" cy="68421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Средняя длина свободного пробега</a:t>
            </a:r>
            <a:endParaRPr lang="ru-RU" sz="34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400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34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6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CD8F3C-C0D3-414E-B43A-D38B4852F0E9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8227568"/>
              </p:ext>
            </p:extLst>
          </p:nvPr>
        </p:nvGraphicFramePr>
        <p:xfrm>
          <a:off x="1347589" y="2132856"/>
          <a:ext cx="3800475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7" imgW="1422360" imgH="253800" progId="Equation.3">
                  <p:embed/>
                </p:oleObj>
              </mc:Choice>
              <mc:Fallback>
                <p:oleObj name="Equation" r:id="rId7" imgW="14223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7589" y="2132856"/>
                        <a:ext cx="3800475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1043608" y="2852936"/>
            <a:ext cx="4320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Учитывая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что все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молекулы находятся в движении: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9960905"/>
              </p:ext>
            </p:extLst>
          </p:nvPr>
        </p:nvGraphicFramePr>
        <p:xfrm>
          <a:off x="2209924" y="4022043"/>
          <a:ext cx="257810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9" imgW="965160" imgH="266400" progId="Equation.3">
                  <p:embed/>
                </p:oleObj>
              </mc:Choice>
              <mc:Fallback>
                <p:oleObj name="Equation" r:id="rId9" imgW="96516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924" y="4022043"/>
                        <a:ext cx="2578100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36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963284"/>
              </p:ext>
            </p:extLst>
          </p:nvPr>
        </p:nvGraphicFramePr>
        <p:xfrm>
          <a:off x="3779912" y="1266205"/>
          <a:ext cx="179705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4" imgW="672840" imgH="419040" progId="Equation.3">
                  <p:embed/>
                </p:oleObj>
              </mc:Choice>
              <mc:Fallback>
                <p:oleObj name="Equation" r:id="rId4" imgW="6728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1266205"/>
                        <a:ext cx="1797050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7" name="TextBox 19"/>
          <p:cNvSpPr txBox="1">
            <a:spLocks noChangeArrowheads="1"/>
          </p:cNvSpPr>
          <p:nvPr/>
        </p:nvSpPr>
        <p:spPr bwMode="auto">
          <a:xfrm>
            <a:off x="1107480" y="190956"/>
            <a:ext cx="8001024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Зависимость средней длины свободного пробега от темперауры и давления:</a:t>
            </a:r>
          </a:p>
          <a:p>
            <a:pPr algn="just"/>
            <a:endParaRPr lang="ru-RU" sz="26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6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При н.у.:</a:t>
            </a:r>
          </a:p>
          <a:p>
            <a:pPr algn="just"/>
            <a:endParaRPr lang="ru-RU" sz="26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6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6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6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Для кислорода при н.у.  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6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CD8F3C-C0D3-414E-B43A-D38B4852F0E9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07" t="58888" r="34001" b="23622"/>
          <a:stretch/>
        </p:blipFill>
        <p:spPr bwMode="auto">
          <a:xfrm>
            <a:off x="1907704" y="3035424"/>
            <a:ext cx="6192688" cy="2625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9230872"/>
              </p:ext>
            </p:extLst>
          </p:nvPr>
        </p:nvGraphicFramePr>
        <p:xfrm>
          <a:off x="2742530" y="6190506"/>
          <a:ext cx="4349750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7" imgW="1930320" imgH="253800" progId="Equation.3">
                  <p:embed/>
                </p:oleObj>
              </mc:Choice>
              <mc:Fallback>
                <p:oleObj name="Equation" r:id="rId7" imgW="19303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2530" y="6190506"/>
                        <a:ext cx="4349750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862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7" name="TextBox 19"/>
          <p:cNvSpPr txBox="1">
            <a:spLocks noChangeArrowheads="1"/>
          </p:cNvSpPr>
          <p:nvPr/>
        </p:nvSpPr>
        <p:spPr bwMode="auto">
          <a:xfrm>
            <a:off x="1071538" y="835770"/>
            <a:ext cx="8001024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МКТ изучает только равновесные состояния тел.</a:t>
            </a:r>
          </a:p>
          <a:p>
            <a:pPr algn="just"/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Физическая кинетика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– наука, изучающая процессы, возникающие при нарушении равновесия. </a:t>
            </a:r>
          </a:p>
          <a:p>
            <a:pPr algn="just"/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Явления переноса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– необратимые процессы, возникающие в неравновесных системах: вязкость, диффузия и теплопроводность.</a:t>
            </a: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857250" y="142875"/>
            <a:ext cx="8286750" cy="68421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Явления переноса</a:t>
            </a:r>
            <a:endParaRPr lang="ru-RU" sz="34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400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6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CD8F3C-C0D3-414E-B43A-D38B4852F0E9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637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7417" name="TextBox 19"/>
              <p:cNvSpPr txBox="1">
                <a:spLocks noChangeArrowheads="1"/>
              </p:cNvSpPr>
              <p:nvPr/>
            </p:nvSpPr>
            <p:spPr bwMode="auto">
              <a:xfrm>
                <a:off x="1071538" y="835770"/>
                <a:ext cx="8001024" cy="58700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600" u="sng" dirty="0" smtClean="0">
                    <a:latin typeface="Times New Roman" pitchFamily="18" charset="0"/>
                    <a:cs typeface="Times New Roman" pitchFamily="18" charset="0"/>
                  </a:rPr>
                  <a:t>Внутреннее трение</a:t>
                </a:r>
                <a:r>
                  <a:rPr lang="ru-RU" sz="2600" dirty="0" smtClean="0">
                    <a:latin typeface="Times New Roman" pitchFamily="18" charset="0"/>
                    <a:cs typeface="Times New Roman" pitchFamily="18" charset="0"/>
                  </a:rPr>
                  <a:t> возникает между слоями жидкости или газа, перемещающимися параллельно друг другу с разными по модулю скоростями. </a:t>
                </a:r>
              </a:p>
              <a:p>
                <a:pPr algn="just"/>
                <a:endParaRPr lang="ru-RU" sz="26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ru-RU" sz="2600" dirty="0" smtClean="0">
                    <a:latin typeface="Times New Roman" pitchFamily="18" charset="0"/>
                    <a:cs typeface="Times New Roman" pitchFamily="18" charset="0"/>
                  </a:rPr>
                  <a:t>Причиной возникновения является </a:t>
                </a:r>
                <a:r>
                  <a:rPr lang="ru-RU" sz="2600" b="1" dirty="0" smtClean="0">
                    <a:latin typeface="Times New Roman" pitchFamily="18" charset="0"/>
                    <a:cs typeface="Times New Roman" pitchFamily="18" charset="0"/>
                  </a:rPr>
                  <a:t>перенос импульса</a:t>
                </a:r>
                <a:r>
                  <a:rPr lang="ru-RU" sz="2600" dirty="0" smtClean="0">
                    <a:latin typeface="Times New Roman" pitchFamily="18" charset="0"/>
                    <a:cs typeface="Times New Roman" pitchFamily="18" charset="0"/>
                  </a:rPr>
                  <a:t> от одного слоя к другому.</a:t>
                </a:r>
              </a:p>
              <a:p>
                <a:pPr algn="just"/>
                <a:endParaRPr lang="ru-RU" sz="26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ru-RU" sz="2600" dirty="0" smtClean="0">
                    <a:latin typeface="Times New Roman" pitchFamily="18" charset="0"/>
                    <a:cs typeface="Times New Roman" pitchFamily="18" charset="0"/>
                  </a:rPr>
                  <a:t>Сила внутреннего трения:</a:t>
                </a:r>
              </a:p>
              <a:p>
                <a:pPr algn="just"/>
                <a:endParaRPr lang="ru-RU" sz="26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endParaRPr lang="ru-RU" sz="2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endParaRPr lang="ru-RU" sz="26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endParaRPr lang="ru-RU" sz="2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ru-RU" sz="26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𝜂</m:t>
                    </m:r>
                  </m:oMath>
                </a14:m>
                <a:r>
                  <a:rPr lang="ru-RU" sz="2600" dirty="0" smtClean="0">
                    <a:latin typeface="Times New Roman" pitchFamily="18" charset="0"/>
                    <a:cs typeface="Times New Roman" pitchFamily="18" charset="0"/>
                  </a:rPr>
                  <a:t> – коффициент (динамической) вязкости;</a:t>
                </a:r>
              </a:p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ru-RU" sz="26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/>
                            <a:cs typeface="Times New Roman" pitchFamily="18" charset="0"/>
                          </a:rPr>
                          <m:t>𝑑</m:t>
                        </m:r>
                        <m:r>
                          <a:rPr lang="en-US" sz="2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𝜐</m:t>
                        </m:r>
                      </m:num>
                      <m:den>
                        <m:r>
                          <a:rPr lang="en-US" sz="2600" b="0" i="1" smtClean="0">
                            <a:latin typeface="Cambria Math"/>
                            <a:cs typeface="Times New Roman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2600" dirty="0" smtClean="0">
                    <a:latin typeface="Times New Roman" pitchFamily="18" charset="0"/>
                    <a:cs typeface="Times New Roman" pitchFamily="18" charset="0"/>
                  </a:rPr>
                  <a:t> - </a:t>
                </a:r>
                <a:r>
                  <a:rPr lang="ru-RU" sz="2600" dirty="0" smtClean="0">
                    <a:latin typeface="Times New Roman" pitchFamily="18" charset="0"/>
                    <a:cs typeface="Times New Roman" pitchFamily="18" charset="0"/>
                  </a:rPr>
                  <a:t>градиент скорости;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6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Δ</m:t>
                    </m:r>
                    <m:r>
                      <a:rPr lang="en-US" sz="26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𝑆</m:t>
                    </m:r>
                  </m:oMath>
                </a14:m>
                <a:r>
                  <a:rPr lang="en-US" sz="2600" dirty="0" smtClean="0"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ru-RU" sz="2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500" dirty="0" smtClean="0">
                    <a:latin typeface="Times New Roman" pitchFamily="18" charset="0"/>
                    <a:cs typeface="Times New Roman" pitchFamily="18" charset="0"/>
                  </a:rPr>
                  <a:t>площадь поверхности слоев.</a:t>
                </a:r>
              </a:p>
            </p:txBody>
          </p:sp>
        </mc:Choice>
        <mc:Fallback>
          <p:sp>
            <p:nvSpPr>
              <p:cNvPr id="17417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1538" y="835770"/>
                <a:ext cx="8001024" cy="5870068"/>
              </a:xfrm>
              <a:prstGeom prst="rect">
                <a:avLst/>
              </a:prstGeom>
              <a:blipFill rotWithShape="1">
                <a:blip r:embed="rId4"/>
                <a:stretch>
                  <a:fillRect l="-1372" t="-935" r="-1372" b="-10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Заголовок 1"/>
          <p:cNvSpPr txBox="1">
            <a:spLocks/>
          </p:cNvSpPr>
          <p:nvPr/>
        </p:nvSpPr>
        <p:spPr>
          <a:xfrm>
            <a:off x="857250" y="142875"/>
            <a:ext cx="8286750" cy="68421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Внутреннее тр</a:t>
            </a:r>
            <a:r>
              <a:rPr lang="ru-RU" sz="3400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е</a:t>
            </a: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ние (вязкость)</a:t>
            </a:r>
            <a:endParaRPr lang="ru-RU" sz="34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400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6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CD8F3C-C0D3-414E-B43A-D38B4852F0E9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13" name="Прямоугольник 16"/>
          <p:cNvSpPr/>
          <p:nvPr/>
        </p:nvSpPr>
        <p:spPr>
          <a:xfrm>
            <a:off x="3635896" y="4204109"/>
            <a:ext cx="2448272" cy="1097099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5692676"/>
              </p:ext>
            </p:extLst>
          </p:nvPr>
        </p:nvGraphicFramePr>
        <p:xfrm>
          <a:off x="3781425" y="4202113"/>
          <a:ext cx="21717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5" imgW="812520" imgH="393480" progId="Equation.3">
                  <p:embed/>
                </p:oleObj>
              </mc:Choice>
              <mc:Fallback>
                <p:oleObj name="Equation" r:id="rId5" imgW="8125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1425" y="4202113"/>
                        <a:ext cx="21717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025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7417" name="TextBox 19"/>
              <p:cNvSpPr txBox="1">
                <a:spLocks noChangeArrowheads="1"/>
              </p:cNvSpPr>
              <p:nvPr/>
            </p:nvSpPr>
            <p:spPr bwMode="auto">
              <a:xfrm>
                <a:off x="1071538" y="2060848"/>
                <a:ext cx="8001024" cy="4801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ru-RU" sz="26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𝜌</m:t>
                    </m:r>
                  </m:oMath>
                </a14:m>
                <a:r>
                  <a:rPr lang="ru-RU" sz="2600" dirty="0" smtClean="0">
                    <a:latin typeface="Times New Roman" pitchFamily="18" charset="0"/>
                    <a:cs typeface="Times New Roman" pitchFamily="18" charset="0"/>
                  </a:rPr>
                  <a:t> – плотность;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ru-RU" sz="260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ru-RU" sz="260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𝜐</m:t>
                        </m:r>
                      </m:e>
                    </m:d>
                  </m:oMath>
                </a14:m>
                <a:r>
                  <a:rPr lang="en-US" sz="2600" dirty="0" smtClean="0">
                    <a:latin typeface="Times New Roman" pitchFamily="18" charset="0"/>
                    <a:cs typeface="Times New Roman" pitchFamily="18" charset="0"/>
                  </a:rPr>
                  <a:t> - </a:t>
                </a:r>
                <a:r>
                  <a:rPr lang="ru-RU" sz="2600" dirty="0" smtClean="0">
                    <a:latin typeface="Times New Roman" pitchFamily="18" charset="0"/>
                    <a:cs typeface="Times New Roman" pitchFamily="18" charset="0"/>
                  </a:rPr>
                  <a:t>средняя скорость; </a:t>
                </a:r>
                <a:r>
                  <a:rPr lang="el-GR" sz="2600" dirty="0" smtClean="0">
                    <a:latin typeface="Times New Roman" pitchFamily="18" charset="0"/>
                    <a:cs typeface="Times New Roman" pitchFamily="18" charset="0"/>
                  </a:rPr>
                  <a:t>λ</a:t>
                </a:r>
                <a:r>
                  <a:rPr lang="ru-RU" sz="2600" dirty="0" smtClean="0">
                    <a:latin typeface="Times New Roman" pitchFamily="18" charset="0"/>
                    <a:cs typeface="Times New Roman" pitchFamily="18" charset="0"/>
                  </a:rPr>
                  <a:t> – средняя длина свободного пробега. </a:t>
                </a:r>
              </a:p>
              <a:p>
                <a:pPr algn="just"/>
                <a:endParaRPr lang="ru-RU" sz="26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endParaRPr lang="ru-RU" sz="2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endParaRPr lang="ru-RU" sz="2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endParaRPr lang="ru-RU" sz="26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ru-RU" sz="2500" dirty="0" smtClean="0">
                    <a:latin typeface="Times New Roman" pitchFamily="18" charset="0"/>
                    <a:cs typeface="Times New Roman" pitchFamily="18" charset="0"/>
                  </a:rPr>
                  <a:t>При малых </a:t>
                </a:r>
                <a:r>
                  <a:rPr lang="el-GR" sz="2600" dirty="0" smtClean="0">
                    <a:latin typeface="Times New Roman" pitchFamily="18" charset="0"/>
                    <a:cs typeface="Times New Roman" pitchFamily="18" charset="0"/>
                  </a:rPr>
                  <a:t>λ</a:t>
                </a:r>
                <a:r>
                  <a:rPr lang="ru-RU" sz="2600" dirty="0" smtClean="0">
                    <a:latin typeface="Times New Roman" pitchFamily="18" charset="0"/>
                    <a:cs typeface="Times New Roman" pitchFamily="18" charset="0"/>
                  </a:rPr>
                  <a:t> вязкость не зависит ни от </a:t>
                </a:r>
                <a:r>
                  <a:rPr lang="en-US" sz="2600" dirty="0" smtClean="0">
                    <a:latin typeface="Times New Roman" pitchFamily="18" charset="0"/>
                    <a:cs typeface="Times New Roman" pitchFamily="18" charset="0"/>
                  </a:rPr>
                  <a:t>n </a:t>
                </a:r>
                <a:r>
                  <a:rPr lang="ru-RU" sz="2600" dirty="0" smtClean="0">
                    <a:latin typeface="Times New Roman" pitchFamily="18" charset="0"/>
                    <a:cs typeface="Times New Roman" pitchFamily="18" charset="0"/>
                  </a:rPr>
                  <a:t>ни от давления.</a:t>
                </a:r>
              </a:p>
              <a:p>
                <a:pPr algn="just"/>
                <a:endParaRPr lang="ru-RU" sz="26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ru-RU" sz="2400" b="1" i="1" dirty="0" smtClean="0">
                    <a:latin typeface="Times New Roman" pitchFamily="18" charset="0"/>
                    <a:cs typeface="Times New Roman" pitchFamily="18" charset="0"/>
                  </a:rPr>
                  <a:t>Вязкость</a:t>
                </a:r>
                <a:r>
                  <a:rPr lang="ru-RU" sz="2400" i="1" dirty="0" smtClean="0">
                    <a:latin typeface="Times New Roman" pitchFamily="18" charset="0"/>
                    <a:cs typeface="Times New Roman" pitchFamily="18" charset="0"/>
                  </a:rPr>
                  <a:t> – импульс, переносимый за единицу времени через единичную площадь при градиенте скорости равном единице.</a:t>
                </a:r>
                <a:endParaRPr lang="ru-RU" sz="24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7417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1538" y="2060848"/>
                <a:ext cx="8001024" cy="4801314"/>
              </a:xfrm>
              <a:prstGeom prst="rect">
                <a:avLst/>
              </a:prstGeom>
              <a:blipFill rotWithShape="1">
                <a:blip r:embed="rId4"/>
                <a:stretch>
                  <a:fillRect l="-1372" t="-1142" r="-1372" b="-190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Заголовок 1"/>
          <p:cNvSpPr txBox="1">
            <a:spLocks/>
          </p:cNvSpPr>
          <p:nvPr/>
        </p:nvSpPr>
        <p:spPr>
          <a:xfrm>
            <a:off x="857250" y="142875"/>
            <a:ext cx="8286750" cy="68421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Коэффициент вязкости</a:t>
            </a:r>
            <a:endParaRPr lang="ru-RU" sz="3400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6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CD8F3C-C0D3-414E-B43A-D38B4852F0E9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13" name="Прямоугольник 16"/>
          <p:cNvSpPr/>
          <p:nvPr/>
        </p:nvSpPr>
        <p:spPr>
          <a:xfrm>
            <a:off x="2051720" y="982724"/>
            <a:ext cx="2448272" cy="1097099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7068913"/>
              </p:ext>
            </p:extLst>
          </p:nvPr>
        </p:nvGraphicFramePr>
        <p:xfrm>
          <a:off x="2281883" y="981075"/>
          <a:ext cx="2003425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5" imgW="749160" imgH="393480" progId="Equation.3">
                  <p:embed/>
                </p:oleObj>
              </mc:Choice>
              <mc:Fallback>
                <p:oleObj name="Equation" r:id="rId5" imgW="749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1883" y="981075"/>
                        <a:ext cx="2003425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0645887"/>
              </p:ext>
            </p:extLst>
          </p:nvPr>
        </p:nvGraphicFramePr>
        <p:xfrm>
          <a:off x="5503863" y="1211263"/>
          <a:ext cx="1866900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7" imgW="698400" imgH="215640" progId="Equation.3">
                  <p:embed/>
                </p:oleObj>
              </mc:Choice>
              <mc:Fallback>
                <p:oleObj name="Equation" r:id="rId7" imgW="6984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3863" y="1211263"/>
                        <a:ext cx="1866900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8258430"/>
              </p:ext>
            </p:extLst>
          </p:nvPr>
        </p:nvGraphicFramePr>
        <p:xfrm>
          <a:off x="2810222" y="3145333"/>
          <a:ext cx="4210050" cy="114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9" imgW="1574640" imgH="444240" progId="Equation.3">
                  <p:embed/>
                </p:oleObj>
              </mc:Choice>
              <mc:Fallback>
                <p:oleObj name="Equation" r:id="rId9" imgW="15746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0222" y="3145333"/>
                        <a:ext cx="4210050" cy="1147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072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7" name="TextBox 19"/>
          <p:cNvSpPr txBox="1">
            <a:spLocks noChangeArrowheads="1"/>
          </p:cNvSpPr>
          <p:nvPr/>
        </p:nvSpPr>
        <p:spPr bwMode="auto">
          <a:xfrm>
            <a:off x="1071538" y="859934"/>
            <a:ext cx="8001024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величина, показывающая как быстро меняется скорость движения слоев жидкости или газа в направлении 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перпендикулярном к поверхности, разделяющей слои. </a:t>
            </a:r>
          </a:p>
          <a:p>
            <a:pPr marL="457200" indent="-457200" algn="just">
              <a:buFontTx/>
              <a:buChar char="-"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Tx/>
              <a:buChar char="-"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Tx/>
              <a:buChar char="-"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Tx/>
              <a:buChar char="-"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Tx/>
              <a:buChar char="-"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Tx/>
              <a:buChar char="-"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Постояный градиент               Переменный градиент</a:t>
            </a: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857250" y="142875"/>
            <a:ext cx="8286750" cy="68421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Градиент скорости</a:t>
            </a:r>
            <a:endParaRPr lang="ru-RU" sz="3400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6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CD8F3C-C0D3-414E-B43A-D38B4852F0E9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32" y="2552705"/>
            <a:ext cx="3099822" cy="21488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755" y="2367538"/>
            <a:ext cx="3794768" cy="251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45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</TotalTime>
  <Words>550</Words>
  <Application>Microsoft Office PowerPoint</Application>
  <PresentationFormat>On-screen Show (4:3)</PresentationFormat>
  <Paragraphs>147</Paragraphs>
  <Slides>14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Solstice</vt:lpstr>
      <vt:lpstr>Microsoft Equation 3.0</vt:lpstr>
      <vt:lpstr>Лекция 13. Элементы физической кинетики. Явления переноса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YANA</dc:creator>
  <cp:lastModifiedBy>YANA</cp:lastModifiedBy>
  <cp:revision>2</cp:revision>
  <dcterms:created xsi:type="dcterms:W3CDTF">2013-12-04T07:22:45Z</dcterms:created>
  <dcterms:modified xsi:type="dcterms:W3CDTF">2013-12-04T07:24:12Z</dcterms:modified>
</cp:coreProperties>
</file>