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</p:sldMasterIdLst>
  <p:notesMasterIdLst>
    <p:notesMasterId r:id="rId17"/>
  </p:notesMasterIdLst>
  <p:sldIdLst>
    <p:sldId id="256" r:id="rId2"/>
    <p:sldId id="329" r:id="rId3"/>
    <p:sldId id="343" r:id="rId4"/>
    <p:sldId id="342" r:id="rId5"/>
    <p:sldId id="344" r:id="rId6"/>
    <p:sldId id="336" r:id="rId7"/>
    <p:sldId id="337" r:id="rId8"/>
    <p:sldId id="340" r:id="rId9"/>
    <p:sldId id="346" r:id="rId10"/>
    <p:sldId id="345" r:id="rId11"/>
    <p:sldId id="347" r:id="rId12"/>
    <p:sldId id="341" r:id="rId13"/>
    <p:sldId id="348" r:id="rId14"/>
    <p:sldId id="350" r:id="rId15"/>
    <p:sldId id="349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5" d="100"/>
          <a:sy n="35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7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Relationship Id="rId4" Type="http://schemas.openxmlformats.org/officeDocument/2006/relationships/image" Target="../media/image16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Relationship Id="rId5" Type="http://schemas.openxmlformats.org/officeDocument/2006/relationships/image" Target="../media/image21.wmf"/><Relationship Id="rId4" Type="http://schemas.openxmlformats.org/officeDocument/2006/relationships/image" Target="../media/image20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3968015-8F6A-49BC-8CC4-44AFC7A3B293}" type="datetimeFigureOut">
              <a:rPr lang="ru-RU"/>
              <a:pPr>
                <a:defRPr/>
              </a:pPr>
              <a:t>13.12.2013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65D226C6-8BF6-4E6A-98C8-DAA5C039BC7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178886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D226C6-8BF6-4E6A-98C8-DAA5C039BC7D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D226C6-8BF6-4E6A-98C8-DAA5C039BC7D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D226C6-8BF6-4E6A-98C8-DAA5C039BC7D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D226C6-8BF6-4E6A-98C8-DAA5C039BC7D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D226C6-8BF6-4E6A-98C8-DAA5C039BC7D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D226C6-8BF6-4E6A-98C8-DAA5C039BC7D}" type="slidenum">
              <a:rPr lang="ru-RU" smtClean="0"/>
              <a:pPr>
                <a:defRPr/>
              </a:pPr>
              <a:t>15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D226C6-8BF6-4E6A-98C8-DAA5C039BC7D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D226C6-8BF6-4E6A-98C8-DAA5C039BC7D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D226C6-8BF6-4E6A-98C8-DAA5C039BC7D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D226C6-8BF6-4E6A-98C8-DAA5C039BC7D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D226C6-8BF6-4E6A-98C8-DAA5C039BC7D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D226C6-8BF6-4E6A-98C8-DAA5C039BC7D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mtClean="0"/>
              <a:t>Ткр.: водяной</a:t>
            </a:r>
            <a:r>
              <a:rPr lang="ru-RU" baseline="0" smtClean="0"/>
              <a:t> пар - </a:t>
            </a:r>
            <a:r>
              <a:rPr lang="ru-RU" baseline="0" dirty="0" smtClean="0"/>
              <a:t>646 </a:t>
            </a:r>
            <a:r>
              <a:rPr lang="ru-RU" baseline="0" dirty="0" smtClean="0"/>
              <a:t>К</a:t>
            </a:r>
            <a:r>
              <a:rPr lang="ru-RU" baseline="0" smtClean="0"/>
              <a:t>; азот - 128 </a:t>
            </a:r>
            <a:r>
              <a:rPr lang="ru-RU" baseline="0" dirty="0" smtClean="0"/>
              <a:t>К; </a:t>
            </a:r>
            <a:r>
              <a:rPr lang="ru-RU" baseline="0" smtClean="0"/>
              <a:t>кислород - 155 </a:t>
            </a:r>
            <a:r>
              <a:rPr lang="ru-RU" baseline="0" dirty="0" smtClean="0"/>
              <a:t>К.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D226C6-8BF6-4E6A-98C8-DAA5C039BC7D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D226C6-8BF6-4E6A-98C8-DAA5C039BC7D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Овал 4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12B0E01-D609-4677-9FD4-6A5F5B21D241}" type="datetime1">
              <a:rPr lang="ru-RU"/>
              <a:pPr>
                <a:defRPr/>
              </a:pPr>
              <a:t>13.12.2013</a:t>
            </a:fld>
            <a:endParaRPr lang="ru-RU" dirty="0"/>
          </a:p>
        </p:txBody>
      </p:sp>
      <p:sp>
        <p:nvSpPr>
          <p:cNvPr id="7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8034C66-BEB2-4C7A-A975-5424C0A0EFC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FDC463-0ACD-43C9-BC37-42A446693ABD}" type="datetime1">
              <a:rPr lang="ru-RU"/>
              <a:pPr>
                <a:defRPr/>
              </a:pPr>
              <a:t>13.12.2013</a:t>
            </a:fld>
            <a:endParaRPr lang="ru-RU" dirty="0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E9A649-8FB3-459E-B824-DE49CAE1406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783074-F9ED-4D24-B988-69E5AE9959F0}" type="datetime1">
              <a:rPr lang="ru-RU"/>
              <a:pPr>
                <a:defRPr/>
              </a:pPr>
              <a:t>13.12.2013</a:t>
            </a:fld>
            <a:endParaRPr lang="ru-RU" dirty="0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81B2CD-B65C-4B9D-8CB8-39513A92B8B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980112-9CDB-432C-B355-6F144FF135AA}" type="datetime1">
              <a:rPr lang="ru-RU"/>
              <a:pPr>
                <a:defRPr/>
              </a:pPr>
              <a:t>13.12.2013</a:t>
            </a:fld>
            <a:endParaRPr lang="ru-RU" dirty="0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F6228B-75D7-42AE-B0A8-4F56DB0DE61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Прямоугольник 4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Овал 5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Овал 6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82E040E-890F-4F76-88E9-9D93FFA98117}" type="datetime1">
              <a:rPr lang="ru-RU"/>
              <a:pPr>
                <a:defRPr/>
              </a:pPr>
              <a:t>13.12.2013</a:t>
            </a:fld>
            <a:endParaRPr lang="ru-RU" dirty="0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8AFC1DC-8CCA-4138-9EEC-C536A70567B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CC0ADD-7E57-44C0-AF72-DF8014776BB6}" type="datetime1">
              <a:rPr lang="ru-RU"/>
              <a:pPr>
                <a:defRPr/>
              </a:pPr>
              <a:t>13.12.2013</a:t>
            </a:fld>
            <a:endParaRPr lang="ru-RU" dirty="0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556D57-6663-45F6-A57C-04B57692C1E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FC8A155-9BA4-4318-A58E-159455FEE750}" type="datetime1">
              <a:rPr lang="ru-RU"/>
              <a:pPr>
                <a:defRPr/>
              </a:pPr>
              <a:t>13.12.2013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01B2FB1-D4D8-4645-BEE0-BA3FBF38AC2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9C0EB7-6710-400D-A1B8-12BBCD8E0351}" type="datetime1">
              <a:rPr lang="ru-RU"/>
              <a:pPr>
                <a:defRPr/>
              </a:pPr>
              <a:t>13.12.2013</a:t>
            </a:fld>
            <a:endParaRPr lang="ru-RU" dirty="0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290642-5BC5-4BFF-A096-41E7DAE1FE6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Прямоугольник 2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8475403-3545-45D7-A507-7FCFC27E134A}" type="datetime1">
              <a:rPr lang="ru-RU"/>
              <a:pPr>
                <a:defRPr/>
              </a:pPr>
              <a:t>13.12.2013</a:t>
            </a:fld>
            <a:endParaRPr lang="ru-RU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994F081-5924-4694-A461-9A68BC665D1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9930ABC-6178-404E-BE4C-192A0704684D}" type="datetime1">
              <a:rPr lang="ru-RU"/>
              <a:pPr>
                <a:defRPr/>
              </a:pPr>
              <a:t>13.12.2013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F155766-6E2B-4345-8E66-024E816D148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 fontAlgn="auto">
              <a:lnSpc>
                <a:spcPts val="3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 dirty="0">
              <a:latin typeface="+mn-lt"/>
              <a:cs typeface="+mn-cs"/>
            </a:endParaRPr>
          </a:p>
        </p:txBody>
      </p:sp>
      <p:sp>
        <p:nvSpPr>
          <p:cNvPr id="6" name="Блок-схема: процесс 5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Блок-схема: процесс 6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774E464-AACA-4436-9E3B-BB7F0B446A03}" type="datetime1">
              <a:rPr lang="ru-RU"/>
              <a:pPr>
                <a:defRPr/>
              </a:pPr>
              <a:t>13.12.2013</a:t>
            </a:fld>
            <a:endParaRPr lang="ru-RU" dirty="0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A5B1774-E026-43AF-B2AB-628AD192F72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Овал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225" name="Текст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A53FC6D0-2999-4D32-A6C9-6B2C2BA9121F}" type="datetime1">
              <a:rPr lang="ru-RU"/>
              <a:pPr>
                <a:defRPr/>
              </a:pPr>
              <a:t>13.12.2013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589BC187-8476-47E7-9A16-503AEB815D8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87" r:id="rId2"/>
    <p:sldLayoutId id="2147483793" r:id="rId3"/>
    <p:sldLayoutId id="2147483788" r:id="rId4"/>
    <p:sldLayoutId id="2147483794" r:id="rId5"/>
    <p:sldLayoutId id="2147483789" r:id="rId6"/>
    <p:sldLayoutId id="2147483795" r:id="rId7"/>
    <p:sldLayoutId id="2147483796" r:id="rId8"/>
    <p:sldLayoutId id="2147483797" r:id="rId9"/>
    <p:sldLayoutId id="2147483790" r:id="rId10"/>
    <p:sldLayoutId id="2147483791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3" Type="http://schemas.openxmlformats.org/officeDocument/2006/relationships/notesSlide" Target="../notesSlides/notesSlide9.xml"/><Relationship Id="rId7" Type="http://schemas.openxmlformats.org/officeDocument/2006/relationships/oleObject" Target="../embeddings/oleObject2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6.wmf"/><Relationship Id="rId5" Type="http://schemas.openxmlformats.org/officeDocument/2006/relationships/oleObject" Target="../embeddings/oleObject20.bin"/><Relationship Id="rId10" Type="http://schemas.openxmlformats.org/officeDocument/2006/relationships/image" Target="../media/image28.wmf"/><Relationship Id="rId4" Type="http://schemas.openxmlformats.org/officeDocument/2006/relationships/image" Target="../media/image30.png"/><Relationship Id="rId9" Type="http://schemas.openxmlformats.org/officeDocument/2006/relationships/oleObject" Target="../embeddings/oleObject22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3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24.bin"/><Relationship Id="rId5" Type="http://schemas.openxmlformats.org/officeDocument/2006/relationships/image" Target="../media/image32.wmf"/><Relationship Id="rId4" Type="http://schemas.openxmlformats.org/officeDocument/2006/relationships/oleObject" Target="../embeddings/oleObject23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wmf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4.wmf"/><Relationship Id="rId4" Type="http://schemas.openxmlformats.org/officeDocument/2006/relationships/oleObject" Target="../embeddings/oleObject2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5.wmf"/><Relationship Id="rId11" Type="http://schemas.openxmlformats.org/officeDocument/2006/relationships/image" Target="../media/image7.wmf"/><Relationship Id="rId5" Type="http://schemas.openxmlformats.org/officeDocument/2006/relationships/oleObject" Target="../embeddings/oleObject3.bin"/><Relationship Id="rId10" Type="http://schemas.openxmlformats.org/officeDocument/2006/relationships/oleObject" Target="../embeddings/oleObject5.bin"/><Relationship Id="rId4" Type="http://schemas.openxmlformats.org/officeDocument/2006/relationships/image" Target="../media/image8.gif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notesSlide" Target="../notesSlides/notesSlide4.xml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11.wmf"/><Relationship Id="rId4" Type="http://schemas.openxmlformats.org/officeDocument/2006/relationships/oleObject" Target="../embeddings/oleObject8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1.bin"/><Relationship Id="rId11" Type="http://schemas.openxmlformats.org/officeDocument/2006/relationships/image" Target="../media/image16.wmf"/><Relationship Id="rId5" Type="http://schemas.openxmlformats.org/officeDocument/2006/relationships/image" Target="../media/image13.wmf"/><Relationship Id="rId10" Type="http://schemas.openxmlformats.org/officeDocument/2006/relationships/oleObject" Target="../embeddings/oleObject13.bin"/><Relationship Id="rId4" Type="http://schemas.openxmlformats.org/officeDocument/2006/relationships/oleObject" Target="../embeddings/oleObject10.bin"/><Relationship Id="rId9" Type="http://schemas.openxmlformats.org/officeDocument/2006/relationships/image" Target="../media/image15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13" Type="http://schemas.openxmlformats.org/officeDocument/2006/relationships/oleObject" Target="../embeddings/oleObject18.bin"/><Relationship Id="rId3" Type="http://schemas.openxmlformats.org/officeDocument/2006/relationships/notesSlide" Target="../notesSlides/notesSlide7.xml"/><Relationship Id="rId7" Type="http://schemas.openxmlformats.org/officeDocument/2006/relationships/oleObject" Target="../embeddings/oleObject15.bin"/><Relationship Id="rId12" Type="http://schemas.openxmlformats.org/officeDocument/2006/relationships/image" Target="../media/image2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7.wmf"/><Relationship Id="rId11" Type="http://schemas.openxmlformats.org/officeDocument/2006/relationships/oleObject" Target="../embeddings/oleObject17.bin"/><Relationship Id="rId5" Type="http://schemas.openxmlformats.org/officeDocument/2006/relationships/oleObject" Target="../embeddings/oleObject14.bin"/><Relationship Id="rId10" Type="http://schemas.openxmlformats.org/officeDocument/2006/relationships/image" Target="../media/image19.wmf"/><Relationship Id="rId4" Type="http://schemas.openxmlformats.org/officeDocument/2006/relationships/image" Target="../media/image22.png"/><Relationship Id="rId9" Type="http://schemas.openxmlformats.org/officeDocument/2006/relationships/oleObject" Target="../embeddings/oleObject16.bin"/><Relationship Id="rId14" Type="http://schemas.openxmlformats.org/officeDocument/2006/relationships/image" Target="../media/image21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3" Type="http://schemas.openxmlformats.org/officeDocument/2006/relationships/notesSlide" Target="../notesSlides/notesSlide8.xml"/><Relationship Id="rId7" Type="http://schemas.openxmlformats.org/officeDocument/2006/relationships/oleObject" Target="../embeddings/oleObject1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9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28688" y="458771"/>
            <a:ext cx="7772400" cy="684213"/>
          </a:xfrm>
        </p:spPr>
        <p:txBody>
          <a:bodyPr>
            <a:no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ru-RU" sz="4000" dirty="0" smtClean="0"/>
              <a:t>Лекция 14. Реальные газы. </a:t>
            </a:r>
            <a:endParaRPr lang="ru-RU" sz="4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1212881" y="6355699"/>
            <a:ext cx="7859713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22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© Музыченко Я.Б., 2013</a:t>
            </a:r>
            <a:endParaRPr lang="ru-RU" sz="2200" dirty="0">
              <a:solidFill>
                <a:schemeClr val="accent3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824" y="1268760"/>
            <a:ext cx="4929336" cy="49293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7412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7413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7414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7415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7416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74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>
          <a:xfrm>
            <a:off x="8613775" y="6237312"/>
            <a:ext cx="457200" cy="476250"/>
          </a:xfrm>
        </p:spPr>
        <p:txBody>
          <a:bodyPr/>
          <a:lstStyle/>
          <a:p>
            <a:pPr>
              <a:defRPr/>
            </a:pPr>
            <a:fld id="{7BCD8F3C-C0D3-414E-B43A-D38B4852F0E9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  <p:pic>
        <p:nvPicPr>
          <p:cNvPr id="75781" name="Picture 5"/>
          <p:cNvPicPr>
            <a:picLocks noChangeAspect="1" noChangeArrowheads="1"/>
          </p:cNvPicPr>
          <p:nvPr/>
        </p:nvPicPr>
        <p:blipFill>
          <a:blip r:embed="rId4"/>
          <a:srcRect l="56589" t="57813" r="28587" b="19726"/>
          <a:stretch>
            <a:fillRect/>
          </a:stretch>
        </p:blipFill>
        <p:spPr bwMode="auto">
          <a:xfrm>
            <a:off x="1214414" y="758434"/>
            <a:ext cx="3102894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Заголовок 1"/>
          <p:cNvSpPr txBox="1">
            <a:spLocks/>
          </p:cNvSpPr>
          <p:nvPr/>
        </p:nvSpPr>
        <p:spPr>
          <a:xfrm>
            <a:off x="857250" y="-27384"/>
            <a:ext cx="8286750" cy="684213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400" dirty="0" smtClean="0"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Экспериментальные изотермы</a:t>
            </a:r>
            <a:endParaRPr lang="ru-RU" sz="3400" dirty="0">
              <a:solidFill>
                <a:schemeClr val="accent2">
                  <a:lumMod val="5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742950" indent="-7429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ru-RU" sz="3400" dirty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7" name="TextBox 19"/>
          <p:cNvSpPr txBox="1">
            <a:spLocks noChangeArrowheads="1"/>
          </p:cNvSpPr>
          <p:nvPr/>
        </p:nvSpPr>
        <p:spPr bwMode="auto">
          <a:xfrm>
            <a:off x="4500562" y="972748"/>
            <a:ext cx="4286280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763" indent="25400" algn="just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D -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фазовый переход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– равновесие между жидкой и газообразной фазами вещества.</a:t>
            </a:r>
          </a:p>
          <a:p>
            <a:pPr marL="4763" indent="25400" algn="just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Газ, находящийся в равновесии со своей жидкостью – насыщенный пар.</a:t>
            </a:r>
          </a:p>
        </p:txBody>
      </p:sp>
      <p:graphicFrame>
        <p:nvGraphicFramePr>
          <p:cNvPr id="1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9544043"/>
              </p:ext>
            </p:extLst>
          </p:nvPr>
        </p:nvGraphicFramePr>
        <p:xfrm>
          <a:off x="428596" y="1615690"/>
          <a:ext cx="382587" cy="449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01" name="Формула" r:id="rId5" imgW="114120" imgH="139680" progId="Equation.3">
                  <p:embed/>
                </p:oleObj>
              </mc:Choice>
              <mc:Fallback>
                <p:oleObj name="Формула" r:id="rId5" imgW="114120" imgH="139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596" y="1615690"/>
                        <a:ext cx="382587" cy="449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1" name="Прямая со стрелкой 20"/>
          <p:cNvCxnSpPr/>
          <p:nvPr/>
        </p:nvCxnSpPr>
        <p:spPr>
          <a:xfrm>
            <a:off x="857224" y="1830004"/>
            <a:ext cx="857256" cy="71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0585728"/>
              </p:ext>
            </p:extLst>
          </p:nvPr>
        </p:nvGraphicFramePr>
        <p:xfrm>
          <a:off x="2436813" y="3187326"/>
          <a:ext cx="509587" cy="4079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02" name="Формула" r:id="rId7" imgW="152280" imgH="139680" progId="Equation.3">
                  <p:embed/>
                </p:oleObj>
              </mc:Choice>
              <mc:Fallback>
                <p:oleObj name="Формула" r:id="rId7" imgW="152280" imgH="139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6813" y="3187326"/>
                        <a:ext cx="509587" cy="40794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3" name="Прямая со стрелкой 22"/>
          <p:cNvCxnSpPr/>
          <p:nvPr/>
        </p:nvCxnSpPr>
        <p:spPr>
          <a:xfrm rot="5400000" flipH="1" flipV="1">
            <a:off x="2536811" y="3007937"/>
            <a:ext cx="35719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1026527"/>
              </p:ext>
            </p:extLst>
          </p:nvPr>
        </p:nvGraphicFramePr>
        <p:xfrm>
          <a:off x="3357554" y="1329938"/>
          <a:ext cx="636587" cy="407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03" name="Формула" r:id="rId9" imgW="190440" imgH="139680" progId="Equation.3">
                  <p:embed/>
                </p:oleObj>
              </mc:Choice>
              <mc:Fallback>
                <p:oleObj name="Формула" r:id="rId9" imgW="190440" imgH="139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7554" y="1329938"/>
                        <a:ext cx="636587" cy="407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Box 19"/>
          <p:cNvSpPr txBox="1">
            <a:spLocks noChangeArrowheads="1"/>
          </p:cNvSpPr>
          <p:nvPr/>
        </p:nvSpPr>
        <p:spPr bwMode="auto">
          <a:xfrm>
            <a:off x="1214414" y="4581128"/>
            <a:ext cx="7029994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763" indent="25400" algn="just"/>
            <a:r>
              <a:rPr lang="en-US" sz="2600" b="1" i="1" dirty="0" smtClean="0">
                <a:latin typeface="Times New Roman" pitchFamily="18" charset="0"/>
                <a:cs typeface="Times New Roman" pitchFamily="18" charset="0"/>
              </a:rPr>
              <a:t>I – </a:t>
            </a:r>
            <a:r>
              <a:rPr lang="ru-RU" sz="2600" b="1" i="1" dirty="0" smtClean="0">
                <a:latin typeface="Times New Roman" pitchFamily="18" charset="0"/>
                <a:cs typeface="Times New Roman" pitchFamily="18" charset="0"/>
              </a:rPr>
              <a:t>жидкость;</a:t>
            </a:r>
          </a:p>
          <a:p>
            <a:pPr marL="4763" indent="25400" algn="just"/>
            <a:r>
              <a:rPr lang="en-US" sz="2600" b="1" i="1" dirty="0" smtClean="0">
                <a:latin typeface="Times New Roman" pitchFamily="18" charset="0"/>
                <a:cs typeface="Times New Roman" pitchFamily="18" charset="0"/>
              </a:rPr>
              <a:t>II – </a:t>
            </a:r>
            <a:r>
              <a:rPr lang="ru-RU" sz="2600" b="1" i="1" dirty="0" err="1" smtClean="0">
                <a:latin typeface="Times New Roman" pitchFamily="18" charset="0"/>
                <a:cs typeface="Times New Roman" pitchFamily="18" charset="0"/>
              </a:rPr>
              <a:t>жидкость+газ</a:t>
            </a:r>
            <a:r>
              <a:rPr lang="ru-RU" sz="2600" b="1" i="1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4763" indent="25400" algn="just"/>
            <a:r>
              <a:rPr lang="en-US" sz="2600" b="1" i="1" dirty="0" smtClean="0"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ru-RU" sz="2600" b="1" i="1" dirty="0" smtClean="0">
                <a:latin typeface="Times New Roman" pitchFamily="18" charset="0"/>
                <a:cs typeface="Times New Roman" pitchFamily="18" charset="0"/>
              </a:rPr>
              <a:t> – газ.</a:t>
            </a:r>
            <a:endParaRPr lang="ru-RU" sz="26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2395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857250" y="71414"/>
            <a:ext cx="8286750" cy="684213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400" dirty="0" smtClean="0"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Метастабильные состояния</a:t>
            </a:r>
            <a:endParaRPr lang="ru-RU" sz="3400" dirty="0">
              <a:solidFill>
                <a:srgbClr val="C00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defRPr/>
            </a:pPr>
            <a:endParaRPr lang="ru-RU" sz="3400" dirty="0">
              <a:solidFill>
                <a:schemeClr val="accent2">
                  <a:lumMod val="5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742950" indent="-7429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ru-RU" sz="3400" dirty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7412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7413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7414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7415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7416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74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CD8F3C-C0D3-414E-B43A-D38B4852F0E9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  <p:sp>
        <p:nvSpPr>
          <p:cNvPr id="17" name="TextBox 19"/>
          <p:cNvSpPr txBox="1">
            <a:spLocks noChangeArrowheads="1"/>
          </p:cNvSpPr>
          <p:nvPr/>
        </p:nvSpPr>
        <p:spPr bwMode="auto">
          <a:xfrm>
            <a:off x="1071538" y="714356"/>
            <a:ext cx="714380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763" indent="25400" algn="just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Более тщательно проведенный эксперимент:</a:t>
            </a:r>
          </a:p>
        </p:txBody>
      </p:sp>
      <p:pic>
        <p:nvPicPr>
          <p:cNvPr id="76807" name="Picture 7"/>
          <p:cNvPicPr>
            <a:picLocks noChangeAspect="1" noChangeArrowheads="1"/>
          </p:cNvPicPr>
          <p:nvPr/>
        </p:nvPicPr>
        <p:blipFill>
          <a:blip r:embed="rId3"/>
          <a:srcRect l="52709" t="26367" r="29722" b="53125"/>
          <a:stretch>
            <a:fillRect/>
          </a:stretch>
        </p:blipFill>
        <p:spPr bwMode="auto">
          <a:xfrm>
            <a:off x="3347864" y="1214422"/>
            <a:ext cx="3347390" cy="2196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" name="TextBox 19"/>
          <p:cNvSpPr txBox="1">
            <a:spLocks noChangeArrowheads="1"/>
          </p:cNvSpPr>
          <p:nvPr/>
        </p:nvSpPr>
        <p:spPr bwMode="auto">
          <a:xfrm>
            <a:off x="1187624" y="3421182"/>
            <a:ext cx="7460299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763" indent="25400" algn="just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Состояние 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AB </a:t>
            </a:r>
            <a:r>
              <a:rPr lang="ru-RU" sz="2600" u="sng" dirty="0" smtClean="0">
                <a:latin typeface="Times New Roman" pitchFamily="18" charset="0"/>
                <a:cs typeface="Times New Roman" pitchFamily="18" charset="0"/>
              </a:rPr>
              <a:t>не может быть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реализовано.</a:t>
            </a:r>
          </a:p>
          <a:p>
            <a:pPr marL="4763" indent="25400" algn="just"/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4763" indent="25400" algn="just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Переходы СА и 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BD –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могут быть реализованы при определенных условиях, являются неустойчивыми – 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метастабильными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763" indent="25400" algn="just"/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1433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857250" y="71414"/>
            <a:ext cx="8286750" cy="684213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400" dirty="0" smtClean="0"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Метастабильные состояния</a:t>
            </a:r>
            <a:endParaRPr lang="ru-RU" sz="3400" dirty="0">
              <a:solidFill>
                <a:srgbClr val="C00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defRPr/>
            </a:pPr>
            <a:endParaRPr lang="ru-RU" sz="3400" dirty="0">
              <a:solidFill>
                <a:schemeClr val="accent2">
                  <a:lumMod val="5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742950" indent="-7429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ru-RU" sz="3400" dirty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7412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7413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7414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7415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7416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74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CD8F3C-C0D3-414E-B43A-D38B4852F0E9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  <p:pic>
        <p:nvPicPr>
          <p:cNvPr id="76807" name="Picture 7"/>
          <p:cNvPicPr>
            <a:picLocks noChangeAspect="1" noChangeArrowheads="1"/>
          </p:cNvPicPr>
          <p:nvPr/>
        </p:nvPicPr>
        <p:blipFill>
          <a:blip r:embed="rId3"/>
          <a:srcRect l="52709" t="26367" r="29722" b="53125"/>
          <a:stretch>
            <a:fillRect/>
          </a:stretch>
        </p:blipFill>
        <p:spPr bwMode="auto">
          <a:xfrm>
            <a:off x="1198769" y="713461"/>
            <a:ext cx="2564358" cy="1682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" name="TextBox 19"/>
          <p:cNvSpPr txBox="1">
            <a:spLocks noChangeArrowheads="1"/>
          </p:cNvSpPr>
          <p:nvPr/>
        </p:nvSpPr>
        <p:spPr bwMode="auto">
          <a:xfrm>
            <a:off x="3923928" y="836712"/>
            <a:ext cx="5112568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763" indent="25400" algn="ctr"/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BD – 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пересыщенный пар. </a:t>
            </a:r>
          </a:p>
          <a:p>
            <a:pPr marL="4763" indent="25400" algn="just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Условия получения: газ без посторонних включений подвергается резкому расширению без теплообмена с внешней средой.</a:t>
            </a:r>
          </a:p>
        </p:txBody>
      </p:sp>
      <p:sp>
        <p:nvSpPr>
          <p:cNvPr id="25" name="TextBox 19"/>
          <p:cNvSpPr txBox="1">
            <a:spLocks noChangeArrowheads="1"/>
          </p:cNvSpPr>
          <p:nvPr/>
        </p:nvSpPr>
        <p:spPr bwMode="auto">
          <a:xfrm>
            <a:off x="1115616" y="3933056"/>
            <a:ext cx="7643866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763" indent="25400" algn="just"/>
            <a:r>
              <a:rPr lang="ru-RU" sz="2600" i="1" dirty="0" smtClean="0">
                <a:latin typeface="Times New Roman" pitchFamily="18" charset="0"/>
                <a:cs typeface="Times New Roman" pitchFamily="18" charset="0"/>
              </a:rPr>
              <a:t>Процесс реализуется в камере Вильсона: воздух, насыщенный парами воды, подвергается резкому расширению. В результате воздух охлаждается и оказывается в состоянии пересыщенного пара, под действием заряженных частиц происходит конденсация.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857250" y="71414"/>
            <a:ext cx="8286750" cy="684213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400" dirty="0" smtClean="0"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Метастабильные состояния</a:t>
            </a:r>
            <a:endParaRPr lang="ru-RU" sz="3400" dirty="0">
              <a:solidFill>
                <a:srgbClr val="C00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defRPr/>
            </a:pPr>
            <a:endParaRPr lang="ru-RU" sz="3400" dirty="0">
              <a:solidFill>
                <a:schemeClr val="accent2">
                  <a:lumMod val="5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742950" indent="-7429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ru-RU" sz="3400" dirty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7412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7413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7414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7415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7416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74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CD8F3C-C0D3-414E-B43A-D38B4852F0E9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  <p:pic>
        <p:nvPicPr>
          <p:cNvPr id="76807" name="Picture 7"/>
          <p:cNvPicPr>
            <a:picLocks noChangeAspect="1" noChangeArrowheads="1"/>
          </p:cNvPicPr>
          <p:nvPr/>
        </p:nvPicPr>
        <p:blipFill>
          <a:blip r:embed="rId3"/>
          <a:srcRect l="52709" t="26367" r="29722" b="53125"/>
          <a:stretch>
            <a:fillRect/>
          </a:stretch>
        </p:blipFill>
        <p:spPr bwMode="auto">
          <a:xfrm>
            <a:off x="1198769" y="713461"/>
            <a:ext cx="2564358" cy="1682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" name="TextBox 19"/>
          <p:cNvSpPr txBox="1">
            <a:spLocks noChangeArrowheads="1"/>
          </p:cNvSpPr>
          <p:nvPr/>
        </p:nvSpPr>
        <p:spPr bwMode="auto">
          <a:xfrm>
            <a:off x="3923928" y="836712"/>
            <a:ext cx="5112568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763" indent="25400" algn="ctr"/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A – 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перегретая жидкость </a:t>
            </a:r>
          </a:p>
          <a:p>
            <a:pPr marL="4763" indent="25400" algn="just"/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19"/>
          <p:cNvSpPr txBox="1">
            <a:spLocks noChangeArrowheads="1"/>
          </p:cNvSpPr>
          <p:nvPr/>
        </p:nvSpPr>
        <p:spPr bwMode="auto">
          <a:xfrm>
            <a:off x="1115616" y="3933056"/>
            <a:ext cx="7643866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763" indent="25400" algn="just"/>
            <a:r>
              <a:rPr lang="ru-RU" sz="2600" i="1" dirty="0" smtClean="0">
                <a:latin typeface="Times New Roman" pitchFamily="18" charset="0"/>
                <a:cs typeface="Times New Roman" pitchFamily="18" charset="0"/>
              </a:rPr>
              <a:t>Если жидкость тщательно очистить от посторонних включений, то ее можно перевести путем нагрева в состояние с давлением меньшим чем давление насыщенных паров без ее закипания.</a:t>
            </a:r>
          </a:p>
          <a:p>
            <a:pPr marL="4763" indent="25400" algn="just"/>
            <a:endParaRPr lang="ru-RU" sz="2600" i="1" dirty="0">
              <a:latin typeface="Times New Roman" pitchFamily="18" charset="0"/>
              <a:cs typeface="Times New Roman" pitchFamily="18" charset="0"/>
            </a:endParaRPr>
          </a:p>
          <a:p>
            <a:pPr marL="4763" indent="25400" algn="just"/>
            <a:r>
              <a:rPr lang="ru-RU" sz="2600" i="1" dirty="0" smtClean="0">
                <a:latin typeface="Times New Roman" pitchFamily="18" charset="0"/>
                <a:cs typeface="Times New Roman" pitchFamily="18" charset="0"/>
              </a:rPr>
              <a:t>Получают в пузырьковой камере.</a:t>
            </a:r>
          </a:p>
        </p:txBody>
      </p:sp>
    </p:spTree>
    <p:extLst>
      <p:ext uri="{BB962C8B-B14F-4D97-AF65-F5344CB8AC3E}">
        <p14:creationId xmlns:p14="http://schemas.microsoft.com/office/powerpoint/2010/main" val="981152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>
            <a:off x="2214546" y="5072074"/>
            <a:ext cx="5572164" cy="1214446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aphicFrame>
        <p:nvGraphicFramePr>
          <p:cNvPr id="24" name="Object 1"/>
          <p:cNvGraphicFramePr>
            <a:graphicFrameLocks noChangeAspect="1"/>
          </p:cNvGraphicFramePr>
          <p:nvPr/>
        </p:nvGraphicFramePr>
        <p:xfrm>
          <a:off x="2259035" y="5021263"/>
          <a:ext cx="5599113" cy="1225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28" name="Формула" r:id="rId4" imgW="1676160" imgH="380880" progId="Equation.3">
                  <p:embed/>
                </p:oleObj>
              </mc:Choice>
              <mc:Fallback>
                <p:oleObj name="Формула" r:id="rId4" imgW="1676160" imgH="380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59035" y="5021263"/>
                        <a:ext cx="5599113" cy="1225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Прямоугольник 21"/>
          <p:cNvSpPr/>
          <p:nvPr/>
        </p:nvSpPr>
        <p:spPr>
          <a:xfrm>
            <a:off x="3357554" y="3000372"/>
            <a:ext cx="3000396" cy="1214446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" name="Заголовок 1"/>
          <p:cNvSpPr txBox="1">
            <a:spLocks/>
          </p:cNvSpPr>
          <p:nvPr/>
        </p:nvSpPr>
        <p:spPr>
          <a:xfrm>
            <a:off x="857250" y="71414"/>
            <a:ext cx="8286750" cy="684213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400" dirty="0" smtClean="0"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Внутренняя энергия реального газа</a:t>
            </a:r>
            <a:endParaRPr lang="ru-RU" sz="3400" dirty="0">
              <a:solidFill>
                <a:srgbClr val="C00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defRPr/>
            </a:pPr>
            <a:endParaRPr lang="ru-RU" sz="3400" dirty="0">
              <a:solidFill>
                <a:schemeClr val="accent2">
                  <a:lumMod val="5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742950" indent="-7429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ru-RU" sz="3400" dirty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7412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7413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7414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7415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7416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74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CD8F3C-C0D3-414E-B43A-D38B4852F0E9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  <p:sp>
        <p:nvSpPr>
          <p:cNvPr id="19" name="TextBox 19"/>
          <p:cNvSpPr txBox="1">
            <a:spLocks noChangeArrowheads="1"/>
          </p:cNvSpPr>
          <p:nvPr/>
        </p:nvSpPr>
        <p:spPr bwMode="auto">
          <a:xfrm>
            <a:off x="1071538" y="785794"/>
            <a:ext cx="7858180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763" indent="25400" algn="just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Кинетическая энергия теплового движения молекул, энергия взаимодействия с учетом энергии притяжения молекул.</a:t>
            </a:r>
          </a:p>
          <a:p>
            <a:pPr marL="4763" indent="25400" algn="just"/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4763" indent="25400" algn="just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Для одного моля:</a:t>
            </a:r>
          </a:p>
          <a:p>
            <a:pPr marL="4763" indent="25400" algn="just"/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4763" indent="25400" algn="just"/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4763" indent="25400" algn="just"/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4763" indent="25400" algn="just"/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4763" indent="25400" algn="just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el-GR" sz="2600" dirty="0" smtClean="0">
                <a:latin typeface="Times New Roman" pitchFamily="18" charset="0"/>
                <a:cs typeface="Times New Roman" pitchFamily="18" charset="0"/>
              </a:rPr>
              <a:t>ν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молей</a:t>
            </a:r>
          </a:p>
        </p:txBody>
      </p:sp>
      <p:graphicFrame>
        <p:nvGraphicFramePr>
          <p:cNvPr id="21" name="Object 1"/>
          <p:cNvGraphicFramePr>
            <a:graphicFrameLocks noChangeAspect="1"/>
          </p:cNvGraphicFramePr>
          <p:nvPr/>
        </p:nvGraphicFramePr>
        <p:xfrm>
          <a:off x="3571868" y="2928934"/>
          <a:ext cx="2671762" cy="1266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29" name="Формула" r:id="rId6" imgW="799920" imgH="393480" progId="Equation.3">
                  <p:embed/>
                </p:oleObj>
              </mc:Choice>
              <mc:Fallback>
                <p:oleObj name="Формула" r:id="rId6" imgW="79992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1868" y="2928934"/>
                        <a:ext cx="2671762" cy="1266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4665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857250" y="71414"/>
            <a:ext cx="8286750" cy="684213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400" dirty="0" smtClean="0"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Внутренняя энергия реального газа</a:t>
            </a:r>
            <a:endParaRPr lang="ru-RU" sz="3400" dirty="0">
              <a:solidFill>
                <a:srgbClr val="C00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defRPr/>
            </a:pPr>
            <a:endParaRPr lang="ru-RU" sz="3400" dirty="0">
              <a:solidFill>
                <a:schemeClr val="accent2">
                  <a:lumMod val="5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742950" indent="-7429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ru-RU" sz="3400" dirty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7412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7413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7414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7415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7416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74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CD8F3C-C0D3-414E-B43A-D38B4852F0E9}" type="slidenum">
              <a:rPr lang="ru-RU" smtClean="0"/>
              <a:pPr>
                <a:defRPr/>
              </a:pPr>
              <a:t>15</a:t>
            </a:fld>
            <a:endParaRPr lang="ru-RU" dirty="0"/>
          </a:p>
        </p:txBody>
      </p:sp>
      <p:sp>
        <p:nvSpPr>
          <p:cNvPr id="19" name="TextBox 19"/>
          <p:cNvSpPr txBox="1">
            <a:spLocks noChangeArrowheads="1"/>
          </p:cNvSpPr>
          <p:nvPr/>
        </p:nvSpPr>
        <p:spPr bwMode="auto">
          <a:xfrm>
            <a:off x="1071538" y="785794"/>
            <a:ext cx="7858180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763" indent="25400" algn="just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Газ расширяется в пустоту без теплообмена с окружающей средой. Что происходит с температурой газа?</a:t>
            </a:r>
          </a:p>
          <a:p>
            <a:pPr marL="4763" indent="25400" algn="just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Сравним идеальный и реальный газы:</a:t>
            </a:r>
          </a:p>
          <a:p>
            <a:pPr marL="4763" indent="25400" algn="just"/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4763" indent="25400" algn="just">
              <a:buAutoNum type="arabicPeriod"/>
            </a:pPr>
            <a:r>
              <a:rPr lang="ru-RU" sz="2600" u="sng" dirty="0" smtClean="0">
                <a:latin typeface="Times New Roman" pitchFamily="18" charset="0"/>
                <a:cs typeface="Times New Roman" pitchFamily="18" charset="0"/>
              </a:rPr>
              <a:t>Идеальный газ</a:t>
            </a:r>
          </a:p>
          <a:p>
            <a:pPr marL="4763" indent="25400" algn="just"/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4763" indent="25400" algn="just"/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A=0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Q=0 </a:t>
            </a:r>
            <a:r>
              <a:rPr lang="en-US" sz="2600" dirty="0" smtClean="0">
                <a:latin typeface="Century Schoolbook"/>
                <a:cs typeface="Times New Roman" pitchFamily="18" charset="0"/>
              </a:rPr>
              <a:t>→ </a:t>
            </a:r>
          </a:p>
          <a:p>
            <a:pPr marL="4763" indent="25400" algn="just"/>
            <a:endParaRPr lang="ru-RU" sz="2600" u="sng" dirty="0" smtClean="0">
              <a:latin typeface="Century Schoolbook"/>
              <a:cs typeface="Times New Roman" pitchFamily="18" charset="0"/>
            </a:endParaRPr>
          </a:p>
          <a:p>
            <a:pPr marL="4763" indent="25400" algn="just"/>
            <a:r>
              <a:rPr lang="en-US" sz="2600" u="sng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600" u="sng" dirty="0" smtClean="0">
                <a:latin typeface="Times New Roman" pitchFamily="18" charset="0"/>
                <a:cs typeface="Times New Roman" pitchFamily="18" charset="0"/>
              </a:rPr>
              <a:t>. Реальный газ</a:t>
            </a:r>
          </a:p>
          <a:p>
            <a:pPr marL="4763" indent="25400" algn="just"/>
            <a:endParaRPr lang="ru-RU" sz="2600" u="sng" dirty="0" smtClean="0">
              <a:latin typeface="Century Schoolbook"/>
              <a:cs typeface="Times New Roman" pitchFamily="18" charset="0"/>
            </a:endParaRPr>
          </a:p>
          <a:p>
            <a:pPr marL="4763" indent="25400" algn="just"/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A=0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Q=0 </a:t>
            </a:r>
            <a:r>
              <a:rPr lang="en-US" sz="2600" dirty="0" smtClean="0">
                <a:latin typeface="Century Schoolbook"/>
                <a:cs typeface="Times New Roman" pitchFamily="18" charset="0"/>
              </a:rPr>
              <a:t>→</a:t>
            </a:r>
            <a:endParaRPr lang="ru-RU" sz="2600" u="sng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2742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857250" y="71414"/>
            <a:ext cx="8286750" cy="684213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400" dirty="0" smtClean="0"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Реальный газ</a:t>
            </a:r>
            <a:endParaRPr lang="ru-RU" sz="3400" dirty="0">
              <a:solidFill>
                <a:srgbClr val="C00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defRPr/>
            </a:pPr>
            <a:endParaRPr lang="ru-RU" sz="3400" dirty="0">
              <a:solidFill>
                <a:schemeClr val="accent2">
                  <a:lumMod val="5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742950" indent="-7429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ru-RU" sz="3400" dirty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7412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7413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7414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7415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7416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7417" name="TextBox 19"/>
          <p:cNvSpPr txBox="1">
            <a:spLocks noChangeArrowheads="1"/>
          </p:cNvSpPr>
          <p:nvPr/>
        </p:nvSpPr>
        <p:spPr bwMode="auto">
          <a:xfrm>
            <a:off x="1071538" y="835770"/>
            <a:ext cx="8001024" cy="449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Модель ИГ (н.у.):</a:t>
            </a:r>
          </a:p>
          <a:p>
            <a:pPr marL="514350" indent="-514350" algn="just">
              <a:buAutoNum type="arabicPeriod"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Не учитывается размер молекул;</a:t>
            </a:r>
          </a:p>
          <a:p>
            <a:pPr marL="514350" indent="-514350" algn="just">
              <a:buAutoNum type="arabicPeriod"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Не учитывается взаимодействие между молекулами на расстоянии. </a:t>
            </a:r>
          </a:p>
          <a:p>
            <a:pPr marL="514350" indent="-514350" algn="just">
              <a:buAutoNum type="arabicPeriod"/>
            </a:pP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>
              <a:buAutoNum type="arabicPeriod"/>
            </a:pP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>
              <a:buAutoNum type="arabicPeriod"/>
            </a:pP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/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Модель хорошо описывает ИГ при не слишком высоких давлениях и достаточно высоких температурах.  </a:t>
            </a:r>
          </a:p>
        </p:txBody>
      </p:sp>
      <p:sp>
        <p:nvSpPr>
          <p:cNvPr id="174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CD8F3C-C0D3-414E-B43A-D38B4852F0E9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  <p:graphicFrame>
        <p:nvGraphicFramePr>
          <p:cNvPr id="50179" name="Object 1"/>
          <p:cNvGraphicFramePr>
            <a:graphicFrameLocks noChangeAspect="1"/>
          </p:cNvGraphicFramePr>
          <p:nvPr/>
        </p:nvGraphicFramePr>
        <p:xfrm>
          <a:off x="3676650" y="3060700"/>
          <a:ext cx="1951038" cy="49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92" name="Формула" r:id="rId4" imgW="583920" imgH="152280" progId="Equation.3">
                  <p:embed/>
                </p:oleObj>
              </mc:Choice>
              <mc:Fallback>
                <p:oleObj name="Формула" r:id="rId4" imgW="583920" imgH="15228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76650" y="3060700"/>
                        <a:ext cx="1951038" cy="490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857250" y="71414"/>
            <a:ext cx="8286750" cy="684213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400" dirty="0" smtClean="0"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Реальный газ</a:t>
            </a:r>
            <a:endParaRPr lang="ru-RU" sz="3400" dirty="0">
              <a:solidFill>
                <a:srgbClr val="C00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defRPr/>
            </a:pPr>
            <a:endParaRPr lang="ru-RU" sz="3400" dirty="0">
              <a:solidFill>
                <a:schemeClr val="accent2">
                  <a:lumMod val="5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742950" indent="-7429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ru-RU" sz="3400" dirty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7412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7413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7414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7415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7416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7417" name="TextBox 19"/>
          <p:cNvSpPr txBox="1">
            <a:spLocks noChangeArrowheads="1"/>
          </p:cNvSpPr>
          <p:nvPr/>
        </p:nvSpPr>
        <p:spPr bwMode="auto">
          <a:xfrm>
            <a:off x="1071538" y="835770"/>
            <a:ext cx="8001024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При описании реального газа необходимо учесть собственный объем молекул и сложный характер взаимодействия между ними </a:t>
            </a:r>
          </a:p>
        </p:txBody>
      </p:sp>
      <p:sp>
        <p:nvSpPr>
          <p:cNvPr id="174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CD8F3C-C0D3-414E-B43A-D38B4852F0E9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  <p:graphicFrame>
        <p:nvGraphicFramePr>
          <p:cNvPr id="16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1814329"/>
              </p:ext>
            </p:extLst>
          </p:nvPr>
        </p:nvGraphicFramePr>
        <p:xfrm>
          <a:off x="1849438" y="2281238"/>
          <a:ext cx="6107112" cy="2697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12" name="Equation" r:id="rId4" imgW="2044440" imgH="939600" progId="Equation.3">
                  <p:embed/>
                </p:oleObj>
              </mc:Choice>
              <mc:Fallback>
                <p:oleObj name="Equation" r:id="rId4" imgW="2044440" imgH="939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9438" y="2281238"/>
                        <a:ext cx="6107112" cy="2697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28673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857250" y="71414"/>
            <a:ext cx="8286750" cy="684213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400" dirty="0" smtClean="0"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Взаимодействие между молекулами</a:t>
            </a:r>
            <a:endParaRPr lang="ru-RU" sz="3400" dirty="0">
              <a:solidFill>
                <a:srgbClr val="C00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defRPr/>
            </a:pPr>
            <a:endParaRPr lang="ru-RU" sz="3400" dirty="0">
              <a:solidFill>
                <a:schemeClr val="accent2">
                  <a:lumMod val="5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742950" indent="-7429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ru-RU" sz="3400" dirty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7412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7413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7414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7415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7416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7417" name="TextBox 19"/>
          <p:cNvSpPr txBox="1">
            <a:spLocks noChangeArrowheads="1"/>
          </p:cNvSpPr>
          <p:nvPr/>
        </p:nvSpPr>
        <p:spPr bwMode="auto">
          <a:xfrm>
            <a:off x="1071538" y="835770"/>
            <a:ext cx="8001024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600" u="sng" dirty="0" smtClean="0">
                <a:latin typeface="Times New Roman" pitchFamily="18" charset="0"/>
                <a:cs typeface="Times New Roman" pitchFamily="18" charset="0"/>
              </a:rPr>
              <a:t>Зависимость потенциальной энергии молекул от расстояния между ними: </a:t>
            </a:r>
          </a:p>
        </p:txBody>
      </p:sp>
      <p:sp>
        <p:nvSpPr>
          <p:cNvPr id="174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CD8F3C-C0D3-414E-B43A-D38B4852F0E9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1" b="27401"/>
          <a:stretch/>
        </p:blipFill>
        <p:spPr>
          <a:xfrm>
            <a:off x="1238865" y="1916832"/>
            <a:ext cx="4520672" cy="3312368"/>
          </a:xfrm>
          <a:prstGeom prst="rect">
            <a:avLst/>
          </a:prstGeom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8479169"/>
              </p:ext>
            </p:extLst>
          </p:nvPr>
        </p:nvGraphicFramePr>
        <p:xfrm>
          <a:off x="6665291" y="1844824"/>
          <a:ext cx="1579117" cy="9626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52" name="Equation" r:id="rId5" imgW="622080" imgH="393480" progId="Equation.3">
                  <p:embed/>
                </p:oleObj>
              </mc:Choice>
              <mc:Fallback>
                <p:oleObj name="Equation" r:id="rId5" imgW="622080" imgH="39348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65291" y="1844824"/>
                        <a:ext cx="1579117" cy="96267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0401986"/>
              </p:ext>
            </p:extLst>
          </p:nvPr>
        </p:nvGraphicFramePr>
        <p:xfrm>
          <a:off x="3282231" y="2079699"/>
          <a:ext cx="2801937" cy="557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53" name="Equation" r:id="rId7" imgW="1104840" imgH="228600" progId="Equation.3">
                  <p:embed/>
                </p:oleObj>
              </mc:Choice>
              <mc:Fallback>
                <p:oleObj name="Equation" r:id="rId7" imgW="11048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2231" y="2079699"/>
                        <a:ext cx="2801937" cy="557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9"/>
              <p:cNvSpPr txBox="1">
                <a:spLocks noChangeArrowheads="1"/>
              </p:cNvSpPr>
              <p:nvPr/>
            </p:nvSpPr>
            <p:spPr bwMode="auto">
              <a:xfrm>
                <a:off x="1115616" y="5261457"/>
                <a:ext cx="8001024" cy="8925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ru-RU" sz="2600" dirty="0" smtClean="0">
                    <a:latin typeface="Times New Roman" pitchFamily="18" charset="0"/>
                    <a:cs typeface="Times New Roman" pitchFamily="18" charset="0"/>
                  </a:rPr>
                  <a:t>При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  <a:cs typeface="Times New Roman" pitchFamily="18" charset="0"/>
                      </a:rPr>
                      <m:t>𝑟</m:t>
                    </m:r>
                    <m:r>
                      <a:rPr lang="en-US" sz="2600" b="0" i="1" smtClean="0">
                        <a:latin typeface="Cambria Math"/>
                        <a:cs typeface="Times New Roman" pitchFamily="18" charset="0"/>
                      </a:rPr>
                      <m:t>&lt;</m:t>
                    </m:r>
                    <m:sSub>
                      <m:sSubPr>
                        <m:ctrlPr>
                          <a:rPr lang="en-US" sz="2600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/>
                            <a:cs typeface="Times New Roman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600" b="0" i="1" smtClean="0">
                            <a:latin typeface="Cambria Math"/>
                            <a:cs typeface="Times New Roman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6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2600" dirty="0" smtClean="0">
                    <a:latin typeface="Times New Roman" pitchFamily="18" charset="0"/>
                    <a:cs typeface="Times New Roman" pitchFamily="18" charset="0"/>
                  </a:rPr>
                  <a:t>действуют силы отталкивания;</a:t>
                </a:r>
              </a:p>
              <a:p>
                <a:r>
                  <a:rPr lang="ru-RU" sz="2600" dirty="0">
                    <a:latin typeface="Times New Roman" pitchFamily="18" charset="0"/>
                    <a:cs typeface="Times New Roman" pitchFamily="18" charset="0"/>
                  </a:rPr>
                  <a:t>При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/>
                        <a:cs typeface="Times New Roman" pitchFamily="18" charset="0"/>
                      </a:rPr>
                      <m:t>𝑟</m:t>
                    </m:r>
                    <m:r>
                      <a:rPr lang="en-US" sz="2600" b="0" i="1" smtClean="0">
                        <a:latin typeface="Cambria Math"/>
                        <a:cs typeface="Times New Roman" pitchFamily="18" charset="0"/>
                      </a:rPr>
                      <m:t>&gt;</m:t>
                    </m:r>
                    <m:sSub>
                      <m:sSubPr>
                        <m:ctrlPr>
                          <a:rPr lang="en-US" sz="2600" i="1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/>
                            <a:cs typeface="Times New Roman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600" i="1">
                            <a:latin typeface="Cambria Math"/>
                            <a:cs typeface="Times New Roman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2600" dirty="0">
                    <a:latin typeface="Times New Roman" pitchFamily="18" charset="0"/>
                    <a:cs typeface="Times New Roman" pitchFamily="18" charset="0"/>
                  </a:rPr>
                  <a:t>действуют силы </a:t>
                </a:r>
                <a:r>
                  <a:rPr lang="ru-RU" sz="2600" dirty="0" smtClean="0">
                    <a:latin typeface="Times New Roman" pitchFamily="18" charset="0"/>
                    <a:cs typeface="Times New Roman" pitchFamily="18" charset="0"/>
                  </a:rPr>
                  <a:t>притяжения</a:t>
                </a:r>
                <a:r>
                  <a:rPr lang="ru-RU" sz="26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8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15616" y="5261457"/>
                <a:ext cx="8001024" cy="892552"/>
              </a:xfrm>
              <a:prstGeom prst="rect">
                <a:avLst/>
              </a:prstGeom>
              <a:blipFill rotWithShape="1">
                <a:blip r:embed="rId9"/>
                <a:stretch>
                  <a:fillRect l="-1295" t="-6122" b="-15646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1015310"/>
              </p:ext>
            </p:extLst>
          </p:nvPr>
        </p:nvGraphicFramePr>
        <p:xfrm>
          <a:off x="4528716" y="4581128"/>
          <a:ext cx="2995612" cy="557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54" name="Equation" r:id="rId10" imgW="1180800" imgH="228600" progId="Equation.3">
                  <p:embed/>
                </p:oleObj>
              </mc:Choice>
              <mc:Fallback>
                <p:oleObj name="Equation" r:id="rId10" imgW="11808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8716" y="4581128"/>
                        <a:ext cx="2995612" cy="557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78692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81" t="25625" r="35344" b="44862"/>
          <a:stretch/>
        </p:blipFill>
        <p:spPr bwMode="auto">
          <a:xfrm>
            <a:off x="1115615" y="1044736"/>
            <a:ext cx="5032367" cy="4400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7412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7413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7414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7415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7416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7417" name="TextBox 19"/>
          <p:cNvSpPr txBox="1">
            <a:spLocks noChangeArrowheads="1"/>
          </p:cNvSpPr>
          <p:nvPr/>
        </p:nvSpPr>
        <p:spPr bwMode="auto">
          <a:xfrm>
            <a:off x="1071538" y="88176"/>
            <a:ext cx="8001024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600" u="sng" dirty="0" smtClean="0">
                <a:latin typeface="Times New Roman" pitchFamily="18" charset="0"/>
                <a:cs typeface="Times New Roman" pitchFamily="18" charset="0"/>
              </a:rPr>
              <a:t>Зависимость потенциальной энергии молекул от расстояния между ними: </a:t>
            </a:r>
          </a:p>
        </p:txBody>
      </p:sp>
      <p:sp>
        <p:nvSpPr>
          <p:cNvPr id="174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CD8F3C-C0D3-414E-B43A-D38B4852F0E9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0378454"/>
              </p:ext>
            </p:extLst>
          </p:nvPr>
        </p:nvGraphicFramePr>
        <p:xfrm>
          <a:off x="5796136" y="1196752"/>
          <a:ext cx="2995612" cy="557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66" name="Equation" r:id="rId5" imgW="1180800" imgH="228600" progId="Equation.3">
                  <p:embed/>
                </p:oleObj>
              </mc:Choice>
              <mc:Fallback>
                <p:oleObj name="Equation" r:id="rId5" imgW="11808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6136" y="1196752"/>
                        <a:ext cx="2995612" cy="557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3241264"/>
              </p:ext>
            </p:extLst>
          </p:nvPr>
        </p:nvGraphicFramePr>
        <p:xfrm>
          <a:off x="5865117" y="2026543"/>
          <a:ext cx="3027363" cy="1114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67" name="Equation" r:id="rId7" imgW="1193760" imgH="457200" progId="Equation.3">
                  <p:embed/>
                </p:oleObj>
              </mc:Choice>
              <mc:Fallback>
                <p:oleObj name="Equation" r:id="rId7" imgW="119376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5117" y="2026543"/>
                        <a:ext cx="3027363" cy="1114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8004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2643174" y="1412776"/>
            <a:ext cx="4929222" cy="1357322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" name="Заголовок 1"/>
          <p:cNvSpPr txBox="1">
            <a:spLocks/>
          </p:cNvSpPr>
          <p:nvPr/>
        </p:nvSpPr>
        <p:spPr>
          <a:xfrm>
            <a:off x="857250" y="71414"/>
            <a:ext cx="8286750" cy="684213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400" dirty="0" smtClean="0"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Уравнение Ван-дер-Ваальса</a:t>
            </a:r>
            <a:endParaRPr lang="ru-RU" sz="3400" dirty="0">
              <a:solidFill>
                <a:srgbClr val="C00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defRPr/>
            </a:pPr>
            <a:endParaRPr lang="ru-RU" sz="3400" dirty="0">
              <a:solidFill>
                <a:schemeClr val="accent2">
                  <a:lumMod val="5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742950" indent="-7429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ru-RU" sz="3400" dirty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7412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7413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7414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7415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7416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7417" name="TextBox 19"/>
          <p:cNvSpPr txBox="1">
            <a:spLocks noChangeArrowheads="1"/>
          </p:cNvSpPr>
          <p:nvPr/>
        </p:nvSpPr>
        <p:spPr bwMode="auto">
          <a:xfrm>
            <a:off x="1071538" y="692696"/>
            <a:ext cx="8001024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 algn="just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1876 г., 1910 г. – Нобелевская премия.</a:t>
            </a:r>
          </a:p>
          <a:p>
            <a:pPr marL="514350" indent="-514350" algn="just"/>
            <a:endParaRPr lang="ru-RU" sz="2600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/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/>
            <a:endParaRPr lang="ru-RU" sz="2600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/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/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Для одного моля газа</a:t>
            </a:r>
          </a:p>
          <a:p>
            <a:pPr marL="514350" indent="-514350" algn="just"/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/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/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/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/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/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/>
            <a:r>
              <a:rPr lang="ru-RU" sz="2600" i="1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i="1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постоянные Ван-дер-Ваальса </a:t>
            </a:r>
          </a:p>
        </p:txBody>
      </p:sp>
      <p:sp>
        <p:nvSpPr>
          <p:cNvPr id="174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CD8F3C-C0D3-414E-B43A-D38B4852F0E9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  <p:graphicFrame>
        <p:nvGraphicFramePr>
          <p:cNvPr id="50179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0805958"/>
              </p:ext>
            </p:extLst>
          </p:nvPr>
        </p:nvGraphicFramePr>
        <p:xfrm>
          <a:off x="2928926" y="1412776"/>
          <a:ext cx="4495800" cy="1266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05" name="Формула" r:id="rId4" imgW="1346040" imgH="393480" progId="Equation.3">
                  <p:embed/>
                </p:oleObj>
              </mc:Choice>
              <mc:Fallback>
                <p:oleObj name="Формула" r:id="rId4" imgW="1346040" imgH="39348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8926" y="1412776"/>
                        <a:ext cx="4495800" cy="1266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Прямоугольник 14"/>
          <p:cNvSpPr/>
          <p:nvPr/>
        </p:nvSpPr>
        <p:spPr>
          <a:xfrm>
            <a:off x="2571736" y="4005064"/>
            <a:ext cx="4929222" cy="1357322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aphicFrame>
        <p:nvGraphicFramePr>
          <p:cNvPr id="17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5373862"/>
              </p:ext>
            </p:extLst>
          </p:nvPr>
        </p:nvGraphicFramePr>
        <p:xfrm>
          <a:off x="3068637" y="4013011"/>
          <a:ext cx="4071937" cy="1349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06" name="Формула" r:id="rId6" imgW="1218960" imgH="419040" progId="Equation.3">
                  <p:embed/>
                </p:oleObj>
              </mc:Choice>
              <mc:Fallback>
                <p:oleObj name="Формула" r:id="rId6" imgW="1218960" imgH="41904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68637" y="4013011"/>
                        <a:ext cx="4071937" cy="1349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857250" y="71414"/>
            <a:ext cx="8286750" cy="684213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400" dirty="0" smtClean="0"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Поправки (постоянные) Ван-дер-Ваальса</a:t>
            </a:r>
            <a:endParaRPr lang="ru-RU" sz="3400" dirty="0">
              <a:solidFill>
                <a:srgbClr val="C00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defRPr/>
            </a:pPr>
            <a:endParaRPr lang="ru-RU" sz="3400" dirty="0">
              <a:solidFill>
                <a:schemeClr val="accent2">
                  <a:lumMod val="5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742950" indent="-7429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ru-RU" sz="3400" dirty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7412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7413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7414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7415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7416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74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CD8F3C-C0D3-414E-B43A-D38B4852F0E9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  <p:graphicFrame>
        <p:nvGraphicFramePr>
          <p:cNvPr id="17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0701719"/>
              </p:ext>
            </p:extLst>
          </p:nvPr>
        </p:nvGraphicFramePr>
        <p:xfrm>
          <a:off x="5652120" y="4509120"/>
          <a:ext cx="1989137" cy="1227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50" name="Формула" r:id="rId4" imgW="596880" imgH="380880" progId="Equation.3">
                  <p:embed/>
                </p:oleObj>
              </mc:Choice>
              <mc:Fallback>
                <p:oleObj name="Формула" r:id="rId4" imgW="596880" imgH="38088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2120" y="4509120"/>
                        <a:ext cx="1989137" cy="1227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222344"/>
              </p:ext>
            </p:extLst>
          </p:nvPr>
        </p:nvGraphicFramePr>
        <p:xfrm>
          <a:off x="1619672" y="1928802"/>
          <a:ext cx="2417762" cy="1349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51" name="Формула" r:id="rId6" imgW="723600" imgH="419040" progId="Equation.3">
                  <p:embed/>
                </p:oleObj>
              </mc:Choice>
              <mc:Fallback>
                <p:oleObj name="Формула" r:id="rId6" imgW="723600" imgH="41904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672" y="1928802"/>
                        <a:ext cx="2417762" cy="1349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9"/>
          <p:cNvSpPr txBox="1">
            <a:spLocks noChangeArrowheads="1"/>
          </p:cNvSpPr>
          <p:nvPr/>
        </p:nvSpPr>
        <p:spPr bwMode="auto">
          <a:xfrm>
            <a:off x="1071538" y="1036250"/>
            <a:ext cx="7715304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763" indent="25400" algn="just"/>
            <a:r>
              <a:rPr lang="ru-RU" sz="2600" u="sng" dirty="0" smtClean="0">
                <a:latin typeface="Times New Roman" pitchFamily="18" charset="0"/>
                <a:cs typeface="Times New Roman" pitchFamily="18" charset="0"/>
              </a:rPr>
              <a:t>Внутреннее давление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, обусловленное взаимным притяжением молекул друг к другу</a:t>
            </a:r>
            <a:r>
              <a:rPr lang="ru-RU" sz="2600" u="sng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4763" indent="25400" algn="just"/>
            <a:endParaRPr lang="ru-RU" sz="2600" u="sng" dirty="0">
              <a:latin typeface="Times New Roman" pitchFamily="18" charset="0"/>
              <a:cs typeface="Times New Roman" pitchFamily="18" charset="0"/>
            </a:endParaRPr>
          </a:p>
          <a:p>
            <a:pPr marL="4763" indent="25400" algn="just"/>
            <a:endParaRPr lang="ru-RU" sz="2600" u="sng" dirty="0" smtClean="0">
              <a:latin typeface="Times New Roman" pitchFamily="18" charset="0"/>
              <a:cs typeface="Times New Roman" pitchFamily="18" charset="0"/>
            </a:endParaRPr>
          </a:p>
          <a:p>
            <a:pPr marL="4763" indent="25400" algn="just"/>
            <a:endParaRPr lang="ru-RU" sz="2600" u="sng" dirty="0">
              <a:latin typeface="Times New Roman" pitchFamily="18" charset="0"/>
              <a:cs typeface="Times New Roman" pitchFamily="18" charset="0"/>
            </a:endParaRPr>
          </a:p>
          <a:p>
            <a:pPr marL="4763" indent="25400" algn="just"/>
            <a:endParaRPr lang="ru-RU" sz="2600" u="sng" dirty="0" smtClean="0">
              <a:latin typeface="Times New Roman" pitchFamily="18" charset="0"/>
              <a:cs typeface="Times New Roman" pitchFamily="18" charset="0"/>
            </a:endParaRPr>
          </a:p>
          <a:p>
            <a:pPr marL="4763" indent="25400" algn="just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Поправка </a:t>
            </a:r>
            <a:r>
              <a:rPr lang="en-US" sz="2600" i="1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определяет часть объема, недоступного для движения молекул:</a:t>
            </a:r>
          </a:p>
        </p:txBody>
      </p:sp>
      <p:graphicFrame>
        <p:nvGraphicFramePr>
          <p:cNvPr id="21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3900666"/>
              </p:ext>
            </p:extLst>
          </p:nvPr>
        </p:nvGraphicFramePr>
        <p:xfrm>
          <a:off x="5633057" y="1916832"/>
          <a:ext cx="2251311" cy="11598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52" name="Формула" r:id="rId8" imgW="736560" imgH="393480" progId="Equation.3">
                  <p:embed/>
                </p:oleObj>
              </mc:Choice>
              <mc:Fallback>
                <p:oleObj name="Формула" r:id="rId8" imgW="736560" imgH="39348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3057" y="1916832"/>
                        <a:ext cx="2251311" cy="115981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7114235"/>
              </p:ext>
            </p:extLst>
          </p:nvPr>
        </p:nvGraphicFramePr>
        <p:xfrm>
          <a:off x="2025650" y="4827588"/>
          <a:ext cx="2328863" cy="735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53" name="Equation" r:id="rId10" imgW="698400" imgH="228600" progId="Equation.3">
                  <p:embed/>
                </p:oleObj>
              </mc:Choice>
              <mc:Fallback>
                <p:oleObj name="Equation" r:id="rId10" imgW="6984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25650" y="4827588"/>
                        <a:ext cx="2328863" cy="735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214414" y="0"/>
            <a:ext cx="8100392" cy="684213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400" dirty="0" smtClean="0"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Изотермы Ван-дер-Ваальса</a:t>
            </a:r>
          </a:p>
          <a:p>
            <a:pPr algn="ctr" fontAlgn="auto">
              <a:spcAft>
                <a:spcPts val="0"/>
              </a:spcAft>
              <a:defRPr/>
            </a:pPr>
            <a:endParaRPr lang="ru-RU" sz="3400" dirty="0">
              <a:solidFill>
                <a:srgbClr val="C00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defRPr/>
            </a:pPr>
            <a:endParaRPr lang="ru-RU" sz="3400" dirty="0" smtClean="0">
              <a:solidFill>
                <a:srgbClr val="C00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defRPr/>
            </a:pPr>
            <a:endParaRPr lang="ru-RU" sz="3400" dirty="0">
              <a:solidFill>
                <a:srgbClr val="C00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defRPr/>
            </a:pPr>
            <a:endParaRPr lang="ru-RU" sz="3400" dirty="0" smtClean="0">
              <a:solidFill>
                <a:srgbClr val="C00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defRPr/>
            </a:pPr>
            <a:endParaRPr lang="ru-RU" sz="2800" u="sng" dirty="0" smtClean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defRPr/>
            </a:pPr>
            <a:endParaRPr lang="ru-RU" sz="2800" u="sng" dirty="0" smtClean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ru-RU" sz="2800" u="sng" dirty="0" smtClean="0">
                <a:latin typeface="Times New Roman" pitchFamily="18" charset="0"/>
                <a:ea typeface="+mj-ea"/>
                <a:cs typeface="Times New Roman" pitchFamily="18" charset="0"/>
              </a:rPr>
              <a:t>Критические параметры</a:t>
            </a:r>
          </a:p>
          <a:p>
            <a:pPr algn="ctr" fontAlgn="auto">
              <a:spcAft>
                <a:spcPts val="0"/>
              </a:spcAft>
              <a:defRPr/>
            </a:pPr>
            <a:endParaRPr lang="ru-RU" sz="2800" u="sng" dirty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defRPr/>
            </a:pPr>
            <a:endParaRPr lang="ru-RU" sz="2800" u="sng" dirty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defRPr/>
            </a:pPr>
            <a:endParaRPr lang="ru-RU" sz="2800" u="sng" dirty="0" smtClean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defRPr/>
            </a:pPr>
            <a:endParaRPr lang="ru-RU" sz="2800" u="sng" dirty="0" smtClean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ru-RU" sz="2800" u="sng" dirty="0" smtClean="0">
                <a:latin typeface="Times New Roman" pitchFamily="18" charset="0"/>
                <a:ea typeface="+mj-ea"/>
                <a:cs typeface="Times New Roman" pitchFamily="18" charset="0"/>
              </a:rPr>
              <a:t>Участок </a:t>
            </a:r>
            <a:r>
              <a:rPr lang="en-US" sz="2800" u="sng" dirty="0" smtClean="0">
                <a:latin typeface="Times New Roman" pitchFamily="18" charset="0"/>
                <a:ea typeface="+mj-ea"/>
                <a:cs typeface="Times New Roman" pitchFamily="18" charset="0"/>
              </a:rPr>
              <a:t>AB</a:t>
            </a:r>
            <a:r>
              <a:rPr lang="ru-RU" sz="2800" u="sng" dirty="0" smtClean="0">
                <a:latin typeface="Times New Roman" pitchFamily="18" charset="0"/>
                <a:ea typeface="+mj-ea"/>
                <a:cs typeface="Times New Roman" pitchFamily="18" charset="0"/>
              </a:rPr>
              <a:t>:</a:t>
            </a:r>
            <a:r>
              <a:rPr lang="ru-RU" sz="2800" dirty="0" smtClean="0">
                <a:latin typeface="Times New Roman" pitchFamily="18" charset="0"/>
                <a:ea typeface="+mj-ea"/>
                <a:cs typeface="Times New Roman" pitchFamily="18" charset="0"/>
              </a:rPr>
              <a:t> одновременно увеличивается и давление и объем – это невозможно! </a:t>
            </a:r>
            <a:r>
              <a:rPr lang="ru-RU" sz="2400" dirty="0" smtClean="0">
                <a:latin typeface="Times New Roman" pitchFamily="18" charset="0"/>
                <a:ea typeface="+mj-ea"/>
                <a:cs typeface="Times New Roman" pitchFamily="18" charset="0"/>
              </a:rPr>
              <a:t>Уравнение Ван-дер-Ваальса перестает работать.</a:t>
            </a:r>
            <a:endParaRPr lang="ru-RU" sz="2400" dirty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defRPr/>
            </a:pPr>
            <a:endParaRPr lang="ru-RU" sz="2800" u="sng" dirty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defRPr/>
            </a:pPr>
            <a:endParaRPr lang="ru-RU" sz="3400" dirty="0">
              <a:solidFill>
                <a:schemeClr val="accent2">
                  <a:lumMod val="5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742950" indent="-7429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ru-RU" sz="3400" dirty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7412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7413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7414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7415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7416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74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CD8F3C-C0D3-414E-B43A-D38B4852F0E9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  <p:sp>
        <p:nvSpPr>
          <p:cNvPr id="19" name="TextBox 19"/>
          <p:cNvSpPr txBox="1">
            <a:spLocks noChangeArrowheads="1"/>
          </p:cNvSpPr>
          <p:nvPr/>
        </p:nvSpPr>
        <p:spPr bwMode="auto">
          <a:xfrm>
            <a:off x="4572000" y="1571612"/>
            <a:ext cx="428628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763" indent="25400" algn="just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К – критическая точка,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Ткр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4"/>
          <a:srcRect l="56552" t="45899" r="28074" b="33594"/>
          <a:stretch>
            <a:fillRect/>
          </a:stretch>
        </p:blipFill>
        <p:spPr bwMode="auto">
          <a:xfrm>
            <a:off x="1214414" y="821514"/>
            <a:ext cx="3143272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75779" name="Object 4"/>
          <p:cNvGraphicFramePr>
            <a:graphicFrameLocks noChangeAspect="1"/>
          </p:cNvGraphicFramePr>
          <p:nvPr/>
        </p:nvGraphicFramePr>
        <p:xfrm>
          <a:off x="5286380" y="785794"/>
          <a:ext cx="2333625" cy="61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42" name="Формула" r:id="rId5" imgW="698400" imgH="190440" progId="Equation.3">
                  <p:embed/>
                </p:oleObj>
              </mc:Choice>
              <mc:Fallback>
                <p:oleObj name="Формула" r:id="rId5" imgW="698400" imgH="1904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86380" y="785794"/>
                        <a:ext cx="2333625" cy="612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2722261"/>
              </p:ext>
            </p:extLst>
          </p:nvPr>
        </p:nvGraphicFramePr>
        <p:xfrm>
          <a:off x="5929322" y="2071678"/>
          <a:ext cx="1443037" cy="1144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43" name="Формула" r:id="rId7" imgW="431640" imgH="355320" progId="Equation.3">
                  <p:embed/>
                </p:oleObj>
              </mc:Choice>
              <mc:Fallback>
                <p:oleObj name="Формула" r:id="rId7" imgW="431640" imgH="35532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29322" y="2071678"/>
                        <a:ext cx="1443037" cy="1144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0100367"/>
              </p:ext>
            </p:extLst>
          </p:nvPr>
        </p:nvGraphicFramePr>
        <p:xfrm>
          <a:off x="1331640" y="4353236"/>
          <a:ext cx="1944216" cy="10199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44" name="Equation" r:id="rId9" imgW="723600" imgH="393480" progId="Equation.3">
                  <p:embed/>
                </p:oleObj>
              </mc:Choice>
              <mc:Fallback>
                <p:oleObj name="Equation" r:id="rId9" imgW="7236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640" y="4353236"/>
                        <a:ext cx="1944216" cy="10199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0955336"/>
              </p:ext>
            </p:extLst>
          </p:nvPr>
        </p:nvGraphicFramePr>
        <p:xfrm>
          <a:off x="4139952" y="4269360"/>
          <a:ext cx="1944216" cy="10199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45" name="Equation" r:id="rId11" imgW="723600" imgH="393480" progId="Equation.3">
                  <p:embed/>
                </p:oleObj>
              </mc:Choice>
              <mc:Fallback>
                <p:oleObj name="Equation" r:id="rId11" imgW="7236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39952" y="4269360"/>
                        <a:ext cx="1944216" cy="10199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5846472"/>
              </p:ext>
            </p:extLst>
          </p:nvPr>
        </p:nvGraphicFramePr>
        <p:xfrm>
          <a:off x="6823719" y="4449429"/>
          <a:ext cx="1636713" cy="623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46" name="Equation" r:id="rId13" imgW="609480" imgH="241200" progId="Equation.3">
                  <p:embed/>
                </p:oleObj>
              </mc:Choice>
              <mc:Fallback>
                <p:oleObj name="Equation" r:id="rId13" imgW="6094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23719" y="4449429"/>
                        <a:ext cx="1636713" cy="623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9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76" t="18959" r="46589" b="57258"/>
          <a:stretch/>
        </p:blipFill>
        <p:spPr bwMode="auto">
          <a:xfrm>
            <a:off x="1041454" y="3611767"/>
            <a:ext cx="2738458" cy="3057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7412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7413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7414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7415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7416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74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>
          <a:xfrm>
            <a:off x="8613775" y="6237312"/>
            <a:ext cx="457200" cy="476250"/>
          </a:xfrm>
        </p:spPr>
        <p:txBody>
          <a:bodyPr/>
          <a:lstStyle/>
          <a:p>
            <a:pPr>
              <a:defRPr/>
            </a:pPr>
            <a:fld id="{7BCD8F3C-C0D3-414E-B43A-D38B4852F0E9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857250" y="-27384"/>
            <a:ext cx="8286750" cy="684213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400" dirty="0" smtClean="0"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Экспериментальные изотермы</a:t>
            </a:r>
            <a:endParaRPr lang="ru-RU" sz="3400" dirty="0">
              <a:solidFill>
                <a:schemeClr val="accent2">
                  <a:lumMod val="5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742950" indent="-7429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ru-RU" sz="3400" dirty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80898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11" t="36875" r="30893" b="47708"/>
          <a:stretch/>
        </p:blipFill>
        <p:spPr bwMode="auto">
          <a:xfrm>
            <a:off x="1403648" y="548680"/>
            <a:ext cx="2282554" cy="2639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9"/>
              <p:cNvSpPr txBox="1">
                <a:spLocks noChangeArrowheads="1"/>
              </p:cNvSpPr>
              <p:nvPr/>
            </p:nvSpPr>
            <p:spPr bwMode="auto">
              <a:xfrm>
                <a:off x="3779912" y="612129"/>
                <a:ext cx="5184576" cy="63452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4763" indent="25400" algn="just"/>
                <a14:m>
                  <m:oMath xmlns:m="http://schemas.openxmlformats.org/officeDocument/2006/math">
                    <m:sSub>
                      <m:sSubPr>
                        <m:ctrlPr>
                          <a:rPr lang="ru-RU" sz="2600" i="1" dirty="0" smtClean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600" b="0" i="1" dirty="0" smtClean="0">
                            <a:latin typeface="Cambria Math"/>
                            <a:cs typeface="Times New Roman" pitchFamily="18" charset="0"/>
                          </a:rPr>
                          <m:t>𝑇</m:t>
                        </m:r>
                        <m:r>
                          <a:rPr lang="en-US" sz="2600" b="0" i="1" dirty="0" smtClean="0">
                            <a:latin typeface="Cambria Math"/>
                            <a:cs typeface="Times New Roman" pitchFamily="18" charset="0"/>
                          </a:rPr>
                          <m:t>&lt;</m:t>
                        </m:r>
                        <m:r>
                          <a:rPr lang="en-US" sz="2600" b="0" i="1" dirty="0" smtClean="0">
                            <a:latin typeface="Cambria Math"/>
                            <a:cs typeface="Times New Roman" pitchFamily="18" charset="0"/>
                          </a:rPr>
                          <m:t>𝑇</m:t>
                        </m:r>
                      </m:e>
                      <m:sub>
                        <m:r>
                          <a:rPr lang="ru-RU" sz="2600" b="0" i="1" dirty="0" smtClean="0">
                            <a:latin typeface="Cambria Math"/>
                            <a:cs typeface="Times New Roman" pitchFamily="18" charset="0"/>
                          </a:rPr>
                          <m:t>кр</m:t>
                        </m:r>
                      </m:sub>
                    </m:sSub>
                    <m:r>
                      <a:rPr lang="ru-RU" sz="2600" b="0" i="1" dirty="0" smtClean="0">
                        <a:latin typeface="Cambria Math"/>
                        <a:cs typeface="Times New Roman" pitchFamily="18" charset="0"/>
                      </a:rPr>
                      <m:t>=</m:t>
                    </m:r>
                    <m:r>
                      <a:rPr lang="en-US" sz="2600" b="0" i="1" dirty="0" smtClean="0">
                        <a:latin typeface="Cambria Math"/>
                        <a:cs typeface="Times New Roman" pitchFamily="18" charset="0"/>
                      </a:rPr>
                      <m:t>𝑐𝑜𝑛𝑠𝑡</m:t>
                    </m:r>
                  </m:oMath>
                </a14:m>
                <a:r>
                  <a:rPr lang="ru-RU" sz="26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  <a:p>
                <a:pPr marL="4763" indent="25400" algn="just"/>
                <a:endParaRPr lang="en-US" sz="2600" i="1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4763" indent="25400" algn="just"/>
                <a:r>
                  <a:rPr lang="ru-RU" sz="2400" i="1" dirty="0" smtClean="0">
                    <a:latin typeface="Times New Roman" pitchFamily="18" charset="0"/>
                    <a:cs typeface="Times New Roman" pitchFamily="18" charset="0"/>
                  </a:rPr>
                  <a:t>Начиная с некоторого объема  </a:t>
                </a:r>
                <a:r>
                  <a:rPr lang="en-US" sz="2400" i="1" dirty="0" smtClean="0">
                    <a:latin typeface="Times New Roman" pitchFamily="18" charset="0"/>
                    <a:cs typeface="Times New Roman" pitchFamily="18" charset="0"/>
                  </a:rPr>
                  <a:t>V</a:t>
                </a:r>
                <a:r>
                  <a:rPr lang="ru-RU" sz="1400" i="1" dirty="0" smtClean="0">
                    <a:latin typeface="Times New Roman" pitchFamily="18" charset="0"/>
                    <a:cs typeface="Times New Roman" pitchFamily="18" charset="0"/>
                  </a:rPr>
                  <a:t>Г </a:t>
                </a:r>
                <a:r>
                  <a:rPr lang="ru-RU" sz="2400" i="1" dirty="0" smtClean="0">
                    <a:latin typeface="Times New Roman" pitchFamily="18" charset="0"/>
                    <a:cs typeface="Times New Roman" pitchFamily="18" charset="0"/>
                  </a:rPr>
                  <a:t>экспериментальная изотерма перестает следовать теоретической и превращается в горизонтальную прямую. </a:t>
                </a:r>
              </a:p>
              <a:p>
                <a:pPr marL="4763" indent="25400" algn="just"/>
                <a:endParaRPr lang="ru-RU" sz="2400" i="1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4763" indent="25400" algn="just"/>
                <a:r>
                  <a:rPr lang="en-US" sz="2400" i="1" dirty="0" smtClean="0">
                    <a:latin typeface="Times New Roman" pitchFamily="18" charset="0"/>
                    <a:cs typeface="Times New Roman" pitchFamily="18" charset="0"/>
                  </a:rPr>
                  <a:t>p=</a:t>
                </a:r>
                <a:r>
                  <a:rPr lang="en-US" sz="2400" i="1" dirty="0" err="1" smtClean="0">
                    <a:latin typeface="Times New Roman" pitchFamily="18" charset="0"/>
                    <a:cs typeface="Times New Roman" pitchFamily="18" charset="0"/>
                  </a:rPr>
                  <a:t>const</a:t>
                </a:r>
                <a:r>
                  <a:rPr lang="ru-RU" sz="2400" i="1" dirty="0" smtClean="0">
                    <a:latin typeface="Times New Roman" pitchFamily="18" charset="0"/>
                    <a:cs typeface="Times New Roman" pitchFamily="18" charset="0"/>
                  </a:rPr>
                  <a:t>, вещество перестает быть однородным – часть газа конденсируется в жидкость.</a:t>
                </a:r>
              </a:p>
              <a:p>
                <a:pPr marL="4763" indent="25400" algn="just"/>
                <a:endParaRPr lang="ru-RU" sz="2400" i="1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4763" indent="25400" algn="just"/>
                <a:r>
                  <a:rPr lang="ru-RU" sz="2400" i="1" dirty="0" smtClean="0">
                    <a:latin typeface="Times New Roman" pitchFamily="18" charset="0"/>
                    <a:cs typeface="Times New Roman" pitchFamily="18" charset="0"/>
                  </a:rPr>
                  <a:t>Начиная с объема </a:t>
                </a:r>
                <a:r>
                  <a:rPr lang="en-US" sz="2400" i="1" dirty="0" smtClean="0">
                    <a:latin typeface="Times New Roman" pitchFamily="18" charset="0"/>
                    <a:cs typeface="Times New Roman" pitchFamily="18" charset="0"/>
                  </a:rPr>
                  <a:t>V</a:t>
                </a:r>
                <a:r>
                  <a:rPr lang="ru-RU" i="1" dirty="0" smtClean="0">
                    <a:latin typeface="Times New Roman" pitchFamily="18" charset="0"/>
                    <a:cs typeface="Times New Roman" pitchFamily="18" charset="0"/>
                  </a:rPr>
                  <a:t>ж</a:t>
                </a:r>
                <a:r>
                  <a:rPr lang="ru-RU" sz="4000" i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2400" i="1" dirty="0" smtClean="0">
                    <a:latin typeface="Times New Roman" pitchFamily="18" charset="0"/>
                    <a:cs typeface="Times New Roman" pitchFamily="18" charset="0"/>
                  </a:rPr>
                  <a:t>вещество находится в жидкой фазе, экспериментальные и теоретические кривые совпадают</a:t>
                </a:r>
              </a:p>
            </p:txBody>
          </p:sp>
        </mc:Choice>
        <mc:Fallback xmlns="">
          <p:sp>
            <p:nvSpPr>
              <p:cNvPr id="19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79912" y="612129"/>
                <a:ext cx="5184576" cy="6345263"/>
              </a:xfrm>
              <a:prstGeom prst="rect">
                <a:avLst/>
              </a:prstGeom>
              <a:blipFill rotWithShape="1">
                <a:blip r:embed="rId6"/>
                <a:stretch>
                  <a:fillRect l="-1645" r="-1763" b="-1249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8825834"/>
              </p:ext>
            </p:extLst>
          </p:nvPr>
        </p:nvGraphicFramePr>
        <p:xfrm>
          <a:off x="2418035" y="4591918"/>
          <a:ext cx="785813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09" name="Equation" r:id="rId7" imgW="469800" imgH="215640" progId="Equation.3">
                  <p:embed/>
                </p:oleObj>
              </mc:Choice>
              <mc:Fallback>
                <p:oleObj name="Equation" r:id="rId7" imgW="469800" imgH="2156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8035" y="4591918"/>
                        <a:ext cx="785813" cy="349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70686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22350</TotalTime>
  <Words>516</Words>
  <Application>Microsoft Office PowerPoint</Application>
  <PresentationFormat>On-screen Show (4:3)</PresentationFormat>
  <Paragraphs>132</Paragraphs>
  <Slides>15</Slides>
  <Notes>14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Солнцестояние</vt:lpstr>
      <vt:lpstr>Формула</vt:lpstr>
      <vt:lpstr>Equation</vt:lpstr>
      <vt:lpstr>Лекция 14. Реальные газы.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Механика. Молекулярная физика. Термодинамика.</dc:title>
  <dc:creator>Yana</dc:creator>
  <cp:lastModifiedBy>YANA</cp:lastModifiedBy>
  <cp:revision>541</cp:revision>
  <dcterms:created xsi:type="dcterms:W3CDTF">2010-08-31T07:49:46Z</dcterms:created>
  <dcterms:modified xsi:type="dcterms:W3CDTF">2013-12-14T21:26:02Z</dcterms:modified>
</cp:coreProperties>
</file>