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7"/>
  </p:notesMasterIdLst>
  <p:sldIdLst>
    <p:sldId id="256" r:id="rId2"/>
    <p:sldId id="273" r:id="rId3"/>
    <p:sldId id="257" r:id="rId4"/>
    <p:sldId id="258" r:id="rId5"/>
    <p:sldId id="272" r:id="rId6"/>
    <p:sldId id="267" r:id="rId7"/>
    <p:sldId id="274" r:id="rId8"/>
    <p:sldId id="269" r:id="rId9"/>
    <p:sldId id="276" r:id="rId10"/>
    <p:sldId id="277" r:id="rId11"/>
    <p:sldId id="278" r:id="rId12"/>
    <p:sldId id="279" r:id="rId13"/>
    <p:sldId id="280" r:id="rId14"/>
    <p:sldId id="281" r:id="rId15"/>
    <p:sldId id="28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60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708C5-C465-4B5A-92FF-32D8D2DCFEA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7C1A8-77D8-4685-A876-89F6BBC772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026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E76AEF-2917-4A7D-BBA7-7A4D998522D8}" type="datetime1">
              <a:rPr lang="ru-RU" smtClean="0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AE4AF5-2AF8-40FE-8AF8-1CBD6788F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2EB9A-13C1-470C-8A17-E3A83734AF44}" type="datetime1">
              <a:rPr lang="ru-RU" smtClean="0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E1CAE-C17D-4328-BB85-7DDD28B1B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2FA20-1372-482B-A59D-E747FE044D23}" type="datetime1">
              <a:rPr lang="ru-RU" smtClean="0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8F6E5-E73C-4877-A017-BE51F57904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C2A3E-D40E-46AA-BC7C-92E83BBDA81C}" type="datetime1">
              <a:rPr lang="ru-RU" smtClean="0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5AA70-FFF7-4435-BE39-1945DA8198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A352BD-4B01-49F2-B4FA-5DD8C8DEE27F}" type="datetime1">
              <a:rPr lang="ru-RU" smtClean="0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FCB45B-2A1B-4458-8E39-42F4147F5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AB928-AAA9-4C08-8192-ECF8E9AFA175}" type="datetime1">
              <a:rPr lang="ru-RU" smtClean="0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F0930-FAB6-43E5-9220-6C542FC4A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00C7EB-D10B-4C98-BE69-1EE3D68113B5}" type="datetime1">
              <a:rPr lang="ru-RU" smtClean="0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390BCE-F68A-4DB7-8156-09EF911C5C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75CFB-EA34-426D-A112-E2E09433A566}" type="datetime1">
              <a:rPr lang="ru-RU" smtClean="0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F6B64-A464-47E9-B685-F35097D8EF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9DCE9A-99FE-4F44-A499-419B998CB838}" type="datetime1">
              <a:rPr lang="ru-RU" smtClean="0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B6FC70-3A0A-4BF1-AF30-C2029AA7D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7B7CDD-7B9E-4FD5-A9FC-DEB7FC347D51}" type="datetime1">
              <a:rPr lang="ru-RU" smtClean="0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9AF459-ED9F-48E9-9494-0EAE7352C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B3FBC8-09CB-4D11-85CB-C94069A9F80F}" type="datetime1">
              <a:rPr lang="ru-RU" smtClean="0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62D5CE-8116-426A-8E26-A99AAB0F6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177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65AD4BE-1420-4A26-A0FC-3AB9F53D48A5}" type="datetime1">
              <a:rPr lang="ru-RU" smtClean="0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F46CE49-DCF3-4918-AE26-44DDE024E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2" r:id="rId2"/>
    <p:sldLayoutId id="2147483708" r:id="rId3"/>
    <p:sldLayoutId id="2147483703" r:id="rId4"/>
    <p:sldLayoutId id="2147483709" r:id="rId5"/>
    <p:sldLayoutId id="2147483704" r:id="rId6"/>
    <p:sldLayoutId id="2147483710" r:id="rId7"/>
    <p:sldLayoutId id="2147483711" r:id="rId8"/>
    <p:sldLayoutId id="2147483712" r:id="rId9"/>
    <p:sldLayoutId id="2147483705" r:id="rId10"/>
    <p:sldLayoutId id="2147483706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10.gif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9.wmf"/><Relationship Id="rId4" Type="http://schemas.openxmlformats.org/officeDocument/2006/relationships/image" Target="../media/image11.jpeg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image" Target="../media/image18.png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3004" y="1000108"/>
            <a:ext cx="7772400" cy="1470025"/>
          </a:xfrm>
        </p:spPr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5200" dirty="0" smtClean="0">
                <a:solidFill>
                  <a:schemeClr val="accent2">
                    <a:lumMod val="50000"/>
                  </a:schemeClr>
                </a:solidFill>
              </a:rPr>
              <a:t>Лекция 1. Электрическое поле в вакууме</a:t>
            </a:r>
            <a:endParaRPr lang="ru-RU" sz="5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Рисунок 2" descr="st000_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863" y="2714620"/>
            <a:ext cx="6761227" cy="3829062"/>
          </a:xfrm>
          <a:prstGeom prst="rect">
            <a:avLst/>
          </a:prstGeom>
        </p:spPr>
      </p:pic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285852" y="6457914"/>
            <a:ext cx="78597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ru-RU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Музыченко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Я.Б.,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69975" y="571480"/>
            <a:ext cx="7859713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9050" algn="just"/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Линии напряженности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линии, касательные к которым в каждой точке поля направлены также как и вектор напряженности.  </a:t>
            </a:r>
          </a:p>
          <a:p>
            <a:pPr marL="35814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Линии напряженности начинаются на «+» зарядах, заканчиваются на «-» зарядах.  Линии не пересекаются, не замкнуты.</a:t>
            </a:r>
          </a:p>
          <a:p>
            <a:pPr marL="35814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9525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Густота линий напряженности пропорциональна модулю вектора напряженности электрического поля.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812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10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14442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Линии напряженности электрического поля </a:t>
            </a:r>
            <a:endParaRPr lang="ru-RU" sz="30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1" name="Рисунок 10" descr="Img_EPole_Ref_009.jpg"/>
          <p:cNvPicPr>
            <a:picLocks noChangeAspect="1"/>
          </p:cNvPicPr>
          <p:nvPr/>
        </p:nvPicPr>
        <p:blipFill>
          <a:blip r:embed="rId2"/>
          <a:srcRect b="4024"/>
          <a:stretch>
            <a:fillRect/>
          </a:stretch>
        </p:blipFill>
        <p:spPr>
          <a:xfrm>
            <a:off x="1142976" y="1785926"/>
            <a:ext cx="3505217" cy="2428892"/>
          </a:xfrm>
          <a:prstGeom prst="rect">
            <a:avLst/>
          </a:prstGeom>
        </p:spPr>
      </p:pic>
      <p:pic>
        <p:nvPicPr>
          <p:cNvPr id="12" name="Рисунок 11" descr="1577200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0" y="4993677"/>
            <a:ext cx="2286016" cy="18643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69975" y="714356"/>
            <a:ext cx="7859713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905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Напряженность поля системы зарядов равна </a:t>
            </a:r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векторной сумме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напряженностей полей, которое создает каждый из этих зарядов в отдельности.</a:t>
            </a:r>
          </a:p>
          <a:p>
            <a:pPr indent="1905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indent="1905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indent="1905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indent="1905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indent="1905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indent="1905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indent="1905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indent="19050" algn="just"/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Однородное поле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поле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в каждой точке которого напряженность одинакова по модулю и направлению. (Поле равномерно заряженной плоскости, плоского конденсатора).  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603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11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14442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Принцип суперпозиции электрических полей  </a:t>
            </a:r>
            <a:endParaRPr lang="ru-RU" sz="30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9" name="Рисунок 8" descr="s1866865.jpg"/>
          <p:cNvPicPr>
            <a:picLocks noChangeAspect="1"/>
          </p:cNvPicPr>
          <p:nvPr/>
        </p:nvPicPr>
        <p:blipFill>
          <a:blip r:embed="rId3"/>
          <a:srcRect t="34966" r="53750" b="33296"/>
          <a:stretch>
            <a:fillRect/>
          </a:stretch>
        </p:blipFill>
        <p:spPr>
          <a:xfrm>
            <a:off x="1142976" y="2071678"/>
            <a:ext cx="3048008" cy="2347808"/>
          </a:xfrm>
          <a:prstGeom prst="rect">
            <a:avLst/>
          </a:prstGeom>
        </p:spPr>
      </p:pic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4929190" y="2571744"/>
          <a:ext cx="3179762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3" name="Формула" r:id="rId4" imgW="1536480" imgH="266400" progId="Equation.3">
                  <p:embed/>
                </p:oleObj>
              </mc:Choice>
              <mc:Fallback>
                <p:oleObj name="Формула" r:id="rId4" imgW="153648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2571744"/>
                        <a:ext cx="3179762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69975" y="714356"/>
            <a:ext cx="7859713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9050" algn="just"/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Линейная плотность заряда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(однородное распределение заряда):</a:t>
            </a:r>
          </a:p>
          <a:p>
            <a:pPr indent="1905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indent="1905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indent="1905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indent="19050" algn="just"/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Поверхностная плотность заряда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1905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indent="1905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indent="1905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indent="19050" algn="just"/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Объемная плотность заряда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1905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79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12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14442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Распределение зарядов  </a:t>
            </a:r>
            <a:endParaRPr lang="ru-RU" sz="30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2635248" y="1643050"/>
          <a:ext cx="16510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2" name="Формула" r:id="rId3" imgW="799920" imgH="457200" progId="Equation.3">
                  <p:embed/>
                </p:oleObj>
              </mc:Choice>
              <mc:Fallback>
                <p:oleObj name="Формула" r:id="rId3" imgW="79992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48" y="1643050"/>
                        <a:ext cx="1651000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4916488" y="1879592"/>
          <a:ext cx="1677987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3" name="Формула" r:id="rId5" imgW="812520" imgH="228600" progId="Equation.3">
                  <p:embed/>
                </p:oleObj>
              </mc:Choice>
              <mc:Fallback>
                <p:oleObj name="Формула" r:id="rId5" imgW="81252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6488" y="1879592"/>
                        <a:ext cx="1677987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2601911" y="3330575"/>
          <a:ext cx="175577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4" name="Формула" r:id="rId7" imgW="850680" imgH="457200" progId="Equation.3">
                  <p:embed/>
                </p:oleObj>
              </mc:Choice>
              <mc:Fallback>
                <p:oleObj name="Формула" r:id="rId7" imgW="85068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911" y="3330575"/>
                        <a:ext cx="1755775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4740275" y="3435350"/>
          <a:ext cx="19145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5" name="Формула" r:id="rId9" imgW="927000" imgH="291960" progId="Equation.3">
                  <p:embed/>
                </p:oleObj>
              </mc:Choice>
              <mc:Fallback>
                <p:oleObj name="Формула" r:id="rId9" imgW="927000" imgH="2919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0275" y="3435350"/>
                        <a:ext cx="191452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2689225" y="5000625"/>
          <a:ext cx="1808163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6" name="Формула" r:id="rId11" imgW="876240" imgH="457200" progId="Equation.3">
                  <p:embed/>
                </p:oleObj>
              </mc:Choice>
              <mc:Fallback>
                <p:oleObj name="Формула" r:id="rId11" imgW="87624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5000625"/>
                        <a:ext cx="1808163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4786314" y="5176854"/>
          <a:ext cx="18621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7" name="Формула" r:id="rId13" imgW="901440" imgH="291960" progId="Equation.3">
                  <p:embed/>
                </p:oleObj>
              </mc:Choice>
              <mc:Fallback>
                <p:oleObj name="Формула" r:id="rId13" imgW="901440" imgH="2919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4" y="5176854"/>
                        <a:ext cx="186213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69975" y="714356"/>
            <a:ext cx="7859713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9050" algn="ctr"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Поле на оси тонкого равномерно-заряженного кольца. </a:t>
            </a:r>
          </a:p>
          <a:p>
            <a:pPr indent="19050" algn="ctr">
              <a:buAutoNum type="arabicPeriod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indent="1905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Заряд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равномерно распределен по тонкому кольцу радиусом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Найти напряженность, создаваемую кольцом как функцию расстояния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от его центра.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544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13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14442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Распределение зарядов  </a:t>
            </a:r>
            <a:endParaRPr lang="ru-RU" sz="30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69975" y="714356"/>
            <a:ext cx="7859713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9050" algn="ctr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 Поле на продолжении тонкого равномерно-заряженного стержня. </a:t>
            </a:r>
          </a:p>
          <a:p>
            <a:pPr indent="19050" algn="ctr">
              <a:buAutoNum type="arabicPeriod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indent="1905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Заряд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равномерно распределен по тонкому стержню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длиной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Найти напряженность, создаваемую стержнем на расстоянии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от его конца.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812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14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14442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Распределение зарядов  </a:t>
            </a:r>
            <a:endParaRPr lang="ru-RU" sz="30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69975" y="714356"/>
            <a:ext cx="7859713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9050" algn="ctr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 Поле равномерно-заряженной прямой нити. </a:t>
            </a:r>
          </a:p>
          <a:p>
            <a:pPr indent="19050" algn="ctr">
              <a:buAutoNum type="arabicPeriod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indent="1905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Заряд равномерно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распределен по тонкой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бесконечной нити с линейной плотностью </a:t>
            </a: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Найти напряженность, создаваемую нитью на расстоянии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от ее центра и расположенной симметрично относительно ее концов.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7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15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14442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Распределение зарядов  </a:t>
            </a:r>
            <a:endParaRPr lang="ru-RU" sz="30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14442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u="sng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I </a:t>
            </a:r>
            <a:r>
              <a:rPr lang="ru-RU" sz="3600" u="sng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курс, 2</a:t>
            </a:r>
            <a:r>
              <a:rPr lang="en-US" sz="3600" u="sng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3600" u="sng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семестр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3600" u="sng" dirty="0" smtClean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3600" u="sng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ЭЛЕКТРОМАГНЕТИЗМ </a:t>
            </a:r>
            <a:endParaRPr lang="ru-RU" sz="3600" u="sng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1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2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069975" y="1214422"/>
            <a:ext cx="7859713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000" u="sng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3000" u="sng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модуль:</a:t>
            </a:r>
          </a:p>
          <a:p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Электростатика. Постоянный ток.</a:t>
            </a:r>
          </a:p>
          <a:p>
            <a:endParaRPr lang="ru-RU" sz="30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модуль: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Магнитное поле. Электромагнитная индукция, уравнения Максвелла. Колебания и волны.</a:t>
            </a:r>
          </a:p>
          <a:p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14442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Историческая справка </a:t>
            </a:r>
            <a:endParaRPr lang="ru-RU" sz="36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241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3</a:t>
            </a:r>
            <a:endParaRPr lang="ru-RU" sz="2400" dirty="0">
              <a:latin typeface="Corbel" pitchFamily="34" charset="0"/>
            </a:endParaRPr>
          </a:p>
        </p:txBody>
      </p:sp>
      <p:pic>
        <p:nvPicPr>
          <p:cNvPr id="5" name="Рисунок 4" descr="янтарь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4414" y="1285860"/>
            <a:ext cx="2052334" cy="1714488"/>
          </a:xfrm>
          <a:prstGeom prst="rect">
            <a:avLst/>
          </a:prstGeom>
        </p:spPr>
      </p:pic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069975" y="785794"/>
            <a:ext cx="78597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Электрон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(от</a:t>
            </a: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др. греч. -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ἤλεκτρον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– янтарь.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3286116" y="1285860"/>
            <a:ext cx="585788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«Письмо о магните», 1269 г.,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Перегрин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«О проницательности», 1551 г.,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Кардано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(«огни святого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Эльма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») 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магните, магнитных телах и о большом магните – Земле…», 1600 г., первый электроскоп, У. Гильберт;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1672 г.,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Отто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фон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Герике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первая электрическая машина, электризация трением, передача электричества на расстояние;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1785 г., закон Кулона.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1860 г., М. Фарадей,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Максвелл,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ческая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электродинамика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1970-е гг. – теория электрослабого взаимодействия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865_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3852" y="3286124"/>
            <a:ext cx="2112264" cy="21625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43004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3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Электрический заряд </a:t>
            </a:r>
            <a:endParaRPr lang="ru-RU" sz="3600" dirty="0">
              <a:solidFill>
                <a:schemeClr val="accent3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69975" y="1380731"/>
            <a:ext cx="7859713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Свойства электрического заряда: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Существует в двух видах: положительный и отрицательный.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Кратность электрического заряда: любой заряд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всегда кратен заряду электрона.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Закон сохранения электрического заряда: в электрически изолированной системе алгебраическая сумма зарядов не изменяется.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Электрический заряд является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релятивистски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инвариантным: его величина не зависит от системы отсчета, т.е. не зависит движется заряд или покоится.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33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4</a:t>
            </a:r>
            <a:endParaRPr lang="ru-RU" sz="2400" dirty="0">
              <a:latin typeface="Corbel" pitchFamily="34" charset="0"/>
            </a:endParaRPr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1214414" y="844055"/>
          <a:ext cx="2286016" cy="513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Формула" r:id="rId3" imgW="1028520" imgH="228600" progId="Equation.3">
                  <p:embed/>
                </p:oleObj>
              </mc:Choice>
              <mc:Fallback>
                <p:oleObj name="Формула" r:id="rId3" imgW="102852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844055"/>
                        <a:ext cx="2286016" cy="5132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1643042" y="3228986"/>
          <a:ext cx="6357982" cy="628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0" name="Формула" r:id="rId5" imgW="3238200" imgH="317160" progId="Equation.3">
                  <p:embed/>
                </p:oleObj>
              </mc:Choice>
              <mc:Fallback>
                <p:oleObj name="Формула" r:id="rId5" imgW="3238200" imgH="3171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3228986"/>
                        <a:ext cx="6357982" cy="6286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69975" y="5157629"/>
            <a:ext cx="78597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Положительно заряженное тело: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Ne &lt;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Np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Отрицательно заряженное тело: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Ne &gt;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Np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Тело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заряжено: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Ne =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Np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5</a:t>
            </a:r>
            <a:endParaRPr lang="ru-RU" sz="2400" dirty="0">
              <a:latin typeface="Corbel" pitchFamily="34" charset="0"/>
            </a:endParaRPr>
          </a:p>
        </p:txBody>
      </p:sp>
      <p:pic>
        <p:nvPicPr>
          <p:cNvPr id="7" name="Рисунок 6" descr="молекула пентацена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1128707"/>
            <a:ext cx="2517571" cy="1585913"/>
          </a:xfrm>
          <a:prstGeom prst="rect">
            <a:avLst/>
          </a:prstGeom>
        </p:spPr>
      </p:pic>
      <p:pic>
        <p:nvPicPr>
          <p:cNvPr id="8" name="Рисунок 7" descr="Атом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785794"/>
            <a:ext cx="2561766" cy="2357454"/>
          </a:xfrm>
          <a:prstGeom prst="rect">
            <a:avLst/>
          </a:prstGeom>
        </p:spPr>
      </p:pic>
      <p:graphicFrame>
        <p:nvGraphicFramePr>
          <p:cNvPr id="54276" name="Object 1"/>
          <p:cNvGraphicFramePr>
            <a:graphicFrameLocks noChangeAspect="1"/>
          </p:cNvGraphicFramePr>
          <p:nvPr/>
        </p:nvGraphicFramePr>
        <p:xfrm>
          <a:off x="1176339" y="2857496"/>
          <a:ext cx="360997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5" name="Формула" r:id="rId5" imgW="1625400" imgH="317160" progId="Equation.3">
                  <p:embed/>
                </p:oleObj>
              </mc:Choice>
              <mc:Fallback>
                <p:oleObj name="Формула" r:id="rId5" imgW="1625400" imgH="3171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339" y="2857496"/>
                        <a:ext cx="3609975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7" name="Object 1"/>
          <p:cNvGraphicFramePr>
            <a:graphicFrameLocks noChangeAspect="1"/>
          </p:cNvGraphicFramePr>
          <p:nvPr/>
        </p:nvGraphicFramePr>
        <p:xfrm>
          <a:off x="1142976" y="3643314"/>
          <a:ext cx="29337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6" name="Формула" r:id="rId7" imgW="1320480" imgH="304560" progId="Equation.3">
                  <p:embed/>
                </p:oleObj>
              </mc:Choice>
              <mc:Fallback>
                <p:oleObj name="Формула" r:id="rId7" imgW="1320480" imgH="3045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3643314"/>
                        <a:ext cx="2933700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/>
        </p:nvGraphicFramePr>
        <p:xfrm>
          <a:off x="1142976" y="4284663"/>
          <a:ext cx="5105400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7" name="Формула" r:id="rId9" imgW="2298600" imgH="342720" progId="Equation.3">
                  <p:embed/>
                </p:oleObj>
              </mc:Choice>
              <mc:Fallback>
                <p:oleObj name="Формула" r:id="rId9" imgW="2298600" imgH="3427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4284663"/>
                        <a:ext cx="5105400" cy="766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014442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Электрический заряд </a:t>
            </a:r>
            <a:endParaRPr lang="ru-RU" sz="36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57686" y="1357298"/>
            <a:ext cx="46434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1785 г. – начало количественного изучения электрических явлений.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Точечный заряд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заряженное тело, размерами которого можно пренебречь по сравнению с расстоянием до других заряженных тел.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6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Corbel" pitchFamily="34" charset="0"/>
              </a:rPr>
              <a:t>6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014442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Закон Кулона. Закон взаимодействия точечных зарядов. </a:t>
            </a:r>
            <a:endParaRPr lang="ru-RU" sz="36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3" name="Рисунок 12" descr="1-1-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1285860"/>
            <a:ext cx="3357586" cy="4911752"/>
          </a:xfrm>
          <a:prstGeom prst="rect">
            <a:avLst/>
          </a:prstGeom>
        </p:spPr>
      </p:pic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6000760" y="4743773"/>
          <a:ext cx="1362090" cy="1114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4" name="Формула" r:id="rId4" imgW="596880" imgH="482400" progId="Equation.3">
                  <p:embed/>
                </p:oleObj>
              </mc:Choice>
              <mc:Fallback>
                <p:oleObj name="Формула" r:id="rId4" imgW="596880" imgH="4824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60" y="4743773"/>
                        <a:ext cx="1362090" cy="11141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1069975" y="1364921"/>
            <a:ext cx="7859713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Сила взаимодействия между точечными зарядами в </a:t>
            </a:r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вакууме (воздухе)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Электрическая постоянная: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16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Corbel" pitchFamily="34" charset="0"/>
              </a:rPr>
              <a:t>7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1539870" y="2428868"/>
          <a:ext cx="2317750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4" name="Формула" r:id="rId3" imgW="1015920" imgH="507960" progId="Equation.3">
                  <p:embed/>
                </p:oleObj>
              </mc:Choice>
              <mc:Fallback>
                <p:oleObj name="Формула" r:id="rId3" imgW="1015920" imgH="507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0" y="2428868"/>
                        <a:ext cx="2317750" cy="1173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5286380" y="2398713"/>
          <a:ext cx="2057400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5" name="Формула" r:id="rId5" imgW="901440" imgH="507960" progId="Equation.3">
                  <p:embed/>
                </p:oleObj>
              </mc:Choice>
              <mc:Fallback>
                <p:oleObj name="Формула" r:id="rId5" imgW="901440" imgH="507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0" y="2398713"/>
                        <a:ext cx="2057400" cy="1173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1576393" y="3357562"/>
          <a:ext cx="3781425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6" name="Формула" r:id="rId7" imgW="1828800" imgH="558720" progId="Equation.3">
                  <p:embed/>
                </p:oleObj>
              </mc:Choice>
              <mc:Fallback>
                <p:oleObj name="Формула" r:id="rId7" imgW="1828800" imgH="558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93" y="3357562"/>
                        <a:ext cx="3781425" cy="1169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1316037" y="5143512"/>
          <a:ext cx="3255963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7" name="Формула" r:id="rId9" imgW="1574640" imgH="304560" progId="Equation.3">
                  <p:embed/>
                </p:oleObj>
              </mc:Choice>
              <mc:Fallback>
                <p:oleObj name="Формула" r:id="rId9" imgW="1574640" imgH="3045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7" y="5143512"/>
                        <a:ext cx="3255963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302" name="Picture 6"/>
          <p:cNvPicPr>
            <a:picLocks noChangeAspect="1" noChangeArrowheads="1"/>
          </p:cNvPicPr>
          <p:nvPr/>
        </p:nvPicPr>
        <p:blipFill>
          <a:blip r:embed="rId11"/>
          <a:srcRect l="28038" t="54883" r="61530" b="30469"/>
          <a:stretch>
            <a:fillRect/>
          </a:stretch>
        </p:blipFill>
        <p:spPr bwMode="auto">
          <a:xfrm>
            <a:off x="5710245" y="3571876"/>
            <a:ext cx="2533669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303" name="Picture 7"/>
          <p:cNvPicPr>
            <a:picLocks noChangeAspect="1" noChangeArrowheads="1"/>
          </p:cNvPicPr>
          <p:nvPr/>
        </p:nvPicPr>
        <p:blipFill>
          <a:blip r:embed="rId11"/>
          <a:srcRect l="44509" t="56836" r="46706" b="29492"/>
          <a:stretch>
            <a:fillRect/>
          </a:stretch>
        </p:blipFill>
        <p:spPr bwMode="auto">
          <a:xfrm>
            <a:off x="5715008" y="5143512"/>
            <a:ext cx="1928826" cy="1687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1014442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Закон Кулона. Закон взаимодействия точечных зарядов. </a:t>
            </a:r>
            <a:endParaRPr lang="ru-RU" sz="36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69975" y="976387"/>
            <a:ext cx="7859713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Согласно современным представлениям взаимодействия между зарядами осуществляется через поле.</a:t>
            </a:r>
          </a:p>
          <a:p>
            <a:pPr algn="just"/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Электрическое (электромагнитное) поле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определенная форма материи, через которую осуществляются электромагнитные взаимодействия.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Любое заряженное тело, помещенное в какую-либо точку поля оказывается под воздействием силы. </a:t>
            </a:r>
          </a:p>
          <a:p>
            <a:pPr algn="just"/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Электростатическое поле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поле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неподвижных зарядов.</a:t>
            </a:r>
          </a:p>
          <a:p>
            <a:pPr algn="just"/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Пробный заряд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- точечный положительный заряд, который не искажает исследуемое поле, т.е. не вызывает в нем перераспределения зарядов (собственным полем пробного заряда пренебрегают)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33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Corbel" pitchFamily="34" charset="0"/>
              </a:rPr>
              <a:t>8</a:t>
            </a: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14442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Электрическое поле </a:t>
            </a:r>
            <a:endParaRPr lang="ru-RU" sz="36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69975" y="714356"/>
            <a:ext cx="7859713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Характеристики электрического поля:</a:t>
            </a:r>
          </a:p>
          <a:p>
            <a:pPr marL="514350" indent="-514350" algn="just"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Напряженность (силовая).</a:t>
            </a:r>
          </a:p>
          <a:p>
            <a:pPr marL="514350" indent="-514350" algn="just"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Потенциал (энергетическая).</a:t>
            </a:r>
          </a:p>
          <a:p>
            <a:pPr indent="19050" algn="just"/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Напряженность электрического поля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векторная величина, численно равная силе, действующей на единичный положительный заряд, помещенный в данную точку поля. Вектор напряженности совпадает по направлению с силой, действующей на «+» заряд.</a:t>
            </a:r>
          </a:p>
          <a:p>
            <a:pPr indent="1905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indent="1905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indent="1905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indent="19050" algn="just"/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Напряженность поля точечного заряда: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6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9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14442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Напряженность электрического поля </a:t>
            </a:r>
            <a:endParaRPr lang="ru-RU" sz="3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1328724" y="4000504"/>
          <a:ext cx="13144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5" name="Формула" r:id="rId3" imgW="634680" imgH="545760" progId="Equation.3">
                  <p:embed/>
                </p:oleObj>
              </mc:Choice>
              <mc:Fallback>
                <p:oleObj name="Формула" r:id="rId3" imgW="634680" imgH="545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8724" y="4000504"/>
                        <a:ext cx="131445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357554" y="4043374"/>
          <a:ext cx="1209675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6" name="Формула" r:id="rId5" imgW="583920" imgH="457200" progId="Equation.3">
                  <p:embed/>
                </p:oleObj>
              </mc:Choice>
              <mc:Fallback>
                <p:oleObj name="Формула" r:id="rId5" imgW="58392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4043374"/>
                        <a:ext cx="1209675" cy="95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4545013" y="5684838"/>
          <a:ext cx="1390650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7" name="Формула" r:id="rId7" imgW="609480" imgH="507960" progId="Equation.3">
                  <p:embed/>
                </p:oleObj>
              </mc:Choice>
              <mc:Fallback>
                <p:oleObj name="Формула" r:id="rId7" imgW="609480" imgH="5079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5013" y="5684838"/>
                        <a:ext cx="1390650" cy="1173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2071670" y="5684838"/>
          <a:ext cx="1622425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8" name="Формула" r:id="rId9" imgW="711000" imgH="507960" progId="Equation.3">
                  <p:embed/>
                </p:oleObj>
              </mc:Choice>
              <mc:Fallback>
                <p:oleObj name="Формула" r:id="rId9" imgW="711000" imgH="5079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5684838"/>
                        <a:ext cx="1622425" cy="1173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10186</TotalTime>
  <Words>679</Words>
  <Application>Microsoft Office PowerPoint</Application>
  <PresentationFormat>On-screen Show (4:3)</PresentationFormat>
  <Paragraphs>129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Солнцестояние</vt:lpstr>
      <vt:lpstr>Формула</vt:lpstr>
      <vt:lpstr>Лекция 1. Электрическое поле в вакууме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Механика. Молекулярная физика. Термодинамика.</dc:title>
  <dc:creator>Yana</dc:creator>
  <cp:lastModifiedBy>YANA</cp:lastModifiedBy>
  <cp:revision>262</cp:revision>
  <dcterms:created xsi:type="dcterms:W3CDTF">2010-08-31T07:49:46Z</dcterms:created>
  <dcterms:modified xsi:type="dcterms:W3CDTF">2014-02-12T05:25:34Z</dcterms:modified>
</cp:coreProperties>
</file>