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8"/>
  </p:notesMasterIdLst>
  <p:sldIdLst>
    <p:sldId id="256" r:id="rId2"/>
    <p:sldId id="273" r:id="rId3"/>
    <p:sldId id="257" r:id="rId4"/>
    <p:sldId id="258" r:id="rId5"/>
    <p:sldId id="291" r:id="rId6"/>
    <p:sldId id="283" r:id="rId7"/>
    <p:sldId id="267" r:id="rId8"/>
    <p:sldId id="274" r:id="rId9"/>
    <p:sldId id="284" r:id="rId10"/>
    <p:sldId id="285" r:id="rId11"/>
    <p:sldId id="286" r:id="rId12"/>
    <p:sldId id="269" r:id="rId13"/>
    <p:sldId id="287" r:id="rId14"/>
    <p:sldId id="288" r:id="rId15"/>
    <p:sldId id="290" r:id="rId16"/>
    <p:sldId id="28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708C5-C465-4B5A-92FF-32D8D2DCFEA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7C1A8-77D8-4685-A876-89F6BBC772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58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E76AEF-2917-4A7D-BBA7-7A4D998522D8}" type="datetime1">
              <a:rPr lang="ru-RU" smtClean="0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AE4AF5-2AF8-40FE-8AF8-1CBD6788F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2EB9A-13C1-470C-8A17-E3A83734AF44}" type="datetime1">
              <a:rPr lang="ru-RU" smtClean="0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1CAE-C17D-4328-BB85-7DDD28B1B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FA20-1372-482B-A59D-E747FE044D23}" type="datetime1">
              <a:rPr lang="ru-RU" smtClean="0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8F6E5-E73C-4877-A017-BE51F5790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C2A3E-D40E-46AA-BC7C-92E83BBDA81C}" type="datetime1">
              <a:rPr lang="ru-RU" smtClean="0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5AA70-FFF7-4435-BE39-1945DA819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A352BD-4B01-49F2-B4FA-5DD8C8DEE27F}" type="datetime1">
              <a:rPr lang="ru-RU" smtClean="0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FCB45B-2A1B-4458-8E39-42F4147F5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AB928-AAA9-4C08-8192-ECF8E9AFA175}" type="datetime1">
              <a:rPr lang="ru-RU" smtClean="0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F0930-FAB6-43E5-9220-6C542FC4A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00C7EB-D10B-4C98-BE69-1EE3D68113B5}" type="datetime1">
              <a:rPr lang="ru-RU" smtClean="0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390BCE-F68A-4DB7-8156-09EF911C5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75CFB-EA34-426D-A112-E2E09433A566}" type="datetime1">
              <a:rPr lang="ru-RU" smtClean="0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F6B64-A464-47E9-B685-F35097D8E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9DCE9A-99FE-4F44-A499-419B998CB838}" type="datetime1">
              <a:rPr lang="ru-RU" smtClean="0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6FC70-3A0A-4BF1-AF30-C2029AA7D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7B7CDD-7B9E-4FD5-A9FC-DEB7FC347D51}" type="datetime1">
              <a:rPr lang="ru-RU" smtClean="0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9AF459-ED9F-48E9-9494-0EAE7352C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B3FBC8-09CB-4D11-85CB-C94069A9F80F}" type="datetime1">
              <a:rPr lang="ru-RU" smtClean="0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62D5CE-8116-426A-8E26-A99AAB0F6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177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65AD4BE-1420-4A26-A0FC-3AB9F53D48A5}" type="datetime1">
              <a:rPr lang="ru-RU" smtClean="0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F46CE49-DCF3-4918-AE26-44DDE024E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2" r:id="rId2"/>
    <p:sldLayoutId id="2147483708" r:id="rId3"/>
    <p:sldLayoutId id="2147483703" r:id="rId4"/>
    <p:sldLayoutId id="2147483709" r:id="rId5"/>
    <p:sldLayoutId id="2147483704" r:id="rId6"/>
    <p:sldLayoutId id="2147483710" r:id="rId7"/>
    <p:sldLayoutId id="2147483711" r:id="rId8"/>
    <p:sldLayoutId id="2147483712" r:id="rId9"/>
    <p:sldLayoutId id="2147483705" r:id="rId10"/>
    <p:sldLayoutId id="2147483706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6.gif"/><Relationship Id="rId4" Type="http://schemas.openxmlformats.org/officeDocument/2006/relationships/image" Target="../media/image3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gif"/><Relationship Id="rId5" Type="http://schemas.openxmlformats.org/officeDocument/2006/relationships/image" Target="../media/image38.gif"/><Relationship Id="rId4" Type="http://schemas.openxmlformats.org/officeDocument/2006/relationships/image" Target="../media/image3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1.gif"/><Relationship Id="rId5" Type="http://schemas.openxmlformats.org/officeDocument/2006/relationships/image" Target="../media/image38.gif"/><Relationship Id="rId4" Type="http://schemas.openxmlformats.org/officeDocument/2006/relationships/image" Target="../media/image4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4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4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2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1.wmf"/><Relationship Id="rId5" Type="http://schemas.openxmlformats.org/officeDocument/2006/relationships/image" Target="../media/image12.jpe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6.bin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wmf"/><Relationship Id="rId9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9.pn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jpeg"/><Relationship Id="rId5" Type="http://schemas.openxmlformats.org/officeDocument/2006/relationships/image" Target="../media/image17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5.bin"/><Relationship Id="rId3" Type="http://schemas.openxmlformats.org/officeDocument/2006/relationships/image" Target="../media/image26.png"/><Relationship Id="rId7" Type="http://schemas.openxmlformats.org/officeDocument/2006/relationships/image" Target="../media/image22.wmf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4.bin"/><Relationship Id="rId5" Type="http://schemas.openxmlformats.org/officeDocument/2006/relationships/image" Target="../media/image21.wmf"/><Relationship Id="rId10" Type="http://schemas.openxmlformats.org/officeDocument/2006/relationships/image" Target="../media/image27.png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3.wmf"/><Relationship Id="rId14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6.bin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31.wmf"/><Relationship Id="rId5" Type="http://schemas.openxmlformats.org/officeDocument/2006/relationships/image" Target="../media/image32.gif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28.wmf"/><Relationship Id="rId9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3004" y="500042"/>
            <a:ext cx="7772400" cy="1470025"/>
          </a:xfrm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5200" dirty="0" smtClean="0">
                <a:solidFill>
                  <a:schemeClr val="accent2">
                    <a:lumMod val="50000"/>
                  </a:schemeClr>
                </a:solidFill>
              </a:rPr>
              <a:t>Лекция 2. Теорема Остроградского – Гаусса</a:t>
            </a:r>
            <a:endParaRPr lang="ru-RU" sz="5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500306"/>
            <a:ext cx="2439185" cy="3286124"/>
          </a:xfrm>
          <a:prstGeom prst="rect">
            <a:avLst/>
          </a:prstGeom>
        </p:spPr>
      </p:pic>
      <p:pic>
        <p:nvPicPr>
          <p:cNvPr id="5" name="Рисунок 4" descr="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6447" y="2571744"/>
            <a:ext cx="4298957" cy="3224218"/>
          </a:xfrm>
          <a:prstGeom prst="rect">
            <a:avLst/>
          </a:prstGeom>
        </p:spPr>
      </p:pic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214414" y="6457914"/>
            <a:ext cx="78597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© Музыченко Я.Б., 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ru-RU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500694" y="3000372"/>
            <a:ext cx="2000264" cy="12144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69975" y="664092"/>
            <a:ext cx="7859713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763" indent="-4763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Применяется для расчета электрических полей в задачах со специальной симметрией 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763" indent="-4763"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Напряженность электрического поля бесконечной равномерно заряженной плоскости с поверхностной плотностью заряда 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14442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Применение теоремы Гаусса 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9" name="Рисунок 8" descr="gauss-shee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2928934"/>
            <a:ext cx="3071834" cy="2303876"/>
          </a:xfrm>
          <a:prstGeom prst="rect">
            <a:avLst/>
          </a:prstGeom>
        </p:spPr>
      </p:pic>
      <p:graphicFrame>
        <p:nvGraphicFramePr>
          <p:cNvPr id="57345" name="Object 6"/>
          <p:cNvGraphicFramePr>
            <a:graphicFrameLocks noChangeAspect="1"/>
          </p:cNvGraphicFramePr>
          <p:nvPr/>
        </p:nvGraphicFramePr>
        <p:xfrm>
          <a:off x="5857884" y="3143248"/>
          <a:ext cx="1169987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7" name="Формула" r:id="rId4" imgW="634680" imgH="495000" progId="Equation.3">
                  <p:embed/>
                </p:oleObj>
              </mc:Choice>
              <mc:Fallback>
                <p:oleObj name="Формула" r:id="rId4" imgW="634680" imgH="495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4" y="3143248"/>
                        <a:ext cx="1169987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4357686" y="4214818"/>
            <a:ext cx="44291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5250" indent="-4763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Поле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однородно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(в каждой точке поля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E=const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1014442" y="5344760"/>
            <a:ext cx="774323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225" indent="-530225" algn="just">
              <a:tabLst>
                <a:tab pos="442913" algn="l"/>
              </a:tabLst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 Напряженность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поля двух бесконечных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равномерно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заряженных параллельных плоскостей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995858" y="3000372"/>
            <a:ext cx="3790984" cy="17145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69975" y="664092"/>
            <a:ext cx="785971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4025" indent="-4763"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Напряженность электрического поля цилиндра (нити) радиусом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равномерно заряженного с линейной плотностью 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14442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Применение теоремы Гаусса 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7345" name="Object 6"/>
          <p:cNvGraphicFramePr>
            <a:graphicFrameLocks noChangeAspect="1"/>
          </p:cNvGraphicFramePr>
          <p:nvPr/>
        </p:nvGraphicFramePr>
        <p:xfrm>
          <a:off x="5165725" y="3178179"/>
          <a:ext cx="33909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1" name="Формула" r:id="rId3" imgW="1841400" imgH="749160" progId="Equation.3">
                  <p:embed/>
                </p:oleObj>
              </mc:Choice>
              <mc:Fallback>
                <p:oleObj name="Формула" r:id="rId3" imgW="1841400" imgH="7491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5725" y="3178179"/>
                        <a:ext cx="3390900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Рисунок 10" descr="image132.gif"/>
          <p:cNvPicPr>
            <a:picLocks noChangeAspect="1"/>
          </p:cNvPicPr>
          <p:nvPr/>
        </p:nvPicPr>
        <p:blipFill>
          <a:blip r:embed="rId5"/>
          <a:srcRect b="10511"/>
          <a:stretch>
            <a:fillRect/>
          </a:stretch>
        </p:blipFill>
        <p:spPr>
          <a:xfrm>
            <a:off x="2110241" y="2643182"/>
            <a:ext cx="2390321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857752" y="2143116"/>
            <a:ext cx="3790984" cy="17145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69975" y="664092"/>
            <a:ext cx="785971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4025" indent="-4763"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 Напряженность электрического поля равномерно заряженной сферы радиусом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 зарядом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14442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Применение теоремы Гаусса 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7345" name="Object 6"/>
          <p:cNvGraphicFramePr>
            <a:graphicFrameLocks noChangeAspect="1"/>
          </p:cNvGraphicFramePr>
          <p:nvPr/>
        </p:nvGraphicFramePr>
        <p:xfrm>
          <a:off x="4945063" y="2320927"/>
          <a:ext cx="35560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8" name="Формула" r:id="rId3" imgW="1930320" imgH="749160" progId="Equation.3">
                  <p:embed/>
                </p:oleObj>
              </mc:Choice>
              <mc:Fallback>
                <p:oleObj name="Формула" r:id="rId3" imgW="1930320" imgH="7491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5063" y="2320927"/>
                        <a:ext cx="3556000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Рисунок 11" descr="image092.gif"/>
          <p:cNvPicPr>
            <a:picLocks noChangeAspect="1"/>
          </p:cNvPicPr>
          <p:nvPr/>
        </p:nvPicPr>
        <p:blipFill>
          <a:blip r:embed="rId5"/>
          <a:srcRect b="8906"/>
          <a:stretch>
            <a:fillRect/>
          </a:stretch>
        </p:blipFill>
        <p:spPr>
          <a:xfrm>
            <a:off x="1895471" y="1928802"/>
            <a:ext cx="2105025" cy="2143140"/>
          </a:xfrm>
          <a:prstGeom prst="rect">
            <a:avLst/>
          </a:prstGeom>
        </p:spPr>
      </p:pic>
      <p:pic>
        <p:nvPicPr>
          <p:cNvPr id="13" name="Рисунок 12" descr="image104.gif"/>
          <p:cNvPicPr>
            <a:picLocks noChangeAspect="1"/>
          </p:cNvPicPr>
          <p:nvPr/>
        </p:nvPicPr>
        <p:blipFill>
          <a:blip r:embed="rId6"/>
          <a:srcRect b="12011"/>
          <a:stretch>
            <a:fillRect/>
          </a:stretch>
        </p:blipFill>
        <p:spPr>
          <a:xfrm>
            <a:off x="3714744" y="4500569"/>
            <a:ext cx="2428892" cy="1932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857752" y="2571744"/>
            <a:ext cx="3790984" cy="19288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69975" y="664092"/>
            <a:ext cx="785971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4025" indent="-4763"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5.  Напряженность электрического поля равномерно заряженного по объему шара радиусом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 зарядом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14442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Применение теоремы Гаусса 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7345" name="Object 6"/>
          <p:cNvGraphicFramePr>
            <a:graphicFrameLocks noChangeAspect="1"/>
          </p:cNvGraphicFramePr>
          <p:nvPr/>
        </p:nvGraphicFramePr>
        <p:xfrm>
          <a:off x="4857752" y="2587633"/>
          <a:ext cx="3695700" cy="191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5" name="Формула" r:id="rId3" imgW="2006280" imgH="1028520" progId="Equation.3">
                  <p:embed/>
                </p:oleObj>
              </mc:Choice>
              <mc:Fallback>
                <p:oleObj name="Формула" r:id="rId3" imgW="2006280" imgH="1028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2587633"/>
                        <a:ext cx="3695700" cy="191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Рисунок 11" descr="image092.gif"/>
          <p:cNvPicPr>
            <a:picLocks noChangeAspect="1"/>
          </p:cNvPicPr>
          <p:nvPr/>
        </p:nvPicPr>
        <p:blipFill>
          <a:blip r:embed="rId5"/>
          <a:srcRect b="8906"/>
          <a:stretch>
            <a:fillRect/>
          </a:stretch>
        </p:blipFill>
        <p:spPr>
          <a:xfrm>
            <a:off x="1752595" y="2428868"/>
            <a:ext cx="2105025" cy="2143140"/>
          </a:xfrm>
          <a:prstGeom prst="rect">
            <a:avLst/>
          </a:prstGeom>
        </p:spPr>
      </p:pic>
      <p:pic>
        <p:nvPicPr>
          <p:cNvPr id="11" name="Рисунок 10" descr="image126.gif"/>
          <p:cNvPicPr>
            <a:picLocks noChangeAspect="1"/>
          </p:cNvPicPr>
          <p:nvPr/>
        </p:nvPicPr>
        <p:blipFill>
          <a:blip r:embed="rId6"/>
          <a:srcRect b="10313"/>
          <a:stretch>
            <a:fillRect/>
          </a:stretch>
        </p:blipFill>
        <p:spPr>
          <a:xfrm>
            <a:off x="3786182" y="4643446"/>
            <a:ext cx="2643206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69975" y="857232"/>
            <a:ext cx="7859713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Теорема Гаусса в интегральной форме:</a:t>
            </a:r>
          </a:p>
          <a:p>
            <a:pPr marL="514350" indent="-5143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или </a:t>
            </a:r>
          </a:p>
          <a:p>
            <a:pPr marL="514350" indent="-5143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763" indent="-4763" algn="just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V→0  (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плотность в объеме можно считать постоянной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2438400"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дивергенция </a:t>
            </a: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14442" y="30163"/>
            <a:ext cx="8129558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3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Теорема Гаусса в дифференциальной форме </a:t>
            </a:r>
            <a:endParaRPr lang="ru-RU" sz="33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2884506" y="1530350"/>
          <a:ext cx="43307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0" name="Формула" r:id="rId3" imgW="2349360" imgH="520560" progId="Equation.3">
                  <p:embed/>
                </p:oleObj>
              </mc:Choice>
              <mc:Fallback>
                <p:oleObj name="Формула" r:id="rId3" imgW="2349360" imgH="5205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506" y="1530350"/>
                        <a:ext cx="4330700" cy="969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3910013" y="2928938"/>
          <a:ext cx="2224087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1" name="Формула" r:id="rId5" imgW="1206360" imgH="520560" progId="Equation.3">
                  <p:embed/>
                </p:oleObj>
              </mc:Choice>
              <mc:Fallback>
                <p:oleObj name="Формула" r:id="rId5" imgW="1206360" imgH="52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0013" y="2928938"/>
                        <a:ext cx="2224087" cy="969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3635375" y="4714875"/>
          <a:ext cx="2668588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2" name="Формула" r:id="rId7" imgW="1447560" imgH="520560" progId="Equation.3">
                  <p:embed/>
                </p:oleObj>
              </mc:Choice>
              <mc:Fallback>
                <p:oleObj name="Формула" r:id="rId7" imgW="1447560" imgH="5205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714875"/>
                        <a:ext cx="2668588" cy="969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1285852" y="5745186"/>
          <a:ext cx="2716213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3" name="Формула" r:id="rId9" imgW="1473120" imgH="520560" progId="Equation.3">
                  <p:embed/>
                </p:oleObj>
              </mc:Choice>
              <mc:Fallback>
                <p:oleObj name="Формула" r:id="rId9" imgW="1473120" imgH="5205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5745186"/>
                        <a:ext cx="2716213" cy="969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3214678" y="5072074"/>
            <a:ext cx="3429024" cy="10715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69975" y="857232"/>
            <a:ext cx="7859713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Дивергенция векторного поля в декартовых координатах: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Векторный дифференциальный оператор набла: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Теорема Гаусса в дифференциальной форме:</a:t>
            </a: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14442" y="30163"/>
            <a:ext cx="8129558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3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Теорема Гаусса в дифференциальной форме </a:t>
            </a:r>
            <a:endParaRPr lang="ru-RU" sz="33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2857488" y="1783774"/>
          <a:ext cx="3571900" cy="1002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6" name="Формула" r:id="rId3" imgW="1828800" imgH="507960" progId="Equation.3">
                  <p:embed/>
                </p:oleObj>
              </mc:Choice>
              <mc:Fallback>
                <p:oleObj name="Формула" r:id="rId3" imgW="1828800" imgH="5079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1783774"/>
                        <a:ext cx="3571900" cy="10022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3286116" y="3429000"/>
          <a:ext cx="3100388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7" name="Формула" r:id="rId5" imgW="1587240" imgH="482400" progId="Equation.3">
                  <p:embed/>
                </p:oleObj>
              </mc:Choice>
              <mc:Fallback>
                <p:oleObj name="Формула" r:id="rId5" imgW="158724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3429000"/>
                        <a:ext cx="3100388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5"/>
          <p:cNvGraphicFramePr>
            <a:graphicFrameLocks noChangeAspect="1"/>
          </p:cNvGraphicFramePr>
          <p:nvPr/>
        </p:nvGraphicFramePr>
        <p:xfrm>
          <a:off x="3714744" y="5143512"/>
          <a:ext cx="24796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8" name="Формула" r:id="rId7" imgW="1269720" imgH="495000" progId="Equation.3">
                  <p:embed/>
                </p:oleObj>
              </mc:Choice>
              <mc:Fallback>
                <p:oleObj name="Формула" r:id="rId7" imgW="1269720" imgH="495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5143512"/>
                        <a:ext cx="2479675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143240" y="3214686"/>
            <a:ext cx="3429024" cy="10715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69975" y="664092"/>
            <a:ext cx="7859713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763" indent="-476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Теорема Гаусса в дифференциальной форме является локальной теоремой: она связывает плотность 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divE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одной и той же точке поля. </a:t>
            </a:r>
          </a:p>
          <a:p>
            <a:pPr marL="4763" indent="-476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 всех точках поля где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div&gt;0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имеются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поля – положительные заряды, а в тех точках где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div&lt;0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находятся отрицательные заряды –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стоки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поля.</a:t>
            </a:r>
          </a:p>
          <a:p>
            <a:pPr marL="4763" indent="-476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763" indent="-476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763" indent="-476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763" indent="-476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Теорема Гаусса в интегральной форме устанавливает взаимосвязь между физическими величинами в сколь угодно далеких точках пространства в один и тот же момент времени.</a:t>
            </a:r>
          </a:p>
          <a:p>
            <a:pPr marL="514350" indent="-51435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14442" y="30163"/>
            <a:ext cx="8129558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3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Теорема Гаусса</a:t>
            </a:r>
            <a:endParaRPr lang="ru-RU" sz="33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3643306" y="3214686"/>
          <a:ext cx="24796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4" name="Формула" r:id="rId3" imgW="1269720" imgH="495000" progId="Equation.3">
                  <p:embed/>
                </p:oleObj>
              </mc:Choice>
              <mc:Fallback>
                <p:oleObj name="Формула" r:id="rId3" imgW="1269720" imgH="495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3214686"/>
                        <a:ext cx="2479675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786182" y="5643578"/>
            <a:ext cx="3714776" cy="10715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4214810" y="5715016"/>
          <a:ext cx="2995612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5" name="Формула" r:id="rId5" imgW="1625400" imgH="520560" progId="Equation.3">
                  <p:embed/>
                </p:oleObj>
              </mc:Choice>
              <mc:Fallback>
                <p:oleObj name="Формула" r:id="rId5" imgW="1625400" imgH="520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0" y="5715016"/>
                        <a:ext cx="2995612" cy="969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14442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Принцип суперпозиции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3600" u="sng" dirty="0" smtClean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000100" y="3071810"/>
            <a:ext cx="81439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Расчет напряженности протяженных заряженных тел:</a:t>
            </a:r>
          </a:p>
          <a:p>
            <a:endParaRPr lang="ru-RU" sz="26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заряженное тело разбивают на бесконечно малые части, считая их точечными зарядами;</a:t>
            </a:r>
          </a:p>
          <a:p>
            <a:pPr marL="514350" indent="-514350">
              <a:buAutoNum type="arabicPeriod"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расчет  напряженности  поля, создаваемого отдельными частями;</a:t>
            </a:r>
          </a:p>
          <a:p>
            <a:pPr marL="514350" indent="-514350">
              <a:buAutoNum type="arabicPeriod"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суммирование  напряженностей согласно принципу суперпозиции;</a:t>
            </a:r>
          </a:p>
          <a:p>
            <a:pPr marL="514350" indent="-514350">
              <a:buAutoNum type="arabicPeriod"/>
            </a:pP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суммирование  → интегрирование.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s1866865.jpg"/>
          <p:cNvPicPr>
            <a:picLocks noChangeAspect="1"/>
          </p:cNvPicPr>
          <p:nvPr/>
        </p:nvPicPr>
        <p:blipFill>
          <a:blip r:embed="rId4"/>
          <a:srcRect t="36738" r="53750" b="33296"/>
          <a:stretch>
            <a:fillRect/>
          </a:stretch>
        </p:blipFill>
        <p:spPr>
          <a:xfrm>
            <a:off x="1214414" y="785794"/>
            <a:ext cx="3143272" cy="2286016"/>
          </a:xfrm>
          <a:prstGeom prst="rect">
            <a:avLst/>
          </a:prstGeom>
        </p:spPr>
      </p:pic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4786314" y="1785926"/>
          <a:ext cx="317976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" name="Формула" r:id="rId5" imgW="1536480" imgH="266400" progId="Equation.3">
                  <p:embed/>
                </p:oleObj>
              </mc:Choice>
              <mc:Fallback>
                <p:oleObj name="Формула" r:id="rId5" imgW="1536480" imgH="2664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4" y="1785926"/>
                        <a:ext cx="3179762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14442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Историческая справка </a:t>
            </a:r>
            <a:endParaRPr lang="ru-RU" sz="36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069975" y="785794"/>
            <a:ext cx="7859713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Теорема Остроградского – Гаусса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основная теорема электродинамики; применяется для расчета электрических полей; входит в систему уравнений Максвелла.</a:t>
            </a:r>
          </a:p>
          <a:p>
            <a:pPr marL="1790700" algn="just"/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1826 г. – М.В. Остроградский, вывел общую формулу, не связанную с задачами физики (электродинамики). (преобразование объемного интеграла к поверхностному).</a:t>
            </a:r>
          </a:p>
          <a:p>
            <a:pPr marL="1790700"/>
            <a:endParaRPr lang="ru-RU" sz="2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90700" algn="just"/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1844 г. – К.Ф. Гаусс,  взаимосвязь потока вектора напряженности электрического поля и зарядом в объеме, ограниченной этой поверхностью.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gau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4786322"/>
            <a:ext cx="1285884" cy="1648269"/>
          </a:xfrm>
          <a:prstGeom prst="rect">
            <a:avLst/>
          </a:prstGeom>
        </p:spPr>
      </p:pic>
      <p:pic>
        <p:nvPicPr>
          <p:cNvPr id="12" name="Рисунок 11" descr="остроградский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290" y="2571744"/>
            <a:ext cx="1357322" cy="18114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43004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Поток вектора напряженности электрического поля </a:t>
            </a:r>
            <a:endParaRPr lang="ru-RU" sz="36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2786050" y="1500174"/>
            <a:ext cx="635795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895350"/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Поток </a:t>
            </a:r>
            <a:r>
              <a:rPr lang="en-US" sz="26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 через площадку </a:t>
            </a:r>
            <a:r>
              <a:rPr lang="en-US" sz="26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895350" indent="-171450" algn="just">
              <a:buFontTx/>
              <a:buChar char="-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ропорционален числу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линий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напряженности электрического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поля, пронизывающих площадку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628650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628650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628650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проекция вектора напряженности на направление нормали.</a:t>
            </a:r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3571868" y="2096096"/>
          <a:ext cx="5428464" cy="618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name="Формула" r:id="rId3" imgW="2476440" imgH="279360" progId="Equation.3">
                  <p:embed/>
                </p:oleObj>
              </mc:Choice>
              <mc:Fallback>
                <p:oleObj name="Формула" r:id="rId3" imgW="2476440" imgH="2793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2096096"/>
                        <a:ext cx="5428464" cy="6185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9" name="Рисунок 8" descr="Img_T-66-00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1538" y="1589542"/>
            <a:ext cx="2428892" cy="2196648"/>
          </a:xfrm>
          <a:prstGeom prst="rect">
            <a:avLst/>
          </a:prstGeom>
        </p:spPr>
      </p:pic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1285852" y="4071942"/>
          <a:ext cx="16573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Формула" r:id="rId6" imgW="799920" imgH="241200" progId="Equation.3">
                  <p:embed/>
                </p:oleObj>
              </mc:Choice>
              <mc:Fallback>
                <p:oleObj name="Формула" r:id="rId6" imgW="79992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4071942"/>
                        <a:ext cx="165735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1285852" y="4714884"/>
          <a:ext cx="21050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Формула" r:id="rId8" imgW="1015920" imgH="241200" progId="Equation.3">
                  <p:embed/>
                </p:oleObj>
              </mc:Choice>
              <mc:Fallback>
                <p:oleObj name="Формула" r:id="rId8" imgW="101592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4714884"/>
                        <a:ext cx="2105025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4071934" y="6000768"/>
            <a:ext cx="1714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] = B∙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1357290" y="2786058"/>
          <a:ext cx="360346" cy="2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" name="Формула" r:id="rId10" imgW="241200" imgH="190440" progId="Equation.3">
                  <p:embed/>
                </p:oleObj>
              </mc:Choice>
              <mc:Fallback>
                <p:oleObj name="Формула" r:id="rId10" imgW="241200" imgH="1904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2786058"/>
                        <a:ext cx="360346" cy="285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43004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Поток вектора напряженности электрического поля </a:t>
            </a:r>
            <a:endParaRPr lang="ru-RU" sz="36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43608" y="1500174"/>
            <a:ext cx="810039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Поток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– величина алгебраическая – знак зависит от выбора направления нормали к поверхности.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50" t="26250" r="50922" b="47177"/>
          <a:stretch/>
        </p:blipFill>
        <p:spPr bwMode="auto">
          <a:xfrm>
            <a:off x="3419872" y="2492896"/>
            <a:ext cx="2304256" cy="3467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029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43004" y="30163"/>
            <a:ext cx="8200996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Поток вектора напряженности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142976" y="714356"/>
            <a:ext cx="7715304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через произвольную поверхность:</a:t>
            </a:r>
          </a:p>
          <a:p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через замкнутую поверхность: </a:t>
            </a:r>
          </a:p>
          <a:p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однородного поля (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E=const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через поверхность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угол между нормалью к поверхности и линиями напряженности электрического поля.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2484452" y="1357313"/>
          <a:ext cx="4230688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8" name="Формула" r:id="rId3" imgW="1930320" imgH="444240" progId="Equation.3">
                  <p:embed/>
                </p:oleObj>
              </mc:Choice>
              <mc:Fallback>
                <p:oleObj name="Формула" r:id="rId3" imgW="1930320" imgH="444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52" y="1357313"/>
                        <a:ext cx="4230688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12" name="Object 1"/>
          <p:cNvGraphicFramePr>
            <a:graphicFrameLocks noChangeAspect="1"/>
          </p:cNvGraphicFramePr>
          <p:nvPr/>
        </p:nvGraphicFramePr>
        <p:xfrm>
          <a:off x="2428860" y="3159130"/>
          <a:ext cx="4230688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9" name="Формула" r:id="rId5" imgW="1930320" imgH="444240" progId="Equation.3">
                  <p:embed/>
                </p:oleObj>
              </mc:Choice>
              <mc:Fallback>
                <p:oleObj name="Формула" r:id="rId5" imgW="193032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3159130"/>
                        <a:ext cx="4230688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Рисунок 13" descr="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15206" y="2193717"/>
            <a:ext cx="1500198" cy="2021101"/>
          </a:xfrm>
          <a:prstGeom prst="rect">
            <a:avLst/>
          </a:prstGeom>
        </p:spPr>
      </p:pic>
      <p:graphicFrame>
        <p:nvGraphicFramePr>
          <p:cNvPr id="17" name="Object 1"/>
          <p:cNvGraphicFramePr>
            <a:graphicFrameLocks noChangeAspect="1"/>
          </p:cNvGraphicFramePr>
          <p:nvPr/>
        </p:nvGraphicFramePr>
        <p:xfrm>
          <a:off x="2389188" y="4995863"/>
          <a:ext cx="489426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0" name="Формула" r:id="rId8" imgW="2234880" imgH="279360" progId="Equation.3">
                  <p:embed/>
                </p:oleObj>
              </mc:Choice>
              <mc:Fallback>
                <p:oleObj name="Формула" r:id="rId8" imgW="2234880" imgH="2793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8" y="4995863"/>
                        <a:ext cx="4894262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071802" y="2071678"/>
            <a:ext cx="3714776" cy="12144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071538" y="714356"/>
                <a:ext cx="7858148" cy="1245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Поток вектора напряженности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через замкнутую поверхность равен алгебраической сумме зарядов, заключенных внутри этой поверхности, деленной на </a:t>
                </a:r>
                <a:r>
                  <a:rPr lang="el-GR" sz="2400" dirty="0" smtClean="0">
                    <a:latin typeface="Times New Roman" pitchFamily="18" charset="0"/>
                    <a:cs typeface="Times New Roman" pitchFamily="18" charset="0"/>
                  </a:rPr>
                  <a:t>ε</a:t>
                </a:r>
                <a:r>
                  <a:rPr lang="ru-RU" sz="2400" baseline="-25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538" y="714356"/>
                <a:ext cx="7858148" cy="1245084"/>
              </a:xfrm>
              <a:prstGeom prst="rect">
                <a:avLst/>
              </a:prstGeom>
              <a:blipFill rotWithShape="1">
                <a:blip r:embed="rId3"/>
                <a:stretch>
                  <a:fillRect l="-1241" r="-1164" b="-107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014442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Теорема Гаусса 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428992" y="2071678"/>
          <a:ext cx="3089275" cy="115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Формула" r:id="rId4" imgW="1409400" imgH="520560" progId="Equation.3">
                  <p:embed/>
                </p:oleObj>
              </mc:Choice>
              <mc:Fallback>
                <p:oleObj name="Формула" r:id="rId4" imgW="1409400" imgH="520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2071678"/>
                        <a:ext cx="3089275" cy="1154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Рисунок 10" descr="flux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8728" y="4178355"/>
            <a:ext cx="2786082" cy="2679669"/>
          </a:xfrm>
          <a:prstGeom prst="rect">
            <a:avLst/>
          </a:prstGeom>
        </p:spPr>
      </p:pic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4857752" y="4357694"/>
          <a:ext cx="755650" cy="204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9" name="Формула" r:id="rId7" imgW="393480" imgH="1054080" progId="Equation.3">
                  <p:embed/>
                </p:oleObj>
              </mc:Choice>
              <mc:Fallback>
                <p:oleObj name="Формула" r:id="rId7" imgW="393480" imgH="10540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4357694"/>
                        <a:ext cx="755650" cy="204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357290" y="3571876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S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S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S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замкнутые поверхности.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1069975" y="669177"/>
            <a:ext cx="78597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Телесный угол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часть пространства, ограниченная некоторой конической поверхностью.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014442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Доказательство 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теоремы Гаусса 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3" name="Рисунок 12" descr="Chapter 2-13.gif"/>
          <p:cNvPicPr>
            <a:picLocks noChangeAspect="1"/>
          </p:cNvPicPr>
          <p:nvPr/>
        </p:nvPicPr>
        <p:blipFill>
          <a:blip r:embed="rId3"/>
          <a:srcRect b="24264"/>
          <a:stretch>
            <a:fillRect/>
          </a:stretch>
        </p:blipFill>
        <p:spPr>
          <a:xfrm>
            <a:off x="1142976" y="1643050"/>
            <a:ext cx="3503990" cy="1500198"/>
          </a:xfrm>
          <a:prstGeom prst="rect">
            <a:avLst/>
          </a:prstGeom>
        </p:spPr>
      </p:pic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5357818" y="1716083"/>
          <a:ext cx="242093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7" name="Формула" r:id="rId4" imgW="1104840" imgH="482400" progId="Equation.3">
                  <p:embed/>
                </p:oleObj>
              </mc:Choice>
              <mc:Fallback>
                <p:oleObj name="Формула" r:id="rId4" imgW="110484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8" y="1716083"/>
                        <a:ext cx="2420937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2778115" y="2143116"/>
          <a:ext cx="36512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8" name="Формула" r:id="rId6" imgW="126720" imgH="139680" progId="Equation.3">
                  <p:embed/>
                </p:oleObj>
              </mc:Choice>
              <mc:Fallback>
                <p:oleObj name="Формула" r:id="rId6" imgW="126720" imgH="1396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15" y="2143116"/>
                        <a:ext cx="365125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4" name="Object 8"/>
          <p:cNvGraphicFramePr>
            <a:graphicFrameLocks noChangeAspect="1"/>
          </p:cNvGraphicFramePr>
          <p:nvPr/>
        </p:nvGraphicFramePr>
        <p:xfrm>
          <a:off x="1214414" y="3357562"/>
          <a:ext cx="353377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9" name="Формула" r:id="rId8" imgW="1612800" imgH="228600" progId="Equation.3">
                  <p:embed/>
                </p:oleObj>
              </mc:Choice>
              <mc:Fallback>
                <p:oleObj name="Формула" r:id="rId8" imgW="16128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3357562"/>
                        <a:ext cx="3533775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1071538" y="3857628"/>
            <a:ext cx="7786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1 стерадиан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телесный угол, вырезающий на сфере, описанной вокруг вершины угла, поверхность, площадь которой равна квадрату радиуса сферы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Рисунок 17" descr="220px-Steradian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85852" y="5214950"/>
            <a:ext cx="1381144" cy="1381144"/>
          </a:xfrm>
          <a:prstGeom prst="rect">
            <a:avLst/>
          </a:prstGeom>
        </p:spPr>
      </p:pic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3929058" y="5143512"/>
          <a:ext cx="4340225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0" name="Формула" r:id="rId11" imgW="1981080" imgH="545760" progId="Equation.3">
                  <p:embed/>
                </p:oleObj>
              </mc:Choice>
              <mc:Fallback>
                <p:oleObj name="Формула" r:id="rId11" imgW="1981080" imgH="5457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5143512"/>
                        <a:ext cx="4340225" cy="120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6" name="Object 10"/>
          <p:cNvGraphicFramePr>
            <a:graphicFrameLocks noChangeAspect="1"/>
          </p:cNvGraphicFramePr>
          <p:nvPr/>
        </p:nvGraphicFramePr>
        <p:xfrm>
          <a:off x="1428728" y="2143116"/>
          <a:ext cx="454027" cy="309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1" name="Формула" r:id="rId13" imgW="279360" imgH="190440" progId="Equation.3">
                  <p:embed/>
                </p:oleObj>
              </mc:Choice>
              <mc:Fallback>
                <p:oleObj name="Формула" r:id="rId13" imgW="279360" imgH="1904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2143116"/>
                        <a:ext cx="454027" cy="3095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1071538" y="5286388"/>
            <a:ext cx="3714776" cy="12144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1069975" y="669177"/>
            <a:ext cx="78597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Поле точечного заряда: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014442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Доказательство теоремы Гаусса </a:t>
            </a:r>
            <a:endParaRPr lang="ru-RU" sz="32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3143240" y="1214422"/>
          <a:ext cx="1895473" cy="923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5" name="Формула" r:id="rId3" imgW="1028520" imgH="495000" progId="Equation.3">
                  <p:embed/>
                </p:oleObj>
              </mc:Choice>
              <mc:Fallback>
                <p:oleObj name="Формула" r:id="rId3" imgW="1028520" imgH="495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1214422"/>
                        <a:ext cx="1895473" cy="923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Рисунок 15" descr="Image985a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4414" y="1357298"/>
            <a:ext cx="1571628" cy="1610919"/>
          </a:xfrm>
          <a:prstGeom prst="rect">
            <a:avLst/>
          </a:prstGeom>
        </p:spPr>
      </p:pic>
      <p:graphicFrame>
        <p:nvGraphicFramePr>
          <p:cNvPr id="20" name="Object 8"/>
          <p:cNvGraphicFramePr>
            <a:graphicFrameLocks noChangeAspect="1"/>
          </p:cNvGraphicFramePr>
          <p:nvPr/>
        </p:nvGraphicFramePr>
        <p:xfrm>
          <a:off x="3033742" y="2357430"/>
          <a:ext cx="5824538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6" name="Формула" r:id="rId6" imgW="3162240" imgH="495000" progId="Equation.3">
                  <p:embed/>
                </p:oleObj>
              </mc:Choice>
              <mc:Fallback>
                <p:oleObj name="Формула" r:id="rId6" imgW="3162240" imgH="495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42" y="2357430"/>
                        <a:ext cx="5824538" cy="922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8"/>
          <p:cNvGraphicFramePr>
            <a:graphicFrameLocks noChangeAspect="1"/>
          </p:cNvGraphicFramePr>
          <p:nvPr/>
        </p:nvGraphicFramePr>
        <p:xfrm>
          <a:off x="3113103" y="3500438"/>
          <a:ext cx="3602037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7" name="Формула" r:id="rId8" imgW="1955520" imgH="520560" progId="Equation.3">
                  <p:embed/>
                </p:oleObj>
              </mc:Choice>
              <mc:Fallback>
                <p:oleObj name="Формула" r:id="rId8" imgW="1955520" imgH="520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103" y="3500438"/>
                        <a:ext cx="3602037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8"/>
          <p:cNvGraphicFramePr>
            <a:graphicFrameLocks noChangeAspect="1"/>
          </p:cNvGraphicFramePr>
          <p:nvPr/>
        </p:nvGraphicFramePr>
        <p:xfrm>
          <a:off x="1500166" y="5429264"/>
          <a:ext cx="2995612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8" name="Формула" r:id="rId10" imgW="1625400" imgH="520560" progId="Equation.3">
                  <p:embed/>
                </p:oleObj>
              </mc:Choice>
              <mc:Fallback>
                <p:oleObj name="Формула" r:id="rId10" imgW="1625400" imgH="5205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5429264"/>
                        <a:ext cx="2995612" cy="969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"/>
          <p:cNvSpPr txBox="1">
            <a:spLocks noChangeArrowheads="1"/>
          </p:cNvSpPr>
          <p:nvPr/>
        </p:nvSpPr>
        <p:spPr bwMode="auto">
          <a:xfrm>
            <a:off x="1071538" y="4643446"/>
            <a:ext cx="50720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Непрерывное распределение заряда: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"/>
          <p:cNvSpPr txBox="1">
            <a:spLocks noChangeArrowheads="1"/>
          </p:cNvSpPr>
          <p:nvPr/>
        </p:nvSpPr>
        <p:spPr bwMode="auto">
          <a:xfrm>
            <a:off x="5429256" y="5643578"/>
            <a:ext cx="342902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объемная плотность распределения заряда.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21033</TotalTime>
  <Words>551</Words>
  <Application>Microsoft Office PowerPoint</Application>
  <PresentationFormat>On-screen Show (4:3)</PresentationFormat>
  <Paragraphs>116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Солнцестояние</vt:lpstr>
      <vt:lpstr>Формула</vt:lpstr>
      <vt:lpstr>Лекция 2. Теорема Остроградского – Гаусса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Механика. Молекулярная физика. Термодинамика.</dc:title>
  <dc:creator>Yana</dc:creator>
  <cp:lastModifiedBy>YANA</cp:lastModifiedBy>
  <cp:revision>450</cp:revision>
  <dcterms:created xsi:type="dcterms:W3CDTF">2010-08-31T07:49:46Z</dcterms:created>
  <dcterms:modified xsi:type="dcterms:W3CDTF">2014-02-19T05:33:58Z</dcterms:modified>
</cp:coreProperties>
</file>