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291" r:id="rId4"/>
    <p:sldId id="292" r:id="rId5"/>
    <p:sldId id="293" r:id="rId6"/>
    <p:sldId id="294" r:id="rId7"/>
    <p:sldId id="298" r:id="rId8"/>
    <p:sldId id="295" r:id="rId9"/>
    <p:sldId id="296" r:id="rId10"/>
    <p:sldId id="303" r:id="rId11"/>
    <p:sldId id="304" r:id="rId12"/>
    <p:sldId id="297" r:id="rId13"/>
    <p:sldId id="299" r:id="rId14"/>
    <p:sldId id="300" r:id="rId15"/>
    <p:sldId id="301" r:id="rId16"/>
    <p:sldId id="30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9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wmf"/><Relationship Id="rId9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7.gif"/><Relationship Id="rId4" Type="http://schemas.openxmlformats.org/officeDocument/2006/relationships/image" Target="../media/image24.wmf"/><Relationship Id="rId9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004" y="500042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</a:rPr>
              <a:t>Лекция 3. Потенциальное векторное поле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elec_potential_equi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95735" y="2261861"/>
            <a:ext cx="4311663" cy="4217049"/>
          </a:xfrm>
          <a:prstGeom prst="rect">
            <a:avLst/>
          </a:prstGeom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14414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поля, создаваемого различными заряженными телами 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928662" y="1214422"/>
            <a:ext cx="807246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Бесконечная равномерно заряженная плоскость с поверхностной плотностью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электрического поля цилиндра (нити)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равномерно заряженного с линейной плотностью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2949" name="Object 6"/>
          <p:cNvGraphicFramePr>
            <a:graphicFrameLocks noChangeAspect="1"/>
          </p:cNvGraphicFramePr>
          <p:nvPr/>
        </p:nvGraphicFramePr>
        <p:xfrm>
          <a:off x="3929058" y="2143116"/>
          <a:ext cx="22002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Формула" r:id="rId3" imgW="1193760" imgH="495000" progId="Equation.3">
                  <p:embed/>
                </p:oleObj>
              </mc:Choice>
              <mc:Fallback>
                <p:oleObj name="Формула" r:id="rId3" imgW="119376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143116"/>
                        <a:ext cx="220027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285984" y="3143248"/>
          <a:ext cx="51435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Формула" r:id="rId5" imgW="2539800" imgH="495000" progId="Equation.3">
                  <p:embed/>
                </p:oleObj>
              </mc:Choice>
              <mc:Fallback>
                <p:oleObj name="Формула" r:id="rId5" imgW="253980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3143248"/>
                        <a:ext cx="5143500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6"/>
          <p:cNvGraphicFramePr>
            <a:graphicFrameLocks noChangeAspect="1"/>
          </p:cNvGraphicFramePr>
          <p:nvPr/>
        </p:nvGraphicFramePr>
        <p:xfrm>
          <a:off x="3286116" y="5643578"/>
          <a:ext cx="34845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7" name="Формула" r:id="rId7" imgW="1892160" imgH="571320" progId="Equation.3">
                  <p:embed/>
                </p:oleObj>
              </mc:Choice>
              <mc:Fallback>
                <p:oleObj name="Формула" r:id="rId7" imgW="1892160" imgH="571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643578"/>
                        <a:ext cx="3484563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поля, создаваемого различными заряженными телами 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928662" y="1214422"/>
            <a:ext cx="807246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2925" indent="-36353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3538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Потенциал электрического поля равномерно заряженной сферы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зарядом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2925" indent="-36353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353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353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353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93737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Потенциал электрического поля равномерно заряженного по объему шара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зарядом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Эквипотенциальные поверхности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Поверхности, в каждой точке которых потенциал имеет одно и тоже значение. </a:t>
            </a:r>
          </a:p>
          <a:p>
            <a:pPr marL="26987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Свойства эквипотенциальных поверхностей:</a:t>
            </a:r>
          </a:p>
          <a:p>
            <a:pPr marL="26987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Линии напряженности всегда перпендикулярны эквипотенциальным поверхностям.</a:t>
            </a:r>
          </a:p>
          <a:p>
            <a:pPr marL="26987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Густота эквипотенциальных поверхностей пропорциональна напряженности поля.</a:t>
            </a:r>
          </a:p>
          <a:p>
            <a:pPr indent="1651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Работа по перемещению заряда вдоль эквипотенциальной поверхности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равна нулю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3500430" y="5429264"/>
          <a:ext cx="30146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Формула" r:id="rId3" imgW="1346040" imgH="241200" progId="Equation.3">
                  <p:embed/>
                </p:oleObj>
              </mc:Choice>
              <mc:Fallback>
                <p:oleObj name="Формула" r:id="rId3" imgW="13460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429264"/>
                        <a:ext cx="30146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/>
          <a:srcRect l="39532" t="51758" r="46193" b="28711"/>
          <a:stretch>
            <a:fillRect/>
          </a:stretch>
        </p:blipFill>
        <p:spPr bwMode="auto">
          <a:xfrm>
            <a:off x="1092969" y="1643050"/>
            <a:ext cx="269321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Эквипотенциальные поверхности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Точечный заряд, равномерно заряженная сфера, шар.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Однородное поле (равномерно заряженные пластины, плоский конденсатор)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9" name="Рисунок 8" descr="elec_potential_equip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42" y="1219207"/>
            <a:ext cx="2408518" cy="2352669"/>
          </a:xfrm>
          <a:prstGeom prst="rect">
            <a:avLst/>
          </a:prstGeom>
        </p:spPr>
      </p:pic>
      <p:pic>
        <p:nvPicPr>
          <p:cNvPr id="10" name="Рисунок 9" descr="60_0.h73.gif"/>
          <p:cNvPicPr>
            <a:picLocks noChangeAspect="1"/>
          </p:cNvPicPr>
          <p:nvPr/>
        </p:nvPicPr>
        <p:blipFill>
          <a:blip r:embed="rId3"/>
          <a:srcRect b="64220"/>
          <a:stretch>
            <a:fillRect/>
          </a:stretch>
        </p:blipFill>
        <p:spPr>
          <a:xfrm>
            <a:off x="2928926" y="4429132"/>
            <a:ext cx="4424684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Система из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точечных зарядов.</a:t>
            </a:r>
          </a:p>
          <a:p>
            <a:pPr marL="28638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Работа всех сил взаимодействия произвольной системы зарядов равна убыли энергии взаимодействия зарядов этой системы: </a:t>
            </a:r>
          </a:p>
          <a:p>
            <a:pPr marL="28638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638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Найдем выражение для энергии взаимодействия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Энергия взаимодействия пары зарядов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5429256" y="3220872"/>
          <a:ext cx="2000264" cy="49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Формула" r:id="rId3" imgW="774360" imgH="190440" progId="Equation.3">
                  <p:embed/>
                </p:oleObj>
              </mc:Choice>
              <mc:Fallback>
                <p:oleObj name="Формула" r:id="rId3" imgW="7743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220872"/>
                        <a:ext cx="2000264" cy="492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711453" y="4357694"/>
          <a:ext cx="4646629" cy="61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Формула" r:id="rId5" imgW="1828800" imgH="241200" progId="Equation.3">
                  <p:embed/>
                </p:oleObj>
              </mc:Choice>
              <mc:Fallback>
                <p:oleObj name="Формула" r:id="rId5" imgW="18288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3" y="4357694"/>
                        <a:ext cx="4646629" cy="614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 descr="charg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1477" y="1203851"/>
            <a:ext cx="2959019" cy="2082273"/>
          </a:xfrm>
          <a:prstGeom prst="rect">
            <a:avLst/>
          </a:prstGeom>
        </p:spPr>
      </p:pic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219466" y="5500702"/>
          <a:ext cx="370998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Формула" r:id="rId8" imgW="1460160" imgH="444240" progId="Equation.3">
                  <p:embed/>
                </p:oleObj>
              </mc:Choice>
              <mc:Fallback>
                <p:oleObj name="Формула" r:id="rId8" imgW="14601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66" y="5500702"/>
                        <a:ext cx="370998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714744" y="5214950"/>
            <a:ext cx="264320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зарядов: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каждой скобке – энергия взаимодействия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заряда со всеми остальными.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Учитывая что               , получаем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214678" y="4286256"/>
          <a:ext cx="1152531" cy="462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name="Формула" r:id="rId3" imgW="571320" imgH="228600" progId="Equation.3">
                  <p:embed/>
                </p:oleObj>
              </mc:Choice>
              <mc:Fallback>
                <p:oleObj name="Формула" r:id="rId3" imgW="571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286256"/>
                        <a:ext cx="1152531" cy="462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868974"/>
              </p:ext>
            </p:extLst>
          </p:nvPr>
        </p:nvGraphicFramePr>
        <p:xfrm>
          <a:off x="1863725" y="1355725"/>
          <a:ext cx="64150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Формула" r:id="rId5" imgW="3390840" imgH="393480" progId="Equation.3">
                  <p:embed/>
                </p:oleObj>
              </mc:Choice>
              <mc:Fallback>
                <p:oleObj name="Формула" r:id="rId5" imgW="3390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1355725"/>
                        <a:ext cx="64150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984633" y="3143248"/>
          <a:ext cx="165893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0" name="Формула" r:id="rId7" imgW="876240" imgH="545760" progId="Equation.3">
                  <p:embed/>
                </p:oleObj>
              </mc:Choice>
              <mc:Fallback>
                <p:oleObj name="Формула" r:id="rId7" imgW="876240" imgH="545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3" y="3143248"/>
                        <a:ext cx="165893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892549" y="5143512"/>
          <a:ext cx="2329186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1" name="Формула" r:id="rId9" imgW="990360" imgH="545760" progId="Equation.3">
                  <p:embed/>
                </p:oleObj>
              </mc:Choice>
              <mc:Fallback>
                <p:oleObj name="Формула" r:id="rId9" imgW="990360" imgH="5457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49" y="5143512"/>
                        <a:ext cx="2329186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- потенциал создаваемый всеми зарядами системы кроме       в месте его нахождения. 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Энергия взаимодействия пары зарядов</a:t>
            </a:r>
          </a:p>
          <a:p>
            <a:pPr algn="ctr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Заряды               находятся на расстоянии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друг от друга. Найдем энергию их взаимодействия.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14414" y="571480"/>
          <a:ext cx="44903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Формула" r:id="rId3" imgW="190440" imgH="241200" progId="Equation.3">
                  <p:embed/>
                </p:oleObj>
              </mc:Choice>
              <mc:Fallback>
                <p:oleObj name="Формула" r:id="rId3" imgW="1904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71480"/>
                        <a:ext cx="449039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285852" y="3643314"/>
          <a:ext cx="7315201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5" name="Формула" r:id="rId5" imgW="3111480" imgH="927000" progId="Equation.3">
                  <p:embed/>
                </p:oleObj>
              </mc:Choice>
              <mc:Fallback>
                <p:oleObj name="Формула" r:id="rId5" imgW="311148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643314"/>
                        <a:ext cx="7315201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1850" y="1000108"/>
          <a:ext cx="419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6" name="Формула" r:id="rId7" imgW="177480" imgH="241200" progId="Equation.3">
                  <p:embed/>
                </p:oleObj>
              </mc:Choice>
              <mc:Fallback>
                <p:oleObj name="Формула" r:id="rId7" imgW="177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1000108"/>
                        <a:ext cx="419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428860" y="2643182"/>
          <a:ext cx="1100144" cy="50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7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643182"/>
                        <a:ext cx="1100144" cy="500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714744" y="5214950"/>
            <a:ext cx="264320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143372" y="5357826"/>
          <a:ext cx="18811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8" name="Формула" r:id="rId11" imgW="799920" imgH="444240" progId="Equation.3">
                  <p:embed/>
                </p:oleObj>
              </mc:Choice>
              <mc:Fallback>
                <p:oleObj name="Формула" r:id="rId11" imgW="79992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5357826"/>
                        <a:ext cx="18811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Работа сил поля по перемещению заряда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Из механики: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любое потенциальное поле центральных сил является консервативным. Работа сил такого поля не зависит от пути, а зависит только от начального и конечного положения тел. </a:t>
            </a:r>
          </a:p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Работа силы: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Работа силы по замкнутому контуру: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065338" y="2725738"/>
          <a:ext cx="555148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Формула" r:id="rId3" imgW="2679480" imgH="571320" progId="Equation.3">
                  <p:embed/>
                </p:oleObj>
              </mc:Choice>
              <mc:Fallback>
                <p:oleObj name="Формула" r:id="rId3" imgW="2679480" imgH="571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725738"/>
                        <a:ext cx="555148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28992" y="4643438"/>
          <a:ext cx="2500330" cy="68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Формула" r:id="rId5" imgW="1066680" imgH="291960" progId="Equation.3">
                  <p:embed/>
                </p:oleObj>
              </mc:Choice>
              <mc:Fallback>
                <p:oleObj name="Формула" r:id="rId5" imgW="1066680" imgH="291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643438"/>
                        <a:ext cx="2500330" cy="68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7"/>
          <a:srcRect l="39532" t="66406" r="49487" b="18945"/>
          <a:stretch>
            <a:fillRect/>
          </a:stretch>
        </p:blipFill>
        <p:spPr bwMode="auto">
          <a:xfrm>
            <a:off x="1071538" y="4357694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428992" y="5429264"/>
          <a:ext cx="3700461" cy="675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Формула" r:id="rId8" imgW="1600200" imgH="291960" progId="Equation.3">
                  <p:embed/>
                </p:oleObj>
              </mc:Choice>
              <mc:Fallback>
                <p:oleObj name="Формула" r:id="rId8" imgW="1600200" imgH="291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5429264"/>
                        <a:ext cx="3700461" cy="675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996955" y="6215082"/>
          <a:ext cx="8147045" cy="52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Формула" r:id="rId10" imgW="4165560" imgH="266400" progId="Equation.3">
                  <p:embed/>
                </p:oleObj>
              </mc:Choice>
              <mc:Fallback>
                <p:oleObj name="Формула" r:id="rId10" imgW="416556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5" y="6215082"/>
                        <a:ext cx="8147045" cy="521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Циркуляция вектора напряженности любого электростатического поля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равна нулю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</a:p>
          <a:p>
            <a:pPr marL="88900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Следствия из теоремы о циркуляции:</a:t>
            </a:r>
          </a:p>
          <a:p>
            <a:pPr marL="6032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  Линии напряженности </a:t>
            </a:r>
          </a:p>
          <a:p>
            <a:pPr marL="6032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 могут быть замкнуты</a:t>
            </a:r>
          </a:p>
          <a:p>
            <a:pPr marL="603250" indent="-514350" algn="just">
              <a:buAutoNum type="arabicPeriod" startAt="2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Невозможна представленная </a:t>
            </a:r>
          </a:p>
          <a:p>
            <a:pPr marL="6032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конфигурация поля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1643050"/>
            <a:ext cx="2500330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Теорема о циркуляции вектора </a:t>
            </a:r>
            <a:r>
              <a:rPr lang="en-US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</a:t>
            </a: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221048" y="3105731"/>
          <a:ext cx="5708670" cy="132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Формула" r:id="rId3" imgW="2463480" imgH="571320" progId="Equation.3">
                  <p:embed/>
                </p:oleObj>
              </mc:Choice>
              <mc:Fallback>
                <p:oleObj name="Формула" r:id="rId3" imgW="246348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48" y="3105731"/>
                        <a:ext cx="5708670" cy="1323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5"/>
          <a:srcRect l="39532" t="67801" r="49487" b="18945"/>
          <a:stretch>
            <a:fillRect/>
          </a:stretch>
        </p:blipFill>
        <p:spPr bwMode="auto">
          <a:xfrm>
            <a:off x="1071538" y="3214686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4108458" y="1785926"/>
          <a:ext cx="16779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Формула" r:id="rId6" imgW="685800" imgH="291960" progId="Equation.3">
                  <p:embed/>
                </p:oleObj>
              </mc:Choice>
              <mc:Fallback>
                <p:oleObj name="Формула" r:id="rId6" imgW="6858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8" y="1785926"/>
                        <a:ext cx="16779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 descr="image130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388" y="4643446"/>
            <a:ext cx="2403696" cy="1815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00100" y="1907340"/>
            <a:ext cx="81439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, W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потенциальная энергия заряда в точках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algn="just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Потенциал электрического поля: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энергетическая характеристика электрического поля; скалярная величина, численно равная потенциальной энергии единичного положительного заряда в данной точке поля.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- разность потенциалов</a:t>
            </a:r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143380"/>
            <a:ext cx="1857388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электрического поля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108455" y="4214818"/>
          <a:ext cx="11779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Формула" r:id="rId3" imgW="507960" imgH="482400" progId="Equation.3">
                  <p:embed/>
                </p:oleObj>
              </mc:Choice>
              <mc:Fallback>
                <p:oleObj name="Формула" r:id="rId3" imgW="5079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5" y="4214818"/>
                        <a:ext cx="11779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071802" y="642918"/>
          <a:ext cx="3571900" cy="131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Формула" r:id="rId5" imgW="1549080" imgH="571320" progId="Equation.3">
                  <p:embed/>
                </p:oleObj>
              </mc:Choice>
              <mc:Fallback>
                <p:oleObj name="Формула" r:id="rId5" imgW="154908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642918"/>
                        <a:ext cx="3571900" cy="1317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38513" y="5453086"/>
          <a:ext cx="31908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Формула" r:id="rId7" imgW="1180800" imgH="520560" progId="Equation.3">
                  <p:embed/>
                </p:oleObj>
              </mc:Choice>
              <mc:Fallback>
                <p:oleObj name="Формула" r:id="rId7" imgW="118080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3" y="5453086"/>
                        <a:ext cx="319087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677052" y="4143380"/>
          <a:ext cx="1681162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Формула" r:id="rId9" imgW="622080" imgH="495000" progId="Equation.3">
                  <p:embed/>
                </p:oleObj>
              </mc:Choice>
              <mc:Fallback>
                <p:oleObj name="Формула" r:id="rId9" imgW="62208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52" y="4143380"/>
                        <a:ext cx="1681162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электрического поля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00100" y="1907340"/>
            <a:ext cx="81439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электрического поля определяется с точностью до аддитивной постоянной.</a:t>
            </a: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точки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поля численно равен работе по перемещению точечного положительного заряда из бесконечности в данную точку поля: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на бесконечности равен нулю: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568700" y="642938"/>
          <a:ext cx="2576513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Формула" r:id="rId3" imgW="1117440" imgH="571320" progId="Equation.3">
                  <p:embed/>
                </p:oleObj>
              </mc:Choice>
              <mc:Fallback>
                <p:oleObj name="Формула" r:id="rId3" imgW="111744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642938"/>
                        <a:ext cx="2576513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100287" y="4143380"/>
          <a:ext cx="590073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Формула" r:id="rId5" imgW="2184120" imgH="482400" progId="Equation.3">
                  <p:embed/>
                </p:oleObj>
              </mc:Choice>
              <mc:Fallback>
                <p:oleObj name="Формула" r:id="rId5" imgW="218412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87" y="4143380"/>
                        <a:ext cx="5900737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286248" y="6000768"/>
          <a:ext cx="14398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Формула" r:id="rId7" imgW="533160" imgH="241200" progId="Equation.3">
                  <p:embed/>
                </p:oleObj>
              </mc:Choice>
              <mc:Fallback>
                <p:oleObj name="Формула" r:id="rId7" imgW="5331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6000768"/>
                        <a:ext cx="14398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28728" y="4714884"/>
            <a:ext cx="7143800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714356"/>
            <a:ext cx="2857520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Взаимосвязь напряженности и потенциала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00100" y="1907340"/>
            <a:ext cx="81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элементарных перемещений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проекциях на координатные оси: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grad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градиент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568700" y="642938"/>
          <a:ext cx="2576513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Формула" r:id="rId3" imgW="1117440" imgH="571320" progId="Equation.3">
                  <p:embed/>
                </p:oleObj>
              </mc:Choice>
              <mc:Fallback>
                <p:oleObj name="Формула" r:id="rId3" imgW="111744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642938"/>
                        <a:ext cx="2576513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357554" y="2428868"/>
          <a:ext cx="3152786" cy="680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Формула" r:id="rId5" imgW="1295280" imgH="279360" progId="Equation.3">
                  <p:embed/>
                </p:oleObj>
              </mc:Choice>
              <mc:Fallback>
                <p:oleObj name="Формула" r:id="rId5" imgW="12952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428868"/>
                        <a:ext cx="3152786" cy="680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2571736" y="3523755"/>
          <a:ext cx="5143786" cy="1048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Формула" r:id="rId7" imgW="2374560" imgH="482400" progId="Equation.3">
                  <p:embed/>
                </p:oleObj>
              </mc:Choice>
              <mc:Fallback>
                <p:oleObj name="Формула" r:id="rId7" imgW="237456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523755"/>
                        <a:ext cx="5143786" cy="1048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419252" y="4759343"/>
          <a:ext cx="7081838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Формула" r:id="rId9" imgW="3162240" imgH="520560" progId="Equation.3">
                  <p:embed/>
                </p:oleObj>
              </mc:Choice>
              <mc:Fallback>
                <p:oleObj name="Формула" r:id="rId9" imgW="3162240" imgH="520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52" y="4759343"/>
                        <a:ext cx="7081838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143240" y="1714488"/>
            <a:ext cx="3429024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Взаимосвязь напряженности и потенциала для однородного поля (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E=const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00100" y="1035683"/>
            <a:ext cx="81439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67078" y="2046291"/>
          <a:ext cx="31892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9" name="Формула" r:id="rId3" imgW="1307880" imgH="241200" progId="Equation.3">
                  <p:embed/>
                </p:oleObj>
              </mc:Choice>
              <mc:Fallback>
                <p:oleObj name="Формула" r:id="rId3" imgW="1307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8" y="2046291"/>
                        <a:ext cx="31892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1142976" y="3071810"/>
            <a:ext cx="764386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угол между направлением перемещения и линиями напряженности электрического поля.</a:t>
            </a:r>
          </a:p>
        </p:txBody>
      </p:sp>
      <p:pic>
        <p:nvPicPr>
          <p:cNvPr id="18" name="Рисунок 17" descr="fiel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4429132"/>
            <a:ext cx="257175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071934" y="5143512"/>
            <a:ext cx="192882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точечного заряда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428992" y="678493"/>
            <a:ext cx="571500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Напряженность поля точечного заряда: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357818" y="1214422"/>
          <a:ext cx="1222375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Формула" r:id="rId3" imgW="545760" imgH="482400" progId="Equation.3">
                  <p:embed/>
                </p:oleObj>
              </mc:Choice>
              <mc:Fallback>
                <p:oleObj name="Формула" r:id="rId3" imgW="5457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214422"/>
                        <a:ext cx="1222375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Рисунок 16" descr="elec_potential_equip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642918"/>
            <a:ext cx="2408518" cy="2352669"/>
          </a:xfrm>
          <a:prstGeom prst="rect">
            <a:avLst/>
          </a:prstGeom>
        </p:spPr>
      </p:pic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1803425" y="2428868"/>
          <a:ext cx="63404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Формула" r:id="rId6" imgW="2831760" imgH="1104840" progId="Equation.3">
                  <p:embed/>
                </p:oleObj>
              </mc:Choice>
              <mc:Fallback>
                <p:oleObj name="Формула" r:id="rId6" imgW="2831760" imgH="1104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25" y="2428868"/>
                        <a:ext cx="6340475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429124" y="5286388"/>
          <a:ext cx="11652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5" name="Формула" r:id="rId8" imgW="520560" imgH="444240" progId="Equation.3">
                  <p:embed/>
                </p:oleObj>
              </mc:Choice>
              <mc:Fallback>
                <p:oleObj name="Формула" r:id="rId8" imgW="52056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5286388"/>
                        <a:ext cx="116522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38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Потенциал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807246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Принцип суперпозиции для вектора напряженности: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Принцип суперпозиции для потенциала системы зарядов: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Непрерывное распределение зарядов: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214678" y="1428736"/>
          <a:ext cx="344011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Формула" r:id="rId3" imgW="1536480" imgH="266400" progId="Equation.3">
                  <p:embed/>
                </p:oleObj>
              </mc:Choice>
              <mc:Fallback>
                <p:oleObj name="Формула" r:id="rId3" imgW="153648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428736"/>
                        <a:ext cx="3440112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46451" y="3286124"/>
          <a:ext cx="33258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Формула" r:id="rId5" imgW="1485720" imgH="241200" progId="Equation.3">
                  <p:embed/>
                </p:oleObj>
              </mc:Choice>
              <mc:Fallback>
                <p:oleObj name="Формула" r:id="rId5" imgW="14857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51" y="3286124"/>
                        <a:ext cx="332581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735164" y="5103832"/>
          <a:ext cx="66230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Формула" r:id="rId7" imgW="2958840" imgH="495000" progId="Equation.3">
                  <p:embed/>
                </p:oleObj>
              </mc:Choice>
              <mc:Fallback>
                <p:oleObj name="Формула" r:id="rId7" imgW="29588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64" y="5103832"/>
                        <a:ext cx="66230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21467</TotalTime>
  <Words>506</Words>
  <Application>Microsoft Office PowerPoint</Application>
  <PresentationFormat>Экран (4:3)</PresentationFormat>
  <Paragraphs>173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Солнцестояние</vt:lpstr>
      <vt:lpstr>Формула</vt:lpstr>
      <vt:lpstr>Microsoft Equation 3.0</vt:lpstr>
      <vt:lpstr>Лекция 3. Потенциальное векторное поле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пк</cp:lastModifiedBy>
  <cp:revision>424</cp:revision>
  <dcterms:created xsi:type="dcterms:W3CDTF">2010-08-31T07:49:46Z</dcterms:created>
  <dcterms:modified xsi:type="dcterms:W3CDTF">2014-02-26T06:50:44Z</dcterms:modified>
</cp:coreProperties>
</file>