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306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08C5-C465-4B5A-92FF-32D8D2DCFEAD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7C1A8-77D8-4685-A876-89F6BBC772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2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E76AEF-2917-4A7D-BBA7-7A4D998522D8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E4AF5-2AF8-40FE-8AF8-1CBD6788F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EB9A-13C1-470C-8A17-E3A83734AF44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1CAE-C17D-4328-BB85-7DDD28B1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FA20-1372-482B-A59D-E747FE044D23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F6E5-E73C-4877-A017-BE51F579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2A3E-D40E-46AA-BC7C-92E83BBDA81C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AA70-FFF7-4435-BE39-1945DA819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A352BD-4B01-49F2-B4FA-5DD8C8DEE27F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FCB45B-2A1B-4458-8E39-42F4147F5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AB928-AAA9-4C08-8192-ECF8E9AFA175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F0930-FAB6-43E5-9220-6C542FC4A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00C7EB-D10B-4C98-BE69-1EE3D68113B5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90BCE-F68A-4DB7-8156-09EF911C5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5CFB-EA34-426D-A112-E2E09433A566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6B64-A464-47E9-B685-F35097D8E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DCE9A-99FE-4F44-A499-419B998CB838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B6FC70-3A0A-4BF1-AF30-C2029AA7D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7B7CDD-7B9E-4FD5-A9FC-DEB7FC347D51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AF459-ED9F-48E9-9494-0EAE7352C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B3FBC8-09CB-4D11-85CB-C94069A9F80F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62D5CE-8116-426A-8E26-A99AAB0F6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65AD4BE-1420-4A26-A0FC-3AB9F53D48A5}" type="datetime1">
              <a:rPr lang="ru-RU" smtClean="0"/>
              <a:pPr>
                <a:defRPr/>
              </a:pPr>
              <a:t>05.03.2014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46CE49-DCF3-4918-AE26-44DDE024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9" r:id="rId5"/>
    <p:sldLayoutId id="2147483704" r:id="rId6"/>
    <p:sldLayoutId id="2147483710" r:id="rId7"/>
    <p:sldLayoutId id="2147483711" r:id="rId8"/>
    <p:sldLayoutId id="2147483712" r:id="rId9"/>
    <p:sldLayoutId id="2147483705" r:id="rId10"/>
    <p:sldLayoutId id="2147483706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5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3004" y="785794"/>
            <a:ext cx="7772400" cy="147002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200" dirty="0" smtClean="0">
                <a:solidFill>
                  <a:schemeClr val="accent2">
                    <a:lumMod val="50000"/>
                  </a:schemeClr>
                </a:solidFill>
              </a:rPr>
              <a:t>Лекция 4. Электрический диполь. </a:t>
            </a:r>
            <a:endParaRPr lang="ru-RU" sz="5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454px-Electric_dipole_field_lin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848000"/>
            <a:ext cx="4026801" cy="3867148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284319" y="6457914"/>
            <a:ext cx="7859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Музыченко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Я.Б.,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000496" y="5929330"/>
            <a:ext cx="2071702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Момент сил относительно центра масс диполя: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сил, действующих на диполь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81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10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3" name="Рисунок 12" descr="momentu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14422"/>
            <a:ext cx="4476750" cy="2286000"/>
          </a:xfrm>
          <a:prstGeom prst="rect">
            <a:avLst/>
          </a:prstGeom>
        </p:spPr>
      </p:pic>
      <p:graphicFrame>
        <p:nvGraphicFramePr>
          <p:cNvPr id="92162" name="Object 7"/>
          <p:cNvGraphicFramePr>
            <a:graphicFrameLocks noChangeAspect="1"/>
          </p:cNvGraphicFramePr>
          <p:nvPr/>
        </p:nvGraphicFramePr>
        <p:xfrm>
          <a:off x="5357818" y="1357298"/>
          <a:ext cx="163671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Формула" r:id="rId4" imgW="711000" imgH="266400" progId="Equation.3">
                  <p:embed/>
                </p:oleObj>
              </mc:Choice>
              <mc:Fallback>
                <p:oleObj name="Формула" r:id="rId4" imgW="7110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1357298"/>
                        <a:ext cx="163671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5302268" y="2071688"/>
          <a:ext cx="18415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8" name="Формула" r:id="rId6" imgW="799920" imgH="266400" progId="Equation.3">
                  <p:embed/>
                </p:oleObj>
              </mc:Choice>
              <mc:Fallback>
                <p:oleObj name="Формула" r:id="rId6" imgW="79992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68" y="2071688"/>
                        <a:ext cx="18415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143504" y="2754317"/>
          <a:ext cx="286385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9" name="Формула" r:id="rId8" imgW="1244520" imgH="571320" progId="Equation.3">
                  <p:embed/>
                </p:oleObj>
              </mc:Choice>
              <mc:Fallback>
                <p:oleObj name="Формула" r:id="rId8" imgW="1244520" imgH="571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2754317"/>
                        <a:ext cx="2863850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635152" y="4286256"/>
          <a:ext cx="6865938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Формула" r:id="rId10" imgW="2984400" imgH="571320" progId="Equation.3">
                  <p:embed/>
                </p:oleObj>
              </mc:Choice>
              <mc:Fallback>
                <p:oleObj name="Формула" r:id="rId10" imgW="2984400" imgH="571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52" y="4286256"/>
                        <a:ext cx="6865938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2596"/>
              </p:ext>
            </p:extLst>
          </p:nvPr>
        </p:nvGraphicFramePr>
        <p:xfrm>
          <a:off x="4316413" y="6029325"/>
          <a:ext cx="140176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Equation" r:id="rId12" imgW="609480" imgH="241200" progId="Equation.3">
                  <p:embed/>
                </p:oleObj>
              </mc:Choice>
              <mc:Fallback>
                <p:oleObj name="Equation" r:id="rId12" imgW="6094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6029325"/>
                        <a:ext cx="140176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неоднородном электрическом поле диполь по действием момента сил                стремится установиться по направлению поля                 , а под действием силы переместиться в область более сильного поля. 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Устойчивое положение равновесия  диполя     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Неустойчивое положение равновесия  диполя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Момент сил, действующих на диполь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263643"/>
              </p:ext>
            </p:extLst>
          </p:nvPr>
        </p:nvGraphicFramePr>
        <p:xfrm>
          <a:off x="5438775" y="1531938"/>
          <a:ext cx="11223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Equation" r:id="rId3" imgW="609480" imgH="241200" progId="Equation.3">
                  <p:embed/>
                </p:oleObj>
              </mc:Choice>
              <mc:Fallback>
                <p:oleObj name="Equation" r:id="rId3" imgW="6094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1531938"/>
                        <a:ext cx="11223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6334125" y="1865305"/>
          <a:ext cx="12842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Формула" r:id="rId5" imgW="698400" imgH="266400" progId="Equation.3">
                  <p:embed/>
                </p:oleObj>
              </mc:Choice>
              <mc:Fallback>
                <p:oleObj name="Формула" r:id="rId5" imgW="69840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1865305"/>
                        <a:ext cx="128428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3929058" y="4079883"/>
          <a:ext cx="2009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Формула" r:id="rId7" imgW="1091880" imgH="266400" progId="Equation.3">
                  <p:embed/>
                </p:oleObj>
              </mc:Choice>
              <mc:Fallback>
                <p:oleObj name="Формула" r:id="rId7" imgW="1091880" imgH="266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4079883"/>
                        <a:ext cx="2009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4000496" y="5357826"/>
          <a:ext cx="20097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Формула" r:id="rId9" imgW="1091880" imgH="266400" progId="Equation.3">
                  <p:embed/>
                </p:oleObj>
              </mc:Choice>
              <mc:Fallback>
                <p:oleObj name="Формула" r:id="rId9" imgW="109188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357826"/>
                        <a:ext cx="20097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71670" y="5214950"/>
            <a:ext cx="585791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Энергия пары зарядов в поле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- производная от потенциала по направлению</a:t>
            </a: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вектора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Энергия диполя в электрическом поле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460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11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1571604" y="1285865"/>
          <a:ext cx="6878638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8" name="Формула" r:id="rId3" imgW="2590560" imgH="241200" progId="Equation.3">
                  <p:embed/>
                </p:oleObj>
              </mc:Choice>
              <mc:Fallback>
                <p:oleObj name="Формула" r:id="rId3" imgW="259056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285865"/>
                        <a:ext cx="6878638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786182" y="1928802"/>
          <a:ext cx="2057400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Формула" r:id="rId5" imgW="774360" imgH="457200" progId="Equation.3">
                  <p:embed/>
                </p:oleObj>
              </mc:Choice>
              <mc:Fallback>
                <p:oleObj name="Формула" r:id="rId5" imgW="774360" imgH="457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1928802"/>
                        <a:ext cx="2057400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1142976" y="2857496"/>
          <a:ext cx="571504" cy="102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Формула" r:id="rId7" imgW="253800" imgH="457200" progId="Equation.3">
                  <p:embed/>
                </p:oleObj>
              </mc:Choice>
              <mc:Fallback>
                <p:oleObj name="Формула" r:id="rId7" imgW="2538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2857496"/>
                        <a:ext cx="571504" cy="1028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3857620" y="4000504"/>
          <a:ext cx="1612889" cy="105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name="Формула" r:id="rId9" imgW="698400" imgH="457200" progId="Equation.3">
                  <p:embed/>
                </p:oleObj>
              </mc:Choice>
              <mc:Fallback>
                <p:oleObj name="Формула" r:id="rId9" imgW="6984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4000504"/>
                        <a:ext cx="1612889" cy="1059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2254273" y="5214938"/>
          <a:ext cx="55324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Формула" r:id="rId11" imgW="2260440" imgH="266400" progId="Equation.3">
                  <p:embed/>
                </p:oleObj>
              </mc:Choice>
              <mc:Fallback>
                <p:oleObj name="Формула" r:id="rId11" imgW="2260440" imgH="266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73" y="5214938"/>
                        <a:ext cx="55324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357554" y="5786454"/>
            <a:ext cx="1785950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Электрический диполь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714356"/>
            <a:ext cx="78581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90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система из двух одинаковых по модулю  разноименных точечных зарядов +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находящихся на расстоянии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друг от друга. Расстояние от диполя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63850" algn="just"/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Диполи в физике:</a:t>
            </a:r>
          </a:p>
          <a:p>
            <a:pPr marL="2863850" algn="just">
              <a:buFontTx/>
              <a:buChar char="-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небольшие проводящие тела в электрическом поле;</a:t>
            </a:r>
          </a:p>
          <a:p>
            <a:pPr marL="2863850" algn="just">
              <a:buFontTx/>
              <a:buChar char="-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небольшие диэлектрические тела в электрическом поле;</a:t>
            </a:r>
          </a:p>
          <a:p>
            <a:pPr marL="90488" algn="just">
              <a:buFontTx/>
              <a:buChar char="-"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полярные молекулы.</a:t>
            </a: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Электрический момент – основная характеристика диполя (вектор направлен от – к +):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2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1" name="Рисунок 10" descr="dipo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500316"/>
            <a:ext cx="2571750" cy="1428750"/>
          </a:xfrm>
          <a:prstGeom prst="rect">
            <a:avLst/>
          </a:prstGeom>
        </p:spPr>
      </p:pic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3487733" y="5786454"/>
          <a:ext cx="1512895" cy="81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Формула" r:id="rId4" imgW="520560" imgH="279360" progId="Equation.3">
                  <p:embed/>
                </p:oleObj>
              </mc:Choice>
              <mc:Fallback>
                <p:oleObj name="Формула" r:id="rId4" imgW="520560" imgH="27936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33" y="5786454"/>
                        <a:ext cx="1512895" cy="810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529286" y="5929330"/>
          <a:ext cx="2257424" cy="63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Формула" r:id="rId6" imgW="850680" imgH="241200" progId="Equation.3">
                  <p:embed/>
                </p:oleObj>
              </mc:Choice>
              <mc:Fallback>
                <p:oleObj name="Формула" r:id="rId6" imgW="85068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86" y="5929330"/>
                        <a:ext cx="2257424" cy="637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857488" y="5072074"/>
            <a:ext cx="3000396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Потенциал поля диполя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32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Потенциал поля на оси диполя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Потенциал поля на перпендикуляре, проведенном через середину оси диполя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Общая формула 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2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3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317506"/>
              </p:ext>
            </p:extLst>
          </p:nvPr>
        </p:nvGraphicFramePr>
        <p:xfrm>
          <a:off x="2952750" y="1293813"/>
          <a:ext cx="4232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3" imgW="1841400" imgH="431640" progId="Equation.3">
                  <p:embed/>
                </p:oleObj>
              </mc:Choice>
              <mc:Fallback>
                <p:oleObj name="Equation" r:id="rId3" imgW="18414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1293813"/>
                        <a:ext cx="4232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3214678" y="5143512"/>
          <a:ext cx="2357454" cy="1159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Формула" r:id="rId5" imgW="977760" imgH="482400" progId="Equation.3">
                  <p:embed/>
                </p:oleObj>
              </mc:Choice>
              <mc:Fallback>
                <p:oleObj name="Формула" r:id="rId5" imgW="97776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5143512"/>
                        <a:ext cx="2357454" cy="1159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7"/>
          <a:srcRect l="39531" t="18554" r="52233" b="60938"/>
          <a:stretch>
            <a:fillRect/>
          </a:stretch>
        </p:blipFill>
        <p:spPr bwMode="auto">
          <a:xfrm>
            <a:off x="7000892" y="3857629"/>
            <a:ext cx="2143140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7358082" y="3929066"/>
            <a:ext cx="57150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6000768"/>
            <a:ext cx="71438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14994"/>
              </p:ext>
            </p:extLst>
          </p:nvPr>
        </p:nvGraphicFramePr>
        <p:xfrm>
          <a:off x="3024188" y="3295650"/>
          <a:ext cx="42322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8" name="Equation" r:id="rId8" imgW="1841400" imgH="431640" progId="Equation.3">
                  <p:embed/>
                </p:oleObj>
              </mc:Choice>
              <mc:Fallback>
                <p:oleObj name="Equation" r:id="rId8" imgW="18414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3295650"/>
                        <a:ext cx="42322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Напряженность поля диполя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3250" indent="-514350" algn="just">
              <a:buAutoNum type="arabicPeriod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Напряженность поля на оси диполя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603250" indent="-514350" algn="just">
              <a:buAutoNum type="arabicPeriod"/>
            </a:pP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4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857620" y="3429000"/>
          <a:ext cx="21304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Формула" r:id="rId3" imgW="927000" imgH="266400" progId="Equation.3">
                  <p:embed/>
                </p:oleObj>
              </mc:Choice>
              <mc:Fallback>
                <p:oleObj name="Формула" r:id="rId3" imgW="92700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429000"/>
                        <a:ext cx="21304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Рисунок 18" descr="dipol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298" y="1500174"/>
            <a:ext cx="5238750" cy="1428750"/>
          </a:xfrm>
          <a:prstGeom prst="rect">
            <a:avLst/>
          </a:prstGeom>
        </p:spPr>
      </p:pic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2636856" y="4418013"/>
          <a:ext cx="45783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name="Формула" r:id="rId6" imgW="2082600" imgH="533160" progId="Equation.3">
                  <p:embed/>
                </p:oleObj>
              </mc:Choice>
              <mc:Fallback>
                <p:oleObj name="Формула" r:id="rId6" imgW="208260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56" y="4418013"/>
                        <a:ext cx="457835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Напряженность поля диполя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Напряженность поля на перпендикуляре, проведенном через середину оси диполя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321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5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786314" y="1928802"/>
          <a:ext cx="21304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" name="Формула" r:id="rId3" imgW="927000" imgH="266400" progId="Equation.3">
                  <p:embed/>
                </p:oleObj>
              </mc:Choice>
              <mc:Fallback>
                <p:oleObj name="Формула" r:id="rId3" imgW="92700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928802"/>
                        <a:ext cx="21304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2071670" y="5214950"/>
          <a:ext cx="5275262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name="Формула" r:id="rId5" imgW="2400120" imgH="520560" progId="Equation.3">
                  <p:embed/>
                </p:oleObj>
              </mc:Choice>
              <mc:Fallback>
                <p:oleObj name="Формула" r:id="rId5" imgW="2400120" imgH="5205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5214950"/>
                        <a:ext cx="5275262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dipol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8880" y="1524012"/>
            <a:ext cx="28575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86182" y="4572008"/>
            <a:ext cx="4572032" cy="1357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Напряженность поля диполя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Общая формула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6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071934" y="4611386"/>
          <a:ext cx="3790131" cy="124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Формула" r:id="rId3" imgW="1460160" imgH="482400" progId="Equation.3">
                  <p:embed/>
                </p:oleObj>
              </mc:Choice>
              <mc:Fallback>
                <p:oleObj name="Формула" r:id="rId3" imgW="14601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4611386"/>
                        <a:ext cx="3790131" cy="1246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5"/>
          <a:srcRect l="46120" t="14649" r="41801" b="61914"/>
          <a:stretch>
            <a:fillRect/>
          </a:stretch>
        </p:blipFill>
        <p:spPr bwMode="auto">
          <a:xfrm>
            <a:off x="1857356" y="1214422"/>
            <a:ext cx="2928958" cy="319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285852" y="1552108"/>
            <a:ext cx="1785950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Диполь во внешнем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однородном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поле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(Е=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Сила, действующая на диполь во внешнем однородном поле равна нулю.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929066"/>
            <a:ext cx="3286148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Сила, действующая на диполь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1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7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3428992" y="4071942"/>
          <a:ext cx="30638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Формула" r:id="rId3" imgW="1180800" imgH="266400" progId="Equation.3">
                  <p:embed/>
                </p:oleObj>
              </mc:Choice>
              <mc:Fallback>
                <p:oleObj name="Формула" r:id="rId3" imgW="1180800" imgH="26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4071942"/>
                        <a:ext cx="30638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Рисунок 13" descr="force_dipo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704" y="1214422"/>
            <a:ext cx="4476750" cy="2286000"/>
          </a:xfrm>
          <a:prstGeom prst="rect">
            <a:avLst/>
          </a:prstGeom>
        </p:spPr>
      </p:pic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7143768" y="2000240"/>
          <a:ext cx="14509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name="Формула" r:id="rId6" imgW="558720" imgH="266400" progId="Equation.3">
                  <p:embed/>
                </p:oleObj>
              </mc:Choice>
              <mc:Fallback>
                <p:oleObj name="Формула" r:id="rId6" imgW="55872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2000240"/>
                        <a:ext cx="14509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643570" y="5214950"/>
            <a:ext cx="2143140" cy="12144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Диполь во внешнем 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однородном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–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приращение вектора напряженности в направлении 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Сила, действующая на диполь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3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rbel" pitchFamily="34" charset="0"/>
              </a:rPr>
              <a:t>8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071935" y="3053098"/>
          <a:ext cx="4857783" cy="1352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Формула" r:id="rId3" imgW="2044440" imgH="571320" progId="Equation.3">
                  <p:embed/>
                </p:oleObj>
              </mc:Choice>
              <mc:Fallback>
                <p:oleObj name="Формула" r:id="rId3" imgW="2044440" imgH="571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5" y="3053098"/>
                        <a:ext cx="4857783" cy="1352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978651" y="769381"/>
          <a:ext cx="1665315" cy="44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Формула" r:id="rId5" imgW="850680" imgH="228600" progId="Equation.3">
                  <p:embed/>
                </p:oleObj>
              </mc:Choice>
              <mc:Fallback>
                <p:oleObj name="Формула" r:id="rId5" imgW="850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651" y="769381"/>
                        <a:ext cx="1665315" cy="445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7"/>
          <a:srcRect l="58748" t="14648" r="30820" b="69727"/>
          <a:stretch>
            <a:fillRect/>
          </a:stretch>
        </p:blipFill>
        <p:spPr bwMode="auto">
          <a:xfrm>
            <a:off x="1071538" y="1413696"/>
            <a:ext cx="3000396" cy="252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214414" y="1428736"/>
            <a:ext cx="1143008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8"/>
          <a:srcRect l="62042" t="29297" r="31369" b="61914"/>
          <a:stretch>
            <a:fillRect/>
          </a:stretch>
        </p:blipFill>
        <p:spPr bwMode="auto">
          <a:xfrm>
            <a:off x="4929190" y="1500174"/>
            <a:ext cx="1643074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1214414" y="4214818"/>
          <a:ext cx="642942" cy="49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8" name="Формула" r:id="rId9" imgW="279360" imgH="215640" progId="Equation.3">
                  <p:embed/>
                </p:oleObj>
              </mc:Choice>
              <mc:Fallback>
                <p:oleObj name="Формула" r:id="rId9" imgW="27936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4214818"/>
                        <a:ext cx="642942" cy="496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714480" y="5286388"/>
          <a:ext cx="280511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Формула" r:id="rId11" imgW="1218960" imgH="482400" progId="Equation.3">
                  <p:embed/>
                </p:oleObj>
              </mc:Choice>
              <mc:Fallback>
                <p:oleObj name="Формула" r:id="rId11" imgW="121896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5286388"/>
                        <a:ext cx="280511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5857884" y="5214938"/>
          <a:ext cx="163512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Формула" r:id="rId13" imgW="711000" imgH="482400" progId="Equation.3">
                  <p:embed/>
                </p:oleObj>
              </mc:Choice>
              <mc:Fallback>
                <p:oleObj name="Формула" r:id="rId13" imgW="71100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214938"/>
                        <a:ext cx="1635125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71538" y="692894"/>
            <a:ext cx="78581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0488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Найдем направление силы, действующей на диполь: </a:t>
            </a: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90488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228756" y="30163"/>
            <a:ext cx="7772400" cy="68419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Сила, действующая на диполь</a:t>
            </a:r>
            <a:endParaRPr lang="ru-RU" sz="3400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57188" y="6215063"/>
            <a:ext cx="3465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rbel" pitchFamily="34" charset="0"/>
              </a:rPr>
              <a:t>9</a:t>
            </a:r>
            <a:endParaRPr lang="ru-RU" sz="2400" dirty="0">
              <a:latin typeface="Corbe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6FC70-3A0A-4BF1-AF30-C2029AA7D70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" name="Рисунок 10" descr="force_dipol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428736"/>
            <a:ext cx="2786082" cy="1759631"/>
          </a:xfrm>
          <a:prstGeom prst="rect">
            <a:avLst/>
          </a:prstGeom>
        </p:spPr>
      </p:pic>
      <p:pic>
        <p:nvPicPr>
          <p:cNvPr id="8" name="Рисунок 7" descr="force_dipol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786190"/>
            <a:ext cx="2786082" cy="1759631"/>
          </a:xfrm>
          <a:prstGeom prst="rect">
            <a:avLst/>
          </a:prstGeom>
        </p:spPr>
      </p:pic>
      <p:pic>
        <p:nvPicPr>
          <p:cNvPr id="9" name="Рисунок 8" descr="force_dipole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428736"/>
            <a:ext cx="2714644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26103</TotalTime>
  <Words>290</Words>
  <Application>Microsoft Office PowerPoint</Application>
  <PresentationFormat>On-screen Show (4:3)</PresentationFormat>
  <Paragraphs>115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Солнцестояние</vt:lpstr>
      <vt:lpstr>Формула</vt:lpstr>
      <vt:lpstr>Microsoft Equation 3.0</vt:lpstr>
      <vt:lpstr>Лекция 4. Электрический диполь.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Молекулярная физика. Термодинамика.</dc:title>
  <dc:creator>Yana</dc:creator>
  <cp:lastModifiedBy>YANA</cp:lastModifiedBy>
  <cp:revision>541</cp:revision>
  <dcterms:created xsi:type="dcterms:W3CDTF">2010-08-31T07:49:46Z</dcterms:created>
  <dcterms:modified xsi:type="dcterms:W3CDTF">2014-03-04T20:14:13Z</dcterms:modified>
</cp:coreProperties>
</file>