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7C1A8-77D8-4685-A876-89F6BBC772C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004" y="785794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Лекция 5. Электрическое поле в диэлектрике. </a:t>
            </a:r>
            <a:endParaRPr lang="ru-RU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6906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285992"/>
            <a:ext cx="4929222" cy="2908241"/>
          </a:xfrm>
          <a:prstGeom prst="rect">
            <a:avLst/>
          </a:prstGeom>
        </p:spPr>
      </p:pic>
      <p:pic>
        <p:nvPicPr>
          <p:cNvPr id="4" name="Рисунок 3" descr="id247_w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4714884"/>
            <a:ext cx="2247218" cy="1876427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84319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86050" y="3786190"/>
            <a:ext cx="3857652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Источниками поля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являются свободные (сторонние) и связанные (поляризационные):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- вектор электрического смещения (электрической индукции) – вспомогательный вектор. </a:t>
            </a: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3071826" y="3881448"/>
          <a:ext cx="3429000" cy="976312"/>
        </p:xfrm>
        <a:graphic>
          <a:graphicData uri="http://schemas.openxmlformats.org/presentationml/2006/ole">
            <p:oleObj spid="_x0000_s118787" name="Формула" r:id="rId3" imgW="1549080" imgH="444240" progId="Equation.3">
              <p:embed/>
            </p:oleObj>
          </a:graphicData>
        </a:graphic>
      </p:graphicFrame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Электрическое смещение (индукция)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060575" y="1785926"/>
          <a:ext cx="5876925" cy="1979613"/>
        </p:xfrm>
        <a:graphic>
          <a:graphicData uri="http://schemas.openxmlformats.org/presentationml/2006/ole">
            <p:oleObj spid="_x0000_s118786" name="Формула" r:id="rId4" imgW="2654280" imgH="901440" progId="Equation.3">
              <p:embed/>
            </p:oleObj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1304916" y="5000636"/>
          <a:ext cx="2052638" cy="585787"/>
        </p:xfrm>
        <a:graphic>
          <a:graphicData uri="http://schemas.openxmlformats.org/presentationml/2006/ole">
            <p:oleObj spid="_x0000_s118788" name="Формула" r:id="rId5" imgW="927000" imgH="26640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4500562" y="5929330"/>
          <a:ext cx="1260473" cy="864472"/>
        </p:xfrm>
        <a:graphic>
          <a:graphicData uri="http://schemas.openxmlformats.org/presentationml/2006/ole">
            <p:oleObj spid="_x0000_s118789" name="Формула" r:id="rId6" imgW="69840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643306" y="5786454"/>
            <a:ext cx="2286016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Взаимосвязь векторов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E, P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Диэлектрическая проницаемость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основная электрическая характеристика диэлектрика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1357290" y="887694"/>
          <a:ext cx="7286676" cy="683918"/>
        </p:xfrm>
        <a:graphic>
          <a:graphicData uri="http://schemas.openxmlformats.org/presentationml/2006/ole">
            <p:oleObj spid="_x0000_s117766" name="Формула" r:id="rId4" imgW="2819160" imgH="266400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138620" y="2446334"/>
          <a:ext cx="1576388" cy="554038"/>
        </p:xfrm>
        <a:graphic>
          <a:graphicData uri="http://schemas.openxmlformats.org/presentationml/2006/ole">
            <p:oleObj spid="_x0000_s117768" name="Формула" r:id="rId5" imgW="609480" imgH="215640" progId="Equation.3">
              <p:embed/>
            </p:oleObj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3857620" y="5857892"/>
          <a:ext cx="1870075" cy="684213"/>
        </p:xfrm>
        <a:graphic>
          <a:graphicData uri="http://schemas.openxmlformats.org/presentationml/2006/ole">
            <p:oleObj spid="_x0000_s117769" name="Формула" r:id="rId6" imgW="723600" imgH="266400" progId="Equation.3">
              <p:embed/>
            </p:oleObj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2214546" y="3786190"/>
          <a:ext cx="2595550" cy="1458147"/>
        </p:xfrm>
        <a:graphic>
          <a:graphicData uri="http://schemas.openxmlformats.org/presentationml/2006/ole">
            <p:oleObj spid="_x0000_s117770" name="Формула" r:id="rId7" imgW="1346040" imgH="761760" progId="Equation.3">
              <p:embed/>
            </p:oleObj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929322" y="3786190"/>
          <a:ext cx="960348" cy="1198562"/>
        </p:xfrm>
        <a:graphic>
          <a:graphicData uri="http://schemas.openxmlformats.org/presentationml/2006/ole">
            <p:oleObj spid="_x0000_s117771" name="Формула" r:id="rId8" imgW="39348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71736" y="4306880"/>
            <a:ext cx="5143536" cy="979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E, P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Линии поля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начинаются и заканчиваются как на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свободных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так и на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связанных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зарядах.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Линии поля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начинаются и заканчиваются только на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свободных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зарядах.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Взаимосвязь свободных и связанных зарядов:</a:t>
            </a:r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endParaRPr lang="en-US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Внутри однородного диэлектрика нет связанных зарядов: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2746785" y="2786058"/>
          <a:ext cx="4682735" cy="928694"/>
        </p:xfrm>
        <a:graphic>
          <a:graphicData uri="http://schemas.openxmlformats.org/presentationml/2006/ole">
            <p:oleObj spid="_x0000_s120834" name="Формула" r:id="rId4" imgW="2222280" imgH="44424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000364" y="3643314"/>
          <a:ext cx="3940191" cy="501725"/>
        </p:xfrm>
        <a:graphic>
          <a:graphicData uri="http://schemas.openxmlformats.org/presentationml/2006/ole">
            <p:oleObj spid="_x0000_s120835" name="Формула" r:id="rId5" imgW="1879560" imgH="241200" progId="Equation.3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643174" y="4264310"/>
          <a:ext cx="4968888" cy="960144"/>
        </p:xfrm>
        <a:graphic>
          <a:graphicData uri="http://schemas.openxmlformats.org/presentationml/2006/ole">
            <p:oleObj spid="_x0000_s120836" name="Формула" r:id="rId6" imgW="2476440" imgH="48240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1779613" y="5929330"/>
          <a:ext cx="6507163" cy="857250"/>
        </p:xfrm>
        <a:graphic>
          <a:graphicData uri="http://schemas.openxmlformats.org/presentationml/2006/ole">
            <p:oleObj spid="_x0000_s120837" name="Формула" r:id="rId7" imgW="36320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286248" y="5143512"/>
            <a:ext cx="4286280" cy="1071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Граничные условия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P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Граница раздела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диэлектрик 1- диэлектрик 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Теорема Гаусса для вектора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проекция вектора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нормаль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88900" algn="just"/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1n’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проекция вектора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нормаль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n’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54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4357686" y="1714500"/>
          <a:ext cx="3319463" cy="977900"/>
        </p:xfrm>
        <a:graphic>
          <a:graphicData uri="http://schemas.openxmlformats.org/presentationml/2006/ole">
            <p:oleObj spid="_x0000_s119816" name="Формула" r:id="rId4" imgW="1498320" imgH="444240" progId="Equation.3">
              <p:embed/>
            </p:oleObj>
          </a:graphicData>
        </a:graphic>
      </p:graphicFrame>
      <p:pic>
        <p:nvPicPr>
          <p:cNvPr id="21" name="Рисунок 20" descr="4879_ris5-1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4286256"/>
            <a:ext cx="3071834" cy="2369700"/>
          </a:xfrm>
          <a:prstGeom prst="rect">
            <a:avLst/>
          </a:prstGeom>
        </p:spPr>
      </p:pic>
      <p:pic>
        <p:nvPicPr>
          <p:cNvPr id="119818" name="Picture 10"/>
          <p:cNvPicPr>
            <a:picLocks noChangeAspect="1" noChangeArrowheads="1"/>
          </p:cNvPicPr>
          <p:nvPr/>
        </p:nvPicPr>
        <p:blipFill>
          <a:blip r:embed="rId6"/>
          <a:srcRect l="57101" t="14649" r="31369" b="71680"/>
          <a:stretch>
            <a:fillRect/>
          </a:stretch>
        </p:blipFill>
        <p:spPr bwMode="auto">
          <a:xfrm>
            <a:off x="1071537" y="1571611"/>
            <a:ext cx="2786083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3071802" y="2786058"/>
          <a:ext cx="5880100" cy="530225"/>
        </p:xfrm>
        <a:graphic>
          <a:graphicData uri="http://schemas.openxmlformats.org/presentationml/2006/ole">
            <p:oleObj spid="_x0000_s119819" name="Формула" r:id="rId7" imgW="2654280" imgH="241200" progId="Equation.3">
              <p:embed/>
            </p:oleObj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357818" y="4500570"/>
          <a:ext cx="1773238" cy="571511"/>
        </p:xfrm>
        <a:graphic>
          <a:graphicData uri="http://schemas.openxmlformats.org/presentationml/2006/ole">
            <p:oleObj spid="_x0000_s119820" name="Формула" r:id="rId8" imgW="799920" imgH="241200" progId="Equation.3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4465638" y="5357813"/>
          <a:ext cx="3940175" cy="530225"/>
        </p:xfrm>
        <a:graphic>
          <a:graphicData uri="http://schemas.openxmlformats.org/presentationml/2006/ole">
            <p:oleObj spid="_x0000_s119821" name="Формула" r:id="rId9" imgW="17776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Граница раздела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диэлектрик-вакуум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проекция вектора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внешнюю нормаль к поверхности диэлектрика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2000240"/>
            <a:ext cx="1643074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7620" y="4357694"/>
            <a:ext cx="228601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Граничные условия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P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1285852" y="1285860"/>
          <a:ext cx="950125" cy="428628"/>
        </p:xfrm>
        <a:graphic>
          <a:graphicData uri="http://schemas.openxmlformats.org/presentationml/2006/ole">
            <p:oleObj spid="_x0000_s121860" name="Формула" r:id="rId4" imgW="571320" imgH="241200" progId="Equation.3">
              <p:embed/>
            </p:oleObj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4237045" y="2143116"/>
          <a:ext cx="1406525" cy="530225"/>
        </p:xfrm>
        <a:graphic>
          <a:graphicData uri="http://schemas.openxmlformats.org/presentationml/2006/ole">
            <p:oleObj spid="_x0000_s121861" name="Формула" r:id="rId5" imgW="634680" imgH="241200" progId="Equation.3">
              <p:embed/>
            </p:oleObj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4000496" y="4429132"/>
          <a:ext cx="2025650" cy="530225"/>
        </p:xfrm>
        <a:graphic>
          <a:graphicData uri="http://schemas.openxmlformats.org/presentationml/2006/ole">
            <p:oleObj spid="_x0000_s121864" name="Формула" r:id="rId6" imgW="9144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08" y="3857628"/>
            <a:ext cx="228601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Граница раздела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диэлектрик 1- диэлектрик 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3375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2873375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Согласно теореме о циркуляции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Тангенциальные составляющие вектора напряженности одинаковы в обоих диэлектриках (напряженность не претерпевает скачка, нет разрыва)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Граничные условия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E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7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4513263" y="2143128"/>
          <a:ext cx="3933123" cy="1071558"/>
        </p:xfrm>
        <a:graphic>
          <a:graphicData uri="http://schemas.openxmlformats.org/presentationml/2006/ole">
            <p:oleObj spid="_x0000_s122884" name="Формула" r:id="rId4" imgW="1612800" imgH="444240" progId="Equation.3">
              <p:embed/>
            </p:oleObj>
          </a:graphicData>
        </a:graphic>
      </p:graphicFrame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5"/>
          <a:srcRect l="40630" t="41016" r="47840" b="50195"/>
          <a:stretch>
            <a:fillRect/>
          </a:stretch>
        </p:blipFill>
        <p:spPr bwMode="auto">
          <a:xfrm>
            <a:off x="1142976" y="1704283"/>
            <a:ext cx="2857520" cy="122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5360997" y="3143248"/>
          <a:ext cx="2211399" cy="569032"/>
        </p:xfrm>
        <a:graphic>
          <a:graphicData uri="http://schemas.openxmlformats.org/presentationml/2006/ole">
            <p:oleObj spid="_x0000_s122886" name="Формула" r:id="rId6" imgW="927000" imgH="241200" progId="Equation.3">
              <p:embed/>
            </p:oleObj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324097" y="3857628"/>
          <a:ext cx="1819275" cy="600075"/>
        </p:xfrm>
        <a:graphic>
          <a:graphicData uri="http://schemas.openxmlformats.org/presentationml/2006/ole">
            <p:oleObj spid="_x0000_s122887" name="Формула" r:id="rId7" imgW="7236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807246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Граница раздела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диэлектрик 1- диэлектрик 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73375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Согласно теореме Гаусса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Нормальные составляющие вектора электрического смещения одинаковы в обоих диэлектриках (электрическое смещение (индукция) не претерпевает скачка, разрыва)</a:t>
            </a:r>
            <a:endParaRPr lang="en-US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3571876"/>
            <a:ext cx="342902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1538" y="30163"/>
            <a:ext cx="7929618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Граничные условия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D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4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</a:t>
            </a:r>
            <a:r>
              <a:rPr lang="en-US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3857620" y="1612900"/>
          <a:ext cx="4646613" cy="1744662"/>
        </p:xfrm>
        <a:graphic>
          <a:graphicData uri="http://schemas.openxmlformats.org/presentationml/2006/ole">
            <p:oleObj spid="_x0000_s123906" name="Формула" r:id="rId4" imgW="1904760" imgH="723600" progId="Equation.3">
              <p:embed/>
            </p:oleObj>
          </a:graphicData>
        </a:graphic>
      </p:graphicFrame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5"/>
          <a:srcRect l="55454" t="37110" r="32467" b="50195"/>
          <a:stretch>
            <a:fillRect/>
          </a:stretch>
        </p:blipFill>
        <p:spPr bwMode="auto">
          <a:xfrm>
            <a:off x="1071538" y="1285860"/>
            <a:ext cx="24179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1500166" y="3633793"/>
          <a:ext cx="2138362" cy="581025"/>
        </p:xfrm>
        <a:graphic>
          <a:graphicData uri="http://schemas.openxmlformats.org/presentationml/2006/ole">
            <p:oleObj spid="_x0000_s123910" name="Формула" r:id="rId6" imgW="876240" imgH="241200" progId="Equation.3">
              <p:embed/>
            </p:oleObj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4857752" y="3571876"/>
          <a:ext cx="3316288" cy="581025"/>
        </p:xfrm>
        <a:graphic>
          <a:graphicData uri="http://schemas.openxmlformats.org/presentationml/2006/ole">
            <p:oleObj spid="_x0000_s123911" name="Формула" r:id="rId7" imgW="1358640" imgH="241200" progId="Equation.3">
              <p:embed/>
            </p:oleObj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733542" y="4500563"/>
          <a:ext cx="1766888" cy="581025"/>
        </p:xfrm>
        <a:graphic>
          <a:graphicData uri="http://schemas.openxmlformats.org/presentationml/2006/ole">
            <p:oleObj spid="_x0000_s123912" name="Формула" r:id="rId8" imgW="723600" imgH="241200" progId="Equation.3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357818" y="4429132"/>
            <a:ext cx="235745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5570538" y="4429125"/>
          <a:ext cx="1890712" cy="581025"/>
        </p:xfrm>
        <a:graphic>
          <a:graphicData uri="http://schemas.openxmlformats.org/presentationml/2006/ole">
            <p:oleObj spid="_x0000_s123913" name="Формула" r:id="rId9" imgW="7743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Диэлектрики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изоляторы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вещества, практически не проводящие электрического тока. В диэлектрике нет свободных зарядов, способных перемещаться на значительные расстояния. 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внесении диэлектрика во внешнее поле обнаруживаются существенные изменения как во внешнем поле так и в диэлектрике.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Молекулы</a:t>
            </a:r>
          </a:p>
          <a:p>
            <a:pPr marL="88900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полярные                                 неполярные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143240" y="4857759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15008" y="4857760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Полярные и неполярные молекулы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Полярные молекулы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молекулы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 которых центр «тяжести» отрицательного заряда сдвинут относительно положительного. 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отсутствие внешнего электрического поля обладают собственным дипольным моментом.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Неполярные молекулы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молекулы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у которых центры «тяжести» отрицательного и положительного зарядов совпадают.</a:t>
            </a: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отсутствие внешнего электрического поля собственный дипольный момент равен нулю.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Поляризация диэлектрика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Поляризация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физический процесс пространственного разделения зарядов под действием внешнего электрического поля.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Неполярные диэлектрики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внесении неполярного диэлектрика во внешнее электрическое поле внутри каждой молекулы происходит смещение электрического заряда. (смещение зарядов меньше атомных расстояний).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0015-020-Dielektriki-v-elektricheskom-po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343423"/>
            <a:ext cx="4302047" cy="2514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Поляризация диэлектрика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Полярные диэлектрики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отсутствие внешнего поля собственные дипольные моменты ориентированы хаотично.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внесении полярного диэлектрика во внешнее электрическое поле происходит ориентация дипольных моментов по направлению поля.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95234" name="Object 12"/>
          <p:cNvGraphicFramePr>
            <a:graphicFrameLocks noChangeAspect="1"/>
          </p:cNvGraphicFramePr>
          <p:nvPr/>
        </p:nvGraphicFramePr>
        <p:xfrm>
          <a:off x="4071934" y="2000240"/>
          <a:ext cx="1550987" cy="638175"/>
        </p:xfrm>
        <a:graphic>
          <a:graphicData uri="http://schemas.openxmlformats.org/presentationml/2006/ole">
            <p:oleObj spid="_x0000_s95234" name="Формула" r:id="rId3" imgW="583920" imgH="241200" progId="Equation.3">
              <p:embed/>
            </p:oleObj>
          </a:graphicData>
        </a:graphic>
      </p:graphicFrame>
      <p:pic>
        <p:nvPicPr>
          <p:cNvPr id="8" name="Рисунок 7" descr="4_15_2b.gif"/>
          <p:cNvPicPr>
            <a:picLocks noChangeAspect="1"/>
          </p:cNvPicPr>
          <p:nvPr/>
        </p:nvPicPr>
        <p:blipFill>
          <a:blip r:embed="rId4"/>
          <a:srcRect t="17046" r="66000" b="3408"/>
          <a:stretch>
            <a:fillRect/>
          </a:stretch>
        </p:blipFill>
        <p:spPr>
          <a:xfrm rot="16200000">
            <a:off x="2197766" y="3731532"/>
            <a:ext cx="2286016" cy="2823960"/>
          </a:xfrm>
          <a:prstGeom prst="rect">
            <a:avLst/>
          </a:prstGeom>
        </p:spPr>
      </p:pic>
      <p:pic>
        <p:nvPicPr>
          <p:cNvPr id="9" name="Рисунок 8" descr="4_15_2b.gif"/>
          <p:cNvPicPr>
            <a:picLocks noChangeAspect="1"/>
          </p:cNvPicPr>
          <p:nvPr/>
        </p:nvPicPr>
        <p:blipFill>
          <a:blip r:embed="rId4"/>
          <a:srcRect l="68000" b="4545"/>
          <a:stretch>
            <a:fillRect/>
          </a:stretch>
        </p:blipFill>
        <p:spPr>
          <a:xfrm rot="16200000">
            <a:off x="5445934" y="3588554"/>
            <a:ext cx="2095498" cy="330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Свободные и связанные заряды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Связанные (поляризационные) заряды: 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Нескомпенсированные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заряды, появляющиеся в результате поляризации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поверхности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диэлектрика. Могут перемещаться в пределах нейтральной молекулы.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- поверхностная плотность связанного заряда.             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Свободные (сторонние) заряды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заряды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которые под действием внешнего поля могут перемещаться по всему объему вещества; не входят в состав молекул диэлектрика. 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96259" name="Object 12"/>
          <p:cNvGraphicFramePr>
            <a:graphicFrameLocks noChangeAspect="1"/>
          </p:cNvGraphicFramePr>
          <p:nvPr/>
        </p:nvGraphicFramePr>
        <p:xfrm>
          <a:off x="3428992" y="2759074"/>
          <a:ext cx="2874963" cy="527050"/>
        </p:xfrm>
        <a:graphic>
          <a:graphicData uri="http://schemas.openxmlformats.org/presentationml/2006/ole">
            <p:oleObj spid="_x0000_s96259" name="Формула" r:id="rId3" imgW="1307880" imgH="241200" progId="Equation.3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285852" y="3527653"/>
          <a:ext cx="374652" cy="401413"/>
        </p:xfrm>
        <a:graphic>
          <a:graphicData uri="http://schemas.openxmlformats.org/presentationml/2006/ole">
            <p:oleObj spid="_x0000_s96261" name="Формула" r:id="rId4" imgW="177480" imgH="190440" progId="Equation.3">
              <p:embed/>
            </p:oleObj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3867165" y="6072188"/>
          <a:ext cx="2847975" cy="527050"/>
        </p:xfrm>
        <a:graphic>
          <a:graphicData uri="http://schemas.openxmlformats.org/presentationml/2006/ole">
            <p:oleObj spid="_x0000_s96262" name="Формула" r:id="rId5" imgW="12952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Электрическое поле в диэлектрике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– электрическое поле свободных зарядов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– электрическое поле связанных зарядов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-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макрополя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96259" name="Object 12"/>
          <p:cNvGraphicFramePr>
            <a:graphicFrameLocks noChangeAspect="1"/>
          </p:cNvGraphicFramePr>
          <p:nvPr/>
        </p:nvGraphicFramePr>
        <p:xfrm>
          <a:off x="3786182" y="1071546"/>
          <a:ext cx="2143140" cy="648419"/>
        </p:xfrm>
        <a:graphic>
          <a:graphicData uri="http://schemas.openxmlformats.org/presentationml/2006/ole">
            <p:oleObj spid="_x0000_s97282" name="Формула" r:id="rId3" imgW="876240" imgH="266400" progId="Equation.3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142976" y="1866889"/>
          <a:ext cx="542930" cy="633417"/>
        </p:xfrm>
        <a:graphic>
          <a:graphicData uri="http://schemas.openxmlformats.org/presentationml/2006/ole">
            <p:oleObj spid="_x0000_s97285" name="Формула" r:id="rId4" imgW="228600" imgH="266400" progId="Equation.3">
              <p:embed/>
            </p:oleObj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1142976" y="2643182"/>
          <a:ext cx="482600" cy="512763"/>
        </p:xfrm>
        <a:graphic>
          <a:graphicData uri="http://schemas.openxmlformats.org/presentationml/2006/ole">
            <p:oleObj spid="_x0000_s97286" name="Формула" r:id="rId5" imgW="203040" imgH="215640" progId="Equation.3">
              <p:embed/>
            </p:oleObj>
          </a:graphicData>
        </a:graphic>
      </p:graphicFrame>
      <p:pic>
        <p:nvPicPr>
          <p:cNvPr id="12" name="Рисунок 11" descr="0015-020-Dielektriki-v-elektricheskom-pole.png"/>
          <p:cNvPicPr>
            <a:picLocks noChangeAspect="1"/>
          </p:cNvPicPr>
          <p:nvPr/>
        </p:nvPicPr>
        <p:blipFill>
          <a:blip r:embed="rId6"/>
          <a:srcRect l="51477"/>
          <a:stretch>
            <a:fillRect/>
          </a:stretch>
        </p:blipFill>
        <p:spPr>
          <a:xfrm>
            <a:off x="1285852" y="3230390"/>
            <a:ext cx="2786082" cy="3356130"/>
          </a:xfrm>
          <a:prstGeom prst="rect">
            <a:avLst/>
          </a:prstGeom>
        </p:spPr>
      </p:pic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283081" y="3438530"/>
          <a:ext cx="1146175" cy="633412"/>
        </p:xfrm>
        <a:graphic>
          <a:graphicData uri="http://schemas.openxmlformats.org/presentationml/2006/ole">
            <p:oleObj spid="_x0000_s97287" name="Формула" r:id="rId7" imgW="48240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Поляризованность</a:t>
            </a: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диэлектрика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Поляризованность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суммарный дипольный момент, приходящийся на единицу объема диэлектрика 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большинства изотропных диэлектриков 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- диэлектрическая восприимчивость. Безразмерная величина, зависит только от свойств диэлектрика. 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96259" name="Object 12"/>
          <p:cNvGraphicFramePr>
            <a:graphicFrameLocks noChangeAspect="1"/>
          </p:cNvGraphicFramePr>
          <p:nvPr/>
        </p:nvGraphicFramePr>
        <p:xfrm>
          <a:off x="2643174" y="1924824"/>
          <a:ext cx="1857388" cy="1004110"/>
        </p:xfrm>
        <a:graphic>
          <a:graphicData uri="http://schemas.openxmlformats.org/presentationml/2006/ole">
            <p:oleObj spid="_x0000_s115714" name="Формула" r:id="rId3" imgW="838080" imgH="457200" progId="Equation.3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5286380" y="1954779"/>
          <a:ext cx="1500198" cy="1045593"/>
        </p:xfrm>
        <a:graphic>
          <a:graphicData uri="http://schemas.openxmlformats.org/presentationml/2006/ole">
            <p:oleObj spid="_x0000_s115718" name="Формула" r:id="rId4" imgW="685800" imgH="482400" progId="Equation.3">
              <p:embed/>
            </p:oleObj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/>
        </p:nvGraphicFramePr>
        <p:xfrm>
          <a:off x="3825881" y="3857628"/>
          <a:ext cx="1603375" cy="585787"/>
        </p:xfrm>
        <a:graphic>
          <a:graphicData uri="http://schemas.openxmlformats.org/presentationml/2006/ole">
            <p:oleObj spid="_x0000_s115719" name="Формула" r:id="rId5" imgW="723600" imgH="266400" progId="Equation.3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1120638" y="4751398"/>
          <a:ext cx="308090" cy="392114"/>
        </p:xfrm>
        <a:graphic>
          <a:graphicData uri="http://schemas.openxmlformats.org/presentationml/2006/ole">
            <p:oleObj spid="_x0000_s115720" name="Формула" r:id="rId6" imgW="139680" imgH="177480" progId="Equation.3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3670312" y="5657869"/>
          <a:ext cx="2616200" cy="557213"/>
        </p:xfrm>
        <a:graphic>
          <a:graphicData uri="http://schemas.openxmlformats.org/presentationml/2006/ole">
            <p:oleObj spid="_x0000_s115721" name="Формула" r:id="rId7" imgW="11808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Поток вектора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поляризованности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через замкнутую поверхность определяется связанным зарядом диэлектрика в объеме, ограниченным этой поверхностью, взятым со знаком «-».</a:t>
            </a: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algn="just"/>
            <a:r>
              <a:rPr lang="el-GR" sz="26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угол между нормалью к поверхности и линиями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поляризованности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714620"/>
            <a:ext cx="3429024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Теорема Гаусса для вектора </a:t>
            </a:r>
            <a:r>
              <a:rPr lang="en-US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96259" name="Object 12"/>
          <p:cNvGraphicFramePr>
            <a:graphicFrameLocks noChangeAspect="1"/>
          </p:cNvGraphicFramePr>
          <p:nvPr/>
        </p:nvGraphicFramePr>
        <p:xfrm>
          <a:off x="3214678" y="2928934"/>
          <a:ext cx="3317875" cy="976313"/>
        </p:xfrm>
        <a:graphic>
          <a:graphicData uri="http://schemas.openxmlformats.org/presentationml/2006/ole">
            <p:oleObj spid="_x0000_s116738" name="Формула" r:id="rId3" imgW="1498320" imgH="444240" progId="Equation.3">
              <p:embed/>
            </p:oleObj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2571736" y="4286256"/>
          <a:ext cx="4697413" cy="976312"/>
        </p:xfrm>
        <a:graphic>
          <a:graphicData uri="http://schemas.openxmlformats.org/presentationml/2006/ole">
            <p:oleObj spid="_x0000_s116743" name="Формула" r:id="rId4" imgW="21207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31866</TotalTime>
  <Words>588</Words>
  <Application>Microsoft Office PowerPoint</Application>
  <PresentationFormat>Экран (4:3)</PresentationFormat>
  <Paragraphs>178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Солнцестояние</vt:lpstr>
      <vt:lpstr>Формула</vt:lpstr>
      <vt:lpstr>Лекция 5. Электрическое поле в диэлектрике.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592</cp:revision>
  <dcterms:created xsi:type="dcterms:W3CDTF">2010-08-31T07:49:46Z</dcterms:created>
  <dcterms:modified xsi:type="dcterms:W3CDTF">2011-12-27T15:15:28Z</dcterms:modified>
</cp:coreProperties>
</file>