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708C5-C465-4B5A-92FF-32D8D2DCFEAD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7C1A8-77D8-4685-A876-89F6BBC772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923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E76AEF-2917-4A7D-BBA7-7A4D998522D8}" type="datetime1">
              <a:rPr lang="ru-RU" smtClean="0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AE4AF5-2AF8-40FE-8AF8-1CBD6788F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2EB9A-13C1-470C-8A17-E3A83734AF44}" type="datetime1">
              <a:rPr lang="ru-RU" smtClean="0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E1CAE-C17D-4328-BB85-7DDD28B1B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2FA20-1372-482B-A59D-E747FE044D23}" type="datetime1">
              <a:rPr lang="ru-RU" smtClean="0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8F6E5-E73C-4877-A017-BE51F57904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C2A3E-D40E-46AA-BC7C-92E83BBDA81C}" type="datetime1">
              <a:rPr lang="ru-RU" smtClean="0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5AA70-FFF7-4435-BE39-1945DA8198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A352BD-4B01-49F2-B4FA-5DD8C8DEE27F}" type="datetime1">
              <a:rPr lang="ru-RU" smtClean="0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FCB45B-2A1B-4458-8E39-42F4147F5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AB928-AAA9-4C08-8192-ECF8E9AFA175}" type="datetime1">
              <a:rPr lang="ru-RU" smtClean="0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F0930-FAB6-43E5-9220-6C542FC4A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00C7EB-D10B-4C98-BE69-1EE3D68113B5}" type="datetime1">
              <a:rPr lang="ru-RU" smtClean="0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390BCE-F68A-4DB7-8156-09EF911C5C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75CFB-EA34-426D-A112-E2E09433A566}" type="datetime1">
              <a:rPr lang="ru-RU" smtClean="0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F6B64-A464-47E9-B685-F35097D8EF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9DCE9A-99FE-4F44-A499-419B998CB838}" type="datetime1">
              <a:rPr lang="ru-RU" smtClean="0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B6FC70-3A0A-4BF1-AF30-C2029AA7D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7B7CDD-7B9E-4FD5-A9FC-DEB7FC347D51}" type="datetime1">
              <a:rPr lang="ru-RU" smtClean="0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9AF459-ED9F-48E9-9494-0EAE7352C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B3FBC8-09CB-4D11-85CB-C94069A9F80F}" type="datetime1">
              <a:rPr lang="ru-RU" smtClean="0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62D5CE-8116-426A-8E26-A99AAB0F6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177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65AD4BE-1420-4A26-A0FC-3AB9F53D48A5}" type="datetime1">
              <a:rPr lang="ru-RU" smtClean="0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F46CE49-DCF3-4918-AE26-44DDE024E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2" r:id="rId2"/>
    <p:sldLayoutId id="2147483708" r:id="rId3"/>
    <p:sldLayoutId id="2147483703" r:id="rId4"/>
    <p:sldLayoutId id="2147483709" r:id="rId5"/>
    <p:sldLayoutId id="2147483704" r:id="rId6"/>
    <p:sldLayoutId id="2147483710" r:id="rId7"/>
    <p:sldLayoutId id="2147483711" r:id="rId8"/>
    <p:sldLayoutId id="2147483712" r:id="rId9"/>
    <p:sldLayoutId id="2147483705" r:id="rId10"/>
    <p:sldLayoutId id="2147483706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4.wmf"/><Relationship Id="rId10" Type="http://schemas.openxmlformats.org/officeDocument/2006/relationships/image" Target="../media/image26.wmf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8.wmf"/><Relationship Id="rId10" Type="http://schemas.openxmlformats.org/officeDocument/2006/relationships/image" Target="../media/image30.wmf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png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38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7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1.png"/><Relationship Id="rId11" Type="http://schemas.openxmlformats.org/officeDocument/2006/relationships/image" Target="../media/image42.png"/><Relationship Id="rId5" Type="http://schemas.openxmlformats.org/officeDocument/2006/relationships/image" Target="../media/image35.wmf"/><Relationship Id="rId15" Type="http://schemas.openxmlformats.org/officeDocument/2006/relationships/image" Target="../media/image39.wmf"/><Relationship Id="rId10" Type="http://schemas.openxmlformats.org/officeDocument/2006/relationships/image" Target="../media/image37.wmf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4.bin"/><Relationship Id="rId14" Type="http://schemas.openxmlformats.org/officeDocument/2006/relationships/oleObject" Target="../embeddings/oleObject2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8.bin"/><Relationship Id="rId7" Type="http://schemas.openxmlformats.org/officeDocument/2006/relationships/image" Target="../media/image4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43.wmf"/><Relationship Id="rId9" Type="http://schemas.openxmlformats.org/officeDocument/2006/relationships/image" Target="../media/image4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3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3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3.wmf"/><Relationship Id="rId5" Type="http://schemas.openxmlformats.org/officeDocument/2006/relationships/image" Target="../media/image15.jpeg"/><Relationship Id="rId10" Type="http://schemas.openxmlformats.org/officeDocument/2006/relationships/oleObject" Target="../embeddings/oleObject7.bin"/><Relationship Id="rId4" Type="http://schemas.openxmlformats.org/officeDocument/2006/relationships/image" Target="../media/image14.png"/><Relationship Id="rId9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173157"/>
            <a:ext cx="7772400" cy="1470025"/>
          </a:xfrm>
        </p:spPr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5200" dirty="0" smtClean="0">
                <a:solidFill>
                  <a:schemeClr val="accent2">
                    <a:lumMod val="50000"/>
                  </a:schemeClr>
                </a:solidFill>
              </a:rPr>
              <a:t>Лекция 6. Проводник в электрическом поле. Конденсаторы </a:t>
            </a:r>
            <a:endParaRPr lang="ru-RU" sz="5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Рисунок 4" descr="33.thum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2714620"/>
            <a:ext cx="2756300" cy="3675066"/>
          </a:xfrm>
          <a:prstGeom prst="rect">
            <a:avLst/>
          </a:prstGeom>
        </p:spPr>
      </p:pic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3"/>
          <a:srcRect b="14156"/>
          <a:stretch>
            <a:fillRect/>
          </a:stretch>
        </p:blipFill>
        <p:spPr>
          <a:xfrm>
            <a:off x="1497936" y="3643314"/>
            <a:ext cx="3645568" cy="1714512"/>
          </a:xfrm>
          <a:prstGeom prst="rect">
            <a:avLst/>
          </a:prstGeom>
        </p:spPr>
      </p:pic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1212881" y="6457914"/>
            <a:ext cx="78597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ru-RU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Музыченко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Я.Б.,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214810" y="857232"/>
            <a:ext cx="1785950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71604" y="5357826"/>
            <a:ext cx="2071702" cy="1285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228756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Емкость конденсатора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2064900"/>
            <a:ext cx="785818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напряжение между обкладками конденсатора. 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812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10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4429124" y="785794"/>
          <a:ext cx="1330325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Формула" r:id="rId4" imgW="507960" imgH="457200" progId="Equation.3">
                  <p:embed/>
                </p:oleObj>
              </mc:Choice>
              <mc:Fallback>
                <p:oleObj name="Формула" r:id="rId4" imgW="50796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785794"/>
                        <a:ext cx="1330325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5618191" y="3214686"/>
          <a:ext cx="3025775" cy="128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Формула" r:id="rId6" imgW="1155600" imgH="495000" progId="Equation.3">
                  <p:embed/>
                </p:oleObj>
              </mc:Choice>
              <mc:Fallback>
                <p:oleObj name="Формула" r:id="rId6" imgW="1155600" imgH="495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8191" y="3214686"/>
                        <a:ext cx="3025775" cy="1287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1142976" y="2571744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Плоский конденсатор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4" name="Рисунок 13" descr="plane_capacitor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2976" y="3357562"/>
            <a:ext cx="4107685" cy="1643074"/>
          </a:xfrm>
          <a:prstGeom prst="rect">
            <a:avLst/>
          </a:prstGeom>
        </p:spPr>
      </p:pic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1643042" y="5429264"/>
          <a:ext cx="1862137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Формула" r:id="rId9" imgW="711000" imgH="457200" progId="Equation.3">
                  <p:embed/>
                </p:oleObj>
              </mc:Choice>
              <mc:Fallback>
                <p:oleObj name="Формула" r:id="rId9" imgW="71100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5429264"/>
                        <a:ext cx="1862137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4000496" y="5286388"/>
            <a:ext cx="500066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el-GR" sz="2200" i="1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– диэлектрическая проницаемость;</a:t>
            </a:r>
          </a:p>
          <a:p>
            <a:pPr marL="88900" algn="just"/>
            <a:r>
              <a:rPr lang="el-GR" sz="2200" i="1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l-GR" sz="1200" i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–  электрическая постоянная;</a:t>
            </a:r>
          </a:p>
          <a:p>
            <a:pPr marL="88900" algn="just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 –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площадь пластин конденсатора;</a:t>
            </a:r>
          </a:p>
          <a:p>
            <a:pPr marL="88900" algn="just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d –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расстояние между пластинами.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428860" y="5072074"/>
            <a:ext cx="5572164" cy="1428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603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11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429000" y="785794"/>
          <a:ext cx="5715000" cy="255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Формула" r:id="rId4" imgW="2565360" imgH="1155600" progId="Equation.3">
                  <p:embed/>
                </p:oleObj>
              </mc:Choice>
              <mc:Fallback>
                <p:oleObj name="Формула" r:id="rId4" imgW="2565360" imgH="1155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785794"/>
                        <a:ext cx="5715000" cy="2554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1142976" y="71414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Сферический конденсатор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4286248" y="3714752"/>
          <a:ext cx="1862137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Формула" r:id="rId6" imgW="711000" imgH="457200" progId="Equation.3">
                  <p:embed/>
                </p:oleObj>
              </mc:Choice>
              <mc:Fallback>
                <p:oleObj name="Формула" r:id="rId6" imgW="71100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3714752"/>
                        <a:ext cx="1862137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Рисунок 18" descr="388px-Spherical_Capacitor.svg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1538" y="876308"/>
            <a:ext cx="2409816" cy="2409816"/>
          </a:xfrm>
          <a:prstGeom prst="rect">
            <a:avLst/>
          </a:prstGeom>
        </p:spPr>
      </p:pic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1857356" y="5143500"/>
          <a:ext cx="6053138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Формула" r:id="rId9" imgW="2311200" imgH="495000" progId="Equation.3">
                  <p:embed/>
                </p:oleObj>
              </mc:Choice>
              <mc:Fallback>
                <p:oleObj name="Формула" r:id="rId9" imgW="2311200" imgH="495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6" y="5143500"/>
                        <a:ext cx="6053138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500298" y="5000636"/>
            <a:ext cx="4071966" cy="1643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79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12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172372"/>
              </p:ext>
            </p:extLst>
          </p:nvPr>
        </p:nvGraphicFramePr>
        <p:xfrm>
          <a:off x="4271963" y="1065213"/>
          <a:ext cx="4894262" cy="328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Формула" r:id="rId4" imgW="2197080" imgH="1485720" progId="Equation.3">
                  <p:embed/>
                </p:oleObj>
              </mc:Choice>
              <mc:Fallback>
                <p:oleObj name="Формула" r:id="rId4" imgW="2197080" imgH="14857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1963" y="1065213"/>
                        <a:ext cx="4894262" cy="328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1142976" y="71414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Цилиндрический конденсатор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" name="Рисунок 9" descr="530px-Cylindrical_CapacitorII.sv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1538" y="785794"/>
            <a:ext cx="3122651" cy="1714512"/>
          </a:xfrm>
          <a:prstGeom prst="rect">
            <a:avLst/>
          </a:prstGeom>
        </p:spPr>
      </p:pic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11433"/>
              </p:ext>
            </p:extLst>
          </p:nvPr>
        </p:nvGraphicFramePr>
        <p:xfrm>
          <a:off x="2941638" y="5170488"/>
          <a:ext cx="3140075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Формула" r:id="rId7" imgW="1409400" imgH="622080" progId="Equation.3">
                  <p:embed/>
                </p:oleObj>
              </mc:Choice>
              <mc:Fallback>
                <p:oleObj name="Формула" r:id="rId7" imgW="1409400" imgH="6220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1638" y="5170488"/>
                        <a:ext cx="3140075" cy="137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2714612" y="5572140"/>
            <a:ext cx="4572032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43174" y="3000372"/>
            <a:ext cx="4500594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544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13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4643438" y="1609716"/>
          <a:ext cx="37068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Формула" r:id="rId4" imgW="1663560" imgH="241200" progId="Equation.3">
                  <p:embed/>
                </p:oleObj>
              </mc:Choice>
              <mc:Fallback>
                <p:oleObj name="Формула" r:id="rId4" imgW="166356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1609716"/>
                        <a:ext cx="370681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1142976" y="71414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Соединения конденсаторов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9" name="Рисунок 8" descr="301px-Capacitors_in_parallel.sv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5852" y="1428736"/>
            <a:ext cx="2867025" cy="1685925"/>
          </a:xfrm>
          <a:prstGeom prst="rect">
            <a:avLst/>
          </a:prstGeom>
        </p:spPr>
      </p:pic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1071538" y="864855"/>
            <a:ext cx="785818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Параллельное соединение конденсаторов</a:t>
            </a:r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4714876" y="2357438"/>
          <a:ext cx="31686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Формула" r:id="rId7" imgW="1422360" imgH="241200" progId="Equation.3">
                  <p:embed/>
                </p:oleObj>
              </mc:Choice>
              <mc:Fallback>
                <p:oleObj name="Формула" r:id="rId7" imgW="142236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2357438"/>
                        <a:ext cx="31686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2857488" y="3143248"/>
          <a:ext cx="4016375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Формула" r:id="rId9" imgW="1803240" imgH="266400" progId="Equation.3">
                  <p:embed/>
                </p:oleObj>
              </mc:Choice>
              <mc:Fallback>
                <p:oleObj name="Формула" r:id="rId9" imgW="1803240" imgH="266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3143248"/>
                        <a:ext cx="4016375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2"/>
          <p:cNvSpPr txBox="1">
            <a:spLocks noChangeArrowheads="1"/>
          </p:cNvSpPr>
          <p:nvPr/>
        </p:nvSpPr>
        <p:spPr bwMode="auto">
          <a:xfrm>
            <a:off x="1071538" y="3714752"/>
            <a:ext cx="785818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Последовательное соединение конденсаторов</a:t>
            </a:r>
          </a:p>
        </p:txBody>
      </p:sp>
      <p:pic>
        <p:nvPicPr>
          <p:cNvPr id="20" name="Рисунок 19" descr="Capacitorsseries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0100" y="4286256"/>
            <a:ext cx="3929091" cy="767544"/>
          </a:xfrm>
          <a:prstGeom prst="rect">
            <a:avLst/>
          </a:prstGeom>
        </p:spPr>
      </p:pic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5349905" y="4252933"/>
          <a:ext cx="35083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Формула" r:id="rId12" imgW="1574640" imgH="241200" progId="Equation.3">
                  <p:embed/>
                </p:oleObj>
              </mc:Choice>
              <mc:Fallback>
                <p:oleObj name="Формула" r:id="rId12" imgW="157464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905" y="4252933"/>
                        <a:ext cx="35083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5368949" y="4895864"/>
          <a:ext cx="26320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8" name="Формула" r:id="rId14" imgW="1180800" imgH="241200" progId="Equation.3">
                  <p:embed/>
                </p:oleObj>
              </mc:Choice>
              <mc:Fallback>
                <p:oleObj name="Формула" r:id="rId14" imgW="1180800" imgH="241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8949" y="4895864"/>
                        <a:ext cx="26320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2800367" y="5572140"/>
          <a:ext cx="4271963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9" name="Формула" r:id="rId16" imgW="1917360" imgH="520560" progId="Equation.3">
                  <p:embed/>
                </p:oleObj>
              </mc:Choice>
              <mc:Fallback>
                <p:oleObj name="Формула" r:id="rId16" imgW="1917360" imgH="52056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0367" y="5572140"/>
                        <a:ext cx="4271963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43004" y="30163"/>
            <a:ext cx="8200996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Энергия взаимодействия системы зарядов </a:t>
            </a:r>
            <a:endParaRPr lang="ru-RU" sz="3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678493"/>
            <a:ext cx="785818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Система из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точечных зарядов.</a:t>
            </a:r>
          </a:p>
          <a:p>
            <a:pPr marL="286385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Работа всех сил взаимодействия произвольной системы зарядов равна убыли энергии взаимодействия зарядов этой системы: </a:t>
            </a:r>
          </a:p>
          <a:p>
            <a:pPr marL="286385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286385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Найдем выражение для энергии взаимодействия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Энергия взаимодействия пары зарядов</a:t>
            </a: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812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14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5429256" y="3220872"/>
          <a:ext cx="2000264" cy="492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Формула" r:id="rId3" imgW="774360" imgH="190440" progId="Equation.3">
                  <p:embed/>
                </p:oleObj>
              </mc:Choice>
              <mc:Fallback>
                <p:oleObj name="Формула" r:id="rId3" imgW="774360" imgH="1904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6" y="3220872"/>
                        <a:ext cx="2000264" cy="4922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2711453" y="4357694"/>
          <a:ext cx="4646629" cy="614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Формула" r:id="rId5" imgW="1828800" imgH="241200" progId="Equation.3">
                  <p:embed/>
                </p:oleObj>
              </mc:Choice>
              <mc:Fallback>
                <p:oleObj name="Формула" r:id="rId5" imgW="182880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3" y="4357694"/>
                        <a:ext cx="4646629" cy="6140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Рисунок 11" descr="charge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1477" y="1203851"/>
            <a:ext cx="2959019" cy="2082273"/>
          </a:xfrm>
          <a:prstGeom prst="rect">
            <a:avLst/>
          </a:prstGeom>
        </p:spPr>
      </p:pic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3219466" y="5500702"/>
          <a:ext cx="3709988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Формула" r:id="rId8" imgW="1460160" imgH="444240" progId="Equation.3">
                  <p:embed/>
                </p:oleObj>
              </mc:Choice>
              <mc:Fallback>
                <p:oleObj name="Формула" r:id="rId8" imgW="146016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66" y="5500702"/>
                        <a:ext cx="3709988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3714744" y="5214950"/>
            <a:ext cx="2643206" cy="1285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943004" y="30163"/>
            <a:ext cx="8200996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Энергия взаимодействия системы зарядов </a:t>
            </a:r>
            <a:endParaRPr lang="ru-RU" sz="3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678493"/>
            <a:ext cx="785818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зарядов:</a:t>
            </a: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каждой скобке – энергия взаимодействия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–го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заряда со всеми остальными.</a:t>
            </a: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Учитывая что               , получаем  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7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15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3214678" y="4286256"/>
          <a:ext cx="1152531" cy="462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Формула" r:id="rId3" imgW="571320" imgH="228600" progId="Equation.3">
                  <p:embed/>
                </p:oleObj>
              </mc:Choice>
              <mc:Fallback>
                <p:oleObj name="Формула" r:id="rId3" imgW="5713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4286256"/>
                        <a:ext cx="1152531" cy="4627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1071538" y="1308441"/>
          <a:ext cx="8001056" cy="843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Формула" r:id="rId5" imgW="4228920" imgH="444240" progId="Equation.3">
                  <p:embed/>
                </p:oleObj>
              </mc:Choice>
              <mc:Fallback>
                <p:oleObj name="Формула" r:id="rId5" imgW="422892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1308441"/>
                        <a:ext cx="8001056" cy="8430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984633" y="3143248"/>
          <a:ext cx="1658937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Формула" r:id="rId7" imgW="876240" imgH="545760" progId="Equation.3">
                  <p:embed/>
                </p:oleObj>
              </mc:Choice>
              <mc:Fallback>
                <p:oleObj name="Формула" r:id="rId7" imgW="876240" imgH="545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33" y="3143248"/>
                        <a:ext cx="1658937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3892549" y="5143512"/>
          <a:ext cx="2329186" cy="1285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Формула" r:id="rId9" imgW="990360" imgH="545760" progId="Equation.3">
                  <p:embed/>
                </p:oleObj>
              </mc:Choice>
              <mc:Fallback>
                <p:oleObj name="Формула" r:id="rId9" imgW="990360" imgH="5457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2549" y="5143512"/>
                        <a:ext cx="2329186" cy="12858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43004" y="30163"/>
            <a:ext cx="8200996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Энергия взаимодействия системы зарядов </a:t>
            </a:r>
            <a:endParaRPr lang="ru-RU" sz="3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678493"/>
            <a:ext cx="785818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- потенциал создаваемый всеми зарядами системы кроме       в месте его нахождения.  </a:t>
            </a: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Энергия взаимодействия пары зарядов</a:t>
            </a:r>
          </a:p>
          <a:p>
            <a:pPr algn="ctr"/>
            <a:endParaRPr lang="ru-RU" sz="26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Заряды               находятся на расстоянии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друг от друга. Найдем энергию их взаимодействия. </a:t>
            </a: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844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16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1214414" y="571480"/>
          <a:ext cx="449039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Формула" r:id="rId3" imgW="190440" imgH="241200" progId="Equation.3">
                  <p:embed/>
                </p:oleObj>
              </mc:Choice>
              <mc:Fallback>
                <p:oleObj name="Формула" r:id="rId3" imgW="19044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571480"/>
                        <a:ext cx="449039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1285852" y="3643314"/>
          <a:ext cx="7315201" cy="218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Формула" r:id="rId5" imgW="3111480" imgH="927000" progId="Equation.3">
                  <p:embed/>
                </p:oleObj>
              </mc:Choice>
              <mc:Fallback>
                <p:oleObj name="Формула" r:id="rId5" imgW="3111480" imgH="927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3643314"/>
                        <a:ext cx="7315201" cy="218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371850" y="1000108"/>
          <a:ext cx="4191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Формула" r:id="rId7" imgW="177480" imgH="241200" progId="Equation.3">
                  <p:embed/>
                </p:oleObj>
              </mc:Choice>
              <mc:Fallback>
                <p:oleObj name="Формула" r:id="rId7" imgW="17748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1850" y="1000108"/>
                        <a:ext cx="4191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2428860" y="2643182"/>
          <a:ext cx="1100144" cy="500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Формула" r:id="rId9" imgW="533160" imgH="241200" progId="Equation.3">
                  <p:embed/>
                </p:oleObj>
              </mc:Choice>
              <mc:Fallback>
                <p:oleObj name="Формула" r:id="rId9" imgW="53316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2643182"/>
                        <a:ext cx="1100144" cy="5000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3714744" y="5214950"/>
            <a:ext cx="2643206" cy="1285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4143372" y="5357826"/>
          <a:ext cx="1881187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Формула" r:id="rId11" imgW="799920" imgH="444240" progId="Equation.3">
                  <p:embed/>
                </p:oleObj>
              </mc:Choice>
              <mc:Fallback>
                <p:oleObj name="Формула" r:id="rId11" imgW="799920" imgH="444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2" y="5357826"/>
                        <a:ext cx="1881187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228756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Проводники в электрическом поле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Проводники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тела, в которых имеются свободные заряды, способные свободно перемещаются внутри этих тел; вещества, проводящие электрический ток. 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(Металлы, углерод, вода, ртуть, ионизированные газы).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Электростатическая индукция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смещение зарядов под действием электрического поля.</a:t>
            </a:r>
          </a:p>
          <a:p>
            <a:pPr marL="88900" algn="just"/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Индуцированные заряды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нескомпенсированные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заряды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появившиеся в результате электростатической индукции.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Поле в веществе: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1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2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908436" y="6015060"/>
          <a:ext cx="2306638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Формула" r:id="rId3" imgW="876240" imgH="266400" progId="Equation.3">
                  <p:embed/>
                </p:oleObj>
              </mc:Choice>
              <mc:Fallback>
                <p:oleObj name="Формула" r:id="rId3" imgW="87624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8436" y="6015060"/>
                        <a:ext cx="2306638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228756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Электрическое поле внутри проводника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Перемещение зарядов внутри проводника происходит до тех пор пока электрическое поле индуцированных зарядов не скомпенсирует внешнее поле.  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Индуцированные заряды образуются в тонком приповерхностном слое. 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241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3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9" name="Рисунок 8" descr="Equipotential20line20and20electric20field.JPG"/>
          <p:cNvPicPr>
            <a:picLocks noChangeAspect="1"/>
          </p:cNvPicPr>
          <p:nvPr/>
        </p:nvPicPr>
        <p:blipFill>
          <a:blip r:embed="rId3"/>
          <a:srcRect l="4132" t="5172" r="4958" b="6896"/>
          <a:stretch>
            <a:fillRect/>
          </a:stretch>
        </p:blipFill>
        <p:spPr>
          <a:xfrm>
            <a:off x="3286116" y="3929066"/>
            <a:ext cx="3143272" cy="2428892"/>
          </a:xfrm>
          <a:prstGeom prst="rect">
            <a:avLst/>
          </a:prstGeom>
        </p:spPr>
      </p:pic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3522663" y="2286000"/>
          <a:ext cx="2976562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Формула" r:id="rId4" imgW="1130040" imgH="266400" progId="Equation.3">
                  <p:embed/>
                </p:oleObj>
              </mc:Choice>
              <mc:Fallback>
                <p:oleObj name="Формула" r:id="rId4" imgW="1130040" imgH="2664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2663" y="2286000"/>
                        <a:ext cx="2976562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Проводник разрывает часть линий напряженности внешнего электрического поля. Они заканчиваются на «-» зарядах, а вновь начинаются на «+» зарядах.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397375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Внутри проводника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Принцип электростатической защиты (клетка Фарадея). </a:t>
            </a: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Замкнутый полый проводник экранирует только внешнее поле.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929322" y="3429000"/>
            <a:ext cx="1714512" cy="857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228756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Электрическое поле внутри проводника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33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4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 l="45022" t="23437" r="36859" b="51172"/>
          <a:stretch>
            <a:fillRect/>
          </a:stretch>
        </p:blipFill>
        <p:spPr bwMode="auto">
          <a:xfrm>
            <a:off x="1522147" y="2143116"/>
            <a:ext cx="3264167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215074" y="3500438"/>
          <a:ext cx="11366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Формула" r:id="rId4" imgW="431640" imgH="228600" progId="Equation.3">
                  <p:embed/>
                </p:oleObj>
              </mc:Choice>
              <mc:Fallback>
                <p:oleObj name="Формула" r:id="rId4" imgW="4316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74" y="3500438"/>
                        <a:ext cx="113665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857752" y="5286388"/>
            <a:ext cx="1714512" cy="10715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857256" y="101601"/>
            <a:ext cx="8429652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1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Электрическое поле у поверхности  проводника</a:t>
            </a:r>
            <a:endParaRPr lang="ru-RU" sz="31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678776"/>
            <a:ext cx="785818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Потенциал поля в каждой точке проводника одинаков, т.е. любой проводник в электрическом поле представляет собой 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эквипотенциальную поверхность.</a:t>
            </a: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Линии напряженности электрического поля направлены по нормали к поверхности проводника.</a:t>
            </a:r>
          </a:p>
          <a:p>
            <a:pPr marL="3135313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Поток вектора напряженности через цилиндр (т. Гаусса)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5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 l="58199" t="32226" r="31369" b="53125"/>
          <a:stretch>
            <a:fillRect/>
          </a:stretch>
        </p:blipFill>
        <p:spPr bwMode="auto">
          <a:xfrm>
            <a:off x="1095351" y="3143248"/>
            <a:ext cx="2262203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5072066" y="4214818"/>
          <a:ext cx="2565400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Формула" r:id="rId4" imgW="1231560" imgH="1028520" progId="Equation.3">
                  <p:embed/>
                </p:oleObj>
              </mc:Choice>
              <mc:Fallback>
                <p:oleObj name="Формула" r:id="rId4" imgW="1231560" imgH="10285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6" y="4214818"/>
                        <a:ext cx="2565400" cy="213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228756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Острия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3571876"/>
            <a:ext cx="785818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Поверхностная плотность заряда различна в разных точках проводника сложной формы; принимает максимальные значения вблизи заострений.</a:t>
            </a: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Рядом с остриями возникает электрический ветер.  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6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6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11" name="Рисунок 10" descr="ostri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5384" y="714356"/>
            <a:ext cx="4762500" cy="2476500"/>
          </a:xfrm>
          <a:prstGeom prst="rect">
            <a:avLst/>
          </a:prstGeom>
        </p:spPr>
      </p:pic>
      <p:pic>
        <p:nvPicPr>
          <p:cNvPr id="12" name="Рисунок 11" descr="865_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0760" y="857232"/>
            <a:ext cx="2743042" cy="2116678"/>
          </a:xfrm>
          <a:prstGeom prst="rect">
            <a:avLst/>
          </a:prstGeom>
        </p:spPr>
      </p:pic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000232" y="5500702"/>
          <a:ext cx="354488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Формула" r:id="rId6" imgW="1701720" imgH="241200" progId="Equation.3">
                  <p:embed/>
                </p:oleObj>
              </mc:Choice>
              <mc:Fallback>
                <p:oleObj name="Формула" r:id="rId6" imgW="170172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5500702"/>
                        <a:ext cx="3544888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6215074" y="5500702"/>
          <a:ext cx="10572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Формула" r:id="rId8" imgW="507960" imgH="241200" progId="Equation.3">
                  <p:embed/>
                </p:oleObj>
              </mc:Choice>
              <mc:Fallback>
                <p:oleObj name="Формула" r:id="rId8" imgW="50796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74" y="5500702"/>
                        <a:ext cx="105727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2857488" y="6143625"/>
          <a:ext cx="42322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Формула" r:id="rId10" imgW="2031840" imgH="241200" progId="Equation.3">
                  <p:embed/>
                </p:oleObj>
              </mc:Choice>
              <mc:Fallback>
                <p:oleObj name="Формула" r:id="rId10" imgW="203184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6143625"/>
                        <a:ext cx="423227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3000364" y="5286412"/>
            <a:ext cx="1714512" cy="13572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228756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Электроемкость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679060"/>
            <a:ext cx="785818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Заряд распределяется по поверхности проводника так, чтобы напряженность внутри проводника была равна нулю.</a:t>
            </a: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Потенциал уединенного проводника пропорционален сообщенному ему заряду: 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Коэффициент пропорциональности – электрическая емкость – физическая величина, численно равная заряду, необходимому для увеличения потенциала проводника на 1 вольт. </a:t>
            </a: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16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7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113982" y="2714620"/>
          <a:ext cx="1672464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Формула" r:id="rId4" imgW="533160" imgH="228600" progId="Equation.3">
                  <p:embed/>
                </p:oleObj>
              </mc:Choice>
              <mc:Fallback>
                <p:oleObj name="Формула" r:id="rId4" imgW="53316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3982" y="2714620"/>
                        <a:ext cx="1672464" cy="7143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3168650" y="5214974"/>
          <a:ext cx="1331912" cy="1362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Формула" r:id="rId6" imgW="469800" imgH="482400" progId="Equation.3">
                  <p:embed/>
                </p:oleObj>
              </mc:Choice>
              <mc:Fallback>
                <p:oleObj name="Формула" r:id="rId6" imgW="469800" imgH="482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650" y="5214974"/>
                        <a:ext cx="1331912" cy="13620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5808682" y="5500726"/>
          <a:ext cx="1620838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Формула" r:id="rId8" imgW="571320" imgH="228600" progId="Equation.3">
                  <p:embed/>
                </p:oleObj>
              </mc:Choice>
              <mc:Fallback>
                <p:oleObj name="Формула" r:id="rId8" imgW="57132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8682" y="5500726"/>
                        <a:ext cx="1620838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3786182" y="4857760"/>
            <a:ext cx="2571768" cy="107154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000100" y="30163"/>
            <a:ext cx="8072462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Электроемкость сферического проводника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679060"/>
            <a:ext cx="785818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Потенциал сферы на поверхности: 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Емкость сферического проводника: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Емкость Земли – 0,7мФ 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33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8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988494" y="1285860"/>
          <a:ext cx="1512200" cy="1285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Формула" r:id="rId4" imgW="520560" imgH="444240" progId="Equation.3">
                  <p:embed/>
                </p:oleObj>
              </mc:Choice>
              <mc:Fallback>
                <p:oleObj name="Формула" r:id="rId4" imgW="52056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8494" y="1285860"/>
                        <a:ext cx="1512200" cy="12858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2571736" y="3395096"/>
          <a:ext cx="4786346" cy="1257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Формула" r:id="rId6" imgW="1828800" imgH="482400" progId="Equation.3">
                  <p:embed/>
                </p:oleObj>
              </mc:Choice>
              <mc:Fallback>
                <p:oleObj name="Формула" r:id="rId6" imgW="182880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36" y="3395096"/>
                        <a:ext cx="4786346" cy="12574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4071934" y="5072050"/>
          <a:ext cx="21272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Формула" r:id="rId8" imgW="812520" imgH="241200" progId="Equation.3">
                  <p:embed/>
                </p:oleObj>
              </mc:Choice>
              <mc:Fallback>
                <p:oleObj name="Формула" r:id="rId8" imgW="81252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4" y="5072050"/>
                        <a:ext cx="21272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228756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Конденсаторы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Конденсатор – (от лат. – сгущать, уплотнять) – система из двух проводников (обкладок), заряженных одинаковыми по модулю разноименными зарядами; устройство для накопления электрической энергии.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1745 г. (фон Клейст,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ван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Мушенбрук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 – Лейденская банка – первый конденсатор. Непременный атрибут электрических исследований и театральных зрелищ.  </a:t>
            </a: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6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9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9" name="Рисунок 8" descr="9_LeydenJar.jpg"/>
          <p:cNvPicPr>
            <a:picLocks noChangeAspect="1"/>
          </p:cNvPicPr>
          <p:nvPr/>
        </p:nvPicPr>
        <p:blipFill>
          <a:blip r:embed="rId3"/>
          <a:srcRect l="3554" t="2911" r="6028"/>
          <a:stretch>
            <a:fillRect/>
          </a:stretch>
        </p:blipFill>
        <p:spPr>
          <a:xfrm>
            <a:off x="1214414" y="4214818"/>
            <a:ext cx="2143140" cy="2382836"/>
          </a:xfrm>
          <a:prstGeom prst="rect">
            <a:avLst/>
          </a:prstGeom>
        </p:spPr>
      </p:pic>
      <p:pic>
        <p:nvPicPr>
          <p:cNvPr id="10" name="Рисунок 9" descr="33.thum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6182" y="4214818"/>
            <a:ext cx="1899044" cy="2532058"/>
          </a:xfrm>
          <a:prstGeom prst="rect">
            <a:avLst/>
          </a:prstGeom>
        </p:spPr>
      </p:pic>
      <p:pic>
        <p:nvPicPr>
          <p:cNvPr id="11" name="Рисунок 10" descr="300px-Kondensatory-rozn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2071" y="4214818"/>
            <a:ext cx="2568226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42218</TotalTime>
  <Words>526</Words>
  <Application>Microsoft Office PowerPoint</Application>
  <PresentationFormat>Экран (4:3)</PresentationFormat>
  <Paragraphs>140</Paragraphs>
  <Slides>16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Солнцестояние</vt:lpstr>
      <vt:lpstr>Формула</vt:lpstr>
      <vt:lpstr>Microsoft Equation 3.0</vt:lpstr>
      <vt:lpstr>Лекция 6. Проводник в электрическом поле. Конденсаторы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Механика. Молекулярная физика. Термодинамика.</dc:title>
  <dc:creator>Yana</dc:creator>
  <cp:lastModifiedBy>User</cp:lastModifiedBy>
  <cp:revision>754</cp:revision>
  <dcterms:created xsi:type="dcterms:W3CDTF">2010-08-31T07:49:46Z</dcterms:created>
  <dcterms:modified xsi:type="dcterms:W3CDTF">2014-03-12T06:44:41Z</dcterms:modified>
</cp:coreProperties>
</file>