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9" r:id="rId10"/>
    <p:sldId id="265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0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png"/><Relationship Id="rId5" Type="http://schemas.openxmlformats.org/officeDocument/2006/relationships/image" Target="../media/image38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png"/><Relationship Id="rId5" Type="http://schemas.openxmlformats.org/officeDocument/2006/relationships/image" Target="../media/image22.wmf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5880" y="1785926"/>
            <a:ext cx="7772400" cy="1470025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5200" dirty="0" smtClean="0">
                <a:solidFill>
                  <a:schemeClr val="accent2">
                    <a:lumMod val="50000"/>
                  </a:schemeClr>
                </a:solidFill>
              </a:rPr>
              <a:t>Лекция 7. Постоянный электрический ток.  </a:t>
            </a:r>
            <a:endParaRPr lang="ru-RU" sz="5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84319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Музыченко Я.Б., 201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Перенос «+» зарядов от меньшего потенциала к большему может осуществляться только за счет сторонних сил (сил неэлектрической природы).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Электродвижущая сила (ЭДС)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работа сторонних сил по переносу единичного положительного заряда.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71414"/>
            <a:ext cx="7929618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Обобщенный закон Ома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3775" y="6165304"/>
            <a:ext cx="457200" cy="476250"/>
          </a:xfrm>
        </p:spPr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440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556661"/>
              </p:ext>
            </p:extLst>
          </p:nvPr>
        </p:nvGraphicFramePr>
        <p:xfrm>
          <a:off x="2504057" y="3356992"/>
          <a:ext cx="1779911" cy="1163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Формула" r:id="rId4" imgW="774360" imgH="507960" progId="Equation.3">
                  <p:embed/>
                </p:oleObj>
              </mc:Choice>
              <mc:Fallback>
                <p:oleObj name="Формула" r:id="rId4" imgW="77436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057" y="3356992"/>
                        <a:ext cx="1779911" cy="1163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774934"/>
              </p:ext>
            </p:extLst>
          </p:nvPr>
        </p:nvGraphicFramePr>
        <p:xfrm>
          <a:off x="5580111" y="3356992"/>
          <a:ext cx="200313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Equation" r:id="rId6" imgW="723600" imgH="444240" progId="Equation.3">
                  <p:embed/>
                </p:oleObj>
              </mc:Choice>
              <mc:Fallback>
                <p:oleObj name="Equation" r:id="rId6" imgW="7236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1" y="3356992"/>
                        <a:ext cx="2003131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889386" y="5143512"/>
          <a:ext cx="23256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Формула" r:id="rId8" imgW="901440" imgH="228600" progId="Equation.3">
                  <p:embed/>
                </p:oleObj>
              </mc:Choice>
              <mc:Fallback>
                <p:oleObj name="Формула" r:id="rId8" imgW="9014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6" y="5143512"/>
                        <a:ext cx="23256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1507514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32" y="3717032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Обобщенный закон Ома в дифференциальной форме</a:t>
            </a:r>
            <a:endParaRPr lang="ru-RU" sz="28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348964"/>
              </p:ext>
            </p:extLst>
          </p:nvPr>
        </p:nvGraphicFramePr>
        <p:xfrm>
          <a:off x="3571868" y="4618720"/>
          <a:ext cx="26860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Формула" r:id="rId4" imgW="1041120" imgH="304560" progId="Equation.3">
                  <p:embed/>
                </p:oleObj>
              </mc:Choice>
              <mc:Fallback>
                <p:oleObj name="Формула" r:id="rId4" imgW="1041120" imgH="304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4618720"/>
                        <a:ext cx="268605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2214546" y="5365449"/>
            <a:ext cx="78581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напряженность поля сторонних сил </a:t>
            </a:r>
          </a:p>
        </p:txBody>
      </p:sp>
      <p:graphicFrame>
        <p:nvGraphicFramePr>
          <p:cNvPr id="47109" name="Object 2"/>
          <p:cNvGraphicFramePr>
            <a:graphicFrameLocks noChangeAspect="1"/>
          </p:cNvGraphicFramePr>
          <p:nvPr/>
        </p:nvGraphicFramePr>
        <p:xfrm>
          <a:off x="4167197" y="1142984"/>
          <a:ext cx="18335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Формула" r:id="rId6" imgW="711000" imgH="444240" progId="Equation.3">
                  <p:embed/>
                </p:oleObj>
              </mc:Choice>
              <mc:Fallback>
                <p:oleObj name="Формула" r:id="rId6" imgW="7110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97" y="1142984"/>
                        <a:ext cx="18335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142976" y="2643182"/>
            <a:ext cx="785818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внутреннее сопротивление;</a:t>
            </a:r>
          </a:p>
          <a:p>
            <a:pPr marL="8890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сопротивление нагрузки. 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71538" y="285728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Обобщенный закон Ома</a:t>
            </a:r>
            <a:endParaRPr lang="ru-RU" sz="28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885167"/>
              </p:ext>
            </p:extLst>
          </p:nvPr>
        </p:nvGraphicFramePr>
        <p:xfrm>
          <a:off x="1806560" y="5187043"/>
          <a:ext cx="6223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Формула" r:id="rId8" imgW="241200" imgH="253800" progId="Equation.3">
                  <p:embed/>
                </p:oleObj>
              </mc:Choice>
              <mc:Fallback>
                <p:oleObj name="Формула" r:id="rId8" imgW="24120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60" y="5187043"/>
                        <a:ext cx="6223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115616" y="620688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Работа тока:</a:t>
            </a:r>
          </a:p>
          <a:p>
            <a:pPr marL="88900" algn="just"/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Мощность тока: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-684584" y="0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32" y="3717032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 Джоуля -Ленца</a:t>
            </a:r>
            <a:endParaRPr lang="ru-RU" sz="28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77969"/>
              </p:ext>
            </p:extLst>
          </p:nvPr>
        </p:nvGraphicFramePr>
        <p:xfrm>
          <a:off x="4113833" y="4437112"/>
          <a:ext cx="15382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Equation" r:id="rId4" imgW="596880" imgH="228600" progId="Equation.3">
                  <p:embed/>
                </p:oleObj>
              </mc:Choice>
              <mc:Fallback>
                <p:oleObj name="Equation" r:id="rId4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833" y="4437112"/>
                        <a:ext cx="15382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106308" y="5096797"/>
            <a:ext cx="78581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I≠const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10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333350"/>
              </p:ext>
            </p:extLst>
          </p:nvPr>
        </p:nvGraphicFramePr>
        <p:xfrm>
          <a:off x="3707904" y="1340768"/>
          <a:ext cx="1276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Equation" r:id="rId6" imgW="495000" imgH="177480" progId="Equation.3">
                  <p:embed/>
                </p:oleObj>
              </mc:Choice>
              <mc:Fallback>
                <p:oleObj name="Equation" r:id="rId6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340768"/>
                        <a:ext cx="1276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971600" y="80511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Работа и мощность постоянного тока</a:t>
            </a:r>
            <a:endParaRPr lang="ru-RU" sz="28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02710"/>
              </p:ext>
            </p:extLst>
          </p:nvPr>
        </p:nvGraphicFramePr>
        <p:xfrm>
          <a:off x="3203848" y="2639120"/>
          <a:ext cx="31432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Equation" r:id="rId8" imgW="1218960" imgH="419040" progId="Equation.3">
                  <p:embed/>
                </p:oleObj>
              </mc:Choice>
              <mc:Fallback>
                <p:oleObj name="Equation" r:id="rId8" imgW="1218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639120"/>
                        <a:ext cx="314325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026186"/>
              </p:ext>
            </p:extLst>
          </p:nvPr>
        </p:nvGraphicFramePr>
        <p:xfrm>
          <a:off x="3865563" y="5397500"/>
          <a:ext cx="2389187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9" name="Формула" r:id="rId10" imgW="927000" imgH="495000" progId="Equation.3">
                  <p:embed/>
                </p:oleObj>
              </mc:Choice>
              <mc:Fallback>
                <p:oleObj name="Формула" r:id="rId10" imgW="9270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5397500"/>
                        <a:ext cx="2389187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28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142976" y="928670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3250" indent="-51435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Параллельное соединение проводников:</a:t>
            </a:r>
          </a:p>
          <a:p>
            <a:pPr marL="603250" indent="-51435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Последовательное соединение проводников: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500430" y="1571612"/>
          <a:ext cx="317658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Формула" r:id="rId4" imgW="1231560" imgH="495000" progId="Equation.3">
                  <p:embed/>
                </p:oleObj>
              </mc:Choice>
              <mc:Fallback>
                <p:oleObj name="Формула" r:id="rId4" imgW="123156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571612"/>
                        <a:ext cx="3176587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071538" y="285728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Разветвление цепей. Правила Кирхгофа.</a:t>
            </a:r>
            <a:endParaRPr lang="ru-RU" sz="28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571868" y="3665544"/>
          <a:ext cx="29797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Формула" r:id="rId6" imgW="1155600" imgH="241200" progId="Equation.3">
                  <p:embed/>
                </p:oleObj>
              </mc:Choice>
              <mc:Fallback>
                <p:oleObj name="Формула" r:id="rId6" imgW="1155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665544"/>
                        <a:ext cx="297973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142976" y="1000108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32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Алгебраическая сумма токов, сходящихся в узле, равна нулю.</a:t>
            </a: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32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Алгебраическая сумма произведений сил токов в отдельных участках произвольного замкнутого контура на их сопротивления равна алгебраической сумме ЭДС, действующих на этом контуре.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71538" y="285728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Правила Кирхгофа</a:t>
            </a:r>
            <a:endParaRPr lang="ru-RU" sz="28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440238" y="2879725"/>
          <a:ext cx="28162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Формула" r:id="rId4" imgW="1091880" imgH="241200" progId="Equation.3">
                  <p:embed/>
                </p:oleObj>
              </mc:Choice>
              <mc:Fallback>
                <p:oleObj name="Формула" r:id="rId4" imgW="10918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2879725"/>
                        <a:ext cx="281622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6"/>
          <a:srcRect l="42277" t="48828" r="48938" b="37500"/>
          <a:stretch>
            <a:fillRect/>
          </a:stretch>
        </p:blipFill>
        <p:spPr bwMode="auto">
          <a:xfrm>
            <a:off x="1785918" y="2000240"/>
            <a:ext cx="1857388" cy="162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773624" y="2022470"/>
          <a:ext cx="14414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Формула" r:id="rId7" imgW="558720" imgH="241200" progId="Equation.3">
                  <p:embed/>
                </p:oleObj>
              </mc:Choice>
              <mc:Fallback>
                <p:oleObj name="Формула" r:id="rId7" imgW="5587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24" y="2022470"/>
                        <a:ext cx="144145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087827" y="5969000"/>
          <a:ext cx="2555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Формула" r:id="rId9" imgW="990360" imgH="266400" progId="Equation.3">
                  <p:embed/>
                </p:oleObj>
              </mc:Choice>
              <mc:Fallback>
                <p:oleObj name="Формула" r:id="rId9" imgW="99036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27" y="5969000"/>
                        <a:ext cx="25558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Постоянный электрический ток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Электрический ток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упорядоченное движение зарядов.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Электрический ток может быть обусловлен движением как положительными так и отрицательными зарядами.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 положительное направление тока принимают направление движения положительных зарядов.</a:t>
            </a:r>
          </a:p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возникновения электрического тока:</a:t>
            </a:r>
          </a:p>
          <a:p>
            <a:pPr marL="6032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свободных зарядов.</a:t>
            </a:r>
          </a:p>
          <a:p>
            <a:pPr marL="6032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Разность потенциалов (электрическое поле или поле сторонних сил).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9" name="Рисунок 8" descr="curren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5095900"/>
            <a:ext cx="3619500" cy="1905000"/>
          </a:xfrm>
          <a:prstGeom prst="rect">
            <a:avLst/>
          </a:prstGeom>
        </p:spPr>
      </p:pic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6072198" y="5572140"/>
          <a:ext cx="1606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5" imgW="571320" imgH="241200" progId="Equation.3">
                  <p:embed/>
                </p:oleObj>
              </mc:Choice>
              <mc:Fallback>
                <p:oleObj name="Формула" r:id="rId5" imgW="5713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5572140"/>
                        <a:ext cx="160655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 тока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скалярная величина, численно равная заряду, переносимому через поперечное сечение проводника за единицу времени.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6844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Заряд, прошедший по проводнику, может быть найден как площадь фигуры, ограниченной графиком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I(t)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4786322"/>
            <a:ext cx="1928826" cy="1571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2285992"/>
            <a:ext cx="1785950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Постоянный электрический ток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822707" y="3857628"/>
          <a:ext cx="17494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Формула" r:id="rId4" imgW="622080" imgH="228600" progId="Equation.3">
                  <p:embed/>
                </p:oleObj>
              </mc:Choice>
              <mc:Fallback>
                <p:oleObj name="Формула" r:id="rId4" imgW="622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7" y="3857628"/>
                        <a:ext cx="174942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2714612" y="2285992"/>
          <a:ext cx="142875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Формула" r:id="rId6" imgW="507960" imgH="457200" progId="Equation.3">
                  <p:embed/>
                </p:oleObj>
              </mc:Choice>
              <mc:Fallback>
                <p:oleObj name="Формула" r:id="rId6" imgW="5079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285992"/>
                        <a:ext cx="142875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2"/>
          <p:cNvGraphicFramePr>
            <a:graphicFrameLocks noChangeAspect="1"/>
          </p:cNvGraphicFramePr>
          <p:nvPr/>
        </p:nvGraphicFramePr>
        <p:xfrm>
          <a:off x="5072066" y="2571744"/>
          <a:ext cx="14287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Формула" r:id="rId8" imgW="507960" imgH="228600" progId="Equation.3">
                  <p:embed/>
                </p:oleObj>
              </mc:Choice>
              <mc:Fallback>
                <p:oleObj name="Формула" r:id="rId8" imgW="5079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571744"/>
                        <a:ext cx="14287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714480" y="4714884"/>
          <a:ext cx="17145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Формула" r:id="rId10" imgW="609480" imgH="571320" progId="Equation.3">
                  <p:embed/>
                </p:oleObj>
              </mc:Choice>
              <mc:Fallback>
                <p:oleObj name="Формула" r:id="rId10" imgW="609480" imgH="57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4714884"/>
                        <a:ext cx="17145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86182" y="4643446"/>
            <a:ext cx="2286016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157318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Взаимосвязь скорости направленного движения зарядов и силы тока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Рисунок 5" descr="current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1326" y="952496"/>
            <a:ext cx="3619500" cy="1905000"/>
          </a:xfrm>
          <a:prstGeom prst="rect">
            <a:avLst/>
          </a:prstGeom>
        </p:spPr>
      </p:pic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357339" y="2786058"/>
          <a:ext cx="7072313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Формула" r:id="rId5" imgW="2743200" imgH="774360" progId="Equation.3">
                  <p:embed/>
                </p:oleObj>
              </mc:Choice>
              <mc:Fallback>
                <p:oleObj name="Формула" r:id="rId5" imgW="2743200" imgH="774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39" y="2786058"/>
                        <a:ext cx="7072313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925896" y="4786322"/>
          <a:ext cx="19319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Формула" r:id="rId7" imgW="749160" imgH="266400" progId="Equation.3">
                  <p:embed/>
                </p:oleObj>
              </mc:Choice>
              <mc:Fallback>
                <p:oleObj name="Формула" r:id="rId7" imgW="74916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96" y="4786322"/>
                        <a:ext cx="19319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5786454"/>
            <a:ext cx="785818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скорость направленного движения зарядов;</a:t>
            </a:r>
          </a:p>
          <a:p>
            <a:pPr marL="88900" algn="just"/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концентрация зарядов.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случае неравномерного распределения тока по поверхности проводника вводят вектор плотности тока: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векторная величина, численно равная силе тока, проходящего через единичную площадку, расположенную  перпендикулярно  направлению движения зарядов.</a:t>
            </a: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Направление вектора совпадает с направлением скорости движения </a:t>
            </a:r>
            <a:r>
              <a:rPr lang="ru-RU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«+»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зарядов.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4929198"/>
            <a:ext cx="1857388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1785926"/>
            <a:ext cx="1928826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157318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Плотность тока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40963" name="Object 2"/>
          <p:cNvGraphicFramePr>
            <a:graphicFrameLocks noChangeAspect="1"/>
          </p:cNvGraphicFramePr>
          <p:nvPr/>
        </p:nvGraphicFramePr>
        <p:xfrm>
          <a:off x="3000364" y="1785926"/>
          <a:ext cx="1636713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Формула" r:id="rId4" imgW="634680" imgH="495000" progId="Equation.3">
                  <p:embed/>
                </p:oleObj>
              </mc:Choice>
              <mc:Fallback>
                <p:oleObj name="Формула" r:id="rId4" imgW="63468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785926"/>
                        <a:ext cx="1636713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2"/>
          <p:cNvGraphicFramePr>
            <a:graphicFrameLocks noChangeAspect="1"/>
          </p:cNvGraphicFramePr>
          <p:nvPr/>
        </p:nvGraphicFramePr>
        <p:xfrm>
          <a:off x="3929058" y="4929198"/>
          <a:ext cx="17033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Формула" r:id="rId6" imgW="660240" imgH="279360" progId="Equation.3">
                  <p:embed/>
                </p:oleObj>
              </mc:Choice>
              <mc:Fallback>
                <p:oleObj name="Формула" r:id="rId6" imgW="66024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4929198"/>
                        <a:ext cx="170338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956095" y="1928802"/>
          <a:ext cx="1402119" cy="1044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Формула" r:id="rId8" imgW="647640" imgH="482400" progId="Equation.3">
                  <p:embed/>
                </p:oleObj>
              </mc:Choice>
              <mc:Fallback>
                <p:oleObj name="Формула" r:id="rId8" imgW="6476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095" y="1928802"/>
                        <a:ext cx="1402119" cy="1044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Сила тока: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замкнутой поверхности:</a:t>
            </a: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постоянного тока: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(Закон сохранения заряда)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2857496"/>
            <a:ext cx="2500330" cy="1071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157318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Уравнение непрерывности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843338" y="2786058"/>
          <a:ext cx="23558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Формула" r:id="rId4" imgW="914400" imgH="457200" progId="Equation.3">
                  <p:embed/>
                </p:oleObj>
              </mc:Choice>
              <mc:Fallback>
                <p:oleObj name="Формула" r:id="rId4" imgW="9144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2786058"/>
                        <a:ext cx="23558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265622" y="4892691"/>
          <a:ext cx="17351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Формула" r:id="rId6" imgW="672840" imgH="291960" progId="Equation.3">
                  <p:embed/>
                </p:oleObj>
              </mc:Choice>
              <mc:Fallback>
                <p:oleObj name="Формула" r:id="rId6" imgW="67284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22" y="4892691"/>
                        <a:ext cx="173513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2"/>
          <p:cNvGraphicFramePr>
            <a:graphicFrameLocks noChangeAspect="1"/>
          </p:cNvGraphicFramePr>
          <p:nvPr/>
        </p:nvGraphicFramePr>
        <p:xfrm>
          <a:off x="3198813" y="1142984"/>
          <a:ext cx="3403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Формула" r:id="rId8" imgW="1320480" imgH="444240" progId="Equation.3">
                  <p:embed/>
                </p:oleObj>
              </mc:Choice>
              <mc:Fallback>
                <p:oleObj name="Формула" r:id="rId8" imgW="132048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1142984"/>
                        <a:ext cx="3403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Однородным называется участок проводника, на котором не действуют сторонние силы (нет источников питания).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напряжение на участке проводника;</a:t>
            </a:r>
          </a:p>
          <a:p>
            <a:pPr marL="88900" algn="just"/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сопротивление проводника, зависит от формы и размеров проводника, материала и температуры.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однородного проводника цилиндрической формы (проволоки):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2071678"/>
            <a:ext cx="3214710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7929618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 Ома для однородного участка цепи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44037" name="Object 2"/>
          <p:cNvGraphicFramePr>
            <a:graphicFrameLocks noChangeAspect="1"/>
          </p:cNvGraphicFramePr>
          <p:nvPr/>
        </p:nvGraphicFramePr>
        <p:xfrm>
          <a:off x="3514727" y="5413375"/>
          <a:ext cx="13430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Формула" r:id="rId4" imgW="520560" imgH="457200" progId="Equation.3">
                  <p:embed/>
                </p:oleObj>
              </mc:Choice>
              <mc:Fallback>
                <p:oleObj name="Формула" r:id="rId4" imgW="5205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7" y="5413375"/>
                        <a:ext cx="13430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500430" y="2143116"/>
          <a:ext cx="3079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Формула" r:id="rId6" imgW="1193760" imgH="444240" progId="Equation.3">
                  <p:embed/>
                </p:oleObj>
              </mc:Choice>
              <mc:Fallback>
                <p:oleObj name="Формула" r:id="rId6" imgW="119376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143116"/>
                        <a:ext cx="30797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150415"/>
              </p:ext>
            </p:extLst>
          </p:nvPr>
        </p:nvGraphicFramePr>
        <p:xfrm>
          <a:off x="5749925" y="5229200"/>
          <a:ext cx="17033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Формула" r:id="rId8" imgW="660240" imgH="228600" progId="Equation.3">
                  <p:embed/>
                </p:oleObj>
              </mc:Choice>
              <mc:Fallback>
                <p:oleObj name="Формула" r:id="rId8" imgW="6602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5" y="5229200"/>
                        <a:ext cx="17033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40439"/>
              </p:ext>
            </p:extLst>
          </p:nvPr>
        </p:nvGraphicFramePr>
        <p:xfrm>
          <a:off x="5796136" y="6075363"/>
          <a:ext cx="190023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Equation" r:id="rId10" imgW="736560" imgH="215640" progId="Equation.3">
                  <p:embed/>
                </p:oleObj>
              </mc:Choice>
              <mc:Fallback>
                <p:oleObj name="Equation" r:id="rId10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6075363"/>
                        <a:ext cx="1900237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TextBox 2"/>
              <p:cNvSpPr txBox="1">
                <a:spLocks noChangeArrowheads="1"/>
              </p:cNvSpPr>
              <p:nvPr/>
            </p:nvSpPr>
            <p:spPr bwMode="auto">
              <a:xfrm>
                <a:off x="1071538" y="692696"/>
                <a:ext cx="7858180" cy="4493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88900" algn="just"/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Температурный коэффициент сопротивления:</a:t>
                </a:r>
              </a:p>
              <a:p>
                <a:pPr marL="88900" algn="just"/>
                <a:endParaRPr lang="ru-RU" sz="2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8900" algn="just"/>
                <a:endParaRPr lang="ru-RU" sz="2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8900" algn="just"/>
                <a:endParaRPr lang="ru-RU" sz="2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8900" algn="just"/>
                <a:endParaRPr lang="en-US" sz="2600" i="1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88900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60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𝜌</m:t>
                      </m:r>
                      <m:r>
                        <a:rPr lang="ru-RU" sz="2600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600" b="0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ru-RU" sz="2600" b="0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sz="2600" b="0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sz="2600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(1+</m:t>
                      </m:r>
                      <m:r>
                        <a:rPr lang="ru-RU" sz="2600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𝛼</m:t>
                      </m:r>
                      <m:r>
                        <a:rPr lang="en-US" sz="2600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𝑡</m:t>
                      </m:r>
                      <m:r>
                        <a:rPr lang="ru-RU" sz="2600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ru-RU" sz="2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8900" algn="just"/>
                <a:endParaRPr lang="en-US" sz="2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8900"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ru-RU" sz="26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𝜌</m:t>
                        </m:r>
                      </m:e>
                      <m:sub>
                        <m:r>
                          <a:rPr lang="ru-RU" sz="26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удельное сопротивление при 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= 0°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6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8900" algn="just"/>
                <a:endParaRPr lang="ru-RU" sz="2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8900" algn="just"/>
                <a:r>
                  <a:rPr lang="ru-RU" sz="2600" i="1" dirty="0" smtClean="0">
                    <a:latin typeface="Times New Roman" pitchFamily="18" charset="0"/>
                    <a:cs typeface="Times New Roman" pitchFamily="18" charset="0"/>
                  </a:rPr>
                  <a:t>Сверхпроводимость – состояние при очень низких температурах, при которых сопротивление 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→0</a:t>
                </a:r>
                <a:endParaRPr lang="ru-RU" sz="26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387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538" y="692696"/>
                <a:ext cx="7858180" cy="4493538"/>
              </a:xfrm>
              <a:prstGeom prst="rect">
                <a:avLst/>
              </a:prstGeom>
              <a:blipFill rotWithShape="1">
                <a:blip r:embed="rId4"/>
                <a:stretch>
                  <a:fillRect l="-233" t="-1221" r="-1396" b="-24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71414"/>
            <a:ext cx="7929618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Зависимость сопротивления от температуры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440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813641"/>
              </p:ext>
            </p:extLst>
          </p:nvPr>
        </p:nvGraphicFramePr>
        <p:xfrm>
          <a:off x="3923928" y="1412776"/>
          <a:ext cx="15716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5" imgW="609480" imgH="419040" progId="Equation.3">
                  <p:embed/>
                </p:oleObj>
              </mc:Choice>
              <mc:Fallback>
                <p:oleObj name="Equation" r:id="rId5" imgW="6094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412776"/>
                        <a:ext cx="15716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1214422"/>
            <a:ext cx="78581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Выделим в проводнике элементарный цилиндрический объем: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71414"/>
            <a:ext cx="7929618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 Ома для однородного участка цепи в дифференциальной форме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44037" name="Object 2"/>
          <p:cNvGraphicFramePr>
            <a:graphicFrameLocks noChangeAspect="1"/>
          </p:cNvGraphicFramePr>
          <p:nvPr/>
        </p:nvGraphicFramePr>
        <p:xfrm>
          <a:off x="5041928" y="2430464"/>
          <a:ext cx="3602038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Формула" r:id="rId4" imgW="1396800" imgH="444240" progId="Equation.3">
                  <p:embed/>
                </p:oleObj>
              </mc:Choice>
              <mc:Fallback>
                <p:oleObj name="Формула" r:id="rId4" imgW="1396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28" y="2430464"/>
                        <a:ext cx="3602038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 descr="current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6814" y="2143116"/>
            <a:ext cx="3619500" cy="1905000"/>
          </a:xfrm>
          <a:prstGeom prst="rect">
            <a:avLst/>
          </a:prstGeom>
        </p:spPr>
      </p:pic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121027" y="5341938"/>
          <a:ext cx="17367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Формула" r:id="rId7" imgW="672840" imgH="457200" progId="Equation.3">
                  <p:embed/>
                </p:oleObj>
              </mc:Choice>
              <mc:Fallback>
                <p:oleObj name="Формула" r:id="rId7" imgW="672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7" y="5341938"/>
                        <a:ext cx="17367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5380038" y="5357813"/>
          <a:ext cx="18351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Формула" r:id="rId9" imgW="711000" imgH="457200" progId="Equation.3">
                  <p:embed/>
                </p:oleObj>
              </mc:Choice>
              <mc:Fallback>
                <p:oleObj name="Формула" r:id="rId9" imgW="711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5357813"/>
                        <a:ext cx="18351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166814" y="4293096"/>
            <a:ext cx="729361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algn="just"/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удельная проводимость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25213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43703</TotalTime>
  <Words>464</Words>
  <Application>Microsoft Office PowerPoint</Application>
  <PresentationFormat>Экран (4:3)</PresentationFormat>
  <Paragraphs>140</Paragraphs>
  <Slides>14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Солнцестояние</vt:lpstr>
      <vt:lpstr>Формула</vt:lpstr>
      <vt:lpstr>Equation</vt:lpstr>
      <vt:lpstr>Microsoft Equation 3.0</vt:lpstr>
      <vt:lpstr>Лекция 7. Постоянный электрический ток.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User</cp:lastModifiedBy>
  <cp:revision>788</cp:revision>
  <dcterms:created xsi:type="dcterms:W3CDTF">2010-08-31T07:49:46Z</dcterms:created>
  <dcterms:modified xsi:type="dcterms:W3CDTF">2014-04-04T09:55:25Z</dcterms:modified>
</cp:coreProperties>
</file>