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75" r:id="rId3"/>
    <p:sldId id="278" r:id="rId4"/>
    <p:sldId id="291" r:id="rId5"/>
    <p:sldId id="279" r:id="rId6"/>
    <p:sldId id="294" r:id="rId7"/>
    <p:sldId id="289" r:id="rId8"/>
    <p:sldId id="290" r:id="rId9"/>
    <p:sldId id="292" r:id="rId10"/>
    <p:sldId id="293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928670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Лекция 10. Контур с током в магнитном поле. 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Магнитное поле в веществе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41" y="3714752"/>
            <a:ext cx="5000625" cy="2562225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4319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071546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Общая формула: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ток в контуре постоянный 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=const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магнитный потоки, пронизывающие контур в начальном и конечном положениях.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071942"/>
            <a:ext cx="3286148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714488"/>
            <a:ext cx="2286016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при перемещении контура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660775" y="1757362"/>
          <a:ext cx="19399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Формула" r:id="rId4" imgW="723600" imgH="571320" progId="Equation.3">
                  <p:embed/>
                </p:oleObj>
              </mc:Choice>
              <mc:Fallback>
                <p:oleObj name="Формула" r:id="rId4" imgW="723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757362"/>
                        <a:ext cx="1939925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357554" y="4286256"/>
          <a:ext cx="309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Формула" r:id="rId6" imgW="1155600" imgH="241200" progId="Equation.3">
                  <p:embed/>
                </p:oleObj>
              </mc:Choice>
              <mc:Fallback>
                <p:oleObj name="Формула" r:id="rId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286256"/>
                        <a:ext cx="309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Магнитное поле в веществе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Гипотеза Ампера: магнитные свойства вещества обусловлены элементарными замкнутыми токами, циркулирующими внутри небольших частиц вещества – атомов, молекул.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Любое вещество является магнетиком – обладает способностью приобретать магнитный момент – намагничиваться.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Намагниченное вещество (токи намагничивания) создает собственное магнитное поле, которое вместе с внешним (токи проводимости) образует результирующее поле в веществе.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3933836" y="5857897"/>
          <a:ext cx="2281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Формула" r:id="rId4" imgW="850680" imgH="266400" progId="Equation.3">
                  <p:embed/>
                </p:oleObj>
              </mc:Choice>
              <mc:Fallback>
                <p:oleObj name="Формула" r:id="rId4" imgW="85068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36" y="5857897"/>
                        <a:ext cx="2281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3108" y="4714884"/>
            <a:ext cx="2857520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Намагниченность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Каждый ток в веществе обладает магнитным моментом и создает магнитное поле. В отсутствие магнитного поля магнитные моменты ориентированы хаотично → суммарный магнитный момент равен нулю. </a:t>
            </a:r>
          </a:p>
          <a:p>
            <a:pPr marL="8731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 действием магнитного поля магнитные моменты приобретают преимущественную ориентацию.</a:t>
            </a:r>
          </a:p>
          <a:p>
            <a:pPr marL="87313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Намагниченность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количественная характеристика намагничивания веществ – суммарный магнитный момент в единице объема вещества.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2201865" y="4775218"/>
          <a:ext cx="27273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Формула" r:id="rId4" imgW="1015920" imgH="457200" progId="Equation.3">
                  <p:embed/>
                </p:oleObj>
              </mc:Choice>
              <mc:Fallback>
                <p:oleObj name="Формула" r:id="rId4" imgW="101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5" y="4775218"/>
                        <a:ext cx="272732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008688" y="4786313"/>
          <a:ext cx="15668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3" name="Формула" r:id="rId6" imgW="583920" imgH="457200" progId="Equation.3">
                  <p:embed/>
                </p:oleObj>
              </mc:Choice>
              <mc:Fallback>
                <p:oleObj name="Формула" r:id="rId6" imgW="583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4786313"/>
                        <a:ext cx="1566862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43306" y="5500678"/>
            <a:ext cx="2500330" cy="857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8072462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Гаусса для векторов 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 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Теорема Гаусса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для вектора магнитной индукции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справедлива при наличии магнетика (магнитное поле токов намагничивания и токов проводимости не имеет источников, линии поля замкнуты).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Поток вектора магнитной индукции через любую замкнутую поверхность равен нулю.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Теорема Гаусса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для вектора намагниченности: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428860" y="2643182"/>
          <a:ext cx="18748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Формула" r:id="rId4" imgW="698400" imgH="291960" progId="Equation.3">
                  <p:embed/>
                </p:oleObj>
              </mc:Choice>
              <mc:Fallback>
                <p:oleObj name="Формула" r:id="rId4" imgW="69840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643182"/>
                        <a:ext cx="187483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5588024" y="2714620"/>
          <a:ext cx="2413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Формула" r:id="rId6" imgW="990360" imgH="266400" progId="Equation.3">
                  <p:embed/>
                </p:oleObj>
              </mc:Choice>
              <mc:Fallback>
                <p:oleObj name="Формула" r:id="rId6" imgW="99036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24" y="2714620"/>
                        <a:ext cx="24130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000496" y="5500702"/>
          <a:ext cx="18065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Формула" r:id="rId8" imgW="672840" imgH="291960" progId="Equation.3">
                  <p:embed/>
                </p:oleObj>
              </mc:Choice>
              <mc:Fallback>
                <p:oleObj name="Формула" r:id="rId8" imgW="67284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500702"/>
                        <a:ext cx="18065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14744" y="2071678"/>
            <a:ext cx="2500330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о циркуляции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857232"/>
            <a:ext cx="78581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Циркуляция вектора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равна алгебраической сумме токов намагничивания, охватываемых контуром:</a:t>
            </a:r>
          </a:p>
          <a:p>
            <a:pPr marL="87313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786182" y="2071678"/>
          <a:ext cx="21812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Формула" r:id="rId4" imgW="812520" imgH="291960" progId="Equation.3">
                  <p:embed/>
                </p:oleObj>
              </mc:Choice>
              <mc:Fallback>
                <p:oleObj name="Формула" r:id="rId4" imgW="81252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071678"/>
                        <a:ext cx="21812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4286248" y="4643446"/>
          <a:ext cx="462915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5" name="Формула" r:id="rId6" imgW="1650960" imgH="545760" progId="Equation.3">
                  <p:embed/>
                </p:oleObj>
              </mc:Choice>
              <mc:Fallback>
                <p:oleObj name="Формула" r:id="rId6" imgW="1650960" imgH="5457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4643446"/>
                        <a:ext cx="462915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8"/>
          <a:srcRect l="53448" t="70508" r="31332" b="13867"/>
          <a:stretch>
            <a:fillRect/>
          </a:stretch>
        </p:blipFill>
        <p:spPr bwMode="auto">
          <a:xfrm>
            <a:off x="1015995" y="3357562"/>
            <a:ext cx="33416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80563" y="4002939"/>
            <a:ext cx="3448627" cy="1497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магнитного поля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571480"/>
            <a:ext cx="78581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Циркуляция вектора магнитной индукции зависит от токов проводимости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токов намагничивания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(молекулярных токов).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учетом: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8608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 о циркуляции (закон полного тока) для вектора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Напряженность магнитного поля: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690140" y="4203139"/>
          <a:ext cx="3076571" cy="123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5" name="Формула" r:id="rId4" imgW="1358640" imgH="545760" progId="Equation.3">
                  <p:embed/>
                </p:oleObj>
              </mc:Choice>
              <mc:Fallback>
                <p:oleObj name="Формула" r:id="rId4" imgW="135864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140" y="4203139"/>
                        <a:ext cx="3076571" cy="123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357290" y="2000240"/>
          <a:ext cx="7072362" cy="76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Формула" r:id="rId6" imgW="2692080" imgH="291960" progId="Equation.3">
                  <p:embed/>
                </p:oleObj>
              </mc:Choice>
              <mc:Fallback>
                <p:oleObj name="Формула" r:id="rId6" imgW="2692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000240"/>
                        <a:ext cx="7072362" cy="765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3071802" y="2786058"/>
          <a:ext cx="21812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7" name="Формула" r:id="rId8" imgW="812520" imgH="291960" progId="Equation.3">
                  <p:embed/>
                </p:oleObj>
              </mc:Choice>
              <mc:Fallback>
                <p:oleObj name="Формула" r:id="rId8" imgW="81252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786058"/>
                        <a:ext cx="21812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6431094" y="5572140"/>
          <a:ext cx="192712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Формула" r:id="rId10" imgW="876240" imgH="520560" progId="Equation.3">
                  <p:embed/>
                </p:oleObj>
              </mc:Choice>
              <mc:Fallback>
                <p:oleObj name="Формула" r:id="rId10" imgW="876240" imgH="520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094" y="5572140"/>
                        <a:ext cx="1927120" cy="1143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магнитного поля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961985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вспомогательный вектор (аналог вектора электрической индукции для электрического поля).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большинства изотропных магнетиков: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 магнитная восприимчивость, безразмерная величина.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3714744" y="1917698"/>
          <a:ext cx="17033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Формула" r:id="rId4" imgW="634680" imgH="457200" progId="Equation.3">
                  <p:embed/>
                </p:oleObj>
              </mc:Choice>
              <mc:Fallback>
                <p:oleObj name="Формула" r:id="rId4" imgW="6346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917698"/>
                        <a:ext cx="1703387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3214686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Взаимосвязь векторов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B, J 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071934" y="4857760"/>
          <a:ext cx="15668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Формула" r:id="rId6" imgW="583920" imgH="253800" progId="Equation.3">
                  <p:embed/>
                </p:oleObj>
              </mc:Choice>
              <mc:Fallback>
                <p:oleObj name="Формула" r:id="rId6" imgW="5839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857760"/>
                        <a:ext cx="15668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868" y="2928934"/>
            <a:ext cx="2500330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4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961985"/>
            <a:ext cx="78581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магнитная проницаемость среды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14382" y="214290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Взаимосвязь векторов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B, J 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786182" y="1333502"/>
          <a:ext cx="1703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Формула" r:id="rId4" imgW="634680" imgH="215640" progId="Equation.3">
                  <p:embed/>
                </p:oleObj>
              </mc:Choice>
              <mc:Fallback>
                <p:oleObj name="Формула" r:id="rId4" imgW="634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333502"/>
                        <a:ext cx="17033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813175" y="3000377"/>
          <a:ext cx="2078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Формула" r:id="rId6" imgW="774360" imgH="266400" progId="Equation.3">
                  <p:embed/>
                </p:oleObj>
              </mc:Choice>
              <mc:Fallback>
                <p:oleObj name="Формула" r:id="rId6" imgW="7743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000377"/>
                        <a:ext cx="20780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017733" y="4643446"/>
          <a:ext cx="5483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0" name="Формула" r:id="rId8" imgW="2044440" imgH="266400" progId="Equation.3">
                  <p:embed/>
                </p:oleObj>
              </mc:Choice>
              <mc:Fallback>
                <p:oleObj name="Формула" r:id="rId8" imgW="20444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33" y="4643446"/>
                        <a:ext cx="5483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93177"/>
            <a:ext cx="785818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Элементарный контур с током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(пробный ток) – контур с током, размерами которого можно пренебречь по сравнению с расстояниями до других токов.</a:t>
            </a:r>
          </a:p>
          <a:p>
            <a:pPr marL="2336800"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Магнитный момент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основная характеристика контура с током – векторная величина, численно равная:</a:t>
            </a: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сила тока;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площадь, ограниченная контуром;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единичный вектор, связанный правилом правого винта с направлением тока.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000504"/>
            <a:ext cx="207170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Контур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786314" y="4033846"/>
          <a:ext cx="1804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Формула" r:id="rId4" imgW="711000" imgH="241200" progId="Equation.3">
                  <p:embed/>
                </p:oleObj>
              </mc:Choice>
              <mc:Fallback>
                <p:oleObj name="Формула" r:id="rId4" imgW="7110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033846"/>
                        <a:ext cx="18049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6"/>
          <a:srcRect l="39531" t="69336" r="52782" b="16992"/>
          <a:stretch>
            <a:fillRect/>
          </a:stretch>
        </p:blipFill>
        <p:spPr bwMode="auto">
          <a:xfrm>
            <a:off x="1285852" y="200024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223151" y="4040196"/>
          <a:ext cx="10636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Формула" r:id="rId7" imgW="419040" imgH="266400" progId="Equation.3">
                  <p:embed/>
                </p:oleObj>
              </mc:Choice>
              <mc:Fallback>
                <p:oleObj name="Формула" r:id="rId7" imgW="41904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51" y="4040196"/>
                        <a:ext cx="10636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354368" y="5786454"/>
          <a:ext cx="26201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Формула" r:id="rId9" imgW="139680" imgH="190440" progId="Equation.3">
                  <p:embed/>
                </p:oleObj>
              </mc:Choice>
              <mc:Fallback>
                <p:oleObj name="Формула" r:id="rId9" imgW="139680" imgH="1904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68" y="5786454"/>
                        <a:ext cx="262018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106308" y="2636912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пары сил Ампера, действующих на контур:</a:t>
            </a:r>
          </a:p>
          <a:p>
            <a:pPr marL="87313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контура произвольной формы: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Контур с током в магнитном поле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69876"/>
              </p:ext>
            </p:extLst>
          </p:nvPr>
        </p:nvGraphicFramePr>
        <p:xfrm>
          <a:off x="1937717" y="3068960"/>
          <a:ext cx="61626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4" name="Equation" r:id="rId4" imgW="2133360" imgH="241200" progId="Equation.3">
                  <p:embed/>
                </p:oleObj>
              </mc:Choice>
              <mc:Fallback>
                <p:oleObj name="Equation" r:id="rId4" imgW="21333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717" y="3068960"/>
                        <a:ext cx="61626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5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t="46543" r="45674" b="39453"/>
          <a:stretch/>
        </p:blipFill>
        <p:spPr bwMode="auto">
          <a:xfrm>
            <a:off x="1691680" y="620688"/>
            <a:ext cx="3744416" cy="20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15817"/>
              </p:ext>
            </p:extLst>
          </p:nvPr>
        </p:nvGraphicFramePr>
        <p:xfrm>
          <a:off x="3997499" y="3789040"/>
          <a:ext cx="179863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5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499" y="3789040"/>
                        <a:ext cx="179863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34325"/>
              </p:ext>
            </p:extLst>
          </p:nvPr>
        </p:nvGraphicFramePr>
        <p:xfrm>
          <a:off x="3576290" y="5229200"/>
          <a:ext cx="31559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6" name="Equation" r:id="rId9" imgW="1091880" imgH="279360" progId="Equation.3">
                  <p:embed/>
                </p:oleObj>
              </mc:Choice>
              <mc:Fallback>
                <p:oleObj name="Equation" r:id="rId9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290" y="5229200"/>
                        <a:ext cx="31559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806122"/>
              </p:ext>
            </p:extLst>
          </p:nvPr>
        </p:nvGraphicFramePr>
        <p:xfrm>
          <a:off x="6012160" y="1548085"/>
          <a:ext cx="18351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Equation" r:id="rId11" imgW="634680" imgH="177480" progId="Equation.3">
                  <p:embed/>
                </p:oleObj>
              </mc:Choice>
              <mc:Fallback>
                <p:oleObj name="Equation" r:id="rId11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548085"/>
                        <a:ext cx="18351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1071538" y="1249997"/>
                <a:ext cx="7858180" cy="2010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87313" algn="just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При произвольной ориентации контура:</a:t>
                </a:r>
              </a:p>
              <a:p>
                <a:pPr marL="87313"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960688" algn="just"/>
                <a:r>
                  <a:rPr lang="ru-RU" sz="2200" i="1" dirty="0" smtClean="0">
                    <a:latin typeface="Times New Roman" pitchFamily="18" charset="0"/>
                    <a:cs typeface="Times New Roman" pitchFamily="18" charset="0"/>
                  </a:rPr>
                  <a:t>Под действием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he-IL" sz="2200" b="0" i="1" smtClean="0">
                            <a:latin typeface="Cambria Math"/>
                            <a:cs typeface="Times New Roman" pitchFamily="18" charset="0"/>
                          </a:rPr>
                          <m:t>﬩</m:t>
                        </m:r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200" i="1" dirty="0" smtClean="0">
                    <a:latin typeface="Times New Roman" pitchFamily="18" charset="0"/>
                    <a:cs typeface="Times New Roman" pitchFamily="18" charset="0"/>
                  </a:rPr>
                  <a:t>контур будет растягиваться или сжиматься, а под действием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||</m:t>
                        </m:r>
                        <m:r>
                          <a:rPr lang="en-US" sz="2200" b="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200" i="1" dirty="0" smtClean="0">
                    <a:latin typeface="Times New Roman" pitchFamily="18" charset="0"/>
                    <a:cs typeface="Times New Roman" pitchFamily="18" charset="0"/>
                  </a:rPr>
                  <a:t>поворачиваться.</a:t>
                </a:r>
              </a:p>
            </p:txBody>
          </p:sp>
        </mc:Choice>
        <mc:Fallback xmlns=""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1249997"/>
                <a:ext cx="7858180" cy="2010422"/>
              </a:xfrm>
              <a:prstGeom prst="rect">
                <a:avLst/>
              </a:prstGeom>
              <a:blipFill rotWithShape="1">
                <a:blip r:embed="rId4"/>
                <a:stretch>
                  <a:fillRect l="-310" t="-2727" r="-1009"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873010" y="4797152"/>
            <a:ext cx="2643206" cy="1285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сил, действующих на контур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5287"/>
              </p:ext>
            </p:extLst>
          </p:nvPr>
        </p:nvGraphicFramePr>
        <p:xfrm>
          <a:off x="3987328" y="5028934"/>
          <a:ext cx="24574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1" name="Формула" r:id="rId5" imgW="850680" imgH="266400" progId="Equation.3">
                  <p:embed/>
                </p:oleObj>
              </mc:Choice>
              <mc:Fallback>
                <p:oleObj name="Формула" r:id="rId5" imgW="850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328" y="5028934"/>
                        <a:ext cx="24574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29882"/>
              </p:ext>
            </p:extLst>
          </p:nvPr>
        </p:nvGraphicFramePr>
        <p:xfrm>
          <a:off x="4211960" y="3429000"/>
          <a:ext cx="40719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Equation" r:id="rId7" imgW="1409400" imgH="241200" progId="Equation.3">
                  <p:embed/>
                </p:oleObj>
              </mc:Choice>
              <mc:Fallback>
                <p:oleObj name="Equation" r:id="rId7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40719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5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8" t="30937" r="31227" b="52396"/>
          <a:stretch/>
        </p:blipFill>
        <p:spPr bwMode="auto">
          <a:xfrm>
            <a:off x="1259632" y="1772816"/>
            <a:ext cx="234711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сил, действующих на контур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921741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Контур с током находится в положении устойчивого равновесия.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Контур с током находится в положении 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неустойчивого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равновесия.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неоднородном магнитном поле контур с током ведет себя аналогично диполю в электрическом поле. Контур стремится развернуться так, чтобы</a:t>
            </a: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втягивается в область более сильного поля. 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285984" y="1214422"/>
          <a:ext cx="5429288" cy="70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4" name="Формула" r:id="rId4" imgW="2057400" imgH="266400" progId="Equation.3">
                  <p:embed/>
                </p:oleObj>
              </mc:Choice>
              <mc:Fallback>
                <p:oleObj name="Формула" r:id="rId4" imgW="20574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214422"/>
                        <a:ext cx="5429288" cy="702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214546" y="2786058"/>
          <a:ext cx="5441947" cy="7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Формула" r:id="rId6" imgW="2057400" imgH="266400" progId="Equation.3">
                  <p:embed/>
                </p:oleObj>
              </mc:Choice>
              <mc:Fallback>
                <p:oleObj name="Формула" r:id="rId6" imgW="205740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786058"/>
                        <a:ext cx="5441947" cy="7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7437268" y="5513422"/>
          <a:ext cx="1349574" cy="487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Формула" r:id="rId8" imgW="736560" imgH="266400" progId="Equation.3">
                  <p:embed/>
                </p:oleObj>
              </mc:Choice>
              <mc:Fallback>
                <p:oleObj name="Формула" r:id="rId8" imgW="73656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268" y="5513422"/>
                        <a:ext cx="1349574" cy="487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80511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при повороте контура и его энергия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43608" y="735662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Работа, совершаемая внешними силами при </a:t>
            </a:r>
            <a:r>
              <a:rPr lang="ru-RU" sz="2600" dirty="0" smtClean="0">
                <a:latin typeface="Times New Roman"/>
                <a:cs typeface="Times New Roman"/>
              </a:rPr>
              <a:t>↑</a:t>
            </a:r>
            <a:r>
              <a:rPr lang="el-GR" sz="2600" dirty="0" smtClean="0">
                <a:latin typeface="Times New Roman"/>
                <a:cs typeface="Times New Roman"/>
              </a:rPr>
              <a:t>α</a:t>
            </a:r>
            <a:r>
              <a:rPr lang="ru-RU" sz="2600" dirty="0" smtClean="0">
                <a:latin typeface="Times New Roman"/>
                <a:cs typeface="Times New Roman"/>
              </a:rPr>
              <a:t>:</a:t>
            </a:r>
          </a:p>
          <a:p>
            <a:pPr marL="87313" algn="just"/>
            <a:endParaRPr lang="ru-RU" sz="2600" dirty="0">
              <a:latin typeface="Times New Roman"/>
              <a:cs typeface="Times New Roman"/>
            </a:endParaRPr>
          </a:p>
          <a:p>
            <a:pPr marL="87313" algn="just"/>
            <a:endParaRPr lang="ru-RU" sz="2600" dirty="0" smtClean="0">
              <a:latin typeface="Times New Roman"/>
              <a:cs typeface="Times New Roman"/>
            </a:endParaRPr>
          </a:p>
          <a:p>
            <a:pPr marL="87313" algn="just"/>
            <a:endParaRPr lang="ru-RU" sz="2600" dirty="0">
              <a:latin typeface="Times New Roman"/>
              <a:cs typeface="Times New Roman"/>
            </a:endParaRPr>
          </a:p>
          <a:p>
            <a:pPr marL="87313" algn="just"/>
            <a:r>
              <a:rPr lang="ru-RU" sz="2600" dirty="0" smtClean="0">
                <a:latin typeface="Times New Roman"/>
                <a:cs typeface="Times New Roman"/>
              </a:rPr>
              <a:t>Работа равна приращению энергии контура в магнитном поле: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9526"/>
              </p:ext>
            </p:extLst>
          </p:nvPr>
        </p:nvGraphicFramePr>
        <p:xfrm>
          <a:off x="2830859" y="1532781"/>
          <a:ext cx="41894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4" name="Equation" r:id="rId4" imgW="1587240" imgH="228600" progId="Equation.3">
                  <p:embed/>
                </p:oleObj>
              </mc:Choice>
              <mc:Fallback>
                <p:oleObj name="Equation" r:id="rId4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859" y="1532781"/>
                        <a:ext cx="41894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94055"/>
              </p:ext>
            </p:extLst>
          </p:nvPr>
        </p:nvGraphicFramePr>
        <p:xfrm>
          <a:off x="2935288" y="3500438"/>
          <a:ext cx="39893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5" name="Equation" r:id="rId6" imgW="1511280" imgH="228600" progId="Equation.3">
                  <p:embed/>
                </p:oleObj>
              </mc:Choice>
              <mc:Fallback>
                <p:oleObj name="Equation" r:id="rId6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500438"/>
                        <a:ext cx="39893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26203"/>
              </p:ext>
            </p:extLst>
          </p:nvPr>
        </p:nvGraphicFramePr>
        <p:xfrm>
          <a:off x="3064222" y="4509120"/>
          <a:ext cx="3956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6" name="Equation" r:id="rId8" imgW="1498320" imgH="279360" progId="Equation.3">
                  <p:embed/>
                </p:oleObj>
              </mc:Choice>
              <mc:Fallback>
                <p:oleObj name="Equation" r:id="rId8" imgW="1498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22" y="4509120"/>
                        <a:ext cx="39560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571868" y="5572140"/>
            <a:ext cx="2643206" cy="1285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Сила, действующая на контур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693177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Сила Ампера, действующая на элемент с током: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Сила Ампера, действующая на контур с током: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368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магнитное поле 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однородно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то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элементарный контур с током в неоднородном поле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B≠const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714744" y="1214422"/>
          <a:ext cx="2286016" cy="66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Формула" r:id="rId4" imgW="965160" imgH="279360" progId="Equation.3">
                  <p:embed/>
                </p:oleObj>
              </mc:Choice>
              <mc:Fallback>
                <p:oleObj name="Формула" r:id="rId4" imgW="965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214422"/>
                        <a:ext cx="2286016" cy="660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857620" y="2500306"/>
          <a:ext cx="2214578" cy="101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Формула" r:id="rId6" imgW="965160" imgH="444240" progId="Equation.3">
                  <p:embed/>
                </p:oleObj>
              </mc:Choice>
              <mc:Fallback>
                <p:oleObj name="Формула" r:id="rId6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500306"/>
                        <a:ext cx="2214578" cy="1019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429388" y="3429000"/>
          <a:ext cx="1901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Формула" r:id="rId8" imgW="1002960" imgH="444240" progId="Equation.3">
                  <p:embed/>
                </p:oleObj>
              </mc:Choice>
              <mc:Fallback>
                <p:oleObj name="Формула" r:id="rId8" imgW="1002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429000"/>
                        <a:ext cx="19018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357686" y="4071942"/>
          <a:ext cx="1150942" cy="58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Формула" r:id="rId10" imgW="520560" imgH="266400" progId="Equation.3">
                  <p:embed/>
                </p:oleObj>
              </mc:Choice>
              <mc:Fallback>
                <p:oleObj name="Формула" r:id="rId10" imgW="520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071942"/>
                        <a:ext cx="1150942" cy="58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786182" y="5618990"/>
          <a:ext cx="2214578" cy="116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9" name="Формула" r:id="rId12" imgW="914400" imgH="482400" progId="Equation.3">
                  <p:embed/>
                </p:oleObj>
              </mc:Choice>
              <mc:Fallback>
                <p:oleObj name="Формула" r:id="rId12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618990"/>
                        <a:ext cx="2214578" cy="1167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Направление силы, действующей на контур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249997"/>
            <a:ext cx="78581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Вектор силы совпадает по направлению с вектором элементарного приращения магнитной индукции в направлении нормали к контуру.  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744913" y="2714625"/>
          <a:ext cx="18161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Формула" r:id="rId4" imgW="749160" imgH="266400" progId="Equation.3">
                  <p:embed/>
                </p:oleObj>
              </mc:Choice>
              <mc:Fallback>
                <p:oleObj name="Формула" r:id="rId4" imgW="749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2714625"/>
                        <a:ext cx="18161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momentum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429000"/>
            <a:ext cx="2667000" cy="1524000"/>
          </a:xfrm>
          <a:prstGeom prst="rect">
            <a:avLst/>
          </a:prstGeom>
        </p:spPr>
      </p:pic>
      <p:pic>
        <p:nvPicPr>
          <p:cNvPr id="19" name="Рисунок 18" descr="momentum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357562"/>
            <a:ext cx="2286000" cy="1524000"/>
          </a:xfrm>
          <a:prstGeom prst="rect">
            <a:avLst/>
          </a:prstGeom>
        </p:spPr>
      </p:pic>
      <p:pic>
        <p:nvPicPr>
          <p:cNvPr id="21" name="Рисунок 20" descr="momentum3.png"/>
          <p:cNvPicPr>
            <a:picLocks noChangeAspect="1"/>
          </p:cNvPicPr>
          <p:nvPr/>
        </p:nvPicPr>
        <p:blipFill>
          <a:blip r:embed="rId8"/>
          <a:srcRect b="17240"/>
          <a:stretch>
            <a:fillRect/>
          </a:stretch>
        </p:blipFill>
        <p:spPr>
          <a:xfrm>
            <a:off x="3428992" y="5065700"/>
            <a:ext cx="3429024" cy="17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при перемещении контура с током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9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1538" y="1071546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Рассмотрим контур с подвижной перемычкой.</a:t>
            </a:r>
          </a:p>
          <a:p>
            <a:pPr marL="32226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силы Ампера по перемещению перемычки на расстояние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222625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algn="just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приращение площади, ограниченной контуром;</a:t>
            </a:r>
          </a:p>
          <a:p>
            <a:pPr marL="87313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приращение магнитного потока через площадь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572000" y="3214686"/>
          <a:ext cx="34051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Формула" r:id="rId4" imgW="1269720" imgH="190440" progId="Equation.3">
                  <p:embed/>
                </p:oleObj>
              </mc:Choice>
              <mc:Fallback>
                <p:oleObj name="Формула" r:id="rId4" imgW="1269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14686"/>
                        <a:ext cx="340518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6"/>
          <a:srcRect l="39532" t="53793" r="48938" b="34570"/>
          <a:stretch>
            <a:fillRect/>
          </a:stretch>
        </p:blipFill>
        <p:spPr bwMode="auto">
          <a:xfrm>
            <a:off x="1071538" y="1533341"/>
            <a:ext cx="3214710" cy="18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214678" y="4357694"/>
          <a:ext cx="33385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Формула" r:id="rId7" imgW="1244520" imgH="190440" progId="Equation.3">
                  <p:embed/>
                </p:oleObj>
              </mc:Choice>
              <mc:Fallback>
                <p:oleObj name="Формула" r:id="rId7" imgW="12445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4357694"/>
                        <a:ext cx="333851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63204</TotalTime>
  <Words>701</Words>
  <Application>Microsoft Office PowerPoint</Application>
  <PresentationFormat>On-screen Show (4:3)</PresentationFormat>
  <Paragraphs>203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Солнцестояние</vt:lpstr>
      <vt:lpstr>Формула</vt:lpstr>
      <vt:lpstr>Equation</vt:lpstr>
      <vt:lpstr>Лекция 10. Контур с током в магнитном поле.  Магнитное поле в веществе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1080</cp:revision>
  <dcterms:created xsi:type="dcterms:W3CDTF">2010-08-31T07:49:46Z</dcterms:created>
  <dcterms:modified xsi:type="dcterms:W3CDTF">2014-04-25T08:37:34Z</dcterms:modified>
</cp:coreProperties>
</file>