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4" r:id="rId1"/>
  </p:sldMasterIdLst>
  <p:notesMasterIdLst>
    <p:notesMasterId r:id="rId14"/>
  </p:notesMasterIdLst>
  <p:sldIdLst>
    <p:sldId id="256" r:id="rId2"/>
    <p:sldId id="275" r:id="rId3"/>
    <p:sldId id="276" r:id="rId4"/>
    <p:sldId id="279" r:id="rId5"/>
    <p:sldId id="277" r:id="rId6"/>
    <p:sldId id="278" r:id="rId7"/>
    <p:sldId id="280" r:id="rId8"/>
    <p:sldId id="281" r:id="rId9"/>
    <p:sldId id="282" r:id="rId10"/>
    <p:sldId id="283" r:id="rId11"/>
    <p:sldId id="284" r:id="rId12"/>
    <p:sldId id="285" r:id="rId1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9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6" d="100"/>
          <a:sy n="66" d="100"/>
        </p:scale>
        <p:origin x="-1422" y="-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6" Type="http://schemas.openxmlformats.org/officeDocument/2006/relationships/image" Target="../media/image9.wmf"/><Relationship Id="rId5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4" Type="http://schemas.openxmlformats.org/officeDocument/2006/relationships/image" Target="../media/image17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Relationship Id="rId4" Type="http://schemas.openxmlformats.org/officeDocument/2006/relationships/image" Target="../media/image23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6708C5-C465-4B5A-92FF-32D8D2DCFEAD}" type="datetimeFigureOut">
              <a:rPr lang="ru-RU" smtClean="0"/>
              <a:pPr/>
              <a:t>27.12.2011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17C1A8-77D8-4685-A876-89F6BBC772C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17C1A8-77D8-4685-A876-89F6BBC772C3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17C1A8-77D8-4685-A876-89F6BBC772C3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17C1A8-77D8-4685-A876-89F6BBC772C3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17C1A8-77D8-4685-A876-89F6BBC772C3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17C1A8-77D8-4685-A876-89F6BBC772C3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17C1A8-77D8-4685-A876-89F6BBC772C3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17C1A8-77D8-4685-A876-89F6BBC772C3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17C1A8-77D8-4685-A876-89F6BBC772C3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17C1A8-77D8-4685-A876-89F6BBC772C3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17C1A8-77D8-4685-A876-89F6BBC772C3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17C1A8-77D8-4685-A876-89F6BBC772C3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Овал 4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6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9E76AEF-2917-4A7D-BBA7-7A4D998522D8}" type="datetime1">
              <a:rPr lang="ru-RU" smtClean="0"/>
              <a:pPr>
                <a:defRPr/>
              </a:pPr>
              <a:t>27.12.2011</a:t>
            </a:fld>
            <a:endParaRPr lang="ru-RU"/>
          </a:p>
        </p:txBody>
      </p:sp>
      <p:sp>
        <p:nvSpPr>
          <p:cNvPr id="7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0AE4AF5-2AF8-40FE-8AF8-1CBD6788FC8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A2EB9A-13C1-470C-8A17-E3A83734AF44}" type="datetime1">
              <a:rPr lang="ru-RU" smtClean="0"/>
              <a:pPr>
                <a:defRPr/>
              </a:pPr>
              <a:t>27.12.2011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1E1CAE-C17D-4328-BB85-7DDD28B1B73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E2FA20-1372-482B-A59D-E747FE044D23}" type="datetime1">
              <a:rPr lang="ru-RU" smtClean="0"/>
              <a:pPr>
                <a:defRPr/>
              </a:pPr>
              <a:t>27.12.2011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48F6E5-E73C-4877-A017-BE51F579046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DC2A3E-D40E-46AA-BC7C-92E83BBDA81C}" type="datetime1">
              <a:rPr lang="ru-RU" smtClean="0"/>
              <a:pPr>
                <a:defRPr/>
              </a:pPr>
              <a:t>27.12.2011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A5AA70-FFF7-4435-BE39-1945DA81987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Овал 5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Овал 6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1A352BD-4B01-49F2-B4FA-5DD8C8DEE27F}" type="datetime1">
              <a:rPr lang="ru-RU" smtClean="0"/>
              <a:pPr>
                <a:defRPr/>
              </a:pPr>
              <a:t>27.12.2011</a:t>
            </a:fld>
            <a:endParaRPr lang="ru-RU"/>
          </a:p>
        </p:txBody>
      </p:sp>
      <p:sp>
        <p:nvSpPr>
          <p:cNvPr id="9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CFCB45B-2A1B-4458-8E39-42F4147F54C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9AB928-AAA9-4C08-8192-ECF8E9AFA175}" type="datetime1">
              <a:rPr lang="ru-RU" smtClean="0"/>
              <a:pPr>
                <a:defRPr/>
              </a:pPr>
              <a:t>27.12.2011</a:t>
            </a:fld>
            <a:endParaRPr lang="ru-RU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3F0930-FAB6-43E5-9220-6C542FC4A36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A00C7EB-D10B-4C98-BE69-1EE3D68113B5}" type="datetime1">
              <a:rPr lang="ru-RU" smtClean="0"/>
              <a:pPr>
                <a:defRPr/>
              </a:pPr>
              <a:t>27.12.2011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7390BCE-F68A-4DB7-8156-09EF911C5C4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D75CFB-EA34-426D-A112-E2E09433A566}" type="datetime1">
              <a:rPr lang="ru-RU" smtClean="0"/>
              <a:pPr>
                <a:defRPr/>
              </a:pPr>
              <a:t>27.12.2011</a:t>
            </a:fld>
            <a:endParaRPr lang="ru-RU"/>
          </a:p>
        </p:txBody>
      </p:sp>
      <p:sp>
        <p:nvSpPr>
          <p:cNvPr id="4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1F6B64-A464-47E9-B685-F35097D8EFA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Прямоугольник 2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C9DCE9A-99FE-4F44-A499-419B998CB838}" type="datetime1">
              <a:rPr lang="ru-RU" smtClean="0"/>
              <a:pPr>
                <a:defRPr/>
              </a:pPr>
              <a:t>27.12.2011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BB6FC70-3A0A-4BF1-AF30-C2029AA7D70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57B7CDD-7B9E-4FD5-A9FC-DEB7FC347D51}" type="datetime1">
              <a:rPr lang="ru-RU" smtClean="0"/>
              <a:pPr>
                <a:defRPr/>
              </a:pPr>
              <a:t>27.12.2011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B9AF459-ED9F-48E9-9494-0EAE7352CFD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>
            <a:extLst/>
          </a:lstStyle>
          <a:p>
            <a:pPr indent="-283464" fontAlgn="auto">
              <a:lnSpc>
                <a:spcPts val="3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US" sz="3200">
              <a:latin typeface="+mn-lt"/>
              <a:cs typeface="+mn-cs"/>
            </a:endParaRPr>
          </a:p>
        </p:txBody>
      </p:sp>
      <p:sp>
        <p:nvSpPr>
          <p:cNvPr id="6" name="Блок-схема: процесс 5"/>
          <p:cNvSpPr/>
          <p:nvPr/>
        </p:nvSpPr>
        <p:spPr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Блок-схема: процесс 6"/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1B3FBC8-09CB-4D11-85CB-C94069A9F80F}" type="datetime1">
              <a:rPr lang="ru-RU" smtClean="0"/>
              <a:pPr>
                <a:defRPr/>
              </a:pPr>
              <a:t>27.12.2011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D62D5CE-8116-426A-8E26-A99AAB0F6DC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Овал 7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7177" name="Текст 8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bg2">
                    <a:shade val="50000"/>
                    <a:satMod val="200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965AD4BE-1420-4A26-A0FC-3AB9F53D48A5}" type="datetime1">
              <a:rPr lang="ru-RU" smtClean="0"/>
              <a:pPr>
                <a:defRPr/>
              </a:pPr>
              <a:t>27.12.2011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7F46CE49-DCF3-4918-AE26-44DDE024E64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2" r:id="rId2"/>
    <p:sldLayoutId id="2147483708" r:id="rId3"/>
    <p:sldLayoutId id="2147483703" r:id="rId4"/>
    <p:sldLayoutId id="2147483709" r:id="rId5"/>
    <p:sldLayoutId id="2147483704" r:id="rId6"/>
    <p:sldLayoutId id="2147483710" r:id="rId7"/>
    <p:sldLayoutId id="2147483711" r:id="rId8"/>
    <p:sldLayoutId id="2147483712" r:id="rId9"/>
    <p:sldLayoutId id="2147483705" r:id="rId10"/>
    <p:sldLayoutId id="2147483706" r:id="rId11"/>
  </p:sldLayoutIdLst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9pPr>
      <a:extLst/>
    </p:titleStyle>
    <p:bodyStyle>
      <a:lvl1pPr marL="365125" indent="-282575" algn="l" rtl="0" fontAlgn="base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fontAlgn="base">
        <a:spcBef>
          <a:spcPts val="550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fontAlgn="base">
        <a:spcBef>
          <a:spcPct val="20000"/>
        </a:spcBef>
        <a:spcAft>
          <a:spcPct val="0"/>
        </a:spcAft>
        <a:buClr>
          <a:srgbClr val="C32D2E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fontAlgn="base">
        <a:spcBef>
          <a:spcPct val="20000"/>
        </a:spcBef>
        <a:spcAft>
          <a:spcPct val="0"/>
        </a:spcAft>
        <a:buClr>
          <a:srgbClr val="84AA33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gi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3" Type="http://schemas.openxmlformats.org/officeDocument/2006/relationships/notesSlide" Target="../notesSlides/notesSlide1.xml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10" Type="http://schemas.openxmlformats.org/officeDocument/2006/relationships/oleObject" Target="../embeddings/oleObject7.bin"/><Relationship Id="rId4" Type="http://schemas.openxmlformats.org/officeDocument/2006/relationships/oleObject" Target="../embeddings/oleObject1.bin"/><Relationship Id="rId9" Type="http://schemas.openxmlformats.org/officeDocument/2006/relationships/oleObject" Target="../embeddings/oleObject6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9.bin"/><Relationship Id="rId5" Type="http://schemas.openxmlformats.org/officeDocument/2006/relationships/oleObject" Target="../embeddings/oleObject8.bin"/><Relationship Id="rId4" Type="http://schemas.openxmlformats.org/officeDocument/2006/relationships/image" Target="../media/image13.gi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.bin"/><Relationship Id="rId3" Type="http://schemas.openxmlformats.org/officeDocument/2006/relationships/notesSlide" Target="../notesSlides/notesSlide4.xml"/><Relationship Id="rId7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9.jpeg"/><Relationship Id="rId5" Type="http://schemas.openxmlformats.org/officeDocument/2006/relationships/oleObject" Target="../embeddings/oleObject10.bin"/><Relationship Id="rId4" Type="http://schemas.openxmlformats.org/officeDocument/2006/relationships/image" Target="../media/image18.gif"/><Relationship Id="rId9" Type="http://schemas.openxmlformats.org/officeDocument/2006/relationships/oleObject" Target="../embeddings/oleObject13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7.bin"/><Relationship Id="rId3" Type="http://schemas.openxmlformats.org/officeDocument/2006/relationships/notesSlide" Target="../notesSlides/notesSlide5.xml"/><Relationship Id="rId7" Type="http://schemas.openxmlformats.org/officeDocument/2006/relationships/oleObject" Target="../embeddings/oleObject1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5.bin"/><Relationship Id="rId5" Type="http://schemas.openxmlformats.org/officeDocument/2006/relationships/oleObject" Target="../embeddings/oleObject14.bin"/><Relationship Id="rId4" Type="http://schemas.openxmlformats.org/officeDocument/2006/relationships/image" Target="../media/image2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26.png"/><Relationship Id="rId4" Type="http://schemas.openxmlformats.org/officeDocument/2006/relationships/oleObject" Target="../embeddings/oleObject18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5" Type="http://schemas.openxmlformats.org/officeDocument/2006/relationships/oleObject" Target="../embeddings/oleObject19.bin"/><Relationship Id="rId4" Type="http://schemas.openxmlformats.org/officeDocument/2006/relationships/image" Target="../media/image3.gi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20.bin"/><Relationship Id="rId5" Type="http://schemas.openxmlformats.org/officeDocument/2006/relationships/image" Target="../media/image30.gif"/><Relationship Id="rId4" Type="http://schemas.openxmlformats.org/officeDocument/2006/relationships/image" Target="../media/image2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71566" y="958843"/>
            <a:ext cx="7772400" cy="898521"/>
          </a:xfrm>
        </p:spPr>
        <p:txBody>
          <a:bodyPr>
            <a:noAutofit/>
          </a:bodyPr>
          <a:lstStyle/>
          <a:p>
            <a:pPr algn="r" fontAlgn="auto">
              <a:spcAft>
                <a:spcPts val="0"/>
              </a:spcAft>
              <a:defRPr/>
            </a:pPr>
            <a:r>
              <a:rPr lang="ru-RU" sz="4800" dirty="0" smtClean="0">
                <a:solidFill>
                  <a:schemeClr val="accent2">
                    <a:lumMod val="50000"/>
                  </a:schemeClr>
                </a:solidFill>
              </a:rPr>
              <a:t>Лекция 11. Магнетики  </a:t>
            </a:r>
            <a:endParaRPr lang="ru-RU" sz="4800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5" name="Рисунок 4" descr="01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00694" y="2428868"/>
            <a:ext cx="2952744" cy="2214558"/>
          </a:xfrm>
          <a:prstGeom prst="rect">
            <a:avLst/>
          </a:prstGeom>
        </p:spPr>
      </p:pic>
      <p:pic>
        <p:nvPicPr>
          <p:cNvPr id="6" name="Рисунок 5" descr="1-19-4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23990" y="4919684"/>
            <a:ext cx="5391150" cy="1581150"/>
          </a:xfrm>
          <a:prstGeom prst="rect">
            <a:avLst/>
          </a:prstGeom>
        </p:spPr>
      </p:pic>
      <p:sp>
        <p:nvSpPr>
          <p:cNvPr id="7" name="TextBox 2"/>
          <p:cNvSpPr txBox="1">
            <a:spLocks noChangeArrowheads="1"/>
          </p:cNvSpPr>
          <p:nvPr/>
        </p:nvSpPr>
        <p:spPr bwMode="auto">
          <a:xfrm>
            <a:off x="1284319" y="6457914"/>
            <a:ext cx="785971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r"/>
            <a:r>
              <a:rPr lang="ru-RU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© </a:t>
            </a:r>
            <a:r>
              <a:rPr lang="ru-RU" sz="2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Музыченко</a:t>
            </a:r>
            <a:r>
              <a:rPr lang="ru-RU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Я.Б., 2011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Рисунок 13" descr="1-19-3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2976" y="1811275"/>
            <a:ext cx="4071966" cy="3546551"/>
          </a:xfrm>
          <a:prstGeom prst="rect">
            <a:avLst/>
          </a:prstGeom>
        </p:spPr>
      </p:pic>
      <p:sp>
        <p:nvSpPr>
          <p:cNvPr id="11" name="TextBox 2"/>
          <p:cNvSpPr txBox="1">
            <a:spLocks noChangeArrowheads="1"/>
          </p:cNvSpPr>
          <p:nvPr/>
        </p:nvSpPr>
        <p:spPr bwMode="auto">
          <a:xfrm>
            <a:off x="1071538" y="571480"/>
            <a:ext cx="7858180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88900"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Намагничивание ферромагнетика зависит не только от индукции магнитного поля, но и от предыдущих состояний вещества. </a:t>
            </a:r>
          </a:p>
          <a:p>
            <a:pPr marL="4037013" algn="just"/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r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остаточная индукция (ферромагнетик становится постоянным магнитом);</a:t>
            </a:r>
          </a:p>
          <a:p>
            <a:pPr marL="4037013" algn="just"/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ос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–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коэрцитивная сила.</a:t>
            </a:r>
          </a:p>
          <a:p>
            <a:pPr marL="4037013" algn="just"/>
            <a:endParaRPr lang="ru-RU" sz="2400" i="1" dirty="0" smtClean="0">
              <a:latin typeface="Times New Roman" pitchFamily="18" charset="0"/>
              <a:cs typeface="Times New Roman" pitchFamily="18" charset="0"/>
            </a:endParaRPr>
          </a:p>
          <a:p>
            <a:pPr marL="2874963" algn="just"/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Магнито-мягкие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материалы – небольшое значение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ос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marL="2874963" algn="just"/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Магнито-жесткие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(твердые) материалы обладают большим значением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ос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88900" algn="just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87" name="TextBox 2"/>
          <p:cNvSpPr txBox="1">
            <a:spLocks noChangeArrowheads="1"/>
          </p:cNvSpPr>
          <p:nvPr/>
        </p:nvSpPr>
        <p:spPr bwMode="auto">
          <a:xfrm>
            <a:off x="1071538" y="714356"/>
            <a:ext cx="7858180" cy="24929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88900" algn="just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marL="87313" algn="just"/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87313" algn="just"/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87313" algn="just"/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87313" algn="just"/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3584575" algn="just"/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 txBox="1">
            <a:spLocks/>
          </p:cNvSpPr>
          <p:nvPr/>
        </p:nvSpPr>
        <p:spPr>
          <a:xfrm>
            <a:off x="1228756" y="30163"/>
            <a:ext cx="7772400" cy="684193"/>
          </a:xfrm>
          <a:prstGeom prst="rect">
            <a:avLst/>
          </a:prstGeo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400" dirty="0" smtClean="0">
                <a:solidFill>
                  <a:srgbClr val="C0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Магнитный гистерезис</a:t>
            </a:r>
            <a:endParaRPr lang="ru-RU" sz="3400" dirty="0">
              <a:solidFill>
                <a:srgbClr val="C00000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6388" name="TextBox 3"/>
          <p:cNvSpPr txBox="1">
            <a:spLocks noChangeArrowheads="1"/>
          </p:cNvSpPr>
          <p:nvPr/>
        </p:nvSpPr>
        <p:spPr bwMode="auto">
          <a:xfrm>
            <a:off x="357188" y="6215063"/>
            <a:ext cx="48122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dirty="0" smtClean="0">
                <a:latin typeface="Corbel" pitchFamily="34" charset="0"/>
              </a:rPr>
              <a:t>10</a:t>
            </a:r>
            <a:endParaRPr lang="ru-RU" sz="2400" dirty="0">
              <a:latin typeface="Corbel" pitchFamily="34" charset="0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B6FC70-3A0A-4BF1-AF30-C2029AA7D708}" type="slidenum">
              <a:rPr lang="ru-RU" smtClean="0"/>
              <a:pPr>
                <a:defRPr/>
              </a:pPr>
              <a:t>10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2"/>
          <p:cNvSpPr txBox="1">
            <a:spLocks noChangeArrowheads="1"/>
          </p:cNvSpPr>
          <p:nvPr/>
        </p:nvSpPr>
        <p:spPr bwMode="auto">
          <a:xfrm>
            <a:off x="1071538" y="785794"/>
            <a:ext cx="7858180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88900"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 увеличением температуры способность намагничиваться у ферромагнетиков уменьшается.</a:t>
            </a:r>
          </a:p>
          <a:p>
            <a:pPr marL="88900" algn="just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88900" algn="just"/>
            <a:r>
              <a:rPr lang="ru-RU" sz="2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Температура Кюри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– температура, выше которой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ферромагнитные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свойства исчезают, а ферромагнетик превращается в парамагнетик.</a:t>
            </a:r>
          </a:p>
          <a:p>
            <a:pPr marL="88900" algn="just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88900" algn="ctr"/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Кобальт - 1150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º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С;</a:t>
            </a:r>
          </a:p>
          <a:p>
            <a:pPr marL="88900" algn="ctr"/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Железо - 770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º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С;</a:t>
            </a:r>
          </a:p>
          <a:p>
            <a:pPr marL="88900" algn="ctr"/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Никель - 360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º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С;</a:t>
            </a:r>
          </a:p>
          <a:p>
            <a:pPr marL="88900" algn="ctr"/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Гадолиний -17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º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С.</a:t>
            </a:r>
          </a:p>
        </p:txBody>
      </p:sp>
      <p:sp>
        <p:nvSpPr>
          <p:cNvPr id="16387" name="TextBox 2"/>
          <p:cNvSpPr txBox="1">
            <a:spLocks noChangeArrowheads="1"/>
          </p:cNvSpPr>
          <p:nvPr/>
        </p:nvSpPr>
        <p:spPr bwMode="auto">
          <a:xfrm>
            <a:off x="1071538" y="714356"/>
            <a:ext cx="7858180" cy="24929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88900" algn="just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marL="87313" algn="just"/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87313" algn="just"/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87313" algn="just"/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87313" algn="just"/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3584575" algn="just"/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 txBox="1">
            <a:spLocks/>
          </p:cNvSpPr>
          <p:nvPr/>
        </p:nvSpPr>
        <p:spPr>
          <a:xfrm>
            <a:off x="1228756" y="30163"/>
            <a:ext cx="7772400" cy="684193"/>
          </a:xfrm>
          <a:prstGeom prst="rect">
            <a:avLst/>
          </a:prstGeo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400" dirty="0" smtClean="0">
                <a:solidFill>
                  <a:srgbClr val="C0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Температура Кюри</a:t>
            </a:r>
            <a:endParaRPr lang="ru-RU" sz="3400" dirty="0">
              <a:solidFill>
                <a:srgbClr val="C00000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6388" name="TextBox 3"/>
          <p:cNvSpPr txBox="1">
            <a:spLocks noChangeArrowheads="1"/>
          </p:cNvSpPr>
          <p:nvPr/>
        </p:nvSpPr>
        <p:spPr bwMode="auto">
          <a:xfrm>
            <a:off x="357188" y="6215063"/>
            <a:ext cx="46038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dirty="0" smtClean="0">
                <a:latin typeface="Corbel" pitchFamily="34" charset="0"/>
              </a:rPr>
              <a:t>11</a:t>
            </a:r>
            <a:endParaRPr lang="ru-RU" sz="2400" dirty="0">
              <a:latin typeface="Corbel" pitchFamily="34" charset="0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B6FC70-3A0A-4BF1-AF30-C2029AA7D708}" type="slidenum">
              <a:rPr lang="ru-RU" smtClean="0"/>
              <a:pPr>
                <a:defRPr/>
              </a:pPr>
              <a:t>11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2"/>
          <p:cNvSpPr txBox="1">
            <a:spLocks noChangeArrowheads="1"/>
          </p:cNvSpPr>
          <p:nvPr/>
        </p:nvSpPr>
        <p:spPr bwMode="auto">
          <a:xfrm>
            <a:off x="1071538" y="785794"/>
            <a:ext cx="7858180" cy="600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88900" algn="just"/>
            <a:r>
              <a:rPr lang="ru-RU" sz="2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Антиферромагнетики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- вещества, в котором спонтанно устанавливается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антипараллельная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ориентация элементарных магнитных моментов атомов или ионов. Характеризуются небольшими значениями магнитной восприимчивости. </a:t>
            </a:r>
          </a:p>
          <a:p>
            <a:pPr marL="88900"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При нагревании антиферромагнетик испытывает фазовый переход в парамагнитное состояние.</a:t>
            </a:r>
          </a:p>
          <a:p>
            <a:pPr marL="88900" algn="just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88900" algn="just"/>
            <a:r>
              <a:rPr lang="ru-RU" sz="2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Ферримагнетики (ферриты)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- полупроводники, имеющие сильно выраженные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ферромагнитные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свойства. Обладают большим удельным электрическим сопротивлением. </a:t>
            </a:r>
          </a:p>
          <a:p>
            <a:pPr marL="88900" algn="just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88900" algn="just"/>
            <a:r>
              <a:rPr lang="ru-RU" sz="2400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Ферромагнитная</a:t>
            </a:r>
            <a:r>
              <a:rPr lang="ru-RU" sz="2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жидкость </a:t>
            </a:r>
          </a:p>
          <a:p>
            <a:pPr marL="88900" algn="just"/>
            <a:r>
              <a:rPr lang="ru-RU" sz="2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400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суперпарамагнетик</a:t>
            </a:r>
            <a:r>
              <a:rPr lang="ru-RU" sz="2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88900" algn="just"/>
            <a:endParaRPr lang="ru-RU" sz="2400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88900" algn="just"/>
            <a:r>
              <a:rPr lang="ru-RU" sz="2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 т.д…</a:t>
            </a:r>
          </a:p>
        </p:txBody>
      </p:sp>
      <p:sp>
        <p:nvSpPr>
          <p:cNvPr id="16387" name="TextBox 2"/>
          <p:cNvSpPr txBox="1">
            <a:spLocks noChangeArrowheads="1"/>
          </p:cNvSpPr>
          <p:nvPr/>
        </p:nvSpPr>
        <p:spPr bwMode="auto">
          <a:xfrm>
            <a:off x="1071538" y="714356"/>
            <a:ext cx="7858180" cy="24929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88900" algn="just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marL="87313" algn="just"/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87313" algn="just"/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87313" algn="just"/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87313" algn="just"/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3584575" algn="just"/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 txBox="1">
            <a:spLocks/>
          </p:cNvSpPr>
          <p:nvPr/>
        </p:nvSpPr>
        <p:spPr>
          <a:xfrm>
            <a:off x="1228756" y="30163"/>
            <a:ext cx="7772400" cy="684193"/>
          </a:xfrm>
          <a:prstGeom prst="rect">
            <a:avLst/>
          </a:prstGeo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400" dirty="0" smtClean="0">
                <a:solidFill>
                  <a:srgbClr val="C0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Магнитные материалы</a:t>
            </a:r>
            <a:endParaRPr lang="ru-RU" sz="3400" dirty="0">
              <a:solidFill>
                <a:srgbClr val="C00000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6388" name="TextBox 3"/>
          <p:cNvSpPr txBox="1">
            <a:spLocks noChangeArrowheads="1"/>
          </p:cNvSpPr>
          <p:nvPr/>
        </p:nvSpPr>
        <p:spPr bwMode="auto">
          <a:xfrm>
            <a:off x="357188" y="6215063"/>
            <a:ext cx="47961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dirty="0" smtClean="0">
                <a:latin typeface="Corbel" pitchFamily="34" charset="0"/>
              </a:rPr>
              <a:t>12</a:t>
            </a:r>
            <a:endParaRPr lang="ru-RU" sz="2400" dirty="0">
              <a:latin typeface="Corbel" pitchFamily="34" charset="0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B6FC70-3A0A-4BF1-AF30-C2029AA7D708}" type="slidenum">
              <a:rPr lang="ru-RU" smtClean="0"/>
              <a:pPr>
                <a:defRPr/>
              </a:pPr>
              <a:t>12</a:t>
            </a:fld>
            <a:endParaRPr lang="ru-RU"/>
          </a:p>
        </p:txBody>
      </p:sp>
      <p:pic>
        <p:nvPicPr>
          <p:cNvPr id="8" name="Рисунок 7" descr="800px-Ferrofluid_Magnet_under_glass_edit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000760" y="5000636"/>
            <a:ext cx="2228840" cy="167163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2"/>
          <p:cNvSpPr txBox="1">
            <a:spLocks noChangeArrowheads="1"/>
          </p:cNvSpPr>
          <p:nvPr/>
        </p:nvSpPr>
        <p:spPr bwMode="auto">
          <a:xfrm>
            <a:off x="1071538" y="693177"/>
            <a:ext cx="7858180" cy="32932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88900" algn="just">
              <a:buFontTx/>
              <a:buChar char="-"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вещества, способные намагничиваться (приобретать магнитный момент). </a:t>
            </a:r>
          </a:p>
          <a:p>
            <a:pPr marL="88900" algn="just">
              <a:buFontTx/>
              <a:buChar char="-"/>
            </a:pPr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88900" algn="just">
              <a:buFontTx/>
              <a:buChar char="-"/>
            </a:pPr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88900" algn="just"/>
            <a:r>
              <a:rPr lang="ru-RU" sz="2600" u="sng" dirty="0" smtClean="0">
                <a:latin typeface="Times New Roman" pitchFamily="18" charset="0"/>
                <a:cs typeface="Times New Roman" pitchFamily="18" charset="0"/>
              </a:rPr>
              <a:t>слабомагнитные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                        </a:t>
            </a:r>
            <a:r>
              <a:rPr lang="ru-RU" sz="2600" u="sng" dirty="0" smtClean="0">
                <a:latin typeface="Times New Roman" pitchFamily="18" charset="0"/>
                <a:cs typeface="Times New Roman" pitchFamily="18" charset="0"/>
              </a:rPr>
              <a:t>сильномагнитные</a:t>
            </a:r>
          </a:p>
          <a:p>
            <a:pPr marL="88900" algn="just"/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88900" algn="just"/>
            <a:r>
              <a:rPr lang="ru-RU" sz="2600" dirty="0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диамагнетики       парамагнетики       ферромагнетики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marL="88900" algn="just"/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87" name="TextBox 2"/>
          <p:cNvSpPr txBox="1">
            <a:spLocks noChangeArrowheads="1"/>
          </p:cNvSpPr>
          <p:nvPr/>
        </p:nvSpPr>
        <p:spPr bwMode="auto">
          <a:xfrm>
            <a:off x="1071538" y="714356"/>
            <a:ext cx="7858180" cy="24929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88900" algn="just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marL="87313" algn="just"/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87313" algn="just"/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87313" algn="just"/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87313" algn="just"/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3584575" algn="just"/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 txBox="1">
            <a:spLocks/>
          </p:cNvSpPr>
          <p:nvPr/>
        </p:nvSpPr>
        <p:spPr>
          <a:xfrm>
            <a:off x="1228756" y="30163"/>
            <a:ext cx="7772400" cy="684193"/>
          </a:xfrm>
          <a:prstGeom prst="rect">
            <a:avLst/>
          </a:prstGeo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400" dirty="0" smtClean="0">
                <a:solidFill>
                  <a:srgbClr val="C0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Магнетики</a:t>
            </a:r>
            <a:endParaRPr lang="ru-RU" sz="3400" dirty="0">
              <a:solidFill>
                <a:srgbClr val="C00000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6388" name="TextBox 3"/>
          <p:cNvSpPr txBox="1">
            <a:spLocks noChangeArrowheads="1"/>
          </p:cNvSpPr>
          <p:nvPr/>
        </p:nvSpPr>
        <p:spPr bwMode="auto">
          <a:xfrm>
            <a:off x="357188" y="6215063"/>
            <a:ext cx="34176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dirty="0" smtClean="0">
                <a:latin typeface="Corbel" pitchFamily="34" charset="0"/>
              </a:rPr>
              <a:t>2</a:t>
            </a:r>
            <a:endParaRPr lang="ru-RU" sz="2400" dirty="0">
              <a:latin typeface="Corbel" pitchFamily="34" charset="0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B6FC70-3A0A-4BF1-AF30-C2029AA7D708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  <p:graphicFrame>
        <p:nvGraphicFramePr>
          <p:cNvPr id="13" name="Object 5"/>
          <p:cNvGraphicFramePr>
            <a:graphicFrameLocks noChangeAspect="1"/>
          </p:cNvGraphicFramePr>
          <p:nvPr/>
        </p:nvGraphicFramePr>
        <p:xfrm>
          <a:off x="1714480" y="3571876"/>
          <a:ext cx="801857" cy="468317"/>
        </p:xfrm>
        <a:graphic>
          <a:graphicData uri="http://schemas.openxmlformats.org/presentationml/2006/ole">
            <p:oleObj spid="_x0000_s69640" name="Формула" r:id="rId4" imgW="368280" imgH="215640" progId="Equation.3">
              <p:embed/>
            </p:oleObj>
          </a:graphicData>
        </a:graphic>
      </p:graphicFrame>
      <p:cxnSp>
        <p:nvCxnSpPr>
          <p:cNvPr id="16" name="Прямая со стрелкой 15"/>
          <p:cNvCxnSpPr/>
          <p:nvPr/>
        </p:nvCxnSpPr>
        <p:spPr>
          <a:xfrm rot="10800000" flipV="1">
            <a:off x="2714612" y="1571612"/>
            <a:ext cx="1500198" cy="7143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>
            <a:off x="5286380" y="1571612"/>
            <a:ext cx="1357322" cy="7143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 rot="5400000">
            <a:off x="2000232" y="2786058"/>
            <a:ext cx="357190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>
            <a:off x="3286116" y="2786058"/>
            <a:ext cx="785818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 rot="5400000">
            <a:off x="7107255" y="3035297"/>
            <a:ext cx="357984" cy="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aphicFrame>
        <p:nvGraphicFramePr>
          <p:cNvPr id="30" name="Object 5"/>
          <p:cNvGraphicFramePr>
            <a:graphicFrameLocks noChangeAspect="1"/>
          </p:cNvGraphicFramePr>
          <p:nvPr/>
        </p:nvGraphicFramePr>
        <p:xfrm>
          <a:off x="4413085" y="3603625"/>
          <a:ext cx="801857" cy="468317"/>
        </p:xfrm>
        <a:graphic>
          <a:graphicData uri="http://schemas.openxmlformats.org/presentationml/2006/ole">
            <p:oleObj spid="_x0000_s69645" name="Формула" r:id="rId5" imgW="368280" imgH="215640" progId="Equation.3">
              <p:embed/>
            </p:oleObj>
          </a:graphicData>
        </a:graphic>
      </p:graphicFrame>
      <p:graphicFrame>
        <p:nvGraphicFramePr>
          <p:cNvPr id="31" name="Object 5"/>
          <p:cNvGraphicFramePr>
            <a:graphicFrameLocks noChangeAspect="1"/>
          </p:cNvGraphicFramePr>
          <p:nvPr/>
        </p:nvGraphicFramePr>
        <p:xfrm>
          <a:off x="7032625" y="3571875"/>
          <a:ext cx="1023938" cy="468313"/>
        </p:xfrm>
        <a:graphic>
          <a:graphicData uri="http://schemas.openxmlformats.org/presentationml/2006/ole">
            <p:oleObj spid="_x0000_s69646" name="Формула" r:id="rId6" imgW="469800" imgH="215640" progId="Equation.3">
              <p:embed/>
            </p:oleObj>
          </a:graphicData>
        </a:graphic>
      </p:graphicFrame>
      <p:sp>
        <p:nvSpPr>
          <p:cNvPr id="32" name="TextBox 2"/>
          <p:cNvSpPr txBox="1">
            <a:spLocks noChangeArrowheads="1"/>
          </p:cNvSpPr>
          <p:nvPr/>
        </p:nvSpPr>
        <p:spPr bwMode="auto">
          <a:xfrm>
            <a:off x="1071538" y="3929066"/>
            <a:ext cx="2500330" cy="2123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588" algn="just"/>
            <a:r>
              <a:rPr lang="ru-RU" sz="2200" i="1" dirty="0" smtClean="0">
                <a:latin typeface="Times New Roman" pitchFamily="18" charset="0"/>
                <a:cs typeface="Times New Roman" pitchFamily="18" charset="0"/>
              </a:rPr>
              <a:t>собственное магнитное поле направлено в противоположную сторону внешнему полю</a:t>
            </a:r>
          </a:p>
        </p:txBody>
      </p:sp>
      <p:sp>
        <p:nvSpPr>
          <p:cNvPr id="33" name="TextBox 2"/>
          <p:cNvSpPr txBox="1">
            <a:spLocks noChangeArrowheads="1"/>
          </p:cNvSpPr>
          <p:nvPr/>
        </p:nvSpPr>
        <p:spPr bwMode="auto">
          <a:xfrm>
            <a:off x="3786182" y="4143380"/>
            <a:ext cx="2500330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588" algn="just"/>
            <a:r>
              <a:rPr lang="ru-RU" sz="2200" i="1" dirty="0" smtClean="0">
                <a:latin typeface="Times New Roman" pitchFamily="18" charset="0"/>
                <a:cs typeface="Times New Roman" pitchFamily="18" charset="0"/>
              </a:rPr>
              <a:t>намагничиваются в направлении внешнего магнитного поля</a:t>
            </a:r>
          </a:p>
        </p:txBody>
      </p:sp>
      <p:graphicFrame>
        <p:nvGraphicFramePr>
          <p:cNvPr id="34" name="Object 5"/>
          <p:cNvGraphicFramePr>
            <a:graphicFrameLocks noChangeAspect="1"/>
          </p:cNvGraphicFramePr>
          <p:nvPr/>
        </p:nvGraphicFramePr>
        <p:xfrm>
          <a:off x="1771640" y="5730915"/>
          <a:ext cx="1300162" cy="495300"/>
        </p:xfrm>
        <a:graphic>
          <a:graphicData uri="http://schemas.openxmlformats.org/presentationml/2006/ole">
            <p:oleObj spid="_x0000_s69647" name="Формула" r:id="rId7" imgW="596880" imgH="228600" progId="Equation.3">
              <p:embed/>
            </p:oleObj>
          </a:graphicData>
        </a:graphic>
      </p:graphicFrame>
      <p:graphicFrame>
        <p:nvGraphicFramePr>
          <p:cNvPr id="35" name="Object 5"/>
          <p:cNvGraphicFramePr>
            <a:graphicFrameLocks noChangeAspect="1"/>
          </p:cNvGraphicFramePr>
          <p:nvPr/>
        </p:nvGraphicFramePr>
        <p:xfrm>
          <a:off x="4200532" y="5735681"/>
          <a:ext cx="1300162" cy="495300"/>
        </p:xfrm>
        <a:graphic>
          <a:graphicData uri="http://schemas.openxmlformats.org/presentationml/2006/ole">
            <p:oleObj spid="_x0000_s69648" name="Формула" r:id="rId8" imgW="596880" imgH="228600" progId="Equation.3">
              <p:embed/>
            </p:oleObj>
          </a:graphicData>
        </a:graphic>
      </p:graphicFrame>
      <p:graphicFrame>
        <p:nvGraphicFramePr>
          <p:cNvPr id="36" name="Object 5"/>
          <p:cNvGraphicFramePr>
            <a:graphicFrameLocks noChangeAspect="1"/>
          </p:cNvGraphicFramePr>
          <p:nvPr/>
        </p:nvGraphicFramePr>
        <p:xfrm>
          <a:off x="7000892" y="4429132"/>
          <a:ext cx="1300162" cy="495300"/>
        </p:xfrm>
        <a:graphic>
          <a:graphicData uri="http://schemas.openxmlformats.org/presentationml/2006/ole">
            <p:oleObj spid="_x0000_s69649" name="Формула" r:id="rId9" imgW="596880" imgH="228600" progId="Equation.3">
              <p:embed/>
            </p:oleObj>
          </a:graphicData>
        </a:graphic>
      </p:graphicFrame>
      <p:graphicFrame>
        <p:nvGraphicFramePr>
          <p:cNvPr id="37" name="Object 5"/>
          <p:cNvGraphicFramePr>
            <a:graphicFrameLocks noChangeAspect="1"/>
          </p:cNvGraphicFramePr>
          <p:nvPr/>
        </p:nvGraphicFramePr>
        <p:xfrm>
          <a:off x="3159121" y="6286520"/>
          <a:ext cx="912813" cy="577850"/>
        </p:xfrm>
        <a:graphic>
          <a:graphicData uri="http://schemas.openxmlformats.org/presentationml/2006/ole">
            <p:oleObj spid="_x0000_s69650" name="Формула" r:id="rId10" imgW="419040" imgH="266400" progId="Equation.3">
              <p:embed/>
            </p:oleObj>
          </a:graphicData>
        </a:graphic>
      </p:graphicFrame>
      <p:cxnSp>
        <p:nvCxnSpPr>
          <p:cNvPr id="39" name="Прямая соединительная линия 38"/>
          <p:cNvCxnSpPr/>
          <p:nvPr/>
        </p:nvCxnSpPr>
        <p:spPr>
          <a:xfrm>
            <a:off x="1357290" y="6302419"/>
            <a:ext cx="5214974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2"/>
          <p:cNvSpPr txBox="1">
            <a:spLocks noChangeArrowheads="1"/>
          </p:cNvSpPr>
          <p:nvPr/>
        </p:nvSpPr>
        <p:spPr bwMode="auto">
          <a:xfrm>
            <a:off x="1071538" y="1150607"/>
            <a:ext cx="7858180" cy="20928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88900" algn="just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Парамагнетики (воздух, алюминий, платина и др.) втягиваются в область более сильного поля.</a:t>
            </a:r>
          </a:p>
          <a:p>
            <a:pPr marL="88900" algn="just"/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88900" algn="just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Диамагнетики (азот, вода, серебро, висмут и др.) выталкиваются из внешнего магнитного поля.   </a:t>
            </a:r>
          </a:p>
        </p:txBody>
      </p:sp>
      <p:sp>
        <p:nvSpPr>
          <p:cNvPr id="16387" name="TextBox 2"/>
          <p:cNvSpPr txBox="1">
            <a:spLocks noChangeArrowheads="1"/>
          </p:cNvSpPr>
          <p:nvPr/>
        </p:nvSpPr>
        <p:spPr bwMode="auto">
          <a:xfrm>
            <a:off x="1071538" y="714356"/>
            <a:ext cx="7858180" cy="24929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88900" algn="just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marL="87313" algn="just"/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87313" algn="just"/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87313" algn="just"/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87313" algn="just"/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3584575" algn="just"/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 txBox="1">
            <a:spLocks/>
          </p:cNvSpPr>
          <p:nvPr/>
        </p:nvSpPr>
        <p:spPr>
          <a:xfrm>
            <a:off x="1228756" y="30163"/>
            <a:ext cx="7772400" cy="684193"/>
          </a:xfrm>
          <a:prstGeom prst="rect">
            <a:avLst/>
          </a:prstGeo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400" dirty="0" smtClean="0">
                <a:solidFill>
                  <a:srgbClr val="C0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Пара- и диамагнетики в неоднородном внешнем поле</a:t>
            </a:r>
            <a:endParaRPr lang="ru-RU" sz="3400" dirty="0">
              <a:solidFill>
                <a:srgbClr val="C00000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6388" name="TextBox 3"/>
          <p:cNvSpPr txBox="1">
            <a:spLocks noChangeArrowheads="1"/>
          </p:cNvSpPr>
          <p:nvPr/>
        </p:nvSpPr>
        <p:spPr bwMode="auto">
          <a:xfrm>
            <a:off x="357188" y="6215063"/>
            <a:ext cx="32412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dirty="0" smtClean="0">
                <a:latin typeface="Corbel" pitchFamily="34" charset="0"/>
              </a:rPr>
              <a:t>3</a:t>
            </a:r>
            <a:endParaRPr lang="ru-RU" sz="2400" dirty="0">
              <a:latin typeface="Corbel" pitchFamily="34" charset="0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B6FC70-3A0A-4BF1-AF30-C2029AA7D708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  <p:pic>
        <p:nvPicPr>
          <p:cNvPr id="22" name="Рисунок 21" descr="1-19-1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57422" y="3286124"/>
            <a:ext cx="5435995" cy="180023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2"/>
          <p:cNvSpPr txBox="1">
            <a:spLocks noChangeArrowheads="1"/>
          </p:cNvSpPr>
          <p:nvPr/>
        </p:nvSpPr>
        <p:spPr bwMode="auto">
          <a:xfrm>
            <a:off x="1071538" y="693177"/>
            <a:ext cx="7858180" cy="6017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88900" algn="just"/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Электроны в атоме находятся в состоянии непрерывного движения. Электрон обладает магнитным моментом (как замкнутый контур с током), вращающим моментом (как любая частица с массой) и собственным магнитным моментом (спином).    </a:t>
            </a:r>
          </a:p>
          <a:p>
            <a:pPr marL="88900" algn="just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                               Магнитный момент электрона:</a:t>
            </a:r>
          </a:p>
          <a:p>
            <a:pPr marL="88900" algn="just"/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88900" algn="just"/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88900" algn="just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                               </a:t>
            </a:r>
          </a:p>
          <a:p>
            <a:pPr marL="88900" algn="ctr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Механический момент </a:t>
            </a:r>
          </a:p>
          <a:p>
            <a:pPr marL="88900" algn="ctr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(момент импульса электрона):</a:t>
            </a:r>
          </a:p>
          <a:p>
            <a:pPr marL="88900" algn="just"/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88900" algn="just"/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88900" algn="just"/>
            <a:r>
              <a:rPr lang="el-GR" sz="2600" dirty="0" smtClean="0">
                <a:latin typeface="Times New Roman" pitchFamily="18" charset="0"/>
                <a:cs typeface="Times New Roman" pitchFamily="18" charset="0"/>
              </a:rPr>
              <a:t>ν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– частота обращения электрона по орбите;</a:t>
            </a:r>
          </a:p>
          <a:p>
            <a:pPr marL="88900" algn="just"/>
            <a:r>
              <a:rPr lang="el-GR" sz="2600" dirty="0" smtClean="0">
                <a:latin typeface="Times New Roman" pitchFamily="18" charset="0"/>
                <a:cs typeface="Times New Roman" pitchFamily="18" charset="0"/>
              </a:rPr>
              <a:t>ω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– угловая скорость вращения электрона.</a:t>
            </a:r>
          </a:p>
        </p:txBody>
      </p:sp>
      <p:sp>
        <p:nvSpPr>
          <p:cNvPr id="16387" name="TextBox 2"/>
          <p:cNvSpPr txBox="1">
            <a:spLocks noChangeArrowheads="1"/>
          </p:cNvSpPr>
          <p:nvPr/>
        </p:nvSpPr>
        <p:spPr bwMode="auto">
          <a:xfrm>
            <a:off x="1071538" y="714356"/>
            <a:ext cx="7858180" cy="24929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88900" algn="just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marL="87313" algn="just"/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87313" algn="just"/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87313" algn="just"/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87313" algn="just"/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3584575" algn="just"/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 txBox="1">
            <a:spLocks/>
          </p:cNvSpPr>
          <p:nvPr/>
        </p:nvSpPr>
        <p:spPr>
          <a:xfrm>
            <a:off x="1228756" y="30163"/>
            <a:ext cx="7772400" cy="684193"/>
          </a:xfrm>
          <a:prstGeom prst="rect">
            <a:avLst/>
          </a:prstGeo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400" dirty="0" smtClean="0">
                <a:solidFill>
                  <a:srgbClr val="C0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Природа молекулярных токов</a:t>
            </a:r>
            <a:endParaRPr lang="ru-RU" sz="3400" dirty="0">
              <a:solidFill>
                <a:srgbClr val="C00000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6388" name="TextBox 3"/>
          <p:cNvSpPr txBox="1">
            <a:spLocks noChangeArrowheads="1"/>
          </p:cNvSpPr>
          <p:nvPr/>
        </p:nvSpPr>
        <p:spPr bwMode="auto">
          <a:xfrm>
            <a:off x="357188" y="6215063"/>
            <a:ext cx="34336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dirty="0" smtClean="0">
                <a:latin typeface="Corbel" pitchFamily="34" charset="0"/>
              </a:rPr>
              <a:t>4</a:t>
            </a:r>
            <a:endParaRPr lang="ru-RU" sz="2400" dirty="0">
              <a:latin typeface="Corbel" pitchFamily="34" charset="0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B6FC70-3A0A-4BF1-AF30-C2029AA7D708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  <p:pic>
        <p:nvPicPr>
          <p:cNvPr id="8" name="Рисунок 7" descr="FigureG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28728" y="3267083"/>
            <a:ext cx="1503701" cy="1447801"/>
          </a:xfrm>
          <a:prstGeom prst="rect">
            <a:avLst/>
          </a:prstGeom>
        </p:spPr>
      </p:pic>
      <p:graphicFrame>
        <p:nvGraphicFramePr>
          <p:cNvPr id="168962" name="Object 7"/>
          <p:cNvGraphicFramePr>
            <a:graphicFrameLocks noChangeAspect="1"/>
          </p:cNvGraphicFramePr>
          <p:nvPr/>
        </p:nvGraphicFramePr>
        <p:xfrm>
          <a:off x="4302150" y="3088126"/>
          <a:ext cx="3627436" cy="1055254"/>
        </p:xfrm>
        <a:graphic>
          <a:graphicData uri="http://schemas.openxmlformats.org/presentationml/2006/ole">
            <p:oleObj spid="_x0000_s169986" name="Формула" r:id="rId5" imgW="1523880" imgH="444240" progId="Equation.3">
              <p:embed/>
            </p:oleObj>
          </a:graphicData>
        </a:graphic>
      </p:graphicFrame>
      <p:graphicFrame>
        <p:nvGraphicFramePr>
          <p:cNvPr id="10" name="Object 7"/>
          <p:cNvGraphicFramePr>
            <a:graphicFrameLocks noChangeAspect="1"/>
          </p:cNvGraphicFramePr>
          <p:nvPr/>
        </p:nvGraphicFramePr>
        <p:xfrm>
          <a:off x="2786050" y="5072074"/>
          <a:ext cx="4471997" cy="641027"/>
        </p:xfrm>
        <a:graphic>
          <a:graphicData uri="http://schemas.openxmlformats.org/presentationml/2006/ole">
            <p:oleObj spid="_x0000_s169987" name="Формула" r:id="rId6" imgW="1854000" imgH="2664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Рисунок 13" descr="42.gif"/>
          <p:cNvPicPr>
            <a:picLocks noChangeAspect="1"/>
          </p:cNvPicPr>
          <p:nvPr/>
        </p:nvPicPr>
        <p:blipFill>
          <a:blip r:embed="rId4"/>
          <a:srcRect r="32945"/>
          <a:stretch>
            <a:fillRect/>
          </a:stretch>
        </p:blipFill>
        <p:spPr>
          <a:xfrm>
            <a:off x="1071538" y="3238874"/>
            <a:ext cx="2071702" cy="1976076"/>
          </a:xfrm>
          <a:prstGeom prst="rect">
            <a:avLst/>
          </a:prstGeom>
        </p:spPr>
      </p:pic>
      <p:sp>
        <p:nvSpPr>
          <p:cNvPr id="11" name="TextBox 2"/>
          <p:cNvSpPr txBox="1">
            <a:spLocks noChangeArrowheads="1"/>
          </p:cNvSpPr>
          <p:nvPr/>
        </p:nvSpPr>
        <p:spPr bwMode="auto">
          <a:xfrm>
            <a:off x="1071538" y="693177"/>
            <a:ext cx="7858180" cy="53707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88900" algn="ctr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                    Гиромагнитное отношение    </a:t>
            </a:r>
          </a:p>
          <a:p>
            <a:pPr marL="88900" algn="just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                             </a:t>
            </a:r>
          </a:p>
          <a:p>
            <a:pPr marL="88900" algn="just"/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88900" algn="just"/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2874963" algn="just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Удельный заряд электрона</a:t>
            </a:r>
          </a:p>
          <a:p>
            <a:pPr marL="2874963" algn="just"/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2874963" algn="just"/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2149475" algn="just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Электрон в атоме подобен волчку, т.е. под действием сил во внешнем магнитном поле совершает прецессионное движение (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ларморова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прецессия). </a:t>
            </a:r>
          </a:p>
          <a:p>
            <a:pPr algn="ctr">
              <a:spcBef>
                <a:spcPts val="600"/>
              </a:spcBef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Угловая скорость прецессии:</a:t>
            </a:r>
          </a:p>
        </p:txBody>
      </p:sp>
      <p:sp>
        <p:nvSpPr>
          <p:cNvPr id="16387" name="TextBox 2"/>
          <p:cNvSpPr txBox="1">
            <a:spLocks noChangeArrowheads="1"/>
          </p:cNvSpPr>
          <p:nvPr/>
        </p:nvSpPr>
        <p:spPr bwMode="auto">
          <a:xfrm>
            <a:off x="1071538" y="714356"/>
            <a:ext cx="7858180" cy="24929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88900" algn="just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marL="87313" algn="just"/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87313" algn="just"/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87313" algn="just"/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87313" algn="just"/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3584575" algn="just"/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 txBox="1">
            <a:spLocks/>
          </p:cNvSpPr>
          <p:nvPr/>
        </p:nvSpPr>
        <p:spPr>
          <a:xfrm>
            <a:off x="1228756" y="30163"/>
            <a:ext cx="7772400" cy="684193"/>
          </a:xfrm>
          <a:prstGeom prst="rect">
            <a:avLst/>
          </a:prstGeo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400" dirty="0" smtClean="0">
                <a:solidFill>
                  <a:srgbClr val="C0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Природа молекулярных токов</a:t>
            </a:r>
            <a:endParaRPr lang="ru-RU" sz="3400" dirty="0">
              <a:solidFill>
                <a:srgbClr val="C00000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6388" name="TextBox 3"/>
          <p:cNvSpPr txBox="1">
            <a:spLocks noChangeArrowheads="1"/>
          </p:cNvSpPr>
          <p:nvPr/>
        </p:nvSpPr>
        <p:spPr bwMode="auto">
          <a:xfrm>
            <a:off x="357188" y="6215063"/>
            <a:ext cx="33214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dirty="0" smtClean="0">
                <a:latin typeface="Corbel" pitchFamily="34" charset="0"/>
              </a:rPr>
              <a:t>5</a:t>
            </a:r>
            <a:endParaRPr lang="ru-RU" sz="2400" dirty="0">
              <a:latin typeface="Corbel" pitchFamily="34" charset="0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B6FC70-3A0A-4BF1-AF30-C2029AA7D708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  <p:graphicFrame>
        <p:nvGraphicFramePr>
          <p:cNvPr id="10" name="Object 7"/>
          <p:cNvGraphicFramePr>
            <a:graphicFrameLocks noChangeAspect="1"/>
          </p:cNvGraphicFramePr>
          <p:nvPr/>
        </p:nvGraphicFramePr>
        <p:xfrm>
          <a:off x="3857620" y="1000108"/>
          <a:ext cx="4572032" cy="1210330"/>
        </p:xfrm>
        <a:graphic>
          <a:graphicData uri="http://schemas.openxmlformats.org/presentationml/2006/ole">
            <p:oleObj spid="_x0000_s168963" name="Формула" r:id="rId5" imgW="2057400" imgH="545760" progId="Equation.3">
              <p:embed/>
            </p:oleObj>
          </a:graphicData>
        </a:graphic>
      </p:graphicFrame>
      <p:pic>
        <p:nvPicPr>
          <p:cNvPr id="12" name="Рисунок 11" descr="image1035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285852" y="685058"/>
            <a:ext cx="2357454" cy="2529628"/>
          </a:xfrm>
          <a:prstGeom prst="rect">
            <a:avLst/>
          </a:prstGeom>
        </p:spPr>
      </p:pic>
      <p:graphicFrame>
        <p:nvGraphicFramePr>
          <p:cNvPr id="13" name="Object 7"/>
          <p:cNvGraphicFramePr>
            <a:graphicFrameLocks noChangeAspect="1"/>
          </p:cNvGraphicFramePr>
          <p:nvPr/>
        </p:nvGraphicFramePr>
        <p:xfrm>
          <a:off x="4500562" y="2714620"/>
          <a:ext cx="3057544" cy="921926"/>
        </p:xfrm>
        <a:graphic>
          <a:graphicData uri="http://schemas.openxmlformats.org/presentationml/2006/ole">
            <p:oleObj spid="_x0000_s168964" name="Формула" r:id="rId7" imgW="1511280" imgH="457200" progId="Equation.3">
              <p:embed/>
            </p:oleObj>
          </a:graphicData>
        </a:graphic>
      </p:graphicFrame>
      <p:graphicFrame>
        <p:nvGraphicFramePr>
          <p:cNvPr id="15" name="Object 7"/>
          <p:cNvGraphicFramePr>
            <a:graphicFrameLocks noChangeAspect="1"/>
          </p:cNvGraphicFramePr>
          <p:nvPr/>
        </p:nvGraphicFramePr>
        <p:xfrm>
          <a:off x="1058813" y="3714752"/>
          <a:ext cx="227039" cy="320663"/>
        </p:xfrm>
        <a:graphic>
          <a:graphicData uri="http://schemas.openxmlformats.org/presentationml/2006/ole">
            <p:oleObj spid="_x0000_s168965" name="Формула" r:id="rId8" imgW="152280" imgH="215640" progId="Equation.3">
              <p:embed/>
            </p:oleObj>
          </a:graphicData>
        </a:graphic>
      </p:graphicFrame>
      <p:sp>
        <p:nvSpPr>
          <p:cNvPr id="16" name="Прямоугольник 15"/>
          <p:cNvSpPr/>
          <p:nvPr/>
        </p:nvSpPr>
        <p:spPr>
          <a:xfrm>
            <a:off x="1285852" y="4000504"/>
            <a:ext cx="214314" cy="35719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bg1"/>
              </a:solidFill>
            </a:endParaRPr>
          </a:p>
        </p:txBody>
      </p:sp>
      <p:graphicFrame>
        <p:nvGraphicFramePr>
          <p:cNvPr id="17" name="Object 7"/>
          <p:cNvGraphicFramePr>
            <a:graphicFrameLocks noChangeAspect="1"/>
          </p:cNvGraphicFramePr>
          <p:nvPr/>
        </p:nvGraphicFramePr>
        <p:xfrm>
          <a:off x="4143372" y="5845199"/>
          <a:ext cx="1327119" cy="1012801"/>
        </p:xfrm>
        <a:graphic>
          <a:graphicData uri="http://schemas.openxmlformats.org/presentationml/2006/ole">
            <p:oleObj spid="_x0000_s168966" name="Формула" r:id="rId9" imgW="596880" imgH="457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2"/>
          <p:cNvSpPr txBox="1">
            <a:spLocks noChangeArrowheads="1"/>
          </p:cNvSpPr>
          <p:nvPr/>
        </p:nvSpPr>
        <p:spPr bwMode="auto">
          <a:xfrm>
            <a:off x="1071538" y="693177"/>
            <a:ext cx="7858180" cy="6093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88900" algn="just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Парамагнетики – вещества, молекулы которых обладают собственным магнитным моментом. </a:t>
            </a:r>
          </a:p>
          <a:p>
            <a:pPr marL="88900" algn="just"/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88900" algn="just"/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88900" algn="just"/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88900" algn="just"/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88900" algn="just"/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88900" algn="just"/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88900" algn="just"/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88900" algn="just"/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88900" algn="just"/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88900" algn="just"/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88900" algn="just"/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88900" algn="just">
              <a:spcBef>
                <a:spcPts val="800"/>
              </a:spcBef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Чем больше температура, тем слабее намагничивается парамагнетик </a:t>
            </a:r>
          </a:p>
        </p:txBody>
      </p:sp>
      <p:sp>
        <p:nvSpPr>
          <p:cNvPr id="16387" name="TextBox 2"/>
          <p:cNvSpPr txBox="1">
            <a:spLocks noChangeArrowheads="1"/>
          </p:cNvSpPr>
          <p:nvPr/>
        </p:nvSpPr>
        <p:spPr bwMode="auto">
          <a:xfrm>
            <a:off x="1071538" y="714356"/>
            <a:ext cx="7858180" cy="24929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88900" algn="just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marL="87313" algn="just"/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87313" algn="just"/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87313" algn="just"/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87313" algn="just"/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3584575" algn="just"/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 txBox="1">
            <a:spLocks/>
          </p:cNvSpPr>
          <p:nvPr/>
        </p:nvSpPr>
        <p:spPr>
          <a:xfrm>
            <a:off x="1228756" y="30163"/>
            <a:ext cx="7772400" cy="684193"/>
          </a:xfrm>
          <a:prstGeom prst="rect">
            <a:avLst/>
          </a:prstGeo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400" dirty="0" smtClean="0">
                <a:solidFill>
                  <a:srgbClr val="C0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Объяснение парамагнетизма</a:t>
            </a:r>
            <a:endParaRPr lang="ru-RU" sz="3400" dirty="0">
              <a:solidFill>
                <a:srgbClr val="C00000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6388" name="TextBox 3"/>
          <p:cNvSpPr txBox="1">
            <a:spLocks noChangeArrowheads="1"/>
          </p:cNvSpPr>
          <p:nvPr/>
        </p:nvSpPr>
        <p:spPr bwMode="auto">
          <a:xfrm>
            <a:off x="357188" y="6215063"/>
            <a:ext cx="34657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dirty="0" smtClean="0">
                <a:latin typeface="Corbel" pitchFamily="34" charset="0"/>
              </a:rPr>
              <a:t>6</a:t>
            </a:r>
            <a:endParaRPr lang="ru-RU" sz="2400" dirty="0">
              <a:latin typeface="Corbel" pitchFamily="34" charset="0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B6FC70-3A0A-4BF1-AF30-C2029AA7D708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  <p:pic>
        <p:nvPicPr>
          <p:cNvPr id="8" name="Рисунок 7" descr="Img_Slob-10-13-075.jpg"/>
          <p:cNvPicPr>
            <a:picLocks noChangeAspect="1"/>
          </p:cNvPicPr>
          <p:nvPr/>
        </p:nvPicPr>
        <p:blipFill>
          <a:blip r:embed="rId4"/>
          <a:srcRect t="5063" b="16275"/>
          <a:stretch>
            <a:fillRect/>
          </a:stretch>
        </p:blipFill>
        <p:spPr>
          <a:xfrm>
            <a:off x="3214678" y="1643049"/>
            <a:ext cx="3591454" cy="2157533"/>
          </a:xfrm>
          <a:prstGeom prst="rect">
            <a:avLst/>
          </a:prstGeom>
        </p:spPr>
      </p:pic>
      <p:sp>
        <p:nvSpPr>
          <p:cNvPr id="9" name="Прямоугольник 8"/>
          <p:cNvSpPr/>
          <p:nvPr/>
        </p:nvSpPr>
        <p:spPr>
          <a:xfrm>
            <a:off x="1142976" y="3820073"/>
            <a:ext cx="378621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В отсутствие внешнего магнитного поля магнитные моменты атомов ориентированы хаотично → </a:t>
            </a:r>
            <a:endParaRPr lang="ru-RU" sz="2000" i="1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5072066" y="3786190"/>
            <a:ext cx="3857652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Во внешнем поле на каждую молекулу действуют силы, стремящиеся развернуть магнитный момент вдоль линий поля</a:t>
            </a:r>
            <a:endParaRPr lang="ru-RU" sz="2000" i="1" dirty="0"/>
          </a:p>
        </p:txBody>
      </p:sp>
      <p:graphicFrame>
        <p:nvGraphicFramePr>
          <p:cNvPr id="171011" name="Object 3"/>
          <p:cNvGraphicFramePr>
            <a:graphicFrameLocks noChangeAspect="1"/>
          </p:cNvGraphicFramePr>
          <p:nvPr/>
        </p:nvGraphicFramePr>
        <p:xfrm>
          <a:off x="1666876" y="5263158"/>
          <a:ext cx="1333494" cy="451858"/>
        </p:xfrm>
        <a:graphic>
          <a:graphicData uri="http://schemas.openxmlformats.org/presentationml/2006/ole">
            <p:oleObj spid="_x0000_s171011" name="Формула" r:id="rId5" imgW="711000" imgH="241200" progId="Equation.3">
              <p:embed/>
            </p:oleObj>
          </a:graphicData>
        </a:graphic>
      </p:graphicFrame>
      <p:graphicFrame>
        <p:nvGraphicFramePr>
          <p:cNvPr id="12" name="Object 3"/>
          <p:cNvGraphicFramePr>
            <a:graphicFrameLocks noChangeAspect="1"/>
          </p:cNvGraphicFramePr>
          <p:nvPr/>
        </p:nvGraphicFramePr>
        <p:xfrm>
          <a:off x="3357560" y="5214950"/>
          <a:ext cx="785812" cy="428625"/>
        </p:xfrm>
        <a:graphic>
          <a:graphicData uri="http://schemas.openxmlformats.org/presentationml/2006/ole">
            <p:oleObj spid="_x0000_s171012" name="Формула" r:id="rId6" imgW="419040" imgH="228600" progId="Equation.3">
              <p:embed/>
            </p:oleObj>
          </a:graphicData>
        </a:graphic>
      </p:graphicFrame>
      <p:graphicFrame>
        <p:nvGraphicFramePr>
          <p:cNvPr id="13" name="Object 3"/>
          <p:cNvGraphicFramePr>
            <a:graphicFrameLocks noChangeAspect="1"/>
          </p:cNvGraphicFramePr>
          <p:nvPr/>
        </p:nvGraphicFramePr>
        <p:xfrm>
          <a:off x="5453084" y="5357826"/>
          <a:ext cx="1333494" cy="451858"/>
        </p:xfrm>
        <a:graphic>
          <a:graphicData uri="http://schemas.openxmlformats.org/presentationml/2006/ole">
            <p:oleObj spid="_x0000_s171013" name="Формула" r:id="rId7" imgW="711000" imgH="241200" progId="Equation.3">
              <p:embed/>
            </p:oleObj>
          </a:graphicData>
        </a:graphic>
      </p:graphicFrame>
      <p:graphicFrame>
        <p:nvGraphicFramePr>
          <p:cNvPr id="14" name="Object 3"/>
          <p:cNvGraphicFramePr>
            <a:graphicFrameLocks noChangeAspect="1"/>
          </p:cNvGraphicFramePr>
          <p:nvPr/>
        </p:nvGraphicFramePr>
        <p:xfrm>
          <a:off x="6929454" y="5310204"/>
          <a:ext cx="1452562" cy="476250"/>
        </p:xfrm>
        <a:graphic>
          <a:graphicData uri="http://schemas.openxmlformats.org/presentationml/2006/ole">
            <p:oleObj spid="_x0000_s171014" name="Формула" r:id="rId8" imgW="774360" imgH="253800" progId="Equation.3">
              <p:embed/>
            </p:oleObj>
          </a:graphicData>
        </a:graphic>
      </p:graphicFrame>
      <p:cxnSp>
        <p:nvCxnSpPr>
          <p:cNvPr id="16" name="Прямая соединительная линия 15"/>
          <p:cNvCxnSpPr/>
          <p:nvPr/>
        </p:nvCxnSpPr>
        <p:spPr>
          <a:xfrm flipV="1">
            <a:off x="1500166" y="5857892"/>
            <a:ext cx="7000924" cy="71438"/>
          </a:xfrm>
          <a:prstGeom prst="line">
            <a:avLst/>
          </a:prstGeom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2"/>
          <p:cNvSpPr txBox="1">
            <a:spLocks noChangeArrowheads="1"/>
          </p:cNvSpPr>
          <p:nvPr/>
        </p:nvSpPr>
        <p:spPr bwMode="auto">
          <a:xfrm>
            <a:off x="1071538" y="571480"/>
            <a:ext cx="7858180" cy="6093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88900" algn="just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Диамагнетик – вещества, молекулы которых не обладают собственным магнитным моментом. Под действием внешнего магнитного поля в атомах и молекулах возникает магнитный момент, направленный противоположно вектору индукции внешнего поля.</a:t>
            </a:r>
          </a:p>
          <a:p>
            <a:pPr marL="2684463" algn="just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При включении внешнего магнитного поля возникает дополнительное движение электрона –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ларморова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прецессия, при этом  </a:t>
            </a:r>
          </a:p>
          <a:p>
            <a:pPr marL="2684463" algn="just"/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87313" algn="just"/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87313" algn="just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Все вещества испытывают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ларморову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прецессию – проявляют диамагнитные свойства. </a:t>
            </a:r>
          </a:p>
        </p:txBody>
      </p:sp>
      <p:sp>
        <p:nvSpPr>
          <p:cNvPr id="16387" name="TextBox 2"/>
          <p:cNvSpPr txBox="1">
            <a:spLocks noChangeArrowheads="1"/>
          </p:cNvSpPr>
          <p:nvPr/>
        </p:nvSpPr>
        <p:spPr bwMode="auto">
          <a:xfrm>
            <a:off x="1071538" y="714356"/>
            <a:ext cx="7858180" cy="24929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88900" algn="just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marL="87313" algn="just"/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87313" algn="just"/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87313" algn="just"/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87313" algn="just"/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3584575" algn="just"/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 txBox="1">
            <a:spLocks/>
          </p:cNvSpPr>
          <p:nvPr/>
        </p:nvSpPr>
        <p:spPr>
          <a:xfrm>
            <a:off x="1228756" y="30163"/>
            <a:ext cx="7772400" cy="684193"/>
          </a:xfrm>
          <a:prstGeom prst="rect">
            <a:avLst/>
          </a:prstGeo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400" dirty="0" smtClean="0">
                <a:solidFill>
                  <a:srgbClr val="C0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Объяснение диамагнетизма</a:t>
            </a:r>
            <a:endParaRPr lang="ru-RU" sz="3400" dirty="0">
              <a:solidFill>
                <a:srgbClr val="C00000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6388" name="TextBox 3"/>
          <p:cNvSpPr txBox="1">
            <a:spLocks noChangeArrowheads="1"/>
          </p:cNvSpPr>
          <p:nvPr/>
        </p:nvSpPr>
        <p:spPr bwMode="auto">
          <a:xfrm>
            <a:off x="357188" y="6215063"/>
            <a:ext cx="31611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dirty="0" smtClean="0">
                <a:latin typeface="Corbel" pitchFamily="34" charset="0"/>
              </a:rPr>
              <a:t>7</a:t>
            </a:r>
            <a:endParaRPr lang="ru-RU" sz="2400" dirty="0">
              <a:latin typeface="Corbel" pitchFamily="34" charset="0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B6FC70-3A0A-4BF1-AF30-C2029AA7D708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  <p:graphicFrame>
        <p:nvGraphicFramePr>
          <p:cNvPr id="14" name="Object 3"/>
          <p:cNvGraphicFramePr>
            <a:graphicFrameLocks noChangeAspect="1"/>
          </p:cNvGraphicFramePr>
          <p:nvPr/>
        </p:nvGraphicFramePr>
        <p:xfrm>
          <a:off x="5572132" y="4786322"/>
          <a:ext cx="1285875" cy="500063"/>
        </p:xfrm>
        <a:graphic>
          <a:graphicData uri="http://schemas.openxmlformats.org/presentationml/2006/ole">
            <p:oleObj spid="_x0000_s172037" name="Формула" r:id="rId4" imgW="685800" imgH="266400" progId="Equation.3">
              <p:embed/>
            </p:oleObj>
          </a:graphicData>
        </a:graphic>
      </p:graphicFrame>
      <p:pic>
        <p:nvPicPr>
          <p:cNvPr id="15" name="Рисунок 14" descr="larmor.png"/>
          <p:cNvPicPr>
            <a:picLocks noChangeAspect="1"/>
          </p:cNvPicPr>
          <p:nvPr/>
        </p:nvPicPr>
        <p:blipFill>
          <a:blip r:embed="rId5"/>
          <a:srcRect t="3000"/>
          <a:stretch>
            <a:fillRect/>
          </a:stretch>
        </p:blipFill>
        <p:spPr>
          <a:xfrm>
            <a:off x="1142976" y="3000372"/>
            <a:ext cx="2667000" cy="230981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 descr="1-19-4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71538" y="4643446"/>
            <a:ext cx="6630824" cy="1944729"/>
          </a:xfrm>
          <a:prstGeom prst="rect">
            <a:avLst/>
          </a:prstGeom>
        </p:spPr>
      </p:pic>
      <p:sp>
        <p:nvSpPr>
          <p:cNvPr id="11" name="TextBox 2"/>
          <p:cNvSpPr txBox="1">
            <a:spLocks noChangeArrowheads="1"/>
          </p:cNvSpPr>
          <p:nvPr/>
        </p:nvSpPr>
        <p:spPr bwMode="auto">
          <a:xfrm>
            <a:off x="1071538" y="571480"/>
            <a:ext cx="7858180" cy="4093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88900" algn="just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Сильномагнитные вещества, способные сохранять намагниченность в отсутствии внешнего магнитного поля </a:t>
            </a:r>
            <a:r>
              <a:rPr lang="ru-RU" sz="2600" i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600" i="1" dirty="0" err="1" smtClean="0">
                <a:latin typeface="Times New Roman" pitchFamily="18" charset="0"/>
                <a:cs typeface="Times New Roman" pitchFamily="18" charset="0"/>
              </a:rPr>
              <a:t>Ferrum</a:t>
            </a:r>
            <a:r>
              <a:rPr lang="en-US" sz="26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i="1" dirty="0" smtClean="0">
                <a:latin typeface="Times New Roman" pitchFamily="18" charset="0"/>
                <a:cs typeface="Times New Roman" pitchFamily="18" charset="0"/>
              </a:rPr>
              <a:t>– железо, кобальт, никель, сплавы).</a:t>
            </a:r>
          </a:p>
          <a:p>
            <a:pPr marL="87313" algn="just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Электроны в атомах ферромагнетиков обладают сильным собственным магнитным моментом (спином);</a:t>
            </a:r>
          </a:p>
          <a:p>
            <a:pPr marL="87313" algn="just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В ферромагнетиках возникают </a:t>
            </a:r>
            <a:r>
              <a:rPr lang="ru-RU" sz="26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домены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– области самопроизвольной намагниченности. В магнитном поле происходит ориентация целых доменов по направлению магнитного поля. </a:t>
            </a:r>
          </a:p>
        </p:txBody>
      </p:sp>
      <p:sp>
        <p:nvSpPr>
          <p:cNvPr id="16387" name="TextBox 2"/>
          <p:cNvSpPr txBox="1">
            <a:spLocks noChangeArrowheads="1"/>
          </p:cNvSpPr>
          <p:nvPr/>
        </p:nvSpPr>
        <p:spPr bwMode="auto">
          <a:xfrm>
            <a:off x="1071538" y="714356"/>
            <a:ext cx="7858180" cy="24929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88900" algn="just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marL="87313" algn="just"/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87313" algn="just"/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87313" algn="just"/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87313" algn="just"/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3584575" algn="just"/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 txBox="1">
            <a:spLocks/>
          </p:cNvSpPr>
          <p:nvPr/>
        </p:nvSpPr>
        <p:spPr>
          <a:xfrm>
            <a:off x="1228756" y="30163"/>
            <a:ext cx="7772400" cy="684193"/>
          </a:xfrm>
          <a:prstGeom prst="rect">
            <a:avLst/>
          </a:prstGeo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400" dirty="0" smtClean="0">
                <a:solidFill>
                  <a:srgbClr val="C0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Ферромагнетизм</a:t>
            </a:r>
            <a:endParaRPr lang="ru-RU" sz="3400" dirty="0">
              <a:solidFill>
                <a:srgbClr val="C00000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6388" name="TextBox 3"/>
          <p:cNvSpPr txBox="1">
            <a:spLocks noChangeArrowheads="1"/>
          </p:cNvSpPr>
          <p:nvPr/>
        </p:nvSpPr>
        <p:spPr bwMode="auto">
          <a:xfrm>
            <a:off x="357188" y="6215063"/>
            <a:ext cx="34336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dirty="0" smtClean="0">
                <a:latin typeface="Corbel" pitchFamily="34" charset="0"/>
              </a:rPr>
              <a:t>8</a:t>
            </a:r>
            <a:endParaRPr lang="ru-RU" sz="2400" dirty="0">
              <a:latin typeface="Corbel" pitchFamily="34" charset="0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B6FC70-3A0A-4BF1-AF30-C2029AA7D708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  <p:graphicFrame>
        <p:nvGraphicFramePr>
          <p:cNvPr id="14" name="Object 3"/>
          <p:cNvGraphicFramePr>
            <a:graphicFrameLocks noChangeAspect="1"/>
          </p:cNvGraphicFramePr>
          <p:nvPr/>
        </p:nvGraphicFramePr>
        <p:xfrm>
          <a:off x="7119968" y="5715016"/>
          <a:ext cx="1809750" cy="547688"/>
        </p:xfrm>
        <a:graphic>
          <a:graphicData uri="http://schemas.openxmlformats.org/presentationml/2006/ole">
            <p:oleObj spid="_x0000_s173058" name="Формула" r:id="rId5" imgW="965160" imgH="29196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2"/>
          <p:cNvSpPr txBox="1">
            <a:spLocks noChangeArrowheads="1"/>
          </p:cNvSpPr>
          <p:nvPr/>
        </p:nvSpPr>
        <p:spPr bwMode="auto">
          <a:xfrm>
            <a:off x="1071538" y="571480"/>
            <a:ext cx="7858180" cy="38472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88900" algn="ctr"/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Сложная нелинейная зависимость индукции и намагниченности от напряженности магнитного поля:</a:t>
            </a:r>
          </a:p>
          <a:p>
            <a:pPr marL="88900" algn="ctr"/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88900" algn="ctr"/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88900" algn="ctr"/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88900" algn="ctr"/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88900" algn="ctr"/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88900" algn="ctr"/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88900" algn="ctr"/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Магнитная проницаемость </a:t>
            </a:r>
            <a:r>
              <a:rPr lang="el-GR" sz="2200" dirty="0" smtClean="0">
                <a:latin typeface="Times New Roman" pitchFamily="18" charset="0"/>
                <a:cs typeface="Times New Roman" pitchFamily="18" charset="0"/>
              </a:rPr>
              <a:t>μ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зависит от напряженности магнитного поля:</a:t>
            </a:r>
          </a:p>
        </p:txBody>
      </p:sp>
      <p:sp>
        <p:nvSpPr>
          <p:cNvPr id="16387" name="TextBox 2"/>
          <p:cNvSpPr txBox="1">
            <a:spLocks noChangeArrowheads="1"/>
          </p:cNvSpPr>
          <p:nvPr/>
        </p:nvSpPr>
        <p:spPr bwMode="auto">
          <a:xfrm>
            <a:off x="1071538" y="714356"/>
            <a:ext cx="7858180" cy="24929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88900" algn="just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marL="87313" algn="just"/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87313" algn="just"/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87313" algn="just"/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87313" algn="just"/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3584575" algn="just"/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 txBox="1">
            <a:spLocks/>
          </p:cNvSpPr>
          <p:nvPr/>
        </p:nvSpPr>
        <p:spPr>
          <a:xfrm>
            <a:off x="1228756" y="30163"/>
            <a:ext cx="7772400" cy="684193"/>
          </a:xfrm>
          <a:prstGeom prst="rect">
            <a:avLst/>
          </a:prstGeo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400" dirty="0" smtClean="0">
                <a:solidFill>
                  <a:srgbClr val="C0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Кривая намагничивания ферромагнетика</a:t>
            </a:r>
            <a:endParaRPr lang="ru-RU" sz="3400" dirty="0">
              <a:solidFill>
                <a:srgbClr val="C00000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6388" name="TextBox 3"/>
          <p:cNvSpPr txBox="1">
            <a:spLocks noChangeArrowheads="1"/>
          </p:cNvSpPr>
          <p:nvPr/>
        </p:nvSpPr>
        <p:spPr bwMode="auto">
          <a:xfrm>
            <a:off x="357188" y="6215063"/>
            <a:ext cx="34657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dirty="0" smtClean="0">
                <a:latin typeface="Corbel" pitchFamily="34" charset="0"/>
              </a:rPr>
              <a:t>9</a:t>
            </a:r>
            <a:endParaRPr lang="ru-RU" sz="2400" dirty="0">
              <a:latin typeface="Corbel" pitchFamily="34" charset="0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B6FC70-3A0A-4BF1-AF30-C2029AA7D708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  <p:pic>
        <p:nvPicPr>
          <p:cNvPr id="174083" name="Picture 3"/>
          <p:cNvPicPr>
            <a:picLocks noChangeAspect="1" noChangeArrowheads="1"/>
          </p:cNvPicPr>
          <p:nvPr/>
        </p:nvPicPr>
        <p:blipFill>
          <a:blip r:embed="rId4"/>
          <a:srcRect l="40081" t="60547" r="47840" b="20898"/>
          <a:stretch>
            <a:fillRect/>
          </a:stretch>
        </p:blipFill>
        <p:spPr bwMode="auto">
          <a:xfrm>
            <a:off x="2105509" y="1357298"/>
            <a:ext cx="2680805" cy="23152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74084" name="Picture 4"/>
          <p:cNvPicPr>
            <a:picLocks noChangeAspect="1" noChangeArrowheads="1"/>
          </p:cNvPicPr>
          <p:nvPr/>
        </p:nvPicPr>
        <p:blipFill>
          <a:blip r:embed="rId4"/>
          <a:srcRect l="58236" t="62695" r="31332" b="20703"/>
          <a:stretch>
            <a:fillRect/>
          </a:stretch>
        </p:blipFill>
        <p:spPr bwMode="auto">
          <a:xfrm>
            <a:off x="5214942" y="1643050"/>
            <a:ext cx="2315432" cy="2071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" name="Рисунок 11" descr="p0155.gif"/>
          <p:cNvPicPr>
            <a:picLocks noChangeAspect="1"/>
          </p:cNvPicPr>
          <p:nvPr/>
        </p:nvPicPr>
        <p:blipFill>
          <a:blip r:embed="rId5"/>
          <a:srcRect l="17608" t="14605" r="2657" b="48134"/>
          <a:stretch>
            <a:fillRect/>
          </a:stretch>
        </p:blipFill>
        <p:spPr>
          <a:xfrm>
            <a:off x="2928926" y="4714885"/>
            <a:ext cx="3433845" cy="2143115"/>
          </a:xfrm>
          <a:prstGeom prst="rect">
            <a:avLst/>
          </a:prstGeom>
        </p:spPr>
      </p:pic>
      <p:sp>
        <p:nvSpPr>
          <p:cNvPr id="13" name="Прямоугольник 12"/>
          <p:cNvSpPr/>
          <p:nvPr/>
        </p:nvSpPr>
        <p:spPr>
          <a:xfrm>
            <a:off x="4500562" y="4643446"/>
            <a:ext cx="2571768" cy="4286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174085" name="Object 5"/>
          <p:cNvGraphicFramePr>
            <a:graphicFrameLocks noChangeAspect="1"/>
          </p:cNvGraphicFramePr>
          <p:nvPr/>
        </p:nvGraphicFramePr>
        <p:xfrm>
          <a:off x="6858016" y="5143519"/>
          <a:ext cx="1285875" cy="928687"/>
        </p:xfrm>
        <a:graphic>
          <a:graphicData uri="http://schemas.openxmlformats.org/presentationml/2006/ole">
            <p:oleObj spid="_x0000_s174085" name="Формула" r:id="rId6" imgW="685800" imgH="4950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65382</TotalTime>
  <Words>583</Words>
  <Application>Microsoft Office PowerPoint</Application>
  <PresentationFormat>Экран (4:3)</PresentationFormat>
  <Paragraphs>175</Paragraphs>
  <Slides>12</Slides>
  <Notes>11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4" baseType="lpstr">
      <vt:lpstr>Солнцестояние</vt:lpstr>
      <vt:lpstr>Формула</vt:lpstr>
      <vt:lpstr>Лекция 11. Магнетики 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Механика. Молекулярная физика. Термодинамика.</dc:title>
  <dc:creator>Yana</dc:creator>
  <cp:lastModifiedBy>Yana</cp:lastModifiedBy>
  <cp:revision>1173</cp:revision>
  <dcterms:created xsi:type="dcterms:W3CDTF">2010-08-31T07:49:46Z</dcterms:created>
  <dcterms:modified xsi:type="dcterms:W3CDTF">2011-12-27T15:18:12Z</dcterms:modified>
</cp:coreProperties>
</file>