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sldIdLst>
    <p:sldId id="256" r:id="rId2"/>
    <p:sldId id="279" r:id="rId3"/>
    <p:sldId id="280" r:id="rId4"/>
    <p:sldId id="281" r:id="rId5"/>
    <p:sldId id="282" r:id="rId6"/>
    <p:sldId id="284" r:id="rId7"/>
    <p:sldId id="287" r:id="rId8"/>
    <p:sldId id="286" r:id="rId9"/>
    <p:sldId id="285" r:id="rId10"/>
    <p:sldId id="283" r:id="rId11"/>
    <p:sldId id="288" r:id="rId12"/>
    <p:sldId id="289" r:id="rId13"/>
    <p:sldId id="294" r:id="rId14"/>
    <p:sldId id="292" r:id="rId15"/>
    <p:sldId id="290" r:id="rId16"/>
    <p:sldId id="293" r:id="rId17"/>
    <p:sldId id="291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08C5-C465-4B5A-92FF-32D8D2DCFEAD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C1A8-77D8-4685-A876-89F6BBC7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E76AEF-2917-4A7D-BBA7-7A4D998522D8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AE4AF5-2AF8-40FE-8AF8-1CBD6788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EB9A-13C1-470C-8A17-E3A83734AF44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1CAE-C17D-4328-BB85-7DDD28B1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FA20-1372-482B-A59D-E747FE044D23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F6E5-E73C-4877-A017-BE51F579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2A3E-D40E-46AA-BC7C-92E83BBDA81C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AA70-FFF7-4435-BE39-1945DA81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A352BD-4B01-49F2-B4FA-5DD8C8DEE27F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FCB45B-2A1B-4458-8E39-42F4147F5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B928-AAA9-4C08-8192-ECF8E9AFA175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0930-FAB6-43E5-9220-6C542FC4A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00C7EB-D10B-4C98-BE69-1EE3D68113B5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90BCE-F68A-4DB7-8156-09EF911C5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5CFB-EA34-426D-A112-E2E09433A566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6B64-A464-47E9-B685-F35097D8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DCE9A-99FE-4F44-A499-419B998CB838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6FC70-3A0A-4BF1-AF30-C2029AA7D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B7CDD-7B9E-4FD5-A9FC-DEB7FC347D51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AF459-ED9F-48E9-9494-0EAE7352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B3FBC8-09CB-4D11-85CB-C94069A9F80F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2D5CE-8116-426A-8E26-A99AAB0F6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65AD4BE-1420-4A26-A0FC-3AB9F53D48A5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46CE49-DCF3-4918-AE26-44DDE024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3.png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566" y="1601785"/>
            <a:ext cx="7772400" cy="898521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Лекция 12. Электромагнитная индукция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857496"/>
            <a:ext cx="4762500" cy="2476500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84319" y="6457914"/>
            <a:ext cx="7859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Музыченко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Я.Б.,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1064485"/>
            <a:ext cx="78581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ЭДС индукции в катушке равна сумме ЭДС, индуцируемой в каждом витке (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число витков):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Полный магнитный поток – сумма потоков, пронизывающих каждый виток.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Закон электромагнитной индукции: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5500702"/>
            <a:ext cx="3929090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Полный магнитный поток (потокосцепление)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71934" y="2027232"/>
          <a:ext cx="1693862" cy="615950"/>
        </p:xfrm>
        <a:graphic>
          <a:graphicData uri="http://schemas.openxmlformats.org/presentationml/2006/ole">
            <p:oleObj spid="_x0000_s3074" name="Формула" r:id="rId4" imgW="66024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35401" y="3643314"/>
            <a:ext cx="2143140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143372" y="3929066"/>
          <a:ext cx="1758950" cy="615950"/>
        </p:xfrm>
        <a:graphic>
          <a:graphicData uri="http://schemas.openxmlformats.org/presentationml/2006/ole">
            <p:oleObj spid="_x0000_s3075" name="Формула" r:id="rId5" imgW="685800" imgH="241200" progId="Equation.3">
              <p:embed/>
            </p:oleObj>
          </a:graphicData>
        </a:graphic>
      </p:graphicFrame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3167063" y="5511800"/>
          <a:ext cx="3713162" cy="1166813"/>
        </p:xfrm>
        <a:graphic>
          <a:graphicData uri="http://schemas.openxmlformats.org/presentationml/2006/ole">
            <p:oleObj spid="_x0000_s3078" name="Формула" r:id="rId6" imgW="14475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642918"/>
            <a:ext cx="78581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Индукционные токи могут возникать не только в проволочных контурах, но и в массивных проводниках. Такие токи называются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вихревыми или токами Фуко.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Тепловое действие токов Фуко используется в индукционных печах (плавление металлов). Однако чаще приходиться с ними бороться, т.к. вихревые токи приводят к потерям энергии и размагничиванию материалов.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Токи Фуко (вихревые токи).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310089"/>
            <a:ext cx="2435899" cy="2476497"/>
          </a:xfrm>
          <a:prstGeom prst="rect">
            <a:avLst/>
          </a:prstGeom>
        </p:spPr>
      </p:pic>
      <p:pic>
        <p:nvPicPr>
          <p:cNvPr id="13" name="Рисунок 12" descr="02412564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241499"/>
            <a:ext cx="2714644" cy="261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635573"/>
            <a:ext cx="78581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Изменяющийся во времени ток в контуре приводит к изменению магнитного потока через контур, а, следовательно, к появлению ЭДС индукции в этом же контуре.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отсутствие ферромагнетиков полный магнитный поток через контур с током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равен: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индуктивность – коэффициент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пропорциональ-ности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Зависит от формы и размеров контура, а также от свойств окружающей среды.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Явление самоиндукции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3765550" y="3975100"/>
          <a:ext cx="2214563" cy="454025"/>
        </p:xfrm>
        <a:graphic>
          <a:graphicData uri="http://schemas.openxmlformats.org/presentationml/2006/ole">
            <p:oleObj spid="_x0000_s36868" name="Формула" r:id="rId4" imgW="863280" imgH="177480" progId="Equation.3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142976" y="2244741"/>
            <a:ext cx="7772400" cy="68419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Индуктивность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286248" y="6000768"/>
          <a:ext cx="1627188" cy="552450"/>
        </p:xfrm>
        <a:graphic>
          <a:graphicData uri="http://schemas.openxmlformats.org/presentationml/2006/ole">
            <p:oleObj spid="_x0000_s36869" name="Формула" r:id="rId5" imgW="6346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664659"/>
            <a:ext cx="78581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Рассмотрим соленоид с числом витков на единицу длины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22262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Магнитный поток через один виток: </a:t>
            </a:r>
          </a:p>
          <a:p>
            <a:pPr marL="322262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Полный магнитный поток:</a:t>
            </a:r>
          </a:p>
          <a:p>
            <a:pPr marL="322262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Индуктивность соленоида: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где                 - число витков на единицу длины.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4643446"/>
            <a:ext cx="3571900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4926038" y="2428868"/>
          <a:ext cx="3289300" cy="615950"/>
        </p:xfrm>
        <a:graphic>
          <a:graphicData uri="http://schemas.openxmlformats.org/presentationml/2006/ole">
            <p:oleObj spid="_x0000_s41986" name="Формула" r:id="rId4" imgW="1282680" imgH="241200" progId="Equation.3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214414" y="0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Индуктивность соленоида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solenoi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023" y="1828798"/>
            <a:ext cx="3076787" cy="1671640"/>
          </a:xfrm>
          <a:prstGeom prst="rect">
            <a:avLst/>
          </a:prstGeom>
        </p:spPr>
      </p:pic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497263" y="4643438"/>
          <a:ext cx="3224212" cy="1135062"/>
        </p:xfrm>
        <a:graphic>
          <a:graphicData uri="http://schemas.openxmlformats.org/presentationml/2006/ole">
            <p:oleObj spid="_x0000_s41988" name="Формула" r:id="rId6" imgW="1257120" imgH="444240" progId="Equation.3">
              <p:embed/>
            </p:oleObj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5643570" y="3708400"/>
          <a:ext cx="1628775" cy="485775"/>
        </p:xfrm>
        <a:graphic>
          <a:graphicData uri="http://schemas.openxmlformats.org/presentationml/2006/ole">
            <p:oleObj spid="_x0000_s41989" name="Формула" r:id="rId7" imgW="634680" imgH="190440" progId="Equation.3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857355" y="5557494"/>
          <a:ext cx="1108581" cy="1014778"/>
        </p:xfrm>
        <a:graphic>
          <a:graphicData uri="http://schemas.openxmlformats.org/presentationml/2006/ole">
            <p:oleObj spid="_x0000_s41990" name="Формула" r:id="rId8" imgW="4824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929058" y="2928934"/>
            <a:ext cx="2428892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571480"/>
            <a:ext cx="78581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изменении силы тока в контуре возникает ЭДС самоиндукции: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L=const</a:t>
            </a:r>
          </a:p>
          <a:p>
            <a:pPr marL="88900"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Явления самоиндукции проявляются при замыкании и размыкании в цепи.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ЭДС самоиндукции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3214678" y="1357298"/>
          <a:ext cx="3810000" cy="1168400"/>
        </p:xfrm>
        <a:graphic>
          <a:graphicData uri="http://schemas.openxmlformats.org/presentationml/2006/ole">
            <p:oleObj spid="_x0000_s39938" name="Формула" r:id="rId4" imgW="1485720" imgH="457200" progId="Equation.3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143372" y="3071810"/>
          <a:ext cx="2052638" cy="1168400"/>
        </p:xfrm>
        <a:graphic>
          <a:graphicData uri="http://schemas.openxmlformats.org/presentationml/2006/ole">
            <p:oleObj spid="_x0000_s39940" name="Формула" r:id="rId5" imgW="7999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Исчезновение тока при размыкании цепи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108600" y="1211259"/>
          <a:ext cx="2963862" cy="1717675"/>
        </p:xfrm>
        <a:graphic>
          <a:graphicData uri="http://schemas.openxmlformats.org/presentationml/2006/ole">
            <p:oleObj spid="_x0000_s37890" name="Формула" r:id="rId4" imgW="1155600" imgH="672840" progId="Equation.3">
              <p:embed/>
            </p:oleObj>
          </a:graphicData>
        </a:graphic>
      </p:graphicFrame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 l="40081" t="30273" r="47291" b="51172"/>
          <a:stretch>
            <a:fillRect/>
          </a:stretch>
        </p:blipFill>
        <p:spPr bwMode="auto">
          <a:xfrm>
            <a:off x="1285852" y="792006"/>
            <a:ext cx="3143272" cy="25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28756" y="3429000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Установление тока при замыкании в цепи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928926" y="4286256"/>
          <a:ext cx="4202113" cy="1166812"/>
        </p:xfrm>
        <a:graphic>
          <a:graphicData uri="http://schemas.openxmlformats.org/presentationml/2006/ole">
            <p:oleObj spid="_x0000_s37895" name="Формула" r:id="rId6" imgW="1638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42976" y="2786058"/>
            <a:ext cx="2857520" cy="1643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714356"/>
            <a:ext cx="2143140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428604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Ток при размыкании цепи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85852" y="714356"/>
          <a:ext cx="1854200" cy="1228725"/>
        </p:xfrm>
        <a:graphic>
          <a:graphicData uri="http://schemas.openxmlformats.org/presentationml/2006/ole">
            <p:oleObj spid="_x0000_s40962" name="Формула" r:id="rId4" imgW="723600" imgH="482400" progId="Equation.3">
              <p:embed/>
            </p:oleObj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1228756" y="217330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Ток при замыкании цепи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714480" y="5715016"/>
          <a:ext cx="1071570" cy="1067093"/>
        </p:xfrm>
        <a:graphic>
          <a:graphicData uri="http://schemas.openxmlformats.org/presentationml/2006/ole">
            <p:oleObj spid="_x0000_s40964" name="Формула" r:id="rId5" imgW="444240" imgH="444240" progId="Equation.3">
              <p:embed/>
            </p:oleObj>
          </a:graphicData>
        </a:graphic>
      </p:graphicFrame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786050" y="6000768"/>
            <a:ext cx="60722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время релаксации.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/>
          <a:srcRect l="57102" t="33663" r="31368" b="52091"/>
          <a:stretch>
            <a:fillRect/>
          </a:stretch>
        </p:blipFill>
        <p:spPr bwMode="auto">
          <a:xfrm>
            <a:off x="4857752" y="3354761"/>
            <a:ext cx="3500462" cy="243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786182" y="642918"/>
            <a:ext cx="514353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ток в начальный момент времени.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203321" y="2786058"/>
          <a:ext cx="2797175" cy="1228725"/>
        </p:xfrm>
        <a:graphic>
          <a:graphicData uri="http://schemas.openxmlformats.org/presentationml/2006/ole">
            <p:oleObj spid="_x0000_s40966" name="Формула" r:id="rId7" imgW="1091880" imgH="482400" progId="Equation.3">
              <p:embed/>
            </p:oleObj>
          </a:graphicData>
        </a:graphic>
      </p:graphicFrame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4071934" y="2786058"/>
            <a:ext cx="51435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установившийся ток при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t→∞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683857"/>
            <a:ext cx="785818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Два неподвижных контура 1 и 2. </a:t>
            </a:r>
          </a:p>
          <a:p>
            <a:pPr marL="341153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1153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Ток в контуре 1 создает магнитный поток через контур 2:</a:t>
            </a:r>
          </a:p>
          <a:p>
            <a:pPr marL="341153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1153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1153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аналогично для контура 1:</a:t>
            </a:r>
          </a:p>
          <a:p>
            <a:pPr marL="341153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1153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взаимная индуктивность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контуров. Зависит от размеров, формы,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взаимного расположения контуров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свойств окружающей среды.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Взаимная индукция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4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5643570" y="4027496"/>
          <a:ext cx="2084388" cy="615950"/>
        </p:xfrm>
        <a:graphic>
          <a:graphicData uri="http://schemas.openxmlformats.org/presentationml/2006/ole">
            <p:oleObj spid="_x0000_s38916" name="Формула" r:id="rId4" imgW="812520" imgH="241200" progId="Equation.3">
              <p:embed/>
            </p:oleObj>
          </a:graphicData>
        </a:graphic>
      </p:graphicFrame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 l="57101" t="47851" r="31369" b="33594"/>
          <a:stretch>
            <a:fillRect/>
          </a:stretch>
        </p:blipFill>
        <p:spPr bwMode="auto">
          <a:xfrm>
            <a:off x="1225694" y="1500174"/>
            <a:ext cx="2917678" cy="26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643570" y="2813050"/>
          <a:ext cx="2084388" cy="615950"/>
        </p:xfrm>
        <a:graphic>
          <a:graphicData uri="http://schemas.openxmlformats.org/presentationml/2006/ole">
            <p:oleObj spid="_x0000_s38918" name="Формула" r:id="rId6" imgW="812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93134"/>
            <a:ext cx="785818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отсутствии ферромагнетиков </a:t>
            </a: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всяком изменении тока в одном контуре в другом возникает ЭДС индукции: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Явление используется во всех трансформаторах.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57318" y="142852"/>
            <a:ext cx="7772400" cy="68419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Теорема взаимности</a:t>
            </a:r>
            <a:endParaRPr lang="ru-RU" sz="28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4178310" y="1312852"/>
          <a:ext cx="1822450" cy="615950"/>
        </p:xfrm>
        <a:graphic>
          <a:graphicData uri="http://schemas.openxmlformats.org/presentationml/2006/ole">
            <p:oleObj spid="_x0000_s43010" name="Формула" r:id="rId4" imgW="711000" imgH="241200" progId="Equation.3">
              <p:embed/>
            </p:oleObj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142976" y="1857364"/>
            <a:ext cx="7772400" cy="68419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Явление взаимной индукции:</a:t>
            </a:r>
            <a:endParaRPr lang="ru-RU" sz="28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098550" y="3429000"/>
          <a:ext cx="3821113" cy="1071563"/>
        </p:xfrm>
        <a:graphic>
          <a:graphicData uri="http://schemas.openxmlformats.org/presentationml/2006/ole">
            <p:oleObj spid="_x0000_s43012" name="Формула" r:id="rId5" imgW="1625400" imgH="457200" progId="Equation.3">
              <p:embed/>
            </p:oleObj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101725" y="4929188"/>
          <a:ext cx="3940175" cy="1089025"/>
        </p:xfrm>
        <a:graphic>
          <a:graphicData uri="http://schemas.openxmlformats.org/presentationml/2006/ole">
            <p:oleObj spid="_x0000_s43013" name="Формула" r:id="rId6" imgW="1650960" imgH="457200" progId="Equation.3">
              <p:embed/>
            </p:oleObj>
          </a:graphicData>
        </a:graphic>
      </p:graphicFrame>
      <p:pic>
        <p:nvPicPr>
          <p:cNvPr id="13" name="Рисунок 12" descr="2842.jpg"/>
          <p:cNvPicPr>
            <a:picLocks noChangeAspect="1"/>
          </p:cNvPicPr>
          <p:nvPr/>
        </p:nvPicPr>
        <p:blipFill>
          <a:blip r:embed="rId7"/>
          <a:srcRect l="3875" t="14000" r="3875" b="16250"/>
          <a:stretch>
            <a:fillRect/>
          </a:stretch>
        </p:blipFill>
        <p:spPr>
          <a:xfrm>
            <a:off x="5143504" y="3298321"/>
            <a:ext cx="3857652" cy="2916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85794"/>
            <a:ext cx="78581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6216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1831 г. – открытие явления М.Фарадеем.</a:t>
            </a:r>
          </a:p>
          <a:p>
            <a:pPr marL="206216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Цель опытов – «превратить магнетизм в электричество»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замкнутом проводящем контуре при изменении магнитного потока через поверхность, охватываемую этим контуром, возникает электрический ток, названный 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индукционным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                           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Явление электромагнитной индукции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Рисунок 11" descr="186.png"/>
          <p:cNvPicPr>
            <a:picLocks noChangeAspect="1"/>
          </p:cNvPicPr>
          <p:nvPr/>
        </p:nvPicPr>
        <p:blipFill>
          <a:blip r:embed="rId3"/>
          <a:srcRect l="7362" t="71875" r="7362" b="7291"/>
          <a:stretch>
            <a:fillRect/>
          </a:stretch>
        </p:blipFill>
        <p:spPr>
          <a:xfrm>
            <a:off x="2571736" y="4857760"/>
            <a:ext cx="4829209" cy="1857388"/>
          </a:xfrm>
          <a:prstGeom prst="rect">
            <a:avLst/>
          </a:prstGeom>
        </p:spPr>
      </p:pic>
      <p:pic>
        <p:nvPicPr>
          <p:cNvPr id="9" name="Рисунок 8" descr="220px-M_Faraday_Th_Phillips_oil_1842.jpg"/>
          <p:cNvPicPr>
            <a:picLocks noChangeAspect="1"/>
          </p:cNvPicPr>
          <p:nvPr/>
        </p:nvPicPr>
        <p:blipFill>
          <a:blip r:embed="rId4"/>
          <a:srcRect r="32102" b="36184"/>
          <a:stretch>
            <a:fillRect/>
          </a:stretch>
        </p:blipFill>
        <p:spPr>
          <a:xfrm>
            <a:off x="1253784" y="976308"/>
            <a:ext cx="1603704" cy="195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85794"/>
            <a:ext cx="78581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изменении магнитного потока возникает ЭДС индукции, которая совершенно не зависит от того, каким образом меняется магнитный поток, а зависит </a:t>
            </a:r>
            <a:r>
              <a:rPr lang="ru-RU" sz="2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скорости его изменения.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73375" indent="15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73375" indent="15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 способ: перемещение рамки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73375" indent="15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 способ: изменение магнитного поля (за счет перемещения катушки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или изменения силы тока в цепи)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Явление электромагнитной индукции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0081" t="65430" r="47840" b="14062"/>
          <a:stretch>
            <a:fillRect/>
          </a:stretch>
        </p:blipFill>
        <p:spPr bwMode="auto">
          <a:xfrm>
            <a:off x="1285852" y="2500306"/>
            <a:ext cx="2500330" cy="238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85794"/>
            <a:ext cx="785818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Направление индукционного тока определяется правилом Ленца: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Индукционный ток всегда направлен так, чтобы противодействовать причинам его вызывающим.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Электромагнитная инерция – стремление системы противодействовать изменению ее состояния.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Правило Ленца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Рисунок 7" descr="5-2.jpg"/>
          <p:cNvPicPr>
            <a:picLocks noChangeAspect="1"/>
          </p:cNvPicPr>
          <p:nvPr/>
        </p:nvPicPr>
        <p:blipFill>
          <a:blip r:embed="rId3"/>
          <a:srcRect l="3125" t="37474" r="61719" b="32777"/>
          <a:stretch>
            <a:fillRect/>
          </a:stretch>
        </p:blipFill>
        <p:spPr>
          <a:xfrm>
            <a:off x="3357554" y="4191006"/>
            <a:ext cx="2857520" cy="180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85794"/>
            <a:ext cx="78581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ЭДС индукции, возникающая в замкнутом контуре определяется скоростью изменения магнитного потока: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 «-» связан с правилом Ленца.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118980"/>
            <a:ext cx="2143140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Закон электромагнитной индукции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00496" y="2118980"/>
          <a:ext cx="1889127" cy="1167144"/>
        </p:xfrm>
        <a:graphic>
          <a:graphicData uri="http://schemas.openxmlformats.org/presentationml/2006/ole">
            <p:oleObj spid="_x0000_s2050" name="Формула" r:id="rId4" imgW="736560" imgH="457200" progId="Equation.3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624263" y="4357688"/>
          <a:ext cx="2214562" cy="1166812"/>
        </p:xfrm>
        <a:graphic>
          <a:graphicData uri="http://schemas.openxmlformats.org/presentationml/2006/ole">
            <p:oleObj spid="_x0000_s2051" name="Формула" r:id="rId5" imgW="8632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28662" y="1249434"/>
            <a:ext cx="807246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Рассмотрим контур в однородном магнитном поле с подвижной перемычкой длиной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двигающейся со скоростью 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перпендикулярно линиям поля: </a:t>
            </a:r>
          </a:p>
          <a:p>
            <a:pPr marL="3584575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каждый электрон действует сила Лоренца: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84575" algn="just"/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напряженность поля сторонних сил.</a:t>
            </a:r>
          </a:p>
          <a:p>
            <a:pPr marL="3584575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Природа электромагнитной индукции в движущемся проводнике в магнитном поле –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сила Лоренца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Природа электромагнитной индукции.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Контур движется в постоянном магнитном поле</a:t>
            </a:r>
            <a:endParaRPr lang="ru-RU" sz="25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44473" t="42969" r="42899" b="34570"/>
          <a:stretch>
            <a:fillRect/>
          </a:stretch>
        </p:blipFill>
        <p:spPr bwMode="auto">
          <a:xfrm>
            <a:off x="1071538" y="257174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02" name="Object 2"/>
          <p:cNvGraphicFramePr>
            <a:graphicFrameLocks noChangeAspect="1"/>
          </p:cNvGraphicFramePr>
          <p:nvPr/>
        </p:nvGraphicFramePr>
        <p:xfrm>
          <a:off x="5308212" y="3214686"/>
          <a:ext cx="2549936" cy="612775"/>
        </p:xfrm>
        <a:graphic>
          <a:graphicData uri="http://schemas.openxmlformats.org/presentationml/2006/ole">
            <p:oleObj spid="_x0000_s4102" name="Формула" r:id="rId5" imgW="1104840" imgH="266400" progId="Equation.3">
              <p:embed/>
            </p:oleObj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 l="57650" t="54688" r="35761" b="27734"/>
          <a:stretch>
            <a:fillRect/>
          </a:stretch>
        </p:blipFill>
        <p:spPr bwMode="auto">
          <a:xfrm>
            <a:off x="3286116" y="2714620"/>
            <a:ext cx="123825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4572000" y="3786190"/>
          <a:ext cx="557213" cy="582612"/>
        </p:xfrm>
        <a:graphic>
          <a:graphicData uri="http://schemas.openxmlformats.org/presentationml/2006/ole">
            <p:oleObj spid="_x0000_s4104" name="Формула" r:id="rId7" imgW="241200" imgH="253800" progId="Equation.3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2630749" y="4643446"/>
          <a:ext cx="4370143" cy="857256"/>
        </p:xfrm>
        <a:graphic>
          <a:graphicData uri="http://schemas.openxmlformats.org/presentationml/2006/ole">
            <p:oleObj spid="_x0000_s4105" name="Формула" r:id="rId8" imgW="161280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357554" y="4357694"/>
            <a:ext cx="3714776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28662" y="1249434"/>
            <a:ext cx="80724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Индукционный ток вызван действием сторонних сил не магнитной природы (т.к.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Изменяющееся во времени магнитное поле порождает электрическое поле независимо от наличия проводящего контура (Д.К. Максвелл, 1864 г.).</a:t>
            </a:r>
          </a:p>
          <a:p>
            <a:pPr marL="88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Природа э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 индукции – возникновение вихревого электрического поля 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непотенциального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Природа электромагнитной индукции.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Контур неподвижен в переменном магнитном поле</a:t>
            </a:r>
            <a:endParaRPr lang="ru-RU" sz="25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928794" y="3160719"/>
          <a:ext cx="5976938" cy="1196975"/>
        </p:xfrm>
        <a:graphic>
          <a:graphicData uri="http://schemas.openxmlformats.org/presentationml/2006/ole">
            <p:oleObj spid="_x0000_s29700" name="Формула" r:id="rId4" imgW="2273040" imgH="457200" progId="Equation.3">
              <p:embed/>
            </p:oleObj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643306" y="4429132"/>
          <a:ext cx="3271838" cy="1262062"/>
        </p:xfrm>
        <a:graphic>
          <a:graphicData uri="http://schemas.openxmlformats.org/presentationml/2006/ole">
            <p:oleObj spid="_x0000_s29701" name="Формула" r:id="rId5" imgW="12445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786182" y="1142984"/>
            <a:ext cx="53578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Рассмотрим контур в однородном магнитном поле с подвижной перемычкой длиной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двигающейся со скоростью 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перпендикулярно линиям поля: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786322"/>
            <a:ext cx="3929090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Движение проводника в однородном магнитном поле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3357554" y="4857760"/>
          <a:ext cx="3584896" cy="741363"/>
        </p:xfrm>
        <a:graphic>
          <a:graphicData uri="http://schemas.openxmlformats.org/presentationml/2006/ole">
            <p:oleObj spid="_x0000_s28674" name="Формула" r:id="rId4" imgW="1282680" imgH="266400" progId="Equation.3">
              <p:embed/>
            </p:oleObj>
          </a:graphicData>
        </a:graphic>
      </p:graphicFrame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214414" y="3822332"/>
            <a:ext cx="750099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Напряжение, возникающее на концах провода (общая формула):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угол между вектором скорости движения провода и вектором магнитной индукции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 l="44473" t="42969" r="42899" b="34570"/>
          <a:stretch>
            <a:fillRect/>
          </a:stretch>
        </p:blipFill>
        <p:spPr bwMode="auto">
          <a:xfrm>
            <a:off x="1071538" y="107154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02" name="Object 2"/>
          <p:cNvGraphicFramePr>
            <a:graphicFrameLocks noChangeAspect="1"/>
          </p:cNvGraphicFramePr>
          <p:nvPr/>
        </p:nvGraphicFramePr>
        <p:xfrm>
          <a:off x="3857620" y="2787852"/>
          <a:ext cx="5072098" cy="926900"/>
        </p:xfrm>
        <a:graphic>
          <a:graphicData uri="http://schemas.openxmlformats.org/presentationml/2006/ole">
            <p:oleObj spid="_x0000_s28675" name="Формула" r:id="rId6" imgW="24890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714744" y="2085795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Рассмотрим проводник длиной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вращающийся с угловой скоростью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перпендикулярно линиям поля: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Вращение проводника с током в постоянном магнитном поле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2282845" y="4000504"/>
          <a:ext cx="5075237" cy="1377950"/>
        </p:xfrm>
        <a:graphic>
          <a:graphicData uri="http://schemas.openxmlformats.org/presentationml/2006/ole">
            <p:oleObj spid="_x0000_s27650" name="Формула" r:id="rId4" imgW="1815840" imgH="495000" progId="Equation.3">
              <p:embed/>
            </p:oleObj>
          </a:graphicData>
        </a:graphic>
      </p:graphicFrame>
      <p:pic>
        <p:nvPicPr>
          <p:cNvPr id="10" name="Рисунок 9" descr="em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44" y="1547816"/>
            <a:ext cx="2667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77774</TotalTime>
  <Words>754</Words>
  <Application>Microsoft Office PowerPoint</Application>
  <PresentationFormat>Экран (4:3)</PresentationFormat>
  <Paragraphs>254</Paragraphs>
  <Slides>18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Солнцестояние</vt:lpstr>
      <vt:lpstr>Формула</vt:lpstr>
      <vt:lpstr>Лекция 12. Электромагнитная индукция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1459</cp:revision>
  <dcterms:created xsi:type="dcterms:W3CDTF">2010-08-31T07:49:46Z</dcterms:created>
  <dcterms:modified xsi:type="dcterms:W3CDTF">2011-12-27T15:18:28Z</dcterms:modified>
</cp:coreProperties>
</file>