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7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1566" y="1601785"/>
            <a:ext cx="7772400" cy="898521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Лекция 13. Энергия магнитного поля.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Уравнения Максвелла 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Maxwe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714620"/>
            <a:ext cx="2443480" cy="3048000"/>
          </a:xfrm>
          <a:prstGeom prst="rect">
            <a:avLst/>
          </a:prstGeom>
        </p:spPr>
      </p:pic>
      <p:pic>
        <p:nvPicPr>
          <p:cNvPr id="5" name="Рисунок 4" descr="maxwel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214818"/>
            <a:ext cx="3850788" cy="1928826"/>
          </a:xfrm>
          <a:prstGeom prst="rect">
            <a:avLst/>
          </a:prstGeom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284319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Обобщение теоремы о циркуляции вектора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Циркуляция вектора напряженности магнитного поля по произвольному замкнутому контуру равна полному току через поверхность, ограниченную этим контуром.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Уравнение Максвелла (2)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9273" y="1300139"/>
            <a:ext cx="5357850" cy="1428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357422" y="1357298"/>
          <a:ext cx="5072098" cy="1325306"/>
        </p:xfrm>
        <a:graphic>
          <a:graphicData uri="http://schemas.openxmlformats.org/presentationml/2006/ole">
            <p:oleObj spid="_x0000_s62468" name="Формула" r:id="rId4" imgW="15364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Обобщение теоремы Гаусса для вектора электрической индукции: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Поток вектора электрической индукции через замкнутую поверхность в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электромагнитном поле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равен свободному заряду в объеме, ограниченном этой поверхностью. </a:t>
            </a:r>
            <a:endParaRPr lang="ru-RU" sz="2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Уравнение Максвелла (3)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1857364"/>
            <a:ext cx="3000396" cy="1214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606798" y="1963715"/>
          <a:ext cx="2568575" cy="1058863"/>
        </p:xfrm>
        <a:graphic>
          <a:graphicData uri="http://schemas.openxmlformats.org/presentationml/2006/ole">
            <p:oleObj spid="_x0000_s63490" name="Формула" r:id="rId4" imgW="10666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Обобщение теоремы Гаусса для вектора магнитной индукции: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Поток вектора магнитной индукции через замкнутую поверхность в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электромагнитном поле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равен нулю</a:t>
            </a:r>
            <a:endParaRPr lang="ru-RU" sz="2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Уравнение Максвелла (4)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1785926"/>
            <a:ext cx="2357454" cy="1214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35425" y="1963738"/>
          <a:ext cx="1711325" cy="1058862"/>
        </p:xfrm>
        <a:graphic>
          <a:graphicData uri="http://schemas.openxmlformats.org/presentationml/2006/ole">
            <p:oleObj spid="_x0000_s64514" name="Формула" r:id="rId4" imgW="7110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214414" y="571480"/>
          <a:ext cx="2910996" cy="1262052"/>
        </p:xfrm>
        <a:graphic>
          <a:graphicData uri="http://schemas.openxmlformats.org/presentationml/2006/ole">
            <p:oleObj spid="_x0000_s65540" name="Формула" r:id="rId4" imgW="927000" imgH="406080" progId="Equation.3">
              <p:embed/>
            </p:oleObj>
          </a:graphicData>
        </a:graphic>
      </p:graphicFrame>
      <p:graphicFrame>
        <p:nvGraphicFramePr>
          <p:cNvPr id="65542" name="Object 4"/>
          <p:cNvGraphicFramePr>
            <a:graphicFrameLocks noChangeAspect="1"/>
          </p:cNvGraphicFramePr>
          <p:nvPr/>
        </p:nvGraphicFramePr>
        <p:xfrm>
          <a:off x="1142976" y="3357562"/>
          <a:ext cx="2568575" cy="1058862"/>
        </p:xfrm>
        <a:graphic>
          <a:graphicData uri="http://schemas.openxmlformats.org/presentationml/2006/ole">
            <p:oleObj spid="_x0000_s65542" name="Формула" r:id="rId5" imgW="1066680" imgH="444240" progId="Equation.3">
              <p:embed/>
            </p:oleObj>
          </a:graphicData>
        </a:graphic>
      </p:graphicFrame>
      <p:graphicFrame>
        <p:nvGraphicFramePr>
          <p:cNvPr id="65543" name="Object 4"/>
          <p:cNvGraphicFramePr>
            <a:graphicFrameLocks noChangeAspect="1"/>
          </p:cNvGraphicFramePr>
          <p:nvPr/>
        </p:nvGraphicFramePr>
        <p:xfrm>
          <a:off x="1142976" y="4643446"/>
          <a:ext cx="1711325" cy="1058862"/>
        </p:xfrm>
        <a:graphic>
          <a:graphicData uri="http://schemas.openxmlformats.org/presentationml/2006/ole">
            <p:oleObj spid="_x0000_s65543" name="Формула" r:id="rId6" imgW="711000" imgH="444240" progId="Equation.3">
              <p:embed/>
            </p:oleObj>
          </a:graphicData>
        </a:graphic>
      </p:graphicFrame>
      <p:graphicFrame>
        <p:nvGraphicFramePr>
          <p:cNvPr id="65544" name="Object 4"/>
          <p:cNvGraphicFramePr>
            <a:graphicFrameLocks noChangeAspect="1"/>
          </p:cNvGraphicFramePr>
          <p:nvPr/>
        </p:nvGraphicFramePr>
        <p:xfrm>
          <a:off x="1142976" y="1785926"/>
          <a:ext cx="4884737" cy="1276350"/>
        </p:xfrm>
        <a:graphic>
          <a:graphicData uri="http://schemas.openxmlformats.org/presentationml/2006/ole">
            <p:oleObj spid="_x0000_s65544" name="Формула" r:id="rId7" imgW="15364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214678" y="5429264"/>
            <a:ext cx="3786214" cy="12144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785794"/>
            <a:ext cx="78581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353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замыкании цепи ток будет постепенно убывать. Работа,  совершенная эти током за время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где                                             , следовательно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- дополнительная работа сторонних сил, совершаемая против ЭДС самоиндукции.  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контура с током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483225" y="2705100"/>
          <a:ext cx="2106613" cy="652462"/>
        </p:xfrm>
        <a:graphic>
          <a:graphicData uri="http://schemas.openxmlformats.org/presentationml/2006/ole">
            <p:oleObj spid="_x0000_s2051" name="Формула" r:id="rId4" imgW="774360" imgH="241200" progId="Equation.3">
              <p:embed/>
            </p:oleObj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 l="58199" t="56641" r="31369" b="24804"/>
          <a:stretch>
            <a:fillRect/>
          </a:stretch>
        </p:blipFill>
        <p:spPr bwMode="auto">
          <a:xfrm>
            <a:off x="1428728" y="642918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2428860" y="3286124"/>
          <a:ext cx="3071834" cy="1016973"/>
        </p:xfrm>
        <a:graphic>
          <a:graphicData uri="http://schemas.openxmlformats.org/presentationml/2006/ole">
            <p:oleObj spid="_x0000_s2053" name="Формула" r:id="rId6" imgW="1371600" imgH="4572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30149" y="4357694"/>
          <a:ext cx="1984529" cy="500066"/>
        </p:xfrm>
        <a:graphic>
          <a:graphicData uri="http://schemas.openxmlformats.org/presentationml/2006/ole">
            <p:oleObj spid="_x0000_s2055" name="Формула" r:id="rId7" imgW="749160" imgH="19044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00430" y="5357826"/>
          <a:ext cx="2962275" cy="1211263"/>
        </p:xfrm>
        <a:graphic>
          <a:graphicData uri="http://schemas.openxmlformats.org/presentationml/2006/ole">
            <p:oleObj spid="_x0000_s2056" name="Формула" r:id="rId8" imgW="12315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785794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Магнитное поле является носителем энергии, за счет которой совершается работа.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Собственная энергия тока: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Энергия соленоида: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2714620"/>
            <a:ext cx="4071966" cy="1428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контура с током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143240" y="2714620"/>
          <a:ext cx="3725863" cy="1211262"/>
        </p:xfrm>
        <a:graphic>
          <a:graphicData uri="http://schemas.openxmlformats.org/presentationml/2006/ole">
            <p:oleObj spid="_x0000_s54277" name="Формула" r:id="rId4" imgW="1549080" imgH="50796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928794" y="5072074"/>
          <a:ext cx="5894388" cy="1211262"/>
        </p:xfrm>
        <a:graphic>
          <a:graphicData uri="http://schemas.openxmlformats.org/presentationml/2006/ole">
            <p:oleObj spid="_x0000_s54278" name="Формула" r:id="rId5" imgW="24508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785794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однородного магнитного поля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произвольного магнитного поля: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3588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- объемная плотность энергии магнитного поля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магнитного поля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285984" y="1428736"/>
          <a:ext cx="5314950" cy="1331913"/>
        </p:xfrm>
        <a:graphic>
          <a:graphicData uri="http://schemas.openxmlformats.org/presentationml/2006/ole">
            <p:oleObj spid="_x0000_s55299" name="Формула" r:id="rId4" imgW="2209680" imgH="55872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000364" y="4000504"/>
          <a:ext cx="1925638" cy="635000"/>
        </p:xfrm>
        <a:graphic>
          <a:graphicData uri="http://schemas.openxmlformats.org/presentationml/2006/ole">
            <p:oleObj spid="_x0000_s55300" name="Формула" r:id="rId5" imgW="799920" imgH="2664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071538" y="5197867"/>
          <a:ext cx="4572032" cy="1302967"/>
        </p:xfrm>
        <a:graphic>
          <a:graphicData uri="http://schemas.openxmlformats.org/presentationml/2006/ole">
            <p:oleObj spid="_x0000_s55302" name="Формула" r:id="rId6" imgW="1942920" imgH="55872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637237" y="3805245"/>
          <a:ext cx="2506663" cy="695325"/>
        </p:xfrm>
        <a:graphic>
          <a:graphicData uri="http://schemas.openxmlformats.org/presentationml/2006/ole">
            <p:oleObj spid="_x0000_s55303" name="Формула" r:id="rId7" imgW="10411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Рассмотрим два неподвижных контура. При замыкании каждого из контуров возникает ЭДС индукции и ЭДС взаимной индукции.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511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Взаимная энергия – величина алгебраическая, знак зависит от направления токов в контурах.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Магнитная энергия двух контуров с током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571736" y="2000240"/>
          <a:ext cx="4978400" cy="1209675"/>
        </p:xfrm>
        <a:graphic>
          <a:graphicData uri="http://schemas.openxmlformats.org/presentationml/2006/ole">
            <p:oleObj spid="_x0000_s56322" name="Формула" r:id="rId4" imgW="2070000" imgH="507960" progId="Equation.3">
              <p:embed/>
            </p:oleObj>
          </a:graphicData>
        </a:graphic>
      </p:graphicFrame>
      <p:sp>
        <p:nvSpPr>
          <p:cNvPr id="12" name="Левая фигурная скобка 11"/>
          <p:cNvSpPr/>
          <p:nvPr/>
        </p:nvSpPr>
        <p:spPr>
          <a:xfrm rot="16200000">
            <a:off x="4429124" y="1857364"/>
            <a:ext cx="428628" cy="2714644"/>
          </a:xfrm>
          <a:prstGeom prst="lef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6679421" y="2464587"/>
            <a:ext cx="428628" cy="1500198"/>
          </a:xfrm>
          <a:prstGeom prst="lef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3214678" y="3357562"/>
            <a:ext cx="285752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собственная энергия контуров с током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6000760" y="3357562"/>
            <a:ext cx="285752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взаимная энергия контуров с током</a:t>
            </a:r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5"/>
          <a:srcRect l="39531" t="60547" r="51684" b="25781"/>
          <a:stretch>
            <a:fillRect/>
          </a:stretch>
        </p:blipFill>
        <p:spPr bwMode="auto">
          <a:xfrm>
            <a:off x="1142976" y="4795252"/>
            <a:ext cx="2357454" cy="206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система дифференциальных уравнений, описывающих электромагнитное поле. Математическое завершение теории электромагнетизма, начатой Эрстедом, Ампером, Генри,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Фарадеем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Основные идеи: </a:t>
            </a:r>
          </a:p>
          <a:p>
            <a:pPr marL="88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меняющееся во времени магнитное поле создает электрическое поле; </a:t>
            </a: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меняющееся во времени электрическое поле создает магнитное поле.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Уравнения Максвелла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214810" y="3929066"/>
          <a:ext cx="641350" cy="1147763"/>
        </p:xfrm>
        <a:graphic>
          <a:graphicData uri="http://schemas.openxmlformats.org/presentationml/2006/ole">
            <p:oleObj spid="_x0000_s57346" name="Формула" r:id="rId4" imgW="266400" imgH="4824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700588" y="5500688"/>
          <a:ext cx="703262" cy="1149350"/>
        </p:xfrm>
        <a:graphic>
          <a:graphicData uri="http://schemas.openxmlformats.org/presentationml/2006/ole">
            <p:oleObj spid="_x0000_s57347" name="Формула" r:id="rId5" imgW="2919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00298" y="4071942"/>
            <a:ext cx="4429156" cy="1428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Максвелл ввел понятие плотности тока смещения, определяемое как: 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-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электрическая индукция.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Ток смещения через поверхность равен потоку вектора         через эту поверхность: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Ток смещения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7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428728" y="1500174"/>
          <a:ext cx="1743075" cy="1149350"/>
        </p:xfrm>
        <a:graphic>
          <a:graphicData uri="http://schemas.openxmlformats.org/presentationml/2006/ole">
            <p:oleObj spid="_x0000_s58371" name="Формула" r:id="rId4" imgW="723600" imgH="48240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428860" y="3357562"/>
          <a:ext cx="571504" cy="516031"/>
        </p:xfrm>
        <a:graphic>
          <a:graphicData uri="http://schemas.openxmlformats.org/presentationml/2006/ole">
            <p:oleObj spid="_x0000_s58372" name="Формула" r:id="rId5" imgW="291960" imgH="2664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643174" y="4129101"/>
          <a:ext cx="4189412" cy="1300163"/>
        </p:xfrm>
        <a:graphic>
          <a:graphicData uri="http://schemas.openxmlformats.org/presentationml/2006/ole">
            <p:oleObj spid="_x0000_s58373" name="Формула" r:id="rId6" imgW="173988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00298" y="4143404"/>
            <a:ext cx="5357850" cy="1428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Магнитное поле создается как токами, текущими в проводниках (токами проводимости), так и переменным электрическим полем (токами смещения).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Плотность полного тока: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Обобщение теоремы о циркуляции вектора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Цепь полного тока всегда замкнута.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Ток смещения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938481" y="2428868"/>
          <a:ext cx="4276725" cy="1114425"/>
        </p:xfrm>
        <a:graphic>
          <a:graphicData uri="http://schemas.openxmlformats.org/presentationml/2006/ole">
            <p:oleObj spid="_x0000_s60418" name="Формула" r:id="rId4" imgW="1828800" imgH="4824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687001" y="4214818"/>
          <a:ext cx="4885395" cy="1276365"/>
        </p:xfrm>
        <a:graphic>
          <a:graphicData uri="http://schemas.openxmlformats.org/presentationml/2006/ole">
            <p:oleObj spid="_x0000_s60419" name="Формула" r:id="rId5" imgW="15364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071802" y="1214422"/>
            <a:ext cx="3071834" cy="1571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Обобщение закона электромагнитной индукции: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Циркуляция вектора напряженности электрического поля по произвольному замкнутому контуру равна потоку вектора скорости изменения магнитного поля через поверхность, ограниченную данным контуром, взятому со знаком «-». 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Т.е. переменное магнитное поле вызывает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вихревое электрическое поле.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0105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</a:t>
            </a:r>
            <a:r>
              <a:rPr lang="en-US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</a:t>
            </a: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Максвелла (1)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143240" y="1357298"/>
          <a:ext cx="2967037" cy="1300162"/>
        </p:xfrm>
        <a:graphic>
          <a:graphicData uri="http://schemas.openxmlformats.org/presentationml/2006/ole">
            <p:oleObj spid="_x0000_s61443" name="Формула" r:id="rId4" imgW="123156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78597</TotalTime>
  <Words>441</Words>
  <Application>Microsoft Office PowerPoint</Application>
  <PresentationFormat>Экран (4:3)</PresentationFormat>
  <Paragraphs>192</Paragraphs>
  <Slides>13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Солнцестояние</vt:lpstr>
      <vt:lpstr>Формула</vt:lpstr>
      <vt:lpstr>Лекция 13. Энергия магнитного поля.  Уравнения Максвелла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1471</cp:revision>
  <dcterms:created xsi:type="dcterms:W3CDTF">2010-08-31T07:49:46Z</dcterms:created>
  <dcterms:modified xsi:type="dcterms:W3CDTF">2011-12-27T15:18:44Z</dcterms:modified>
</cp:coreProperties>
</file>