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sldIdLst>
    <p:sldId id="256" r:id="rId2"/>
    <p:sldId id="282" r:id="rId3"/>
    <p:sldId id="284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92" autoAdjust="0"/>
    <p:restoredTop sz="94660"/>
  </p:normalViewPr>
  <p:slideViewPr>
    <p:cSldViewPr>
      <p:cViewPr>
        <p:scale>
          <a:sx n="66" d="100"/>
          <a:sy n="66" d="100"/>
        </p:scale>
        <p:origin x="-143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2.wmf"/><Relationship Id="rId1" Type="http://schemas.openxmlformats.org/officeDocument/2006/relationships/image" Target="../media/image54.wmf"/><Relationship Id="rId4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708C5-C465-4B5A-92FF-32D8D2DCFEAD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C1A8-77D8-4685-A876-89F6BBC77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E76AEF-2917-4A7D-BBA7-7A4D998522D8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E4AF5-2AF8-40FE-8AF8-1CBD6788F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2EB9A-13C1-470C-8A17-E3A83734AF44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1CAE-C17D-4328-BB85-7DDD28B1B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FA20-1372-482B-A59D-E747FE044D23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F6E5-E73C-4877-A017-BE51F5790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2A3E-D40E-46AA-BC7C-92E83BBDA81C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AA70-FFF7-4435-BE39-1945DA819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352BD-4B01-49F2-B4FA-5DD8C8DEE27F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CB45B-2A1B-4458-8E39-42F4147F5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B928-AAA9-4C08-8192-ECF8E9AFA175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0930-FAB6-43E5-9220-6C542FC4A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0C7EB-D10B-4C98-BE69-1EE3D68113B5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390BCE-F68A-4DB7-8156-09EF911C5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5CFB-EA34-426D-A112-E2E09433A566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6B64-A464-47E9-B685-F35097D8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DCE9A-99FE-4F44-A499-419B998CB838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6FC70-3A0A-4BF1-AF30-C2029AA7D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B7CDD-7B9E-4FD5-A9FC-DEB7FC347D51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9AF459-ED9F-48E9-9494-0EAE7352C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B3FBC8-09CB-4D11-85CB-C94069A9F80F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2D5CE-8116-426A-8E26-A99AAB0F6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5AD4BE-1420-4A26-A0FC-3AB9F53D48A5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F46CE49-DCF3-4918-AE26-44DDE024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gif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2.bin"/><Relationship Id="rId4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gi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3.gi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7.jpeg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jpeg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gi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3004" y="958843"/>
            <a:ext cx="7772400" cy="898521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Лекция 14.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Колебания 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 descr="989988775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571604" y="714356"/>
            <a:ext cx="3071834" cy="5646754"/>
          </a:xfrm>
          <a:prstGeom prst="rect">
            <a:avLst/>
          </a:prstGeom>
        </p:spPr>
      </p:pic>
      <p:pic>
        <p:nvPicPr>
          <p:cNvPr id="8" name="Рисунок 7" descr="01008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2500306"/>
            <a:ext cx="2643206" cy="3524275"/>
          </a:xfrm>
          <a:prstGeom prst="rect">
            <a:avLst/>
          </a:prstGeom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212881" y="6457914"/>
            <a:ext cx="7859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Музыченко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Я.Б.,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1142976" y="642918"/>
            <a:ext cx="771530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Рассмотрим реальный контур с сопротивлением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- коэффициент затухания колебаний.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357554" y="4786322"/>
            <a:ext cx="3286148" cy="857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30163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Свободные затухающие колебания. </a:t>
            </a:r>
            <a:r>
              <a:rPr lang="en-US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LCR </a:t>
            </a: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контур 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10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5030788" y="1214438"/>
          <a:ext cx="2073275" cy="558800"/>
        </p:xfrm>
        <a:graphic>
          <a:graphicData uri="http://schemas.openxmlformats.org/presentationml/2006/ole">
            <p:oleObj spid="_x0000_s87042" name="Формула" r:id="rId4" imgW="888840" imgH="241200" progId="Equation.3">
              <p:embed/>
            </p:oleObj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1214414" y="5829324"/>
          <a:ext cx="1243012" cy="1028700"/>
        </p:xfrm>
        <a:graphic>
          <a:graphicData uri="http://schemas.openxmlformats.org/presentationml/2006/ole">
            <p:oleObj spid="_x0000_s87043" name="Формула" r:id="rId5" imgW="533160" imgH="444240" progId="Equation.3">
              <p:embed/>
            </p:oleObj>
          </a:graphicData>
        </a:graphic>
      </p:graphicFrame>
      <p:pic>
        <p:nvPicPr>
          <p:cNvPr id="18" name="Рисунок 17" descr="2-2-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5380" y="1133476"/>
            <a:ext cx="2305050" cy="2438400"/>
          </a:xfrm>
          <a:prstGeom prst="rect">
            <a:avLst/>
          </a:prstGeom>
        </p:spPr>
      </p:pic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4357686" y="2092325"/>
          <a:ext cx="3673475" cy="1265237"/>
        </p:xfrm>
        <a:graphic>
          <a:graphicData uri="http://schemas.openxmlformats.org/presentationml/2006/ole">
            <p:oleObj spid="_x0000_s87049" name="Формула" r:id="rId7" imgW="1574640" imgH="545760" progId="Equation.3">
              <p:embed/>
            </p:oleObj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3500430" y="3500438"/>
          <a:ext cx="3170238" cy="1058862"/>
        </p:xfrm>
        <a:graphic>
          <a:graphicData uri="http://schemas.openxmlformats.org/presentationml/2006/ole">
            <p:oleObj spid="_x0000_s87050" name="Формула" r:id="rId8" imgW="1358640" imgH="457200" progId="Equation.3">
              <p:embed/>
            </p:oleObj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3487738" y="4786322"/>
          <a:ext cx="3052762" cy="706438"/>
        </p:xfrm>
        <a:graphic>
          <a:graphicData uri="http://schemas.openxmlformats.org/presentationml/2006/ole">
            <p:oleObj spid="_x0000_s87051" name="Формула" r:id="rId9" imgW="130788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2-2-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1071546"/>
            <a:ext cx="4000528" cy="2661508"/>
          </a:xfrm>
          <a:prstGeom prst="rect">
            <a:avLst/>
          </a:prstGeom>
        </p:spPr>
      </p:pic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1142976" y="642918"/>
            <a:ext cx="771530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уравнения свободных затухающих колебаний:</a:t>
            </a: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86238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собственная частота:</a:t>
            </a:r>
          </a:p>
          <a:p>
            <a:pPr marL="3862388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862388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74738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74738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свободных затухающих колебаний: 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30163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Свободные затухающие колебания. </a:t>
            </a:r>
            <a:r>
              <a:rPr lang="en-US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LCR </a:t>
            </a: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контур 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60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11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4343429" y="1214422"/>
          <a:ext cx="4371975" cy="692150"/>
        </p:xfrm>
        <a:graphic>
          <a:graphicData uri="http://schemas.openxmlformats.org/presentationml/2006/ole">
            <p:oleObj spid="_x0000_s88071" name="Формула" r:id="rId5" imgW="1904760" imgH="304560" progId="Equation.3">
              <p:embed/>
            </p:oleObj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5572132" y="2578100"/>
          <a:ext cx="2359025" cy="779462"/>
        </p:xfrm>
        <a:graphic>
          <a:graphicData uri="http://schemas.openxmlformats.org/presentationml/2006/ole">
            <p:oleObj spid="_x0000_s88073" name="Формула" r:id="rId6" imgW="1028520" imgH="342720" progId="Equation.3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2768621" y="4071942"/>
          <a:ext cx="4803775" cy="1992313"/>
        </p:xfrm>
        <a:graphic>
          <a:graphicData uri="http://schemas.openxmlformats.org/presentationml/2006/ole">
            <p:oleObj spid="_x0000_s88074" name="Формула" r:id="rId7" imgW="2095200" imgH="876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1071570" y="642918"/>
            <a:ext cx="80010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/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Время релаксации </a:t>
            </a:r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– время за которое амплитуда колебаний уменьшается 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 (~ 2.7)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раз.</a:t>
            </a: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Коэффициент затухания </a:t>
            </a:r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β</a:t>
            </a:r>
            <a:endParaRPr lang="ru-RU" sz="24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Логарифмический декремент затухания </a:t>
            </a:r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λ</a:t>
            </a:r>
            <a:endParaRPr lang="ru-RU" sz="24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малых затуханиях (              )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30163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Характеристики затухающих колебаний 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89093" name="Object 7"/>
          <p:cNvGraphicFramePr>
            <a:graphicFrameLocks noChangeAspect="1"/>
          </p:cNvGraphicFramePr>
          <p:nvPr/>
        </p:nvGraphicFramePr>
        <p:xfrm>
          <a:off x="3854730" y="2214554"/>
          <a:ext cx="1788840" cy="1000132"/>
        </p:xfrm>
        <a:graphic>
          <a:graphicData uri="http://schemas.openxmlformats.org/presentationml/2006/ole">
            <p:oleObj spid="_x0000_s89093" name="Формула" r:id="rId4" imgW="812520" imgH="45720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3275013" y="3687763"/>
          <a:ext cx="3241675" cy="1055687"/>
        </p:xfrm>
        <a:graphic>
          <a:graphicData uri="http://schemas.openxmlformats.org/presentationml/2006/ole">
            <p:oleObj spid="_x0000_s89094" name="Формула" r:id="rId5" imgW="1473120" imgH="48240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4357686" y="5000636"/>
          <a:ext cx="1089028" cy="472512"/>
        </p:xfrm>
        <a:graphic>
          <a:graphicData uri="http://schemas.openxmlformats.org/presentationml/2006/ole">
            <p:oleObj spid="_x0000_s89095" name="Формула" r:id="rId6" imgW="698400" imgH="304560" progId="Equation.3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3929058" y="5561035"/>
          <a:ext cx="2432050" cy="1082675"/>
        </p:xfrm>
        <a:graphic>
          <a:graphicData uri="http://schemas.openxmlformats.org/presentationml/2006/ole">
            <p:oleObj spid="_x0000_s89096" name="Формула" r:id="rId7" imgW="110484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1071570" y="642918"/>
            <a:ext cx="800102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Добротность колебательного контура </a:t>
            </a:r>
            <a:r>
              <a:rPr 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– отношение запасенной энергии в контуре к энергии, теряемой системой за один период. </a:t>
            </a: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малых затуханиях (               )       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30163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Характеристики затухающих колебаний 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2428860" y="1928802"/>
          <a:ext cx="5254625" cy="1055687"/>
        </p:xfrm>
        <a:graphic>
          <a:graphicData uri="http://schemas.openxmlformats.org/presentationml/2006/ole">
            <p:oleObj spid="_x0000_s90115" name="Формула" r:id="rId4" imgW="2387520" imgH="48240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4357686" y="4643446"/>
          <a:ext cx="1089028" cy="472512"/>
        </p:xfrm>
        <a:graphic>
          <a:graphicData uri="http://schemas.openxmlformats.org/presentationml/2006/ole">
            <p:oleObj spid="_x0000_s90116" name="Формула" r:id="rId5" imgW="698400" imgH="304560" progId="Equation.3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4037025" y="5357826"/>
          <a:ext cx="2320925" cy="1082675"/>
        </p:xfrm>
        <a:graphic>
          <a:graphicData uri="http://schemas.openxmlformats.org/presentationml/2006/ole">
            <p:oleObj spid="_x0000_s90117" name="Формула" r:id="rId6" imgW="1054080" imgH="49500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4467228" y="3432948"/>
          <a:ext cx="1104904" cy="1067622"/>
        </p:xfrm>
        <a:graphic>
          <a:graphicData uri="http://schemas.openxmlformats.org/presentationml/2006/ole">
            <p:oleObj spid="_x0000_s90118" name="Формула" r:id="rId7" imgW="469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643174" y="2857496"/>
            <a:ext cx="4786346" cy="10715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1071570" y="642918"/>
            <a:ext cx="80010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колебания под действием внешней периодической силы. </a:t>
            </a: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- коэффициент затухания колебаний  </a:t>
            </a: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- собственная частота колебаний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30163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Вынужденные колебания 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14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2897207" y="1285860"/>
          <a:ext cx="4532313" cy="1058862"/>
        </p:xfrm>
        <a:graphic>
          <a:graphicData uri="http://schemas.openxmlformats.org/presentationml/2006/ole">
            <p:oleObj spid="_x0000_s91142" name="Формула" r:id="rId4" imgW="1942920" imgH="45720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2786050" y="2857496"/>
          <a:ext cx="4591050" cy="1030288"/>
        </p:xfrm>
        <a:graphic>
          <a:graphicData uri="http://schemas.openxmlformats.org/presentationml/2006/ole">
            <p:oleObj spid="_x0000_s91143" name="Формула" r:id="rId5" imgW="1968480" imgH="444240" progId="Equation.3">
              <p:embed/>
            </p:oleObj>
          </a:graphicData>
        </a:graphic>
      </p:graphicFrame>
      <p:graphicFrame>
        <p:nvGraphicFramePr>
          <p:cNvPr id="91144" name="Object 7"/>
          <p:cNvGraphicFramePr>
            <a:graphicFrameLocks noChangeAspect="1"/>
          </p:cNvGraphicFramePr>
          <p:nvPr/>
        </p:nvGraphicFramePr>
        <p:xfrm>
          <a:off x="1400162" y="4400564"/>
          <a:ext cx="1243012" cy="1028700"/>
        </p:xfrm>
        <a:graphic>
          <a:graphicData uri="http://schemas.openxmlformats.org/presentationml/2006/ole">
            <p:oleObj spid="_x0000_s91144" name="Формула" r:id="rId6" imgW="533160" imgH="444240" progId="Equation.3">
              <p:embed/>
            </p:oleObj>
          </a:graphicData>
        </a:graphic>
      </p:graphicFrame>
      <p:graphicFrame>
        <p:nvGraphicFramePr>
          <p:cNvPr id="91145" name="Object 9"/>
          <p:cNvGraphicFramePr>
            <a:graphicFrameLocks noChangeAspect="1"/>
          </p:cNvGraphicFramePr>
          <p:nvPr/>
        </p:nvGraphicFramePr>
        <p:xfrm>
          <a:off x="1217603" y="5426097"/>
          <a:ext cx="1925637" cy="1146175"/>
        </p:xfrm>
        <a:graphic>
          <a:graphicData uri="http://schemas.openxmlformats.org/presentationml/2006/ole">
            <p:oleObj spid="_x0000_s91145" name="Формула" r:id="rId7" imgW="82548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1071570" y="642918"/>
            <a:ext cx="80010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графики зависимостей амплитудных значений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q, I, U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частоты внешней вынуждающей силы.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30163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Резонансные кривые 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15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92166" name="Picture 6"/>
          <p:cNvPicPr>
            <a:picLocks noChangeAspect="1" noChangeArrowheads="1"/>
          </p:cNvPicPr>
          <p:nvPr/>
        </p:nvPicPr>
        <p:blipFill>
          <a:blip r:embed="rId4"/>
          <a:srcRect l="56833" t="14172" r="31369" b="66797"/>
          <a:stretch>
            <a:fillRect/>
          </a:stretch>
        </p:blipFill>
        <p:spPr bwMode="auto">
          <a:xfrm>
            <a:off x="1142976" y="1428736"/>
            <a:ext cx="3000396" cy="27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4857752" y="1928802"/>
          <a:ext cx="3141662" cy="1146175"/>
        </p:xfrm>
        <a:graphic>
          <a:graphicData uri="http://schemas.openxmlformats.org/presentationml/2006/ole">
            <p:oleObj spid="_x0000_s92167" name="Формула" r:id="rId5" imgW="134604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42918"/>
            <a:ext cx="78581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Колебания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периодические (квазипериодические) процессы, повторяющийся через одинаковые промежутки времени.  </a:t>
            </a:r>
          </a:p>
          <a:p>
            <a:pPr marL="8890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Гармонические колебания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процессы, при которых колеблющаяся величина меняется по закону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Свободные колебания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Вынужденные колебания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Автоколебания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(Не) затухающие колебания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 природе возникновения различают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механические и электромагнитные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колебания.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Типы колебаний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42918"/>
            <a:ext cx="4500594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Гармоническое колебание: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Амплитуда </a:t>
            </a: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Частота колебаний 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Циклическая (круговая) частота 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Начальная фаза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3714752"/>
            <a:ext cx="214314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Характеристики колебаний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24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920876" y="1384289"/>
          <a:ext cx="2794000" cy="473075"/>
        </p:xfrm>
        <a:graphic>
          <a:graphicData uri="http://schemas.openxmlformats.org/presentationml/2006/ole">
            <p:oleObj spid="_x0000_s79874" name="Формула" r:id="rId4" imgW="1409400" imgH="241200" progId="Equation.3">
              <p:embed/>
            </p:oleObj>
          </a:graphicData>
        </a:graphic>
      </p:graphicFrame>
      <p:pic>
        <p:nvPicPr>
          <p:cNvPr id="8" name="Рисунок 7" descr="010080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7851" y="1071546"/>
            <a:ext cx="3321867" cy="4429156"/>
          </a:xfrm>
          <a:prstGeom prst="rect">
            <a:avLst/>
          </a:prstGeom>
        </p:spPr>
      </p:pic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928926" y="2241545"/>
          <a:ext cx="403225" cy="473075"/>
        </p:xfrm>
        <a:graphic>
          <a:graphicData uri="http://schemas.openxmlformats.org/presentationml/2006/ole">
            <p:oleObj spid="_x0000_s79875" name="Формула" r:id="rId6" imgW="203040" imgH="24120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516186" y="3714752"/>
          <a:ext cx="1912938" cy="1057275"/>
        </p:xfrm>
        <a:graphic>
          <a:graphicData uri="http://schemas.openxmlformats.org/presentationml/2006/ole">
            <p:oleObj spid="_x0000_s79876" name="Формула" r:id="rId7" imgW="863280" imgH="482400" progId="Equation.3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71875" y="6170635"/>
          <a:ext cx="454025" cy="473075"/>
        </p:xfrm>
        <a:graphic>
          <a:graphicData uri="http://schemas.openxmlformats.org/presentationml/2006/ole">
            <p:oleObj spid="_x0000_s79877" name="Формула" r:id="rId8" imgW="2286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78493"/>
            <a:ext cx="785818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Гармонический осциллятор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система, совершающая колебания под действием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квази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)упругой силы.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236788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Скорость движения колеблющейся точки: </a:t>
            </a:r>
          </a:p>
          <a:p>
            <a:pPr marL="2236788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236788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Ускорение:  </a:t>
            </a:r>
          </a:p>
          <a:p>
            <a:pPr marL="2236788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588" algn="just"/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закон Ньютона:</a:t>
            </a:r>
          </a:p>
          <a:p>
            <a:pPr marL="1588" algn="just"/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588" algn="just"/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588" algn="just"/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5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Уравнение свободных </a:t>
            </a:r>
          </a:p>
          <a:p>
            <a:pPr marL="15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колебаний: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857752" y="5786430"/>
            <a:ext cx="2500330" cy="857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Механические колебания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4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262438" y="1714500"/>
          <a:ext cx="3271837" cy="473075"/>
        </p:xfrm>
        <a:graphic>
          <a:graphicData uri="http://schemas.openxmlformats.org/presentationml/2006/ole">
            <p:oleObj spid="_x0000_s78850" name="Формула" r:id="rId4" imgW="1650960" imgH="241200" progId="Equation.3">
              <p:embed/>
            </p:oleObj>
          </a:graphicData>
        </a:graphic>
      </p:graphicFrame>
      <p:pic>
        <p:nvPicPr>
          <p:cNvPr id="12" name="Рисунок 11" descr="0100804.gif"/>
          <p:cNvPicPr>
            <a:picLocks noChangeAspect="1"/>
          </p:cNvPicPr>
          <p:nvPr/>
        </p:nvPicPr>
        <p:blipFill>
          <a:blip r:embed="rId5"/>
          <a:srcRect l="15000" t="5192" r="17499" b="3942"/>
          <a:stretch>
            <a:fillRect/>
          </a:stretch>
        </p:blipFill>
        <p:spPr>
          <a:xfrm>
            <a:off x="1285852" y="1571612"/>
            <a:ext cx="1857388" cy="2500330"/>
          </a:xfrm>
          <a:prstGeom prst="rect">
            <a:avLst/>
          </a:prstGeom>
        </p:spPr>
      </p:pic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4486275" y="3027363"/>
          <a:ext cx="3675063" cy="473075"/>
        </p:xfrm>
        <a:graphic>
          <a:graphicData uri="http://schemas.openxmlformats.org/presentationml/2006/ole">
            <p:oleObj spid="_x0000_s78852" name="Формула" r:id="rId6" imgW="1854000" imgH="241200" progId="Equation.3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4572000" y="3786190"/>
          <a:ext cx="3749675" cy="598488"/>
        </p:xfrm>
        <a:graphic>
          <a:graphicData uri="http://schemas.openxmlformats.org/presentationml/2006/ole">
            <p:oleObj spid="_x0000_s78853" name="Формула" r:id="rId7" imgW="1892160" imgH="304560" progId="Equation.3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3143250" y="4786313"/>
          <a:ext cx="4297363" cy="714375"/>
        </p:xfrm>
        <a:graphic>
          <a:graphicData uri="http://schemas.openxmlformats.org/presentationml/2006/ole">
            <p:oleObj spid="_x0000_s78855" name="Формула" r:id="rId8" imgW="1815840" imgH="304560" progId="Equation.3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5068888" y="5832475"/>
          <a:ext cx="2005012" cy="711200"/>
        </p:xfrm>
        <a:graphic>
          <a:graphicData uri="http://schemas.openxmlformats.org/presentationml/2006/ole">
            <p:oleObj spid="_x0000_s78856" name="Формула" r:id="rId9" imgW="85068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2928926" y="2143116"/>
            <a:ext cx="60007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Математический маятник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механическая система, состоящая из материальной точки, подвешенной на невесомой нерастяжимой нити длиной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совершающая колебания в однородном поле сил тяжести.</a:t>
            </a: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момент инерции;</a:t>
            </a:r>
          </a:p>
          <a:p>
            <a:pPr marL="538163"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l‘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– расстояние от оси вращения до центра масс.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Пружинный маятник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5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786182" y="642918"/>
          <a:ext cx="2527298" cy="1039729"/>
        </p:xfrm>
        <a:graphic>
          <a:graphicData uri="http://schemas.openxmlformats.org/presentationml/2006/ole">
            <p:oleObj spid="_x0000_s80902" name="Формула" r:id="rId4" imgW="1193760" imgH="495000" progId="Equation.3">
              <p:embed/>
            </p:oleObj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000100" y="1643050"/>
            <a:ext cx="7772400" cy="684193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Математический маятник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5" name="Рисунок 14" descr="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2143116"/>
            <a:ext cx="1719661" cy="2286016"/>
          </a:xfrm>
          <a:prstGeom prst="rect">
            <a:avLst/>
          </a:prstGeom>
        </p:spPr>
      </p:pic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4787915" y="4000504"/>
          <a:ext cx="1712911" cy="1122404"/>
        </p:xfrm>
        <a:graphic>
          <a:graphicData uri="http://schemas.openxmlformats.org/presentationml/2006/ole">
            <p:oleObj spid="_x0000_s80903" name="Формула" r:id="rId6" imgW="787320" imgH="520560" progId="Equation.3">
              <p:embed/>
            </p:oleObj>
          </a:graphicData>
        </a:graphic>
      </p:graphicFrame>
      <p:sp>
        <p:nvSpPr>
          <p:cNvPr id="22" name="Заголовок 1"/>
          <p:cNvSpPr txBox="1">
            <a:spLocks/>
          </p:cNvSpPr>
          <p:nvPr/>
        </p:nvSpPr>
        <p:spPr>
          <a:xfrm>
            <a:off x="1071538" y="4786322"/>
            <a:ext cx="7772400" cy="684193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Физический маятник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1203317" y="5449909"/>
          <a:ext cx="2154237" cy="1122363"/>
        </p:xfrm>
        <a:graphic>
          <a:graphicData uri="http://schemas.openxmlformats.org/presentationml/2006/ole">
            <p:oleObj spid="_x0000_s80904" name="Формула" r:id="rId7" imgW="99036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00100" y="1071546"/>
            <a:ext cx="79296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гармонических колебаниях происходит периодическое превращение кинетической энергии в потенциальную и наоборот.</a:t>
            </a: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Превращения энергии при свободных механических колебаниях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6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3" name="Рисунок 12" descr="167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2428868"/>
            <a:ext cx="2594833" cy="2143140"/>
          </a:xfrm>
          <a:prstGeom prst="rect">
            <a:avLst/>
          </a:prstGeom>
        </p:spPr>
      </p:pic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4071934" y="2428868"/>
          <a:ext cx="4668838" cy="1093787"/>
        </p:xfrm>
        <a:graphic>
          <a:graphicData uri="http://schemas.openxmlformats.org/presentationml/2006/ole">
            <p:oleObj spid="_x0000_s81925" name="Формула" r:id="rId5" imgW="2145960" imgH="507960" progId="Equation.3">
              <p:embed/>
            </p:oleObj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4143372" y="3714752"/>
          <a:ext cx="2265363" cy="1093787"/>
        </p:xfrm>
        <a:graphic>
          <a:graphicData uri="http://schemas.openxmlformats.org/presentationml/2006/ole">
            <p:oleObj spid="_x0000_s81926" name="Формула" r:id="rId6" imgW="1041120" imgH="507960" progId="Equation.3">
              <p:embed/>
            </p:oleObj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6715140" y="3721110"/>
          <a:ext cx="2265363" cy="1065212"/>
        </p:xfrm>
        <a:graphic>
          <a:graphicData uri="http://schemas.openxmlformats.org/presentationml/2006/ole">
            <p:oleObj spid="_x0000_s81927" name="Формула" r:id="rId7" imgW="1041120" imgH="495000" progId="Equation.3">
              <p:embed/>
            </p:oleObj>
          </a:graphicData>
        </a:graphic>
      </p:graphicFrame>
      <p:pic>
        <p:nvPicPr>
          <p:cNvPr id="19" name="Рисунок 18" descr="2-4-1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0430" y="4857760"/>
            <a:ext cx="3571875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143504" y="4572008"/>
            <a:ext cx="2500330" cy="857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Электромагнитные колебания. Колебательный контур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16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7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5451496" y="2446341"/>
          <a:ext cx="2192338" cy="1554163"/>
        </p:xfrm>
        <a:graphic>
          <a:graphicData uri="http://schemas.openxmlformats.org/presentationml/2006/ole">
            <p:oleObj spid="_x0000_s82946" name="Формула" r:id="rId4" imgW="939600" imgH="672840" progId="Equation.3">
              <p:embed/>
            </p:oleObj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5715008" y="1624004"/>
          <a:ext cx="1409700" cy="519112"/>
        </p:xfrm>
        <a:graphic>
          <a:graphicData uri="http://schemas.openxmlformats.org/presentationml/2006/ole">
            <p:oleObj spid="_x0000_s82947" name="Формула" r:id="rId5" imgW="647640" imgH="241200" progId="Equation.3">
              <p:embed/>
            </p:oleObj>
          </a:graphicData>
        </a:graphic>
      </p:graphicFrame>
      <p:pic>
        <p:nvPicPr>
          <p:cNvPr id="14" name="Рисунок 13" descr="989988775.jpg"/>
          <p:cNvPicPr>
            <a:picLocks noChangeAspect="1"/>
          </p:cNvPicPr>
          <p:nvPr/>
        </p:nvPicPr>
        <p:blipFill>
          <a:blip r:embed="rId6">
            <a:lum bright="10000"/>
          </a:blip>
          <a:stretch>
            <a:fillRect/>
          </a:stretch>
        </p:blipFill>
        <p:spPr>
          <a:xfrm>
            <a:off x="1357290" y="1142984"/>
            <a:ext cx="3071834" cy="5646754"/>
          </a:xfrm>
          <a:prstGeom prst="rect">
            <a:avLst/>
          </a:prstGeom>
        </p:spPr>
      </p:pic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5429256" y="4572008"/>
          <a:ext cx="2014537" cy="704850"/>
        </p:xfrm>
        <a:graphic>
          <a:graphicData uri="http://schemas.openxmlformats.org/presentationml/2006/ole">
            <p:oleObj spid="_x0000_s82950" name="Формула" r:id="rId7" imgW="863280" imgH="304560" progId="Equation.3">
              <p:embed/>
            </p:oleObj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4075122" y="5572140"/>
          <a:ext cx="1925638" cy="1146175"/>
        </p:xfrm>
        <a:graphic>
          <a:graphicData uri="http://schemas.openxmlformats.org/presentationml/2006/ole">
            <p:oleObj spid="_x0000_s82951" name="Формула" r:id="rId8" imgW="825480" imgH="495000" progId="Equation.3">
              <p:embed/>
            </p:oleObj>
          </a:graphicData>
        </a:graphic>
      </p:graphicFrame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5929322" y="5741275"/>
            <a:ext cx="30718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собственная частота колебаний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Аналогии между </a:t>
            </a:r>
            <a:r>
              <a:rPr lang="en-US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LC</a:t>
            </a: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контуром и пружинным маятником (</a:t>
            </a:r>
            <a:r>
              <a:rPr lang="ru-RU" sz="3000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гарм</a:t>
            </a: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осциллятором)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8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6200801" y="4572008"/>
          <a:ext cx="2014537" cy="704850"/>
        </p:xfrm>
        <a:graphic>
          <a:graphicData uri="http://schemas.openxmlformats.org/presentationml/2006/ole">
            <p:oleObj spid="_x0000_s83972" name="Формула" r:id="rId4" imgW="863280" imgH="304560" progId="Equation.3">
              <p:embed/>
            </p:oleObj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1704975" y="5643563"/>
          <a:ext cx="1658938" cy="1146175"/>
        </p:xfrm>
        <a:graphic>
          <a:graphicData uri="http://schemas.openxmlformats.org/presentationml/2006/ole">
            <p:oleObj spid="_x0000_s83973" name="Формула" r:id="rId5" imgW="711000" imgH="495000" progId="Equation.3">
              <p:embed/>
            </p:oleObj>
          </a:graphicData>
        </a:graphic>
      </p:graphicFrame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2643174" y="5253351"/>
            <a:ext cx="5286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Собственная частота колебаний</a:t>
            </a:r>
          </a:p>
        </p:txBody>
      </p:sp>
      <p:pic>
        <p:nvPicPr>
          <p:cNvPr id="13" name="Рисунок 12" descr="2-2-2.gif"/>
          <p:cNvPicPr>
            <a:picLocks noChangeAspect="1"/>
          </p:cNvPicPr>
          <p:nvPr/>
        </p:nvPicPr>
        <p:blipFill>
          <a:blip r:embed="rId6"/>
          <a:srcRect l="4011" t="6608" r="45104" b="7488"/>
          <a:stretch>
            <a:fillRect/>
          </a:stretch>
        </p:blipFill>
        <p:spPr>
          <a:xfrm>
            <a:off x="1142976" y="1069083"/>
            <a:ext cx="3000396" cy="3074297"/>
          </a:xfrm>
          <a:prstGeom prst="rect">
            <a:avLst/>
          </a:prstGeom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714877" y="1071546"/>
          <a:ext cx="4214841" cy="305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680"/>
                <a:gridCol w="2280161"/>
              </a:tblGrid>
              <a:tr h="660138"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Механические величины</a:t>
                      </a:r>
                      <a:endParaRPr lang="ru-RU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Электромагнит-ные</a:t>
                      </a:r>
                      <a:r>
                        <a:rPr lang="ru-RU" sz="2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величины</a:t>
                      </a:r>
                      <a:endParaRPr lang="ru-RU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446">
                <a:tc>
                  <a:txBody>
                    <a:bodyPr/>
                    <a:lstStyle/>
                    <a:p>
                      <a:pPr algn="ctr"/>
                      <a:r>
                        <a:rPr lang="en-US" sz="26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6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lang="ru-RU" sz="26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l-GR" sz="26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υ</a:t>
                      </a:r>
                      <a:endParaRPr lang="ru-RU" sz="26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6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0138">
                <a:tc>
                  <a:txBody>
                    <a:bodyPr/>
                    <a:lstStyle/>
                    <a:p>
                      <a:pPr algn="ctr"/>
                      <a:endParaRPr lang="ru-RU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0138">
                <a:tc>
                  <a:txBody>
                    <a:bodyPr/>
                    <a:lstStyle/>
                    <a:p>
                      <a:pPr algn="ctr"/>
                      <a:endParaRPr lang="ru-RU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5250027" y="2827336"/>
          <a:ext cx="965047" cy="530226"/>
        </p:xfrm>
        <a:graphic>
          <a:graphicData uri="http://schemas.openxmlformats.org/presentationml/2006/ole">
            <p:oleObj spid="_x0000_s83974" name="Формула" r:id="rId7" imgW="482400" imgH="266400" progId="Equation.3">
              <p:embed/>
            </p:oleObj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7366000" y="2824162"/>
          <a:ext cx="1092200" cy="604838"/>
        </p:xfrm>
        <a:graphic>
          <a:graphicData uri="http://schemas.openxmlformats.org/presentationml/2006/ole">
            <p:oleObj spid="_x0000_s83975" name="Формула" r:id="rId8" imgW="545760" imgH="304560" progId="Equation.3">
              <p:embed/>
            </p:oleObj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5138738" y="3470279"/>
          <a:ext cx="1117600" cy="530225"/>
        </p:xfrm>
        <a:graphic>
          <a:graphicData uri="http://schemas.openxmlformats.org/presentationml/2006/ole">
            <p:oleObj spid="_x0000_s83976" name="Формула" r:id="rId9" imgW="558720" imgH="266400" progId="Equation.3">
              <p:embed/>
            </p:oleObj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7408863" y="3470279"/>
          <a:ext cx="1016000" cy="530225"/>
        </p:xfrm>
        <a:graphic>
          <a:graphicData uri="http://schemas.openxmlformats.org/presentationml/2006/ole">
            <p:oleObj spid="_x0000_s83977" name="Формула" r:id="rId10" imgW="507960" imgH="266400" progId="Equation.3">
              <p:embed/>
            </p:oleObj>
          </a:graphicData>
        </a:graphic>
      </p:graphicFrame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1857356" y="4214818"/>
            <a:ext cx="6143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Уравнение свободных колебаний</a:t>
            </a:r>
          </a:p>
        </p:txBody>
      </p:sp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6357950" y="5568973"/>
          <a:ext cx="1925638" cy="1146175"/>
        </p:xfrm>
        <a:graphic>
          <a:graphicData uri="http://schemas.openxmlformats.org/presentationml/2006/ole">
            <p:oleObj spid="_x0000_s83978" name="Формула" r:id="rId11" imgW="825480" imgH="495000" progId="Equation.3">
              <p:embed/>
            </p:oleObj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2000232" y="4572008"/>
          <a:ext cx="1984375" cy="704850"/>
        </p:xfrm>
        <a:graphic>
          <a:graphicData uri="http://schemas.openxmlformats.org/presentationml/2006/ole">
            <p:oleObj spid="_x0000_s83979" name="Формула" r:id="rId12" imgW="85068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9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1000100" y="181253"/>
            <a:ext cx="80724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уравнения свободных колебаний для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LC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контура:</a:t>
            </a: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Сила тока в цепи:</a:t>
            </a: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незатухающих свободных колебаний (формула Томсона):</a:t>
            </a:r>
          </a:p>
        </p:txBody>
      </p:sp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3694127" y="5426097"/>
          <a:ext cx="3021013" cy="1146175"/>
        </p:xfrm>
        <a:graphic>
          <a:graphicData uri="http://schemas.openxmlformats.org/presentationml/2006/ole">
            <p:oleObj spid="_x0000_s85000" name="Формула" r:id="rId4" imgW="1295280" imgH="495000" progId="Equation.3">
              <p:embed/>
            </p:oleObj>
          </a:graphicData>
        </a:graphic>
      </p:graphicFrame>
      <p:graphicFrame>
        <p:nvGraphicFramePr>
          <p:cNvPr id="85001" name="Object 7"/>
          <p:cNvGraphicFramePr>
            <a:graphicFrameLocks noChangeAspect="1"/>
          </p:cNvGraphicFramePr>
          <p:nvPr/>
        </p:nvGraphicFramePr>
        <p:xfrm>
          <a:off x="3143240" y="928670"/>
          <a:ext cx="3643338" cy="547787"/>
        </p:xfrm>
        <a:graphic>
          <a:graphicData uri="http://schemas.openxmlformats.org/presentationml/2006/ole">
            <p:oleObj spid="_x0000_s85001" name="Формула" r:id="rId5" imgW="1587240" imgH="241200" progId="Equation.3">
              <p:embed/>
            </p:oleObj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714612" y="3500438"/>
          <a:ext cx="4308954" cy="631825"/>
        </p:xfrm>
        <a:graphic>
          <a:graphicData uri="http://schemas.openxmlformats.org/presentationml/2006/ole">
            <p:oleObj spid="_x0000_s85002" name="Формула" r:id="rId6" imgW="1282680" imgH="190440" progId="Equation.3">
              <p:embed/>
            </p:oleObj>
          </a:graphicData>
        </a:graphic>
      </p:graphicFrame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2786050" y="1749420"/>
          <a:ext cx="4576762" cy="1036638"/>
        </p:xfrm>
        <a:graphic>
          <a:graphicData uri="http://schemas.openxmlformats.org/presentationml/2006/ole">
            <p:oleObj spid="_x0000_s85003" name="Формула" r:id="rId7" imgW="19936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86169</TotalTime>
  <Words>429</Words>
  <Application>Microsoft Office PowerPoint</Application>
  <PresentationFormat>Экран (4:3)</PresentationFormat>
  <Paragraphs>246</Paragraphs>
  <Slides>15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Солнцестояние</vt:lpstr>
      <vt:lpstr>Формула</vt:lpstr>
      <vt:lpstr>Лекция 14.  Колебания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Механика. Молекулярная физика. Термодинамика.</dc:title>
  <dc:creator>Yana</dc:creator>
  <cp:lastModifiedBy>Yana</cp:lastModifiedBy>
  <cp:revision>1569</cp:revision>
  <dcterms:created xsi:type="dcterms:W3CDTF">2010-08-31T07:49:46Z</dcterms:created>
  <dcterms:modified xsi:type="dcterms:W3CDTF">2011-12-27T15:19:02Z</dcterms:modified>
</cp:coreProperties>
</file>