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80" r:id="rId4"/>
    <p:sldId id="276" r:id="rId5"/>
    <p:sldId id="261" r:id="rId6"/>
    <p:sldId id="269" r:id="rId7"/>
    <p:sldId id="281" r:id="rId8"/>
    <p:sldId id="277" r:id="rId9"/>
    <p:sldId id="270" r:id="rId10"/>
    <p:sldId id="259" r:id="rId11"/>
    <p:sldId id="278" r:id="rId12"/>
    <p:sldId id="272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08C5-C465-4B5A-92FF-32D8D2DCFEAD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C1A8-77D8-4685-A876-89F6BBC7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76AEF-2917-4A7D-BBA7-7A4D998522D8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4AF5-2AF8-40FE-8AF8-1CBD6788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EB9A-13C1-470C-8A17-E3A83734AF44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1CAE-C17D-4328-BB85-7DDD28B1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20-1372-482B-A59D-E747FE044D23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F6E5-E73C-4877-A017-BE51F57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A3E-D40E-46AA-BC7C-92E83BBDA81C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AA70-FFF7-4435-BE39-1945DA8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352BD-4B01-49F2-B4FA-5DD8C8DEE27F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CB45B-2A1B-4458-8E39-42F4147F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928-AAA9-4C08-8192-ECF8E9AFA17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930-FAB6-43E5-9220-6C542FC4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0C7EB-D10B-4C98-BE69-1EE3D68113B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BCE-F68A-4DB7-8156-09EF911C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CFB-EA34-426D-A112-E2E09433A566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B64-A464-47E9-B685-F35097D8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DCE9A-99FE-4F44-A499-419B998CB838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6FC70-3A0A-4BF1-AF30-C2029AA7D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7CDD-7B9E-4FD5-A9FC-DEB7FC347D51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AF459-ED9F-48E9-9494-0EAE735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3FBC8-09CB-4D11-85CB-C94069A9F80F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2D5CE-8116-426A-8E26-A99AAB0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5AD4BE-1420-4A26-A0FC-3AB9F53D48A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6CE49-DCF3-4918-AE26-44DDE02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500042"/>
            <a:ext cx="7772400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  <a:t>Лекция 8. </a:t>
            </a:r>
            <a:b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  <a:t>Магнитное поле  </a:t>
            </a:r>
            <a:endParaRPr lang="ru-RU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28_03_Earth_magnetic_field.jpg"/>
          <p:cNvPicPr>
            <a:picLocks noChangeAspect="1"/>
          </p:cNvPicPr>
          <p:nvPr/>
        </p:nvPicPr>
        <p:blipFill>
          <a:blip r:embed="rId3"/>
          <a:srcRect l="3364" t="3471" r="4112" b="8010"/>
          <a:stretch>
            <a:fillRect/>
          </a:stretch>
        </p:blipFill>
        <p:spPr>
          <a:xfrm>
            <a:off x="1428728" y="2143116"/>
            <a:ext cx="3235721" cy="3000396"/>
          </a:xfrm>
          <a:prstGeom prst="rect">
            <a:avLst/>
          </a:prstGeom>
        </p:spPr>
      </p:pic>
      <p:pic>
        <p:nvPicPr>
          <p:cNvPr id="4" name="Рисунок 3" descr="t041616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286256"/>
            <a:ext cx="3163824" cy="2072640"/>
          </a:xfrm>
          <a:prstGeom prst="rect">
            <a:avLst/>
          </a:prstGeom>
        </p:spPr>
      </p:pic>
      <p:pic>
        <p:nvPicPr>
          <p:cNvPr id="6" name="Рисунок 5" descr="713px-Дорожный_компас_(2).jpg"/>
          <p:cNvPicPr>
            <a:picLocks noChangeAspect="1"/>
          </p:cNvPicPr>
          <p:nvPr/>
        </p:nvPicPr>
        <p:blipFill>
          <a:blip r:embed="rId5"/>
          <a:srcRect l="5048" t="5882" r="10800"/>
          <a:stretch>
            <a:fillRect/>
          </a:stretch>
        </p:blipFill>
        <p:spPr>
          <a:xfrm>
            <a:off x="6072198" y="2071678"/>
            <a:ext cx="2428892" cy="2285992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12881" y="6457914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Направление силы Лоренца (магнитной силы) определяется по правилу левой руки. </a:t>
            </a: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Вектор силы всегда перпендикулярен направлению скорости, →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магнитная сила не совершает работы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т.е. энергия частицы, движущейся в постоянном магнитном поле, остается постоянной (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Правая тройка векторов (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B, F, 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Направление силы Лоренца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7" name="Рисунок 16" descr="Pravilo_levoy_ru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714752"/>
            <a:ext cx="3357586" cy="228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 Ампера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Сила, действующая на элемент проводника с током – Сила Ампера: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 взаимодействия проводников с током конечных размеров складывается из взаимодействия отдельных элементов тока.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1857364"/>
            <a:ext cx="271464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517647" y="1925632"/>
          <a:ext cx="2554287" cy="717550"/>
        </p:xfrm>
        <a:graphic>
          <a:graphicData uri="http://schemas.openxmlformats.org/presentationml/2006/ole">
            <p:oleObj spid="_x0000_s78853" name="Формула" r:id="rId4" imgW="990360" imgH="279360" progId="Equation.3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3929058" y="4283086"/>
          <a:ext cx="2127250" cy="717550"/>
        </p:xfrm>
        <a:graphic>
          <a:graphicData uri="http://schemas.openxmlformats.org/presentationml/2006/ole">
            <p:oleObj spid="_x0000_s78854" name="Формула" r:id="rId5" imgW="825480" imgH="279360" progId="Equation.3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859364" y="1951032"/>
          <a:ext cx="3570288" cy="620712"/>
        </p:xfrm>
        <a:graphic>
          <a:graphicData uri="http://schemas.openxmlformats.org/presentationml/2006/ole">
            <p:oleObj spid="_x0000_s78855" name="Формула" r:id="rId6" imgW="1384200" imgH="241200" progId="Equation.3">
              <p:embed/>
            </p:oleObj>
          </a:graphicData>
        </a:graphic>
      </p:graphicFrame>
      <p:pic>
        <p:nvPicPr>
          <p:cNvPr id="22" name="Рисунок 21" descr="Mag_f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464344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Движущийся заряд создает магнитное поле, индукция которого вычисляется по формуле (опытный факт):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- вектор, проведенный от заряда в точку, в которой определяется магнитная индукция,</a:t>
            </a: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- магнитная постоянная,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- скорость движения заряда.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000240"/>
            <a:ext cx="3286148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Магнитное поле движущегося заряда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5538" name="Object 5"/>
          <p:cNvGraphicFramePr>
            <a:graphicFrameLocks noChangeAspect="1"/>
          </p:cNvGraphicFramePr>
          <p:nvPr/>
        </p:nvGraphicFramePr>
        <p:xfrm>
          <a:off x="3429000" y="2076450"/>
          <a:ext cx="2751138" cy="1352550"/>
        </p:xfrm>
        <a:graphic>
          <a:graphicData uri="http://schemas.openxmlformats.org/presentationml/2006/ole">
            <p:oleObj spid="_x0000_s66562" name="Формула" r:id="rId4" imgW="977760" imgH="4824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322368" y="3500438"/>
          <a:ext cx="335917" cy="427037"/>
        </p:xfrm>
        <a:graphic>
          <a:graphicData uri="http://schemas.openxmlformats.org/presentationml/2006/ole">
            <p:oleObj spid="_x0000_s66563" name="Формула" r:id="rId5" imgW="139680" imgH="17748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214415" y="4562566"/>
          <a:ext cx="3214710" cy="652384"/>
        </p:xfrm>
        <a:graphic>
          <a:graphicData uri="http://schemas.openxmlformats.org/presentationml/2006/ole">
            <p:oleObj spid="_x0000_s66564" name="Формула" r:id="rId6" imgW="1498320" imgH="30456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214438" y="5429264"/>
          <a:ext cx="357166" cy="519120"/>
        </p:xfrm>
        <a:graphic>
          <a:graphicData uri="http://schemas.openxmlformats.org/presentationml/2006/ole">
            <p:oleObj spid="_x0000_s66565" name="Формула" r:id="rId7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57752" y="2857496"/>
            <a:ext cx="3286148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1820 г. – исследования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Савара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 взаимодействию проводников с током, Лаплас проанализировал их данные и установил закон, по которому рассчитывается магнитная индукция элемента проводника с током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- вектор, совпадающий с элементом тока, и направленный в ту же сторону, куда течет ток.            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</a:t>
            </a:r>
            <a:r>
              <a:rPr lang="ru-RU" sz="34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Био-Савара-Лапласа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786314" y="4572008"/>
          <a:ext cx="552429" cy="583880"/>
        </p:xfrm>
        <a:graphic>
          <a:graphicData uri="http://schemas.openxmlformats.org/presentationml/2006/ole">
            <p:oleObj spid="_x0000_s65541" name="Формула" r:id="rId4" imgW="228600" imgH="241200" progId="Equation.3">
              <p:embed/>
            </p:oleObj>
          </a:graphicData>
        </a:graphic>
      </p:graphicFrame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4929190" y="2881313"/>
          <a:ext cx="3108325" cy="1458912"/>
        </p:xfrm>
        <a:graphic>
          <a:graphicData uri="http://schemas.openxmlformats.org/presentationml/2006/ole">
            <p:oleObj spid="_x0000_s65542" name="Формула" r:id="rId5" imgW="1104840" imgH="520560" progId="Equation.3">
              <p:embed/>
            </p:oleObj>
          </a:graphicData>
        </a:graphic>
      </p:graphicFrame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6"/>
          <a:srcRect l="56589" t="32422" r="31332" b="44140"/>
          <a:stretch>
            <a:fillRect/>
          </a:stretch>
        </p:blipFill>
        <p:spPr bwMode="auto">
          <a:xfrm>
            <a:off x="1547791" y="2928934"/>
            <a:ext cx="2881333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00100" y="30163"/>
            <a:ext cx="81439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Магнитное поле прямого бесконечного тока</a:t>
            </a:r>
            <a:endParaRPr lang="ru-RU" sz="33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3786182" y="958850"/>
          <a:ext cx="5387975" cy="2470150"/>
        </p:xfrm>
        <a:graphic>
          <a:graphicData uri="http://schemas.openxmlformats.org/presentationml/2006/ole">
            <p:oleObj spid="_x0000_s67587" name="Формула" r:id="rId4" imgW="2120760" imgH="977760" progId="Equation.3">
              <p:embed/>
            </p:oleObj>
          </a:graphicData>
        </a:graphic>
      </p:graphicFrame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 l="39828" t="64453" r="49740" b="14062"/>
          <a:stretch>
            <a:fillRect/>
          </a:stretch>
        </p:blipFill>
        <p:spPr bwMode="auto">
          <a:xfrm>
            <a:off x="1142976" y="714356"/>
            <a:ext cx="2714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429124" y="3786190"/>
          <a:ext cx="1773237" cy="1155700"/>
        </p:xfrm>
        <a:graphic>
          <a:graphicData uri="http://schemas.openxmlformats.org/presentationml/2006/ole">
            <p:oleObj spid="_x0000_s67589" name="Формула" r:id="rId6" imgW="698400" imgH="4572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6929454" y="3714752"/>
          <a:ext cx="1933575" cy="1155700"/>
        </p:xfrm>
        <a:graphic>
          <a:graphicData uri="http://schemas.openxmlformats.org/presentationml/2006/ole">
            <p:oleObj spid="_x0000_s67590" name="Формула" r:id="rId7" imgW="761760" imgH="457200" progId="Equation.3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476641" y="5286388"/>
          <a:ext cx="3452813" cy="1155700"/>
        </p:xfrm>
        <a:graphic>
          <a:graphicData uri="http://schemas.openxmlformats.org/presentationml/2006/ole">
            <p:oleObj spid="_x0000_s67591" name="Формула" r:id="rId8" imgW="1358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Магнитное поле прямого тока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1000156" y="2714620"/>
          <a:ext cx="8001000" cy="1444625"/>
        </p:xfrm>
        <a:graphic>
          <a:graphicData uri="http://schemas.openxmlformats.org/presentationml/2006/ole">
            <p:oleObj spid="_x0000_s68613" name="Формула" r:id="rId4" imgW="3149280" imgH="571320" progId="Equation.3">
              <p:embed/>
            </p:oleObj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2036382"/>
            <a:ext cx="78581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бесконечного проводника: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отрезка проводника с током: 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643174" y="785794"/>
          <a:ext cx="4451350" cy="1155700"/>
        </p:xfrm>
        <a:graphic>
          <a:graphicData uri="http://schemas.openxmlformats.org/presentationml/2006/ole">
            <p:oleObj spid="_x0000_s68614" name="Формула" r:id="rId5" imgW="1752480" imgH="45720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538299" y="5059382"/>
          <a:ext cx="4676775" cy="1155700"/>
        </p:xfrm>
        <a:graphic>
          <a:graphicData uri="http://schemas.openxmlformats.org/presentationml/2006/ole">
            <p:oleObj spid="_x0000_s68615" name="Формула" r:id="rId6" imgW="1841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000364" y="5214950"/>
            <a:ext cx="4143404" cy="1643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Магнитное поле кругового тока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037041" y="744536"/>
          <a:ext cx="4678363" cy="2470150"/>
        </p:xfrm>
        <a:graphic>
          <a:graphicData uri="http://schemas.openxmlformats.org/presentationml/2006/ole">
            <p:oleObj spid="_x0000_s69637" name="Формула" r:id="rId4" imgW="1841400" imgH="977760" progId="Equation.3">
              <p:embed/>
            </p:oleObj>
          </a:graphicData>
        </a:graphic>
      </p:graphicFrame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/>
          <a:srcRect l="57138" t="61719" r="31332" b="13867"/>
          <a:stretch>
            <a:fillRect/>
          </a:stretch>
        </p:blipFill>
        <p:spPr bwMode="auto">
          <a:xfrm>
            <a:off x="1142976" y="639516"/>
            <a:ext cx="2643206" cy="314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420813" y="3857628"/>
          <a:ext cx="7258050" cy="1314450"/>
        </p:xfrm>
        <a:graphic>
          <a:graphicData uri="http://schemas.openxmlformats.org/presentationml/2006/ole">
            <p:oleObj spid="_x0000_s69639" name="Формула" r:id="rId6" imgW="2857320" imgH="52056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071830" y="5214950"/>
          <a:ext cx="4000500" cy="1474787"/>
        </p:xfrm>
        <a:graphic>
          <a:graphicData uri="http://schemas.openxmlformats.org/presentationml/2006/ole">
            <p:oleObj spid="_x0000_s69640" name="Формула" r:id="rId7" imgW="157464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 опытов Ампера и Эрстеда: магнетизм – совокупность явлений, связанных со свойствами природных магнитов и магнитного поля Земли. (Создание компаса)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5" name="Рисунок 14" descr="magnetic_fiel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22576" y="3049665"/>
            <a:ext cx="2752126" cy="1653409"/>
          </a:xfrm>
          <a:prstGeom prst="rect">
            <a:avLst/>
          </a:prstGeom>
        </p:spPr>
      </p:pic>
      <p:pic>
        <p:nvPicPr>
          <p:cNvPr id="16" name="Рисунок 15" descr="28_03_Earth_magnetic_field.jpg"/>
          <p:cNvPicPr>
            <a:picLocks noChangeAspect="1"/>
          </p:cNvPicPr>
          <p:nvPr/>
        </p:nvPicPr>
        <p:blipFill>
          <a:blip r:embed="rId4"/>
          <a:srcRect l="3364" t="3471" r="4112" b="8010"/>
          <a:stretch>
            <a:fillRect/>
          </a:stretch>
        </p:blipFill>
        <p:spPr>
          <a:xfrm>
            <a:off x="1071538" y="2500306"/>
            <a:ext cx="2928958" cy="2715943"/>
          </a:xfrm>
          <a:prstGeom prst="rect">
            <a:avLst/>
          </a:prstGeom>
        </p:spPr>
      </p:pic>
      <p:pic>
        <p:nvPicPr>
          <p:cNvPr id="9" name="Рисунок 8" descr="1-18-7.gif"/>
          <p:cNvPicPr>
            <a:picLocks noChangeAspect="1"/>
          </p:cNvPicPr>
          <p:nvPr/>
        </p:nvPicPr>
        <p:blipFill>
          <a:blip r:embed="rId5"/>
          <a:srcRect l="11775" t="9615" r="11775"/>
          <a:stretch>
            <a:fillRect/>
          </a:stretch>
        </p:blipFill>
        <p:spPr>
          <a:xfrm>
            <a:off x="5810769" y="2571744"/>
            <a:ext cx="3261825" cy="264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Опыты Ампера и Эрстеда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 Эрстеда (1820 г.) – токи оказывают ориентирующее действие на магнитную стрелку.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Опыты Ампера (1820 г.) – закон взаимодействия токов. Токи, текущие в одном направлении притягиваются, в разных – отталкиваются.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 descr="0121r1.gif"/>
          <p:cNvPicPr>
            <a:picLocks noChangeAspect="1"/>
          </p:cNvPicPr>
          <p:nvPr/>
        </p:nvPicPr>
        <p:blipFill>
          <a:blip r:embed="rId3"/>
          <a:srcRect t="5405"/>
          <a:stretch>
            <a:fillRect/>
          </a:stretch>
        </p:blipFill>
        <p:spPr>
          <a:xfrm>
            <a:off x="2696783" y="4429132"/>
            <a:ext cx="2089531" cy="2286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3372" y="4357694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121r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17" y="4500570"/>
            <a:ext cx="2389255" cy="22860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58082" y="4286256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Магнитное поле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Движущиеся заряды (токи) изменяют свойства окружающего пространства – создают магнитное поле.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магнитном поле на движущиеся заряды (токи, контуры с током) действуют силы.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Количественной характеристикой магнитного поля является вектор магнитной индукции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аналог вектора напряженности для электрического поля.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7827" name="Object 2"/>
          <p:cNvGraphicFramePr>
            <a:graphicFrameLocks noChangeAspect="1"/>
          </p:cNvGraphicFramePr>
          <p:nvPr/>
        </p:nvGraphicFramePr>
        <p:xfrm>
          <a:off x="1142976" y="5929330"/>
          <a:ext cx="2654309" cy="698577"/>
        </p:xfrm>
        <a:graphic>
          <a:graphicData uri="http://schemas.openxmlformats.org/presentationml/2006/ole">
            <p:oleObj spid="_x0000_s77827" name="Формула" r:id="rId4" imgW="1155600" imgH="304560" progId="Equation.3">
              <p:embed/>
            </p:oleObj>
          </a:graphicData>
        </a:graphic>
      </p:graphicFrame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929058" y="4857760"/>
          <a:ext cx="1670050" cy="620713"/>
        </p:xfrm>
        <a:graphic>
          <a:graphicData uri="http://schemas.openxmlformats.org/presentationml/2006/ole">
            <p:oleObj spid="_x0000_s77828" name="Формула" r:id="rId5" imgW="647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Магнитная индукция – силовая характеристика магнитного поля.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Сила, действующая на единичный положительный заряд, двигающийся со скоростью 1м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с, перпендикулярно линиям магнитной индукции (сила Лоренца).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Сила, действующая на проводник с током длиной 1 м с током величиной 1 А, текущим перпендикулярно линиям магнитной индукции (сила Ампера).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Максимальный вращающий момент, действующий на пробный контур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I=1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S=1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в магнитном поле. 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Магнитная индукция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Магнитная индукция результирующего поля равна векторной сумме индукций отдельных контуров с током.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00100" y="30163"/>
            <a:ext cx="81439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Принцип суперпозиции магнитного поля 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Magnet08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857628"/>
            <a:ext cx="3357586" cy="2253515"/>
          </a:xfrm>
          <a:prstGeom prst="rect">
            <a:avLst/>
          </a:prstGeom>
        </p:spPr>
      </p:pic>
      <p:graphicFrame>
        <p:nvGraphicFramePr>
          <p:cNvPr id="63489" name="Object 2"/>
          <p:cNvGraphicFramePr>
            <a:graphicFrameLocks noChangeAspect="1"/>
          </p:cNvGraphicFramePr>
          <p:nvPr/>
        </p:nvGraphicFramePr>
        <p:xfrm>
          <a:off x="2887663" y="2254250"/>
          <a:ext cx="3897312" cy="685800"/>
        </p:xfrm>
        <a:graphic>
          <a:graphicData uri="http://schemas.openxmlformats.org/presentationml/2006/ole">
            <p:oleObj spid="_x0000_s63489" name="Формула" r:id="rId5" imgW="1511280" imgH="266400" progId="Equation.3">
              <p:embed/>
            </p:oleObj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000100" y="3071810"/>
            <a:ext cx="81439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Графическое представление магнитного поля 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643438" y="3786190"/>
            <a:ext cx="42862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Линии индукции – линии, касательные к которым направлены также как и вектор магнитной индукции в данной точке поля.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0100" y="71414"/>
            <a:ext cx="81439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Графическое представление магнитного поля 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Рисунок 12" descr="linefor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785794"/>
            <a:ext cx="6000792" cy="2790368"/>
          </a:xfrm>
          <a:prstGeom prst="rect">
            <a:avLst/>
          </a:prstGeom>
        </p:spPr>
      </p:pic>
      <p:pic>
        <p:nvPicPr>
          <p:cNvPr id="16" name="Рисунок 15" descr="ris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143380"/>
            <a:ext cx="2657475" cy="2219325"/>
          </a:xfrm>
          <a:prstGeom prst="rect">
            <a:avLst/>
          </a:prstGeom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5"/>
          <a:srcRect l="16471" t="28320" r="67057" b="51172"/>
          <a:stretch>
            <a:fillRect/>
          </a:stretch>
        </p:blipFill>
        <p:spPr bwMode="auto">
          <a:xfrm>
            <a:off x="5102682" y="4214818"/>
            <a:ext cx="27554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Линии магнитного поля нигде не начинаются и нигде не заканчиваются. Магнитное поле является вихревым.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Густота линий пропорциональна модулю магнитной индукции.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Направление линий индукции определяется по правилу буравчика (правого винта):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00100" y="30163"/>
            <a:ext cx="81439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Свойства линий индукции магнитного поля 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buravchik.gif"/>
          <p:cNvPicPr>
            <a:picLocks noChangeAspect="1"/>
          </p:cNvPicPr>
          <p:nvPr/>
        </p:nvPicPr>
        <p:blipFill>
          <a:blip r:embed="rId3"/>
          <a:srcRect t="2381" r="51562" b="4761"/>
          <a:stretch>
            <a:fillRect/>
          </a:stretch>
        </p:blipFill>
        <p:spPr>
          <a:xfrm>
            <a:off x="2900396" y="3786190"/>
            <a:ext cx="1937742" cy="2786082"/>
          </a:xfrm>
          <a:prstGeom prst="rect">
            <a:avLst/>
          </a:prstGeom>
        </p:spPr>
      </p:pic>
      <p:pic>
        <p:nvPicPr>
          <p:cNvPr id="13" name="Рисунок 12" descr="Mag_f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52873"/>
            <a:ext cx="222885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71670" y="5715016"/>
            <a:ext cx="2428892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Сила, действующая на заряд в электромагнитном поле, зависит от величины заряда и от его скорости: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Различают электрическую и магнитную составляющую силы.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1785926"/>
            <a:ext cx="3429024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 Лоренца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376613" y="1909763"/>
          <a:ext cx="3394075" cy="747712"/>
        </p:xfrm>
        <a:graphic>
          <a:graphicData uri="http://schemas.openxmlformats.org/presentationml/2006/ole">
            <p:oleObj spid="_x0000_s61442" name="Формула" r:id="rId4" imgW="1206360" imgH="266400" progId="Equation.3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143108" y="4000505"/>
          <a:ext cx="5572164" cy="1504902"/>
        </p:xfrm>
        <a:graphic>
          <a:graphicData uri="http://schemas.openxmlformats.org/presentationml/2006/ole">
            <p:oleObj spid="_x0000_s61443" name="Формула" r:id="rId5" imgW="2108160" imgH="57132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157413" y="5799138"/>
          <a:ext cx="2284412" cy="701675"/>
        </p:xfrm>
        <a:graphic>
          <a:graphicData uri="http://schemas.openxmlformats.org/presentationml/2006/ole">
            <p:oleObj spid="_x0000_s61445" name="Формула" r:id="rId6" imgW="863280" imgH="266400" progId="Equation.3">
              <p:embed/>
            </p:oleObj>
          </a:graphicData>
        </a:graphic>
      </p:graphicFrame>
      <p:graphicFrame>
        <p:nvGraphicFramePr>
          <p:cNvPr id="61446" name="Object 2"/>
          <p:cNvGraphicFramePr>
            <a:graphicFrameLocks noChangeAspect="1"/>
          </p:cNvGraphicFramePr>
          <p:nvPr/>
        </p:nvGraphicFramePr>
        <p:xfrm>
          <a:off x="5154613" y="5857875"/>
          <a:ext cx="3308350" cy="620713"/>
        </p:xfrm>
        <a:graphic>
          <a:graphicData uri="http://schemas.openxmlformats.org/presentationml/2006/ole">
            <p:oleObj spid="_x0000_s61446" name="Формула" r:id="rId7" imgW="1282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50318</TotalTime>
  <Words>561</Words>
  <Application>Microsoft Office PowerPoint</Application>
  <PresentationFormat>Экран (4:3)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Солнцестояние</vt:lpstr>
      <vt:lpstr>Формула</vt:lpstr>
      <vt:lpstr>Лекция 8.  Магнитное поле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906</cp:revision>
  <dcterms:created xsi:type="dcterms:W3CDTF">2010-08-31T07:49:46Z</dcterms:created>
  <dcterms:modified xsi:type="dcterms:W3CDTF">2011-12-27T15:17:13Z</dcterms:modified>
</cp:coreProperties>
</file>