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6"/>
  </p:notesMasterIdLst>
  <p:sldIdLst>
    <p:sldId id="256" r:id="rId2"/>
    <p:sldId id="275" r:id="rId3"/>
    <p:sldId id="276" r:id="rId4"/>
    <p:sldId id="277" r:id="rId5"/>
    <p:sldId id="278" r:id="rId6"/>
    <p:sldId id="279" r:id="rId7"/>
    <p:sldId id="282" r:id="rId8"/>
    <p:sldId id="281" r:id="rId9"/>
    <p:sldId id="280" r:id="rId10"/>
    <p:sldId id="283" r:id="rId11"/>
    <p:sldId id="284" r:id="rId12"/>
    <p:sldId id="285" r:id="rId13"/>
    <p:sldId id="286" r:id="rId14"/>
    <p:sldId id="287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12.wmf"/><Relationship Id="rId7" Type="http://schemas.openxmlformats.org/officeDocument/2006/relationships/image" Target="../media/image19.wmf"/><Relationship Id="rId2" Type="http://schemas.openxmlformats.org/officeDocument/2006/relationships/image" Target="../media/image21.wmf"/><Relationship Id="rId1" Type="http://schemas.openxmlformats.org/officeDocument/2006/relationships/image" Target="../media/image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6708C5-C465-4B5A-92FF-32D8D2DCFEAD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17C1A8-77D8-4685-A876-89F6BBC772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062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7C1A8-77D8-4685-A876-89F6BBC772C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7C1A8-77D8-4685-A876-89F6BBC772C3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7C1A8-77D8-4685-A876-89F6BBC772C3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7C1A8-77D8-4685-A876-89F6BBC772C3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7C1A8-77D8-4685-A876-89F6BBC772C3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7C1A8-77D8-4685-A876-89F6BBC772C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7C1A8-77D8-4685-A876-89F6BBC772C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7C1A8-77D8-4685-A876-89F6BBC772C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7C1A8-77D8-4685-A876-89F6BBC772C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7C1A8-77D8-4685-A876-89F6BBC772C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7C1A8-77D8-4685-A876-89F6BBC772C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7C1A8-77D8-4685-A876-89F6BBC772C3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7C1A8-77D8-4685-A876-89F6BBC772C3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9E76AEF-2917-4A7D-BBA7-7A4D998522D8}" type="datetime1">
              <a:rPr lang="ru-RU" smtClean="0"/>
              <a:pPr>
                <a:defRPr/>
              </a:pPr>
              <a:t>25.04.2014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0AE4AF5-2AF8-40FE-8AF8-1CBD6788FC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2EB9A-13C1-470C-8A17-E3A83734AF44}" type="datetime1">
              <a:rPr lang="ru-RU" smtClean="0"/>
              <a:pPr>
                <a:defRPr/>
              </a:pPr>
              <a:t>25.04.2014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E1CAE-C17D-4328-BB85-7DDD28B1B7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2FA20-1372-482B-A59D-E747FE044D23}" type="datetime1">
              <a:rPr lang="ru-RU" smtClean="0"/>
              <a:pPr>
                <a:defRPr/>
              </a:pPr>
              <a:t>25.04.2014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8F6E5-E73C-4877-A017-BE51F57904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C2A3E-D40E-46AA-BC7C-92E83BBDA81C}" type="datetime1">
              <a:rPr lang="ru-RU" smtClean="0"/>
              <a:pPr>
                <a:defRPr/>
              </a:pPr>
              <a:t>25.04.2014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5AA70-FFF7-4435-BE39-1945DA8198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1A352BD-4B01-49F2-B4FA-5DD8C8DEE27F}" type="datetime1">
              <a:rPr lang="ru-RU" smtClean="0"/>
              <a:pPr>
                <a:defRPr/>
              </a:pPr>
              <a:t>25.04.2014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CFCB45B-2A1B-4458-8E39-42F4147F54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AB928-AAA9-4C08-8192-ECF8E9AFA175}" type="datetime1">
              <a:rPr lang="ru-RU" smtClean="0"/>
              <a:pPr>
                <a:defRPr/>
              </a:pPr>
              <a:t>25.04.2014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F0930-FAB6-43E5-9220-6C542FC4A3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A00C7EB-D10B-4C98-BE69-1EE3D68113B5}" type="datetime1">
              <a:rPr lang="ru-RU" smtClean="0"/>
              <a:pPr>
                <a:defRPr/>
              </a:pPr>
              <a:t>25.04.2014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7390BCE-F68A-4DB7-8156-09EF911C5C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75CFB-EA34-426D-A112-E2E09433A566}" type="datetime1">
              <a:rPr lang="ru-RU" smtClean="0"/>
              <a:pPr>
                <a:defRPr/>
              </a:pPr>
              <a:t>25.04.2014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F6B64-A464-47E9-B685-F35097D8EF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C9DCE9A-99FE-4F44-A499-419B998CB838}" type="datetime1">
              <a:rPr lang="ru-RU" smtClean="0"/>
              <a:pPr>
                <a:defRPr/>
              </a:pPr>
              <a:t>25.04.2014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BB6FC70-3A0A-4BF1-AF30-C2029AA7D7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57B7CDD-7B9E-4FD5-A9FC-DEB7FC347D51}" type="datetime1">
              <a:rPr lang="ru-RU" smtClean="0"/>
              <a:pPr>
                <a:defRPr/>
              </a:pPr>
              <a:t>25.04.2014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B9AF459-ED9F-48E9-9494-0EAE7352CF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1B3FBC8-09CB-4D11-85CB-C94069A9F80F}" type="datetime1">
              <a:rPr lang="ru-RU" smtClean="0"/>
              <a:pPr>
                <a:defRPr/>
              </a:pPr>
              <a:t>25.04.2014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D62D5CE-8116-426A-8E26-A99AAB0F6D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177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965AD4BE-1420-4A26-A0FC-3AB9F53D48A5}" type="datetime1">
              <a:rPr lang="ru-RU" smtClean="0"/>
              <a:pPr>
                <a:defRPr/>
              </a:pPr>
              <a:t>25.04.2014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F46CE49-DCF3-4918-AE26-44DDE024E6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2" r:id="rId2"/>
    <p:sldLayoutId id="2147483708" r:id="rId3"/>
    <p:sldLayoutId id="2147483703" r:id="rId4"/>
    <p:sldLayoutId id="2147483709" r:id="rId5"/>
    <p:sldLayoutId id="2147483704" r:id="rId6"/>
    <p:sldLayoutId id="2147483710" r:id="rId7"/>
    <p:sldLayoutId id="2147483711" r:id="rId8"/>
    <p:sldLayoutId id="2147483712" r:id="rId9"/>
    <p:sldLayoutId id="2147483705" r:id="rId10"/>
    <p:sldLayoutId id="2147483706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28.wmf"/><Relationship Id="rId4" Type="http://schemas.openxmlformats.org/officeDocument/2006/relationships/oleObject" Target="../embeddings/oleObject25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.gif"/><Relationship Id="rId5" Type="http://schemas.openxmlformats.org/officeDocument/2006/relationships/image" Target="../media/image31.wmf"/><Relationship Id="rId4" Type="http://schemas.openxmlformats.org/officeDocument/2006/relationships/oleObject" Target="../embeddings/oleObject27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33.wmf"/><Relationship Id="rId10" Type="http://schemas.openxmlformats.org/officeDocument/2006/relationships/image" Target="../media/image35.wmf"/><Relationship Id="rId4" Type="http://schemas.openxmlformats.org/officeDocument/2006/relationships/oleObject" Target="../embeddings/oleObject28.bin"/><Relationship Id="rId9" Type="http://schemas.openxmlformats.org/officeDocument/2006/relationships/oleObject" Target="../embeddings/oleObject3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6.jpeg"/><Relationship Id="rId5" Type="http://schemas.openxmlformats.org/officeDocument/2006/relationships/image" Target="../media/image31.wmf"/><Relationship Id="rId4" Type="http://schemas.openxmlformats.org/officeDocument/2006/relationships/oleObject" Target="../embeddings/oleObject32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7.png"/><Relationship Id="rId5" Type="http://schemas.openxmlformats.org/officeDocument/2006/relationships/image" Target="../media/image38.wmf"/><Relationship Id="rId4" Type="http://schemas.openxmlformats.org/officeDocument/2006/relationships/oleObject" Target="../embeddings/oleObject33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gif"/><Relationship Id="rId5" Type="http://schemas.openxmlformats.org/officeDocument/2006/relationships/image" Target="../media/image6.wmf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13.wmf"/><Relationship Id="rId5" Type="http://schemas.openxmlformats.org/officeDocument/2006/relationships/image" Target="../media/image10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4.wmf"/><Relationship Id="rId10" Type="http://schemas.openxmlformats.org/officeDocument/2006/relationships/image" Target="../media/image16.wmf"/><Relationship Id="rId4" Type="http://schemas.openxmlformats.org/officeDocument/2006/relationships/oleObject" Target="../embeddings/oleObject10.bin"/><Relationship Id="rId9" Type="http://schemas.openxmlformats.org/officeDocument/2006/relationships/oleObject" Target="../embeddings/oleObject12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20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23.wmf"/><Relationship Id="rId18" Type="http://schemas.openxmlformats.org/officeDocument/2006/relationships/oleObject" Target="../embeddings/oleObject23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1.wmf"/><Relationship Id="rId12" Type="http://schemas.openxmlformats.org/officeDocument/2006/relationships/oleObject" Target="../embeddings/oleObject20.bin"/><Relationship Id="rId17" Type="http://schemas.openxmlformats.org/officeDocument/2006/relationships/image" Target="../media/image19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2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22.wmf"/><Relationship Id="rId5" Type="http://schemas.openxmlformats.org/officeDocument/2006/relationships/image" Target="../media/image9.wmf"/><Relationship Id="rId15" Type="http://schemas.openxmlformats.org/officeDocument/2006/relationships/image" Target="../media/image24.wmf"/><Relationship Id="rId10" Type="http://schemas.openxmlformats.org/officeDocument/2006/relationships/oleObject" Target="../embeddings/oleObject19.bin"/><Relationship Id="rId19" Type="http://schemas.openxmlformats.org/officeDocument/2006/relationships/image" Target="../media/image25.w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12.wmf"/><Relationship Id="rId14" Type="http://schemas.openxmlformats.org/officeDocument/2006/relationships/oleObject" Target="../embeddings/oleObject2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7.png"/><Relationship Id="rId5" Type="http://schemas.openxmlformats.org/officeDocument/2006/relationships/image" Target="../media/image26.wmf"/><Relationship Id="rId4" Type="http://schemas.openxmlformats.org/officeDocument/2006/relationships/oleObject" Target="../embeddings/oleObject2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85880" y="1071546"/>
            <a:ext cx="7772400" cy="1470025"/>
          </a:xfrm>
        </p:spPr>
        <p:txBody>
          <a:bodyPr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5200" dirty="0" smtClean="0">
                <a:solidFill>
                  <a:schemeClr val="accent2">
                    <a:lumMod val="50000"/>
                  </a:schemeClr>
                </a:solidFill>
              </a:rPr>
              <a:t>Лекция 9. </a:t>
            </a:r>
            <a:br>
              <a:rPr lang="ru-RU" sz="52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5200" dirty="0" smtClean="0">
                <a:solidFill>
                  <a:schemeClr val="accent2">
                    <a:lumMod val="50000"/>
                  </a:schemeClr>
                </a:solidFill>
              </a:rPr>
              <a:t>Основные законы магнитного поля  </a:t>
            </a:r>
            <a:endParaRPr lang="ru-RU" sz="5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Рисунок 6" descr="coil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4029075"/>
            <a:ext cx="4876800" cy="2828925"/>
          </a:xfrm>
          <a:prstGeom prst="rect">
            <a:avLst/>
          </a:prstGeom>
        </p:spPr>
      </p:pic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1284319" y="6457914"/>
            <a:ext cx="78597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/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© </a:t>
            </a:r>
            <a:r>
              <a:rPr lang="ru-RU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Музыченко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Я.Б.,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1071538" y="778733"/>
            <a:ext cx="785818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7313" algn="ctr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1. Магнитное поле прямого тока</a:t>
            </a:r>
          </a:p>
          <a:p>
            <a:pPr marL="87313"/>
            <a:endParaRPr lang="ru-RU" sz="2600" i="1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Если провод имеет форму трубки, то магнитное поле внутри отсутствует (согласно теореме о циркуляции).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072066" y="1571612"/>
            <a:ext cx="3643338" cy="264320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1071538" y="714356"/>
            <a:ext cx="785818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8900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3584575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928662" y="30163"/>
            <a:ext cx="8215338" cy="68419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Применение теоремы о циркуляции вектора 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B</a:t>
            </a:r>
            <a:endParaRPr lang="ru-RU" sz="32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4812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orbel" pitchFamily="34" charset="0"/>
              </a:rPr>
              <a:t>10</a:t>
            </a:r>
            <a:endParaRPr lang="ru-RU" sz="2400" dirty="0">
              <a:latin typeface="Corbe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B6FC70-3A0A-4BF1-AF30-C2029AA7D708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graphicFrame>
        <p:nvGraphicFramePr>
          <p:cNvPr id="124933" name="Object 5"/>
          <p:cNvGraphicFramePr>
            <a:graphicFrameLocks noChangeAspect="1"/>
          </p:cNvGraphicFramePr>
          <p:nvPr/>
        </p:nvGraphicFramePr>
        <p:xfrm>
          <a:off x="5373701" y="3013080"/>
          <a:ext cx="29845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06" name="Формула" r:id="rId4" imgW="1206360" imgH="457200" progId="Equation.3">
                  <p:embed/>
                </p:oleObj>
              </mc:Choice>
              <mc:Fallback>
                <p:oleObj name="Формула" r:id="rId4" imgW="1206360" imgH="457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3701" y="3013080"/>
                        <a:ext cx="29845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/>
        </p:nvGraphicFramePr>
        <p:xfrm>
          <a:off x="5232414" y="1539873"/>
          <a:ext cx="3235325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07" name="Формула" r:id="rId6" imgW="1307880" imgH="482400" progId="Equation.3">
                  <p:embed/>
                </p:oleObj>
              </mc:Choice>
              <mc:Fallback>
                <p:oleObj name="Формула" r:id="rId6" imgW="1307880" imgH="4824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2414" y="1539873"/>
                        <a:ext cx="3235325" cy="119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8004" name="Picture 4"/>
          <p:cNvPicPr>
            <a:picLocks noChangeAspect="1" noChangeArrowheads="1"/>
          </p:cNvPicPr>
          <p:nvPr/>
        </p:nvPicPr>
        <p:blipFill>
          <a:blip r:embed="rId8"/>
          <a:srcRect l="54905" t="28320" r="32467" b="56055"/>
          <a:stretch>
            <a:fillRect/>
          </a:stretch>
        </p:blipFill>
        <p:spPr bwMode="auto">
          <a:xfrm>
            <a:off x="1214414" y="1714488"/>
            <a:ext cx="3571900" cy="248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1071538" y="778733"/>
            <a:ext cx="7858180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7313" algn="ctr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2. Магнитное поле соленоида</a:t>
            </a:r>
          </a:p>
          <a:p>
            <a:pPr marL="87313"/>
            <a:endParaRPr lang="ru-RU" sz="2600" i="1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Постоянный ток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течет по проводнику, намотанному по винтовой линии на поверхность цилиндра (соленоид). Найдем индукцию внутри и снаружи соленоида.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87313" algn="just"/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n –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число витков соленоида на единицу длины</a:t>
            </a:r>
          </a:p>
        </p:txBody>
      </p: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1071538" y="714356"/>
            <a:ext cx="785818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8900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3584575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928662" y="30163"/>
            <a:ext cx="8215338" cy="68419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Применение теоремы о циркуляции вектора 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B</a:t>
            </a:r>
            <a:endParaRPr lang="ru-RU" sz="32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4603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orbel" pitchFamily="34" charset="0"/>
              </a:rPr>
              <a:t>11</a:t>
            </a:r>
            <a:endParaRPr lang="ru-RU" sz="2400" dirty="0">
              <a:latin typeface="Corbe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B6FC70-3A0A-4BF1-AF30-C2029AA7D708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graphicFrame>
        <p:nvGraphicFramePr>
          <p:cNvPr id="124933" name="Object 5"/>
          <p:cNvGraphicFramePr>
            <a:graphicFrameLocks noChangeAspect="1"/>
          </p:cNvGraphicFramePr>
          <p:nvPr/>
        </p:nvGraphicFramePr>
        <p:xfrm>
          <a:off x="3929058" y="5286388"/>
          <a:ext cx="1665287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28" name="Формула" r:id="rId4" imgW="672840" imgH="444240" progId="Equation.3">
                  <p:embed/>
                </p:oleObj>
              </mc:Choice>
              <mc:Fallback>
                <p:oleObj name="Формула" r:id="rId4" imgW="672840" imgH="4442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9058" y="5286388"/>
                        <a:ext cx="1665287" cy="109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Рисунок 8" descr="coil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1285853" y="3143248"/>
            <a:ext cx="3071834" cy="1781904"/>
          </a:xfrm>
          <a:prstGeom prst="rect">
            <a:avLst/>
          </a:prstGeom>
        </p:spPr>
      </p:pic>
      <p:pic>
        <p:nvPicPr>
          <p:cNvPr id="129027" name="Picture 3"/>
          <p:cNvPicPr>
            <a:picLocks noChangeAspect="1" noChangeArrowheads="1"/>
          </p:cNvPicPr>
          <p:nvPr/>
        </p:nvPicPr>
        <p:blipFill>
          <a:blip r:embed="rId7"/>
          <a:srcRect l="40630" t="25390" r="47291" b="62891"/>
          <a:stretch>
            <a:fillRect/>
          </a:stretch>
        </p:blipFill>
        <p:spPr bwMode="auto">
          <a:xfrm>
            <a:off x="5143504" y="3143248"/>
            <a:ext cx="2928958" cy="159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857356" y="1714488"/>
            <a:ext cx="2357454" cy="8572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1071538" y="785794"/>
            <a:ext cx="7858180" cy="597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7313" algn="ctr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3. Магнитное поле соленоида</a:t>
            </a:r>
          </a:p>
          <a:p>
            <a:pPr marL="87313"/>
            <a:endParaRPr lang="ru-RU" sz="2600" i="1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N – 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общее число витков соленоида;</a:t>
            </a:r>
          </a:p>
          <a:p>
            <a:pPr marL="87313" algn="just"/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L – 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длина соленоида.</a:t>
            </a:r>
          </a:p>
          <a:p>
            <a:pPr marL="87313" algn="just"/>
            <a:endParaRPr lang="ru-RU" sz="2600" i="1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Опыт показывает, что чем длиннее соленоид, тем меньше магнитное поле снаружи от него.</a:t>
            </a:r>
          </a:p>
          <a:p>
            <a:pPr marL="87313" algn="just"/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Для бесконечного соленоида: </a:t>
            </a:r>
          </a:p>
          <a:p>
            <a:pPr marL="87313" algn="just"/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Внутри                                   снаружи</a:t>
            </a:r>
          </a:p>
          <a:p>
            <a:pPr marL="87313" algn="just"/>
            <a:endParaRPr lang="ru-RU" sz="2600" i="1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Магнитное поле внутри соленоида </a:t>
            </a:r>
            <a:r>
              <a:rPr lang="ru-RU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однородно!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1071538" y="714356"/>
            <a:ext cx="785818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8900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3584575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928662" y="30163"/>
            <a:ext cx="8215338" cy="68419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Применение теоремы о циркуляции вектора 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B</a:t>
            </a:r>
            <a:endParaRPr lang="ru-RU" sz="32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4796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orbel" pitchFamily="34" charset="0"/>
              </a:rPr>
              <a:t>12</a:t>
            </a:r>
            <a:endParaRPr lang="ru-RU" sz="2400" dirty="0">
              <a:latin typeface="Corbe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B6FC70-3A0A-4BF1-AF30-C2029AA7D708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graphicFrame>
        <p:nvGraphicFramePr>
          <p:cNvPr id="124933" name="Object 5"/>
          <p:cNvGraphicFramePr>
            <a:graphicFrameLocks noChangeAspect="1"/>
          </p:cNvGraphicFramePr>
          <p:nvPr/>
        </p:nvGraphicFramePr>
        <p:xfrm>
          <a:off x="2143108" y="1857364"/>
          <a:ext cx="1697037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58" name="Формула" r:id="rId4" imgW="685800" imgH="241200" progId="Equation.3">
                  <p:embed/>
                </p:oleObj>
              </mc:Choice>
              <mc:Fallback>
                <p:oleObj name="Формула" r:id="rId4" imgW="685800" imgH="241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08" y="1857364"/>
                        <a:ext cx="1697037" cy="595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051" name="Object 5"/>
          <p:cNvGraphicFramePr>
            <a:graphicFrameLocks noChangeAspect="1"/>
          </p:cNvGraphicFramePr>
          <p:nvPr/>
        </p:nvGraphicFramePr>
        <p:xfrm>
          <a:off x="6000760" y="1643050"/>
          <a:ext cx="1071570" cy="986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59" name="Формула" r:id="rId6" imgW="482400" imgH="444240" progId="Equation.3">
                  <p:embed/>
                </p:oleObj>
              </mc:Choice>
              <mc:Fallback>
                <p:oleObj name="Формула" r:id="rId6" imgW="482400" imgH="4442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0760" y="1643050"/>
                        <a:ext cx="1071570" cy="9860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5"/>
          <p:cNvGraphicFramePr>
            <a:graphicFrameLocks noChangeAspect="1"/>
          </p:cNvGraphicFramePr>
          <p:nvPr/>
        </p:nvGraphicFramePr>
        <p:xfrm>
          <a:off x="2589211" y="5405456"/>
          <a:ext cx="1697037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60" name="Формула" r:id="rId8" imgW="685800" imgH="241200" progId="Equation.3">
                  <p:embed/>
                </p:oleObj>
              </mc:Choice>
              <mc:Fallback>
                <p:oleObj name="Формула" r:id="rId8" imgW="685800" imgH="241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9211" y="5405456"/>
                        <a:ext cx="1697037" cy="595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5"/>
          <p:cNvGraphicFramePr>
            <a:graphicFrameLocks noChangeAspect="1"/>
          </p:cNvGraphicFramePr>
          <p:nvPr/>
        </p:nvGraphicFramePr>
        <p:xfrm>
          <a:off x="6607197" y="5429264"/>
          <a:ext cx="1036637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61" name="Формула" r:id="rId9" imgW="419040" imgH="190440" progId="Equation.3">
                  <p:embed/>
                </p:oleObj>
              </mc:Choice>
              <mc:Fallback>
                <p:oleObj name="Формула" r:id="rId9" imgW="419040" imgH="1904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7197" y="5429264"/>
                        <a:ext cx="1036637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1071538" y="778733"/>
            <a:ext cx="7858180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7313" algn="ctr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3. Магнитное поле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тороида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/>
            <a:endParaRPr lang="ru-RU" sz="2600" i="1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Постоянный ток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течет по проводнику, намотанному на каркас в форме тора. Найдем индукцию внутри и снаружи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тороида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87313" algn="just"/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n –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число витков соленоида на единицу длины</a:t>
            </a:r>
          </a:p>
        </p:txBody>
      </p: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1071538" y="714356"/>
            <a:ext cx="785818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8900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3584575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928662" y="30163"/>
            <a:ext cx="8215338" cy="68419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Применение теоремы о циркуляции вектора 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B</a:t>
            </a:r>
            <a:endParaRPr lang="ru-RU" sz="32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4544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orbel" pitchFamily="34" charset="0"/>
              </a:rPr>
              <a:t>13</a:t>
            </a:r>
            <a:endParaRPr lang="ru-RU" sz="2400" dirty="0">
              <a:latin typeface="Corbe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B6FC70-3A0A-4BF1-AF30-C2029AA7D708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graphicFrame>
        <p:nvGraphicFramePr>
          <p:cNvPr id="124933" name="Object 5"/>
          <p:cNvGraphicFramePr>
            <a:graphicFrameLocks noChangeAspect="1"/>
          </p:cNvGraphicFramePr>
          <p:nvPr/>
        </p:nvGraphicFramePr>
        <p:xfrm>
          <a:off x="4264035" y="5357826"/>
          <a:ext cx="1665287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76" name="Формула" r:id="rId4" imgW="672840" imgH="444240" progId="Equation.3">
                  <p:embed/>
                </p:oleObj>
              </mc:Choice>
              <mc:Fallback>
                <p:oleObj name="Формула" r:id="rId4" imgW="672840" imgH="4442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4035" y="5357826"/>
                        <a:ext cx="1665287" cy="109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Рисунок 9" descr="toroid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8570" y="3286124"/>
            <a:ext cx="2031992" cy="1580890"/>
          </a:xfrm>
          <a:prstGeom prst="rect">
            <a:avLst/>
          </a:prstGeom>
        </p:spPr>
      </p:pic>
      <p:pic>
        <p:nvPicPr>
          <p:cNvPr id="131075" name="Picture 3"/>
          <p:cNvPicPr>
            <a:picLocks noChangeAspect="1" noChangeArrowheads="1"/>
          </p:cNvPicPr>
          <p:nvPr/>
        </p:nvPicPr>
        <p:blipFill>
          <a:blip r:embed="rId7"/>
          <a:srcRect l="55454" t="24414" r="32467" b="57031"/>
          <a:stretch>
            <a:fillRect/>
          </a:stretch>
        </p:blipFill>
        <p:spPr bwMode="auto">
          <a:xfrm>
            <a:off x="5500694" y="3117271"/>
            <a:ext cx="2428892" cy="2097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1071538" y="778733"/>
            <a:ext cx="785818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7313" algn="ctr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3. Магнитное поле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тороида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ctr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ctr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ctr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ctr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внутри</a:t>
            </a:r>
          </a:p>
          <a:p>
            <a:pPr marL="87313" algn="ctr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ctr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ctr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снаружи </a:t>
            </a:r>
          </a:p>
          <a:p>
            <a:pPr marL="87313"/>
            <a:endParaRPr lang="ru-RU" sz="26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1071538" y="714356"/>
            <a:ext cx="785818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8900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3584575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928662" y="30163"/>
            <a:ext cx="8215338" cy="68419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Применение теоремы о циркуляции вектора 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B</a:t>
            </a:r>
            <a:endParaRPr lang="ru-RU" sz="32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4812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orbel" pitchFamily="34" charset="0"/>
              </a:rPr>
              <a:t>14</a:t>
            </a:r>
            <a:endParaRPr lang="ru-RU" sz="2400" dirty="0">
              <a:latin typeface="Corbe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B6FC70-3A0A-4BF1-AF30-C2029AA7D708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graphicFrame>
        <p:nvGraphicFramePr>
          <p:cNvPr id="124933" name="Object 5"/>
          <p:cNvGraphicFramePr>
            <a:graphicFrameLocks noChangeAspect="1"/>
          </p:cNvGraphicFramePr>
          <p:nvPr/>
        </p:nvGraphicFramePr>
        <p:xfrm>
          <a:off x="6215074" y="2085973"/>
          <a:ext cx="1854200" cy="1128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02" name="Формула" r:id="rId4" imgW="749160" imgH="457200" progId="Equation.3">
                  <p:embed/>
                </p:oleObj>
              </mc:Choice>
              <mc:Fallback>
                <p:oleObj name="Формула" r:id="rId4" imgW="749160" imgH="457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5074" y="2085973"/>
                        <a:ext cx="1854200" cy="1128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1075" name="Picture 3"/>
          <p:cNvPicPr>
            <a:picLocks noChangeAspect="1" noChangeArrowheads="1"/>
          </p:cNvPicPr>
          <p:nvPr/>
        </p:nvPicPr>
        <p:blipFill>
          <a:blip r:embed="rId6"/>
          <a:srcRect l="55454" t="24414" r="32467" b="57031"/>
          <a:stretch>
            <a:fillRect/>
          </a:stretch>
        </p:blipFill>
        <p:spPr bwMode="auto">
          <a:xfrm>
            <a:off x="1285852" y="1428736"/>
            <a:ext cx="2428892" cy="2097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2" name="Object 5"/>
          <p:cNvGraphicFramePr>
            <a:graphicFrameLocks noChangeAspect="1"/>
          </p:cNvGraphicFramePr>
          <p:nvPr/>
        </p:nvGraphicFramePr>
        <p:xfrm>
          <a:off x="6677047" y="3571876"/>
          <a:ext cx="1038225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03" name="Формула" r:id="rId7" imgW="419040" imgH="190440" progId="Equation.3">
                  <p:embed/>
                </p:oleObj>
              </mc:Choice>
              <mc:Fallback>
                <p:oleObj name="Формула" r:id="rId7" imgW="419040" imgH="1904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7047" y="3571876"/>
                        <a:ext cx="1038225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2643174" y="5715016"/>
            <a:ext cx="4857784" cy="10001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1071538" y="714356"/>
            <a:ext cx="785818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8900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3584575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1228756" y="30163"/>
            <a:ext cx="7772400" cy="68419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4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Магнитный поток</a:t>
            </a:r>
            <a:endParaRPr lang="ru-RU" sz="34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3417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orbel" pitchFamily="34" charset="0"/>
              </a:rPr>
              <a:t>2</a:t>
            </a:r>
            <a:endParaRPr lang="ru-RU" sz="2400" dirty="0">
              <a:latin typeface="Corbe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B6FC70-3A0A-4BF1-AF30-C2029AA7D708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graphicFrame>
        <p:nvGraphicFramePr>
          <p:cNvPr id="13" name="Object 5"/>
          <p:cNvGraphicFramePr>
            <a:graphicFrameLocks noChangeAspect="1"/>
          </p:cNvGraphicFramePr>
          <p:nvPr/>
        </p:nvGraphicFramePr>
        <p:xfrm>
          <a:off x="4572000" y="4786322"/>
          <a:ext cx="432276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4" name="Формула" r:id="rId4" imgW="1701720" imgH="241200" progId="Equation.3">
                  <p:embed/>
                </p:oleObj>
              </mc:Choice>
              <mc:Fallback>
                <p:oleObj name="Формула" r:id="rId4" imgW="1701720" imgH="241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786322"/>
                        <a:ext cx="4322762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1071538" y="693177"/>
            <a:ext cx="785818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8900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Графическое представление магнитного поля:</a:t>
            </a:r>
          </a:p>
          <a:p>
            <a:pPr marL="88900" algn="just">
              <a:buFontTx/>
              <a:buChar char="-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касательные к линиям магнитного поля совпадают с направлением вектора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88900" algn="just">
              <a:buFontTx/>
              <a:buChar char="-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густота линий пропорциональна модулю индукции магнитного поля.</a:t>
            </a:r>
          </a:p>
          <a:p>
            <a:pPr marL="3860800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Магнитный поток пропорционален числу линий индукции магнитного поля.</a:t>
            </a:r>
          </a:p>
        </p:txBody>
      </p:sp>
      <p:pic>
        <p:nvPicPr>
          <p:cNvPr id="15" name="Рисунок 14" descr="flu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1538" y="2786058"/>
            <a:ext cx="3786214" cy="2524143"/>
          </a:xfrm>
          <a:prstGeom prst="rect">
            <a:avLst/>
          </a:prstGeom>
        </p:spPr>
      </p:pic>
      <p:graphicFrame>
        <p:nvGraphicFramePr>
          <p:cNvPr id="16" name="Object 5"/>
          <p:cNvGraphicFramePr>
            <a:graphicFrameLocks noChangeAspect="1"/>
          </p:cNvGraphicFramePr>
          <p:nvPr/>
        </p:nvGraphicFramePr>
        <p:xfrm>
          <a:off x="2714612" y="5786454"/>
          <a:ext cx="4775200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5" name="Формула" r:id="rId7" imgW="1879560" imgH="291960" progId="Equation.3">
                  <p:embed/>
                </p:oleObj>
              </mc:Choice>
              <mc:Fallback>
                <p:oleObj name="Формула" r:id="rId7" imgW="1879560" imgH="29196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4612" y="5786454"/>
                        <a:ext cx="4775200" cy="73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2571736" y="3786190"/>
            <a:ext cx="4857784" cy="10001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1071538" y="714356"/>
            <a:ext cx="785818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8900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3584575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1228756" y="30163"/>
            <a:ext cx="7772400" cy="68419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4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Магнитный поток</a:t>
            </a:r>
            <a:endParaRPr lang="ru-RU" sz="34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3241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orbel" pitchFamily="34" charset="0"/>
              </a:rPr>
              <a:t>3</a:t>
            </a:r>
            <a:endParaRPr lang="ru-RU" sz="2400" dirty="0">
              <a:latin typeface="Corbe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B6FC70-3A0A-4BF1-AF30-C2029AA7D708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graphicFrame>
        <p:nvGraphicFramePr>
          <p:cNvPr id="13" name="Object 5"/>
          <p:cNvGraphicFramePr>
            <a:graphicFrameLocks noChangeAspect="1"/>
          </p:cNvGraphicFramePr>
          <p:nvPr/>
        </p:nvGraphicFramePr>
        <p:xfrm>
          <a:off x="2697162" y="3952862"/>
          <a:ext cx="4645025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43" name="Формула" r:id="rId4" imgW="1828800" imgH="279360" progId="Equation.3">
                  <p:embed/>
                </p:oleObj>
              </mc:Choice>
              <mc:Fallback>
                <p:oleObj name="Формула" r:id="rId4" imgW="1828800" imgH="27936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7162" y="3952862"/>
                        <a:ext cx="4645025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1071538" y="693177"/>
            <a:ext cx="7858180" cy="62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7313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Магнитный поток однородного поля (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const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):</a:t>
            </a: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проекция вектора магнитной индукции на направление нормали к поверхности;</a:t>
            </a:r>
          </a:p>
          <a:p>
            <a:pPr marL="87313" algn="just"/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угол между нормалью и линиями магнитной индукции. 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1-20-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4528" y="1285860"/>
            <a:ext cx="3657604" cy="2370670"/>
          </a:xfrm>
          <a:prstGeom prst="rect">
            <a:avLst/>
          </a:prstGeom>
        </p:spPr>
      </p:pic>
      <p:graphicFrame>
        <p:nvGraphicFramePr>
          <p:cNvPr id="116740" name="Object 7"/>
          <p:cNvGraphicFramePr>
            <a:graphicFrameLocks noChangeAspect="1"/>
          </p:cNvGraphicFramePr>
          <p:nvPr/>
        </p:nvGraphicFramePr>
        <p:xfrm>
          <a:off x="6357950" y="2208208"/>
          <a:ext cx="1677988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44" name="Формула" r:id="rId7" imgW="660240" imgH="228600" progId="Equation.3">
                  <p:embed/>
                </p:oleObj>
              </mc:Choice>
              <mc:Fallback>
                <p:oleObj name="Формула" r:id="rId7" imgW="66024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7950" y="2208208"/>
                        <a:ext cx="1677988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4000496" y="1857364"/>
            <a:ext cx="2071702" cy="12858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1071538" y="714356"/>
            <a:ext cx="785818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8900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3584575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1228756" y="30163"/>
            <a:ext cx="7772400" cy="68419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4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Теорема Гаусса для вектора </a:t>
            </a:r>
            <a:r>
              <a:rPr lang="en-US" sz="34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B</a:t>
            </a:r>
            <a:endParaRPr lang="ru-RU" sz="34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3433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orbel" pitchFamily="34" charset="0"/>
              </a:rPr>
              <a:t>4</a:t>
            </a:r>
            <a:endParaRPr lang="ru-RU" sz="2400" dirty="0">
              <a:latin typeface="Corbe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B6FC70-3A0A-4BF1-AF30-C2029AA7D708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1071538" y="693177"/>
            <a:ext cx="7858180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7313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Магнитный поток через любую замкнутую поверхность 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равен нулю:</a:t>
            </a: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Магнитные линии не имеют ни начала, ни конца (число входящих в объем линий равно числу выходящих линий из этого объема). </a:t>
            </a:r>
          </a:p>
          <a:p>
            <a:pPr marL="87313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Магнитное поле не имеет источников.</a:t>
            </a: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6740" name="Object 7"/>
          <p:cNvGraphicFramePr>
            <a:graphicFrameLocks noChangeAspect="1"/>
          </p:cNvGraphicFramePr>
          <p:nvPr/>
        </p:nvGraphicFramePr>
        <p:xfrm>
          <a:off x="4121159" y="1928802"/>
          <a:ext cx="1808163" cy="1122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65" name="Формула" r:id="rId4" imgW="711000" imgH="444240" progId="Equation.3">
                  <p:embed/>
                </p:oleObj>
              </mc:Choice>
              <mc:Fallback>
                <p:oleObj name="Формула" r:id="rId4" imgW="711000" imgH="4442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1159" y="1928802"/>
                        <a:ext cx="1808163" cy="1122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1071538" y="1164158"/>
            <a:ext cx="785818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7313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Дивергенция</a:t>
            </a: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Силовое поле с нулевой дивергенцией называют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соленоидальным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(вихревым).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929058" y="2780946"/>
            <a:ext cx="2071702" cy="9286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1071538" y="714356"/>
            <a:ext cx="785818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8900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3584575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1071538" y="30163"/>
            <a:ext cx="8072462" cy="68419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Теорема Гаусса для вектора 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B</a:t>
            </a:r>
            <a:r>
              <a:rPr lang="ru-RU" sz="32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в дифференциальной форме</a:t>
            </a:r>
            <a:endParaRPr lang="ru-RU" sz="32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3321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orbel" pitchFamily="34" charset="0"/>
              </a:rPr>
              <a:t>5</a:t>
            </a:r>
            <a:endParaRPr lang="ru-RU" sz="2400" dirty="0">
              <a:latin typeface="Corbe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B6FC70-3A0A-4BF1-AF30-C2029AA7D708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graphicFrame>
        <p:nvGraphicFramePr>
          <p:cNvPr id="116740" name="Object 7"/>
          <p:cNvGraphicFramePr>
            <a:graphicFrameLocks noChangeAspect="1"/>
          </p:cNvGraphicFramePr>
          <p:nvPr/>
        </p:nvGraphicFramePr>
        <p:xfrm>
          <a:off x="3208338" y="1184275"/>
          <a:ext cx="363537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42" name="Формула" r:id="rId4" imgW="164880" imgH="177480" progId="Equation.3">
                  <p:embed/>
                </p:oleObj>
              </mc:Choice>
              <mc:Fallback>
                <p:oleObj name="Формула" r:id="rId4" imgW="164880" imgH="177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8338" y="1184275"/>
                        <a:ext cx="363537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35" name="Object 3"/>
          <p:cNvGraphicFramePr>
            <a:graphicFrameLocks noChangeAspect="1"/>
          </p:cNvGraphicFramePr>
          <p:nvPr/>
        </p:nvGraphicFramePr>
        <p:xfrm>
          <a:off x="3471880" y="1602228"/>
          <a:ext cx="3100384" cy="1107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43" name="Формула" r:id="rId6" imgW="1473120" imgH="520560" progId="Equation.3">
                  <p:embed/>
                </p:oleObj>
              </mc:Choice>
              <mc:Fallback>
                <p:oleObj name="Формула" r:id="rId6" imgW="1473120" imgH="52056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1880" y="1602228"/>
                        <a:ext cx="3100384" cy="11072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36" name="Object 4"/>
          <p:cNvGraphicFramePr>
            <a:graphicFrameLocks noChangeAspect="1"/>
          </p:cNvGraphicFramePr>
          <p:nvPr/>
        </p:nvGraphicFramePr>
        <p:xfrm>
          <a:off x="4214810" y="2909533"/>
          <a:ext cx="1571636" cy="5657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44" name="Формула" r:id="rId8" imgW="634680" imgH="228600" progId="Equation.3">
                  <p:embed/>
                </p:oleObj>
              </mc:Choice>
              <mc:Fallback>
                <p:oleObj name="Формула" r:id="rId8" imgW="63468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4810" y="2909533"/>
                        <a:ext cx="1571636" cy="5657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37" name="Object 5"/>
          <p:cNvGraphicFramePr>
            <a:graphicFrameLocks noChangeAspect="1"/>
          </p:cNvGraphicFramePr>
          <p:nvPr/>
        </p:nvGraphicFramePr>
        <p:xfrm>
          <a:off x="2857488" y="5143512"/>
          <a:ext cx="4624190" cy="10731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45" name="Формула" r:id="rId10" imgW="2209680" imgH="507960" progId="Equation.3">
                  <p:embed/>
                </p:oleObj>
              </mc:Choice>
              <mc:Fallback>
                <p:oleObj name="Формула" r:id="rId10" imgW="2209680" imgH="50796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488" y="5143512"/>
                        <a:ext cx="4624190" cy="107313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1071538" y="664375"/>
            <a:ext cx="785818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7313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Циркуляция вектора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по произвольному контуру равна произведению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μ0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на алгебраическую сумму токов, охватываемых контуром (Закон полного тока).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3048000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Ток считается положительным, если его направление связано с направлением обхода по контуру правилом правого винта. 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357554" y="2143116"/>
            <a:ext cx="3214710" cy="1209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1071538" y="714356"/>
            <a:ext cx="785818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8900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3584575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1071538" y="30163"/>
            <a:ext cx="8072462" cy="68419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Теорема о циркуляции вектора 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B</a:t>
            </a:r>
            <a:endParaRPr lang="ru-RU" sz="32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3465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orbel" pitchFamily="34" charset="0"/>
              </a:rPr>
              <a:t>6</a:t>
            </a:r>
            <a:endParaRPr lang="ru-RU" sz="2400" dirty="0">
              <a:latin typeface="Corbe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B6FC70-3A0A-4BF1-AF30-C2029AA7D708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graphicFrame>
        <p:nvGraphicFramePr>
          <p:cNvPr id="116740" name="Object 7"/>
          <p:cNvGraphicFramePr>
            <a:graphicFrameLocks noChangeAspect="1"/>
          </p:cNvGraphicFramePr>
          <p:nvPr/>
        </p:nvGraphicFramePr>
        <p:xfrm>
          <a:off x="4357686" y="642918"/>
          <a:ext cx="357190" cy="463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67" name="Формула" r:id="rId4" imgW="164880" imgH="215640" progId="Equation.3">
                  <p:embed/>
                </p:oleObj>
              </mc:Choice>
              <mc:Fallback>
                <p:oleObj name="Формула" r:id="rId4" imgW="164880" imgH="215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7686" y="642918"/>
                        <a:ext cx="357190" cy="4632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36" name="Object 4"/>
          <p:cNvGraphicFramePr>
            <a:graphicFrameLocks noChangeAspect="1"/>
          </p:cNvGraphicFramePr>
          <p:nvPr/>
        </p:nvGraphicFramePr>
        <p:xfrm>
          <a:off x="3643306" y="2214554"/>
          <a:ext cx="2797175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68" name="Формула" r:id="rId6" imgW="1130040" imgH="444240" progId="Equation.3">
                  <p:embed/>
                </p:oleObj>
              </mc:Choice>
              <mc:Fallback>
                <p:oleObj name="Формула" r:id="rId6" imgW="1130040" imgH="4442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3306" y="2214554"/>
                        <a:ext cx="2797175" cy="109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1862" name="Picture 6"/>
          <p:cNvPicPr>
            <a:picLocks noChangeAspect="1" noChangeArrowheads="1"/>
          </p:cNvPicPr>
          <p:nvPr/>
        </p:nvPicPr>
        <p:blipFill>
          <a:blip r:embed="rId8"/>
          <a:srcRect l="39840" t="61524" r="47840" b="20898"/>
          <a:stretch>
            <a:fillRect/>
          </a:stretch>
        </p:blipFill>
        <p:spPr bwMode="auto">
          <a:xfrm>
            <a:off x="1071538" y="3479318"/>
            <a:ext cx="3143272" cy="252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Object 4"/>
          <p:cNvGraphicFramePr>
            <a:graphicFrameLocks noChangeAspect="1"/>
          </p:cNvGraphicFramePr>
          <p:nvPr/>
        </p:nvGraphicFramePr>
        <p:xfrm>
          <a:off x="4360890" y="5357826"/>
          <a:ext cx="4211638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69" name="Формула" r:id="rId9" imgW="1701720" imgH="444240" progId="Equation.3">
                  <p:embed/>
                </p:oleObj>
              </mc:Choice>
              <mc:Fallback>
                <p:oleObj name="Формула" r:id="rId9" imgW="1701720" imgH="4442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0890" y="5357826"/>
                        <a:ext cx="4211638" cy="109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1071538" y="1071546"/>
            <a:ext cx="785818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7313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Закон полного тока для бесконечно малой окружности площадью </a:t>
            </a:r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dS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током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3048000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571868" y="5638820"/>
            <a:ext cx="2714644" cy="9286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1071538" y="714356"/>
            <a:ext cx="785818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8900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3584575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1071538" y="30163"/>
            <a:ext cx="8072462" cy="68419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Теорема о циркуляции вектора 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B</a:t>
            </a:r>
            <a:r>
              <a:rPr lang="ru-RU" sz="32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в дифференциальной форме</a:t>
            </a:r>
            <a:endParaRPr lang="ru-RU" sz="32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3161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orbel" pitchFamily="34" charset="0"/>
              </a:rPr>
              <a:t>7</a:t>
            </a:r>
            <a:endParaRPr lang="ru-RU" sz="2400" dirty="0">
              <a:latin typeface="Corbe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B6FC70-3A0A-4BF1-AF30-C2029AA7D708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graphicFrame>
        <p:nvGraphicFramePr>
          <p:cNvPr id="120836" name="Object 4"/>
          <p:cNvGraphicFramePr>
            <a:graphicFrameLocks noChangeAspect="1"/>
          </p:cNvGraphicFramePr>
          <p:nvPr/>
        </p:nvGraphicFramePr>
        <p:xfrm>
          <a:off x="3214705" y="2000240"/>
          <a:ext cx="3571873" cy="998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84" name="Формула" r:id="rId4" imgW="1587240" imgH="444240" progId="Equation.3">
                  <p:embed/>
                </p:oleObj>
              </mc:Choice>
              <mc:Fallback>
                <p:oleObj name="Формула" r:id="rId4" imgW="1587240" imgH="4442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4705" y="2000240"/>
                        <a:ext cx="3571873" cy="9986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933" name="Object 5"/>
          <p:cNvGraphicFramePr>
            <a:graphicFrameLocks noChangeAspect="1"/>
          </p:cNvGraphicFramePr>
          <p:nvPr/>
        </p:nvGraphicFramePr>
        <p:xfrm>
          <a:off x="3876675" y="5786454"/>
          <a:ext cx="2043112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85" name="Формула" r:id="rId6" imgW="825480" imgH="266400" progId="Equation.3">
                  <p:embed/>
                </p:oleObj>
              </mc:Choice>
              <mc:Fallback>
                <p:oleObj name="Формула" r:id="rId6" imgW="825480" imgH="266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6675" y="5786454"/>
                        <a:ext cx="2043112" cy="658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6339747"/>
              </p:ext>
            </p:extLst>
          </p:nvPr>
        </p:nvGraphicFramePr>
        <p:xfrm>
          <a:off x="1990725" y="3068960"/>
          <a:ext cx="6200700" cy="23058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86" name="Equation" r:id="rId8" imgW="2933640" imgH="1091880" progId="Equation.3">
                  <p:embed/>
                </p:oleObj>
              </mc:Choice>
              <mc:Fallback>
                <p:oleObj name="Equation" r:id="rId8" imgW="2933640" imgH="10918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0725" y="3068960"/>
                        <a:ext cx="6200700" cy="23058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1071538" y="714356"/>
            <a:ext cx="785818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8900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3584575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1071538" y="30163"/>
            <a:ext cx="8072462" cy="68419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Сравнение основных законов электрического и магнитного полей</a:t>
            </a:r>
            <a:endParaRPr lang="ru-RU" sz="32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3433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orbel" pitchFamily="34" charset="0"/>
              </a:rPr>
              <a:t>8</a:t>
            </a:r>
            <a:endParaRPr lang="ru-RU" sz="2400" dirty="0">
              <a:latin typeface="Corbe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B6FC70-3A0A-4BF1-AF30-C2029AA7D708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285852" y="1189642"/>
          <a:ext cx="7429551" cy="54759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8826"/>
                <a:gridCol w="3024208"/>
                <a:gridCol w="2476517"/>
              </a:tblGrid>
              <a:tr h="660138">
                <a:tc>
                  <a:txBody>
                    <a:bodyPr/>
                    <a:lstStyle/>
                    <a:p>
                      <a:pPr algn="ctr"/>
                      <a:endParaRPr lang="ru-RU" sz="22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Электрическое  поле</a:t>
                      </a:r>
                      <a:endParaRPr lang="ru-RU" sz="22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Магнитное поле</a:t>
                      </a:r>
                      <a:endParaRPr lang="ru-RU" sz="22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0138">
                <a:tc>
                  <a:txBody>
                    <a:bodyPr/>
                    <a:lstStyle/>
                    <a:p>
                      <a:pPr algn="ctr"/>
                      <a:r>
                        <a:rPr lang="ru-RU" sz="22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тип поля</a:t>
                      </a:r>
                      <a:endParaRPr lang="ru-RU" sz="22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потенциальное</a:t>
                      </a:r>
                      <a:endParaRPr lang="ru-RU" sz="22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Вихревое,</a:t>
                      </a:r>
                      <a:r>
                        <a:rPr lang="ru-RU" sz="2200" b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200" b="0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соленоидальное</a:t>
                      </a:r>
                      <a:r>
                        <a:rPr lang="ru-RU" sz="2200" b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2200" b="0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непотенциальное</a:t>
                      </a:r>
                      <a:endParaRPr lang="ru-RU" sz="22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0138">
                <a:tc>
                  <a:txBody>
                    <a:bodyPr/>
                    <a:lstStyle/>
                    <a:p>
                      <a:pPr algn="ctr"/>
                      <a:r>
                        <a:rPr lang="ru-RU" sz="22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теорема</a:t>
                      </a:r>
                      <a:r>
                        <a:rPr lang="ru-RU" sz="2200" b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Гаусса</a:t>
                      </a:r>
                      <a:endParaRPr lang="ru-RU" sz="22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0138">
                <a:tc>
                  <a:txBody>
                    <a:bodyPr/>
                    <a:lstStyle/>
                    <a:p>
                      <a:pPr algn="ctr"/>
                      <a:r>
                        <a:rPr lang="ru-RU" sz="22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теорема Гаусса в </a:t>
                      </a:r>
                      <a:r>
                        <a:rPr lang="ru-RU" sz="22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диф</a:t>
                      </a:r>
                      <a:r>
                        <a:rPr lang="ru-RU" sz="22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. форме</a:t>
                      </a:r>
                      <a:endParaRPr lang="ru-RU" sz="22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0138">
                <a:tc>
                  <a:txBody>
                    <a:bodyPr/>
                    <a:lstStyle/>
                    <a:p>
                      <a:pPr algn="ctr"/>
                      <a:r>
                        <a:rPr lang="ru-RU" sz="22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теорема о циркуляции</a:t>
                      </a:r>
                      <a:endParaRPr lang="ru-RU" sz="22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0138">
                <a:tc>
                  <a:txBody>
                    <a:bodyPr/>
                    <a:lstStyle/>
                    <a:p>
                      <a:pPr algn="ctr"/>
                      <a:r>
                        <a:rPr lang="ru-RU" sz="22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т. о циркуляции в </a:t>
                      </a:r>
                      <a:r>
                        <a:rPr lang="ru-RU" sz="22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диф</a:t>
                      </a:r>
                      <a:r>
                        <a:rPr lang="ru-RU" sz="22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. форме </a:t>
                      </a:r>
                      <a:endParaRPr lang="ru-RU" sz="22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5956" name="Object 4"/>
          <p:cNvGraphicFramePr>
            <a:graphicFrameLocks noChangeAspect="1"/>
          </p:cNvGraphicFramePr>
          <p:nvPr/>
        </p:nvGraphicFramePr>
        <p:xfrm>
          <a:off x="6973105" y="2928934"/>
          <a:ext cx="1242233" cy="7710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73" name="Формула" r:id="rId4" imgW="711000" imgH="444240" progId="Equation.3">
                  <p:embed/>
                </p:oleObj>
              </mc:Choice>
              <mc:Fallback>
                <p:oleObj name="Формула" r:id="rId4" imgW="711000" imgH="4442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3105" y="2928934"/>
                        <a:ext cx="1242233" cy="7710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4"/>
          <p:cNvGraphicFramePr>
            <a:graphicFrameLocks noChangeAspect="1"/>
          </p:cNvGraphicFramePr>
          <p:nvPr/>
        </p:nvGraphicFramePr>
        <p:xfrm>
          <a:off x="4114800" y="2862263"/>
          <a:ext cx="1443038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74" name="Формула" r:id="rId6" imgW="825480" imgH="520560" progId="Equation.3">
                  <p:embed/>
                </p:oleObj>
              </mc:Choice>
              <mc:Fallback>
                <p:oleObj name="Формула" r:id="rId6" imgW="825480" imgH="52056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2862263"/>
                        <a:ext cx="1443038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8" name="Object 6"/>
          <p:cNvGraphicFramePr>
            <a:graphicFrameLocks noChangeAspect="1"/>
          </p:cNvGraphicFramePr>
          <p:nvPr/>
        </p:nvGraphicFramePr>
        <p:xfrm>
          <a:off x="6929454" y="3986067"/>
          <a:ext cx="1214446" cy="436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75" name="Формула" r:id="rId8" imgW="634680" imgH="228600" progId="Equation.3">
                  <p:embed/>
                </p:oleObj>
              </mc:Choice>
              <mc:Fallback>
                <p:oleObj name="Формула" r:id="rId8" imgW="634680" imgH="2286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9454" y="3986067"/>
                        <a:ext cx="1214446" cy="4367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6"/>
          <p:cNvGraphicFramePr>
            <a:graphicFrameLocks noChangeAspect="1"/>
          </p:cNvGraphicFramePr>
          <p:nvPr/>
        </p:nvGraphicFramePr>
        <p:xfrm>
          <a:off x="4054482" y="3857628"/>
          <a:ext cx="1407022" cy="928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76" name="Формула" r:id="rId10" imgW="749160" imgH="495000" progId="Equation.3">
                  <p:embed/>
                </p:oleObj>
              </mc:Choice>
              <mc:Fallback>
                <p:oleObj name="Формула" r:id="rId10" imgW="749160" imgH="4950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4482" y="3857628"/>
                        <a:ext cx="1407022" cy="9286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6"/>
          <p:cNvGraphicFramePr>
            <a:graphicFrameLocks noChangeAspect="1"/>
          </p:cNvGraphicFramePr>
          <p:nvPr/>
        </p:nvGraphicFramePr>
        <p:xfrm>
          <a:off x="4141793" y="4810140"/>
          <a:ext cx="1287463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77" name="Формула" r:id="rId12" imgW="685800" imgH="444240" progId="Equation.3">
                  <p:embed/>
                </p:oleObj>
              </mc:Choice>
              <mc:Fallback>
                <p:oleObj name="Формула" r:id="rId12" imgW="685800" imgH="4442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1793" y="4810140"/>
                        <a:ext cx="1287463" cy="83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62" name="Object 10"/>
          <p:cNvGraphicFramePr>
            <a:graphicFrameLocks noChangeAspect="1"/>
          </p:cNvGraphicFramePr>
          <p:nvPr/>
        </p:nvGraphicFramePr>
        <p:xfrm>
          <a:off x="6572264" y="4786322"/>
          <a:ext cx="2182783" cy="857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78" name="Формула" r:id="rId14" imgW="1130040" imgH="444240" progId="Equation.3">
                  <p:embed/>
                </p:oleObj>
              </mc:Choice>
              <mc:Fallback>
                <p:oleObj name="Формула" r:id="rId14" imgW="1130040" imgH="44424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2264" y="4786322"/>
                        <a:ext cx="2182783" cy="8572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63" name="Object 11"/>
          <p:cNvGraphicFramePr>
            <a:graphicFrameLocks noChangeAspect="1"/>
          </p:cNvGraphicFramePr>
          <p:nvPr/>
        </p:nvGraphicFramePr>
        <p:xfrm>
          <a:off x="6786578" y="5857892"/>
          <a:ext cx="1481143" cy="4776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79" name="Формула" r:id="rId16" imgW="825480" imgH="266400" progId="Equation.3">
                  <p:embed/>
                </p:oleObj>
              </mc:Choice>
              <mc:Fallback>
                <p:oleObj name="Формула" r:id="rId16" imgW="825480" imgH="26640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6578" y="5857892"/>
                        <a:ext cx="1481143" cy="4776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6"/>
          <p:cNvGraphicFramePr>
            <a:graphicFrameLocks noChangeAspect="1"/>
          </p:cNvGraphicFramePr>
          <p:nvPr/>
        </p:nvGraphicFramePr>
        <p:xfrm>
          <a:off x="4119563" y="5916613"/>
          <a:ext cx="1192212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80" name="Формула" r:id="rId18" imgW="634680" imgH="228600" progId="Equation.3">
                  <p:embed/>
                </p:oleObj>
              </mc:Choice>
              <mc:Fallback>
                <p:oleObj name="Формула" r:id="rId18" imgW="634680" imgH="22860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9563" y="5916613"/>
                        <a:ext cx="1192212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1071538" y="778733"/>
            <a:ext cx="785818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7313" algn="ctr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1. Магнитное поле прямого тока</a:t>
            </a:r>
          </a:p>
          <a:p>
            <a:pPr marL="87313"/>
            <a:endParaRPr lang="ru-RU" sz="2600" i="1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Постоянный ток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течет вдоль прямого бесконечного провода, имеющего сечение радиусом а. Найдем индукцию внутри и снаружи провода.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1071538" y="714356"/>
            <a:ext cx="785818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8900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3584575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928662" y="30163"/>
            <a:ext cx="8215338" cy="68419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Применение теоремы о циркуляции вектора 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B</a:t>
            </a:r>
            <a:endParaRPr lang="ru-RU" sz="32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3465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orbel" pitchFamily="34" charset="0"/>
              </a:rPr>
              <a:t>9</a:t>
            </a:r>
            <a:endParaRPr lang="ru-RU" sz="2400" dirty="0">
              <a:latin typeface="Corbe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B6FC70-3A0A-4BF1-AF30-C2029AA7D708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graphicFrame>
        <p:nvGraphicFramePr>
          <p:cNvPr id="124933" name="Object 5"/>
          <p:cNvGraphicFramePr>
            <a:graphicFrameLocks noChangeAspect="1"/>
          </p:cNvGraphicFramePr>
          <p:nvPr/>
        </p:nvGraphicFramePr>
        <p:xfrm>
          <a:off x="4260858" y="3000372"/>
          <a:ext cx="1382712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35" name="Формула" r:id="rId4" imgW="558720" imgH="444240" progId="Equation.3">
                  <p:embed/>
                </p:oleObj>
              </mc:Choice>
              <mc:Fallback>
                <p:oleObj name="Формула" r:id="rId4" imgW="558720" imgH="4442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0858" y="3000372"/>
                        <a:ext cx="1382712" cy="109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4935" name="Picture 7"/>
          <p:cNvPicPr>
            <a:picLocks noChangeAspect="1" noChangeArrowheads="1"/>
          </p:cNvPicPr>
          <p:nvPr/>
        </p:nvPicPr>
        <p:blipFill>
          <a:blip r:embed="rId6"/>
          <a:srcRect l="41179" t="26650" r="48548" b="56338"/>
          <a:stretch>
            <a:fillRect/>
          </a:stretch>
        </p:blipFill>
        <p:spPr bwMode="auto">
          <a:xfrm>
            <a:off x="1142976" y="2786058"/>
            <a:ext cx="2286016" cy="212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55355</TotalTime>
  <Words>502</Words>
  <Application>Microsoft Office PowerPoint</Application>
  <PresentationFormat>On-screen Show (4:3)</PresentationFormat>
  <Paragraphs>206</Paragraphs>
  <Slides>14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Солнцестояние</vt:lpstr>
      <vt:lpstr>Формула</vt:lpstr>
      <vt:lpstr>Microsoft Equation 3.0</vt:lpstr>
      <vt:lpstr>Лекция 9.  Основные законы магнитного поля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Механика. Молекулярная физика. Термодинамика.</dc:title>
  <dc:creator>Yana</dc:creator>
  <cp:lastModifiedBy>YANA</cp:lastModifiedBy>
  <cp:revision>916</cp:revision>
  <dcterms:created xsi:type="dcterms:W3CDTF">2010-08-31T07:49:46Z</dcterms:created>
  <dcterms:modified xsi:type="dcterms:W3CDTF">2014-04-25T08:36:56Z</dcterms:modified>
</cp:coreProperties>
</file>