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4" r:id="rId7"/>
    <p:sldId id="285" r:id="rId8"/>
    <p:sldId id="261" r:id="rId9"/>
    <p:sldId id="262" r:id="rId10"/>
    <p:sldId id="263" r:id="rId11"/>
    <p:sldId id="267" r:id="rId12"/>
    <p:sldId id="269" r:id="rId13"/>
    <p:sldId id="264" r:id="rId14"/>
    <p:sldId id="265" r:id="rId15"/>
    <p:sldId id="266" r:id="rId16"/>
    <p:sldId id="270" r:id="rId17"/>
    <p:sldId id="271" r:id="rId18"/>
    <p:sldId id="272" r:id="rId19"/>
    <p:sldId id="273" r:id="rId20"/>
    <p:sldId id="274" r:id="rId21"/>
    <p:sldId id="275" r:id="rId22"/>
    <p:sldId id="276" r:id="rId23"/>
    <p:sldId id="305" r:id="rId24"/>
    <p:sldId id="277" r:id="rId25"/>
    <p:sldId id="278" r:id="rId26"/>
    <p:sldId id="279" r:id="rId27"/>
    <p:sldId id="290" r:id="rId28"/>
    <p:sldId id="281" r:id="rId29"/>
    <p:sldId id="282" r:id="rId30"/>
    <p:sldId id="306" r:id="rId31"/>
    <p:sldId id="283"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4660"/>
  </p:normalViewPr>
  <p:slideViewPr>
    <p:cSldViewPr>
      <p:cViewPr varScale="1">
        <p:scale>
          <a:sx n="77" d="100"/>
          <a:sy n="77" d="100"/>
        </p:scale>
        <p:origin x="-5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A64FDED-26CC-41EC-9B49-8F92447176E8}" type="datetimeFigureOut">
              <a:rPr lang="ru-RU" smtClean="0"/>
              <a:pPr/>
              <a:t>02.12.2014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2D06C6C-CEAC-43C2-AAB9-B675A573439E}"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A64FDED-26CC-41EC-9B49-8F92447176E8}" type="datetimeFigureOut">
              <a:rPr lang="ru-RU" smtClean="0"/>
              <a:pPr/>
              <a:t>02.12.2014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2D06C6C-CEAC-43C2-AAB9-B675A573439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A64FDED-26CC-41EC-9B49-8F92447176E8}" type="datetimeFigureOut">
              <a:rPr lang="ru-RU" smtClean="0"/>
              <a:pPr/>
              <a:t>02.12.2014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2D06C6C-CEAC-43C2-AAB9-B675A573439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A64FDED-26CC-41EC-9B49-8F92447176E8}" type="datetimeFigureOut">
              <a:rPr lang="ru-RU" smtClean="0"/>
              <a:pPr/>
              <a:t>02.12.2014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2D06C6C-CEAC-43C2-AAB9-B675A573439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A64FDED-26CC-41EC-9B49-8F92447176E8}" type="datetimeFigureOut">
              <a:rPr lang="ru-RU" smtClean="0"/>
              <a:pPr/>
              <a:t>02.12.2014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A2D06C6C-CEAC-43C2-AAB9-B675A573439E}"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A64FDED-26CC-41EC-9B49-8F92447176E8}" type="datetimeFigureOut">
              <a:rPr lang="ru-RU" smtClean="0"/>
              <a:pPr/>
              <a:t>02.12.2014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2D06C6C-CEAC-43C2-AAB9-B675A573439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A64FDED-26CC-41EC-9B49-8F92447176E8}" type="datetimeFigureOut">
              <a:rPr lang="ru-RU" smtClean="0"/>
              <a:pPr/>
              <a:t>02.12.2014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2D06C6C-CEAC-43C2-AAB9-B675A573439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A64FDED-26CC-41EC-9B49-8F92447176E8}" type="datetimeFigureOut">
              <a:rPr lang="ru-RU" smtClean="0"/>
              <a:pPr/>
              <a:t>02.12.2014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2D06C6C-CEAC-43C2-AAB9-B675A573439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A64FDED-26CC-41EC-9B49-8F92447176E8}" type="datetimeFigureOut">
              <a:rPr lang="ru-RU" smtClean="0"/>
              <a:pPr/>
              <a:t>02.12.2014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A2D06C6C-CEAC-43C2-AAB9-B675A573439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A64FDED-26CC-41EC-9B49-8F92447176E8}" type="datetimeFigureOut">
              <a:rPr lang="ru-RU" smtClean="0"/>
              <a:pPr/>
              <a:t>02.12.2014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2D06C6C-CEAC-43C2-AAB9-B675A573439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A64FDED-26CC-41EC-9B49-8F92447176E8}" type="datetimeFigureOut">
              <a:rPr lang="ru-RU" smtClean="0"/>
              <a:pPr/>
              <a:t>02.12.2014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2D06C6C-CEAC-43C2-AAB9-B675A573439E}"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A64FDED-26CC-41EC-9B49-8F92447176E8}" type="datetimeFigureOut">
              <a:rPr lang="ru-RU" smtClean="0"/>
              <a:pPr/>
              <a:t>02.12.2014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2D06C6C-CEAC-43C2-AAB9-B675A573439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71670" y="533400"/>
            <a:ext cx="6400598" cy="2868168"/>
          </a:xfrm>
        </p:spPr>
        <p:txBody>
          <a:bodyPr>
            <a:normAutofit/>
          </a:bodyPr>
          <a:lstStyle/>
          <a:p>
            <a:r>
              <a:rPr lang="ru-RU" dirty="0"/>
              <a:t>Параллельное программирование для многоядерных процессоров</a:t>
            </a:r>
          </a:p>
        </p:txBody>
      </p:sp>
      <p:sp>
        <p:nvSpPr>
          <p:cNvPr id="3" name="Подзаголовок 2"/>
          <p:cNvSpPr>
            <a:spLocks noGrp="1"/>
          </p:cNvSpPr>
          <p:nvPr>
            <p:ph type="subTitle" idx="1"/>
          </p:nvPr>
        </p:nvSpPr>
        <p:spPr/>
        <p:txBody>
          <a:bodyPr/>
          <a:lstStyle/>
          <a:p>
            <a:r>
              <a:rPr lang="ru-RU" dirty="0" smtClean="0"/>
              <a:t>Лекция</a:t>
            </a:r>
            <a:r>
              <a:rPr lang="en-US" dirty="0" smtClean="0"/>
              <a:t> 5</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Parallel</a:t>
            </a:r>
            <a:r>
              <a:rPr lang="ru-RU" b="1" dirty="0" smtClean="0"/>
              <a:t>.</a:t>
            </a:r>
            <a:r>
              <a:rPr lang="en-US" b="1" dirty="0" smtClean="0"/>
              <a:t>Invoke</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Статический </a:t>
            </a:r>
            <a:r>
              <a:rPr lang="ru-RU" dirty="0"/>
              <a:t>метод </a:t>
            </a:r>
            <a:r>
              <a:rPr lang="ru-RU" dirty="0" err="1"/>
              <a:t>Invoke</a:t>
            </a:r>
            <a:r>
              <a:rPr lang="ru-RU" dirty="0"/>
              <a:t> в параллельной реализации позволяет распараллелить исполнение блоков операторов. Часто в приложениях существуют такие последовательности операторов, для которых не имеет значения порядок выполнения операторов внутри них</a:t>
            </a:r>
            <a:r>
              <a:rPr lang="ru-RU" dirty="0" smtClean="0"/>
              <a:t>.</a:t>
            </a:r>
            <a:endParaRPr lang="en-US" dirty="0" smtClean="0"/>
          </a:p>
          <a:p>
            <a:r>
              <a:rPr lang="ru-RU" dirty="0" smtClean="0"/>
              <a:t> </a:t>
            </a:r>
            <a:r>
              <a:rPr lang="ru-RU" dirty="0"/>
              <a:t>В таких случаях, вместо последовательного выполнения операторов одного за другим, возможно их параллельное выполнение, позволяющее повысить производительность. Подобные ситуации часто возникают в рекурсивных алгоритмах и алгоритмах типа «разделяй и властвуй».</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a:bodyPr>
          <a:lstStyle/>
          <a:p>
            <a:pPr>
              <a:buNone/>
            </a:pPr>
            <a:r>
              <a:rPr lang="ru-RU" b="1" dirty="0" err="1"/>
              <a:t>System</a:t>
            </a:r>
            <a:r>
              <a:rPr lang="ru-RU" b="1" dirty="0"/>
              <a:t>.</a:t>
            </a:r>
            <a:r>
              <a:rPr lang="en-US" b="1" dirty="0"/>
              <a:t>Threading</a:t>
            </a:r>
            <a:r>
              <a:rPr lang="ru-RU" b="1" dirty="0"/>
              <a:t>.</a:t>
            </a:r>
            <a:r>
              <a:rPr lang="en-US" b="1" dirty="0"/>
              <a:t>Tasks</a:t>
            </a:r>
            <a:r>
              <a:rPr lang="ru-RU" b="1" dirty="0"/>
              <a:t>.</a:t>
            </a:r>
            <a:r>
              <a:rPr lang="en-US" b="1" dirty="0" smtClean="0"/>
              <a:t>Task</a:t>
            </a:r>
            <a:endParaRPr lang="ru-RU" dirty="0"/>
          </a:p>
          <a:p>
            <a:r>
              <a:rPr lang="ru-RU" dirty="0"/>
              <a:t>С помощью методов этого класса возможно организовать асинхронное выполнение нескольких методов, включая ожидание завершения и прерывание их работы. </a:t>
            </a:r>
          </a:p>
          <a:p>
            <a:pPr>
              <a:buNone/>
            </a:pPr>
            <a:endParaRPr lang="ru-RU" dirty="0"/>
          </a:p>
          <a:p>
            <a:pPr>
              <a:buNone/>
            </a:pPr>
            <a:r>
              <a:rPr lang="en-US" b="1" dirty="0"/>
              <a:t>System</a:t>
            </a:r>
            <a:r>
              <a:rPr lang="ru-RU" b="1" dirty="0"/>
              <a:t>.</a:t>
            </a:r>
            <a:r>
              <a:rPr lang="en-US" b="1" dirty="0"/>
              <a:t>Threading</a:t>
            </a:r>
            <a:r>
              <a:rPr lang="ru-RU" b="1" dirty="0"/>
              <a:t>.</a:t>
            </a:r>
            <a:r>
              <a:rPr lang="en-US" b="1" dirty="0"/>
              <a:t>Tasks</a:t>
            </a:r>
            <a:r>
              <a:rPr lang="ru-RU" b="1" dirty="0"/>
              <a:t>.</a:t>
            </a:r>
            <a:r>
              <a:rPr lang="en-US" b="1" dirty="0"/>
              <a:t>Future</a:t>
            </a:r>
            <a:r>
              <a:rPr lang="ru-RU" b="1" dirty="0"/>
              <a:t>&lt;</a:t>
            </a:r>
            <a:r>
              <a:rPr lang="en-US" b="1" dirty="0"/>
              <a:t>T</a:t>
            </a:r>
            <a:r>
              <a:rPr lang="ru-RU" b="1" dirty="0"/>
              <a:t>&gt;</a:t>
            </a:r>
            <a:endParaRPr lang="ru-RU" dirty="0"/>
          </a:p>
          <a:p>
            <a:r>
              <a:rPr lang="ru-RU" dirty="0" smtClean="0"/>
              <a:t>С </a:t>
            </a:r>
            <a:r>
              <a:rPr lang="ru-RU" dirty="0"/>
              <a:t>помощью этого класса также возможно асинхронно выполнять несколько методов. При этом эти методы могут возвращать результат работы.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t>Конструкция </a:t>
            </a:r>
            <a:r>
              <a:rPr lang="en-US" sz="3200" dirty="0"/>
              <a:t>Parallel</a:t>
            </a:r>
            <a:r>
              <a:rPr lang="ru-RU" sz="3200" dirty="0"/>
              <a:t>.</a:t>
            </a:r>
            <a:r>
              <a:rPr lang="en-US" sz="3200" dirty="0"/>
              <a:t>For</a:t>
            </a:r>
            <a:endParaRPr lang="ru-RU" sz="3200" dirty="0"/>
          </a:p>
        </p:txBody>
      </p:sp>
      <p:sp>
        <p:nvSpPr>
          <p:cNvPr id="3" name="Содержимое 2"/>
          <p:cNvSpPr>
            <a:spLocks noGrp="1"/>
          </p:cNvSpPr>
          <p:nvPr>
            <p:ph idx="1"/>
          </p:nvPr>
        </p:nvSpPr>
        <p:spPr>
          <a:xfrm>
            <a:off x="428596" y="1500150"/>
            <a:ext cx="8229600" cy="4643494"/>
          </a:xfrm>
        </p:spPr>
        <p:txBody>
          <a:bodyPr>
            <a:normAutofit fontScale="62500" lnSpcReduction="20000"/>
          </a:bodyPr>
          <a:lstStyle/>
          <a:p>
            <a:r>
              <a:rPr lang="ru-RU" sz="3800" dirty="0"/>
              <a:t>Иногда в циклах, используемых в программах, итерации являются независимыми; т.е., ни в одной итерации не используются результаты работы предыдущих итераций. </a:t>
            </a:r>
            <a:endParaRPr lang="en-US" sz="3800" dirty="0" smtClean="0"/>
          </a:p>
          <a:p>
            <a:r>
              <a:rPr lang="ru-RU" sz="3800" dirty="0" smtClean="0"/>
              <a:t>Посредством </a:t>
            </a:r>
            <a:r>
              <a:rPr lang="ru-RU" sz="3800" dirty="0"/>
              <a:t>класса </a:t>
            </a:r>
            <a:r>
              <a:rPr lang="en-US" sz="3800" dirty="0"/>
              <a:t>System</a:t>
            </a:r>
            <a:r>
              <a:rPr lang="ru-RU" sz="3800" dirty="0"/>
              <a:t>.</a:t>
            </a:r>
            <a:r>
              <a:rPr lang="en-US" sz="3800" dirty="0"/>
              <a:t>Threading</a:t>
            </a:r>
            <a:r>
              <a:rPr lang="ru-RU" sz="3800" dirty="0"/>
              <a:t>.</a:t>
            </a:r>
            <a:r>
              <a:rPr lang="en-US" sz="3800" dirty="0"/>
              <a:t>Parallel </a:t>
            </a:r>
            <a:r>
              <a:rPr lang="ru-RU" sz="3800" dirty="0"/>
              <a:t>такие циклы могут быть преобразованы в циклы, в которых каждая итерация потенциально может быть выполнена параллельно при наличии достаточного количества доступных ядер (процессоров). </a:t>
            </a:r>
            <a:endParaRPr lang="en-US" sz="3800" dirty="0" smtClean="0"/>
          </a:p>
          <a:p>
            <a:r>
              <a:rPr lang="ru-RU" sz="3800" dirty="0" smtClean="0"/>
              <a:t>Заметим</a:t>
            </a:r>
            <a:r>
              <a:rPr lang="ru-RU" sz="3800" dirty="0"/>
              <a:t>, что параллельное исполнение циклов, итерации которых не являются независимыми, может привести к некорректным результатам. В этом случае необходимо либо пересмотреть структуру цикла, либо использовать примитивы синхронизации </a:t>
            </a:r>
            <a:r>
              <a:rPr lang="ru-RU" sz="3800" dirty="0" err="1"/>
              <a:t>и\или</a:t>
            </a:r>
            <a:r>
              <a:rPr lang="ru-RU" sz="3800" dirty="0"/>
              <a:t> </a:t>
            </a:r>
            <a:r>
              <a:rPr lang="ru-RU" sz="3800" dirty="0" err="1"/>
              <a:t>потокобезопасные</a:t>
            </a:r>
            <a:r>
              <a:rPr lang="ru-RU" sz="3800" dirty="0"/>
              <a:t> структуры данных</a:t>
            </a:r>
            <a:r>
              <a:rPr lang="ru-RU" sz="3800" dirty="0" smtClean="0"/>
              <a:t>.</a:t>
            </a:r>
            <a:endParaRPr lang="ru-RU" sz="3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В </a:t>
            </a:r>
            <a:r>
              <a:rPr lang="en-US" dirty="0" smtClean="0"/>
              <a:t>PFX </a:t>
            </a:r>
            <a:r>
              <a:rPr lang="ru-RU" dirty="0" smtClean="0"/>
              <a:t>существует несколько вариантов метода </a:t>
            </a:r>
            <a:r>
              <a:rPr lang="en-US" dirty="0" smtClean="0"/>
              <a:t>For</a:t>
            </a:r>
            <a:r>
              <a:rPr lang="ru-RU" dirty="0" smtClean="0"/>
              <a:t>, исполняющихся параллельно. Наиболее часто применяемым является </a:t>
            </a:r>
            <a:r>
              <a:rPr lang="en-US" u="sng" dirty="0" smtClean="0">
                <a:solidFill>
                  <a:srgbClr val="002060"/>
                </a:solidFill>
              </a:rPr>
              <a:t>For</a:t>
            </a:r>
            <a:r>
              <a:rPr lang="ru-RU" u="sng" dirty="0" smtClean="0">
                <a:solidFill>
                  <a:srgbClr val="002060"/>
                </a:solidFill>
              </a:rPr>
              <a:t>(</a:t>
            </a:r>
            <a:r>
              <a:rPr lang="en-US" u="sng" dirty="0" err="1" smtClean="0">
                <a:solidFill>
                  <a:srgbClr val="002060"/>
                </a:solidFill>
              </a:rPr>
              <a:t>Int</a:t>
            </a:r>
            <a:r>
              <a:rPr lang="ru-RU" u="sng" dirty="0" smtClean="0">
                <a:solidFill>
                  <a:srgbClr val="002060"/>
                </a:solidFill>
              </a:rPr>
              <a:t>32, </a:t>
            </a:r>
            <a:r>
              <a:rPr lang="en-US" u="sng" dirty="0" err="1" smtClean="0">
                <a:solidFill>
                  <a:srgbClr val="002060"/>
                </a:solidFill>
              </a:rPr>
              <a:t>Int</a:t>
            </a:r>
            <a:r>
              <a:rPr lang="ru-RU" u="sng" dirty="0" smtClean="0">
                <a:solidFill>
                  <a:srgbClr val="002060"/>
                </a:solidFill>
              </a:rPr>
              <a:t>32, </a:t>
            </a:r>
            <a:r>
              <a:rPr lang="en-US" u="sng" dirty="0" smtClean="0">
                <a:solidFill>
                  <a:srgbClr val="002060"/>
                </a:solidFill>
              </a:rPr>
              <a:t>Action</a:t>
            </a:r>
            <a:r>
              <a:rPr lang="ru-RU" dirty="0" smtClean="0">
                <a:solidFill>
                  <a:srgbClr val="002060"/>
                </a:solidFill>
              </a:rPr>
              <a:t>&lt;</a:t>
            </a:r>
            <a:r>
              <a:rPr lang="en-US" u="sng" dirty="0" err="1" smtClean="0">
                <a:solidFill>
                  <a:srgbClr val="002060"/>
                </a:solidFill>
              </a:rPr>
              <a:t>Int</a:t>
            </a:r>
            <a:r>
              <a:rPr lang="ru-RU" u="sng" dirty="0" smtClean="0">
                <a:solidFill>
                  <a:srgbClr val="002060"/>
                </a:solidFill>
              </a:rPr>
              <a:t>32</a:t>
            </a:r>
            <a:r>
              <a:rPr lang="ru-RU" dirty="0" smtClean="0">
                <a:solidFill>
                  <a:srgbClr val="002060"/>
                </a:solidFill>
              </a:rPr>
              <a:t>&gt;</a:t>
            </a:r>
            <a:r>
              <a:rPr lang="ru-RU" u="sng" dirty="0" smtClean="0">
                <a:solidFill>
                  <a:srgbClr val="002060"/>
                </a:solidFill>
              </a:rPr>
              <a:t>)</a:t>
            </a:r>
            <a:r>
              <a:rPr lang="ru-RU" dirty="0" smtClean="0"/>
              <a:t>. Здесь первый параметр задаёт начальный индекс, второй параметр – конечный индекс, и третий параметр – делегат, определяющий действие, которое будет выполняться на каждой итерации.</a:t>
            </a:r>
            <a:endParaRPr lang="en-US" dirty="0" smtClean="0"/>
          </a:p>
          <a:p>
            <a:r>
              <a:rPr lang="ru-RU" dirty="0"/>
              <a:t>Рассмотрим следующий последовательный цикл на С#:</a:t>
            </a:r>
          </a:p>
          <a:p>
            <a:pPr>
              <a:buNone/>
            </a:pPr>
            <a:r>
              <a:rPr lang="ru-RU" dirty="0"/>
              <a:t> </a:t>
            </a:r>
          </a:p>
          <a:p>
            <a:pPr>
              <a:buNone/>
            </a:pPr>
            <a:r>
              <a:rPr lang="da-DK" dirty="0"/>
              <a:t>for (int i = 0; i &lt; N; i</a:t>
            </a:r>
            <a:r>
              <a:rPr lang="da-DK" dirty="0" smtClean="0"/>
              <a:t>++)</a:t>
            </a:r>
            <a:r>
              <a:rPr lang="it-IT" dirty="0" smtClean="0"/>
              <a:t>{</a:t>
            </a:r>
            <a:endParaRPr lang="ru-RU" dirty="0"/>
          </a:p>
          <a:p>
            <a:pPr>
              <a:buNone/>
            </a:pPr>
            <a:r>
              <a:rPr lang="it-IT" dirty="0"/>
              <a:t>	results[i] = Compute(i</a:t>
            </a:r>
            <a:r>
              <a:rPr lang="it-IT" dirty="0" smtClean="0"/>
              <a:t>);}</a:t>
            </a:r>
            <a:endParaRPr lang="ru-RU" dirty="0"/>
          </a:p>
          <a:p>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92500" lnSpcReduction="20000"/>
          </a:bodyPr>
          <a:lstStyle/>
          <a:p>
            <a:pPr>
              <a:buNone/>
            </a:pPr>
            <a:r>
              <a:rPr lang="it-IT" dirty="0"/>
              <a:t>C </a:t>
            </a:r>
            <a:r>
              <a:rPr lang="ru-RU" dirty="0"/>
              <a:t>помощью </a:t>
            </a:r>
            <a:r>
              <a:rPr lang="en-US" dirty="0"/>
              <a:t>PFX </a:t>
            </a:r>
            <a:r>
              <a:rPr lang="ru-RU" dirty="0"/>
              <a:t>и класса </a:t>
            </a:r>
            <a:r>
              <a:rPr lang="en-US" dirty="0"/>
              <a:t>System</a:t>
            </a:r>
            <a:r>
              <a:rPr lang="ru-RU" dirty="0"/>
              <a:t>.</a:t>
            </a:r>
            <a:r>
              <a:rPr lang="en-US" dirty="0"/>
              <a:t>Threading</a:t>
            </a:r>
            <a:r>
              <a:rPr lang="ru-RU" dirty="0"/>
              <a:t>.</a:t>
            </a:r>
            <a:r>
              <a:rPr lang="en-US" dirty="0"/>
              <a:t>Parallel</a:t>
            </a:r>
            <a:r>
              <a:rPr lang="ru-RU" dirty="0"/>
              <a:t> можно распараллелить этот цикл следующим образом:</a:t>
            </a:r>
          </a:p>
          <a:p>
            <a:pPr>
              <a:buNone/>
            </a:pPr>
            <a:r>
              <a:rPr lang="ru-RU" dirty="0"/>
              <a:t> </a:t>
            </a:r>
          </a:p>
          <a:p>
            <a:pPr>
              <a:buNone/>
            </a:pPr>
            <a:r>
              <a:rPr lang="en-US" dirty="0"/>
              <a:t>using </a:t>
            </a:r>
            <a:r>
              <a:rPr lang="en-US" dirty="0" err="1"/>
              <a:t>System.Threading</a:t>
            </a:r>
            <a:r>
              <a:rPr lang="en-US" dirty="0"/>
              <a:t>;</a:t>
            </a:r>
            <a:endParaRPr lang="ru-RU" dirty="0"/>
          </a:p>
          <a:p>
            <a:pPr>
              <a:buNone/>
            </a:pPr>
            <a:r>
              <a:rPr lang="en-US" dirty="0"/>
              <a:t>…</a:t>
            </a:r>
            <a:endParaRPr lang="ru-RU" dirty="0"/>
          </a:p>
          <a:p>
            <a:pPr>
              <a:buNone/>
            </a:pPr>
            <a:r>
              <a:rPr lang="en-US" dirty="0" err="1"/>
              <a:t>Parallel.For</a:t>
            </a:r>
            <a:r>
              <a:rPr lang="en-US" dirty="0"/>
              <a:t>(0, N, delegate(</a:t>
            </a:r>
            <a:r>
              <a:rPr lang="en-US" dirty="0" err="1"/>
              <a:t>int</a:t>
            </a:r>
            <a:r>
              <a:rPr lang="en-US" dirty="0"/>
              <a:t> </a:t>
            </a:r>
            <a:r>
              <a:rPr lang="en-US" dirty="0" err="1"/>
              <a:t>i</a:t>
            </a:r>
            <a:r>
              <a:rPr lang="en-US" dirty="0" smtClean="0"/>
              <a:t>)</a:t>
            </a:r>
            <a:r>
              <a:rPr lang="ru-RU" dirty="0" smtClean="0"/>
              <a:t>{</a:t>
            </a:r>
          </a:p>
          <a:p>
            <a:pPr>
              <a:buNone/>
            </a:pPr>
            <a:r>
              <a:rPr lang="ru-RU" dirty="0" smtClean="0"/>
              <a:t>		</a:t>
            </a:r>
            <a:r>
              <a:rPr lang="en-US" dirty="0" smtClean="0"/>
              <a:t>results</a:t>
            </a:r>
            <a:r>
              <a:rPr lang="ru-RU" dirty="0"/>
              <a:t>[</a:t>
            </a:r>
            <a:r>
              <a:rPr lang="en-US" dirty="0" err="1"/>
              <a:t>i</a:t>
            </a:r>
            <a:r>
              <a:rPr lang="ru-RU" dirty="0"/>
              <a:t>] = </a:t>
            </a:r>
            <a:r>
              <a:rPr lang="en-US" dirty="0"/>
              <a:t>Compute</a:t>
            </a:r>
            <a:r>
              <a:rPr lang="ru-RU" dirty="0"/>
              <a:t>(</a:t>
            </a:r>
            <a:r>
              <a:rPr lang="en-US" dirty="0" err="1"/>
              <a:t>i</a:t>
            </a:r>
            <a:r>
              <a:rPr lang="ru-RU" dirty="0"/>
              <a:t>); </a:t>
            </a:r>
            <a:r>
              <a:rPr lang="ru-RU" dirty="0" smtClean="0"/>
              <a:t>});</a:t>
            </a:r>
            <a:endParaRPr lang="en-US" dirty="0" smtClean="0"/>
          </a:p>
          <a:p>
            <a:pPr>
              <a:buNone/>
            </a:pPr>
            <a:endParaRPr lang="en-US" dirty="0"/>
          </a:p>
          <a:p>
            <a:pPr>
              <a:buNone/>
            </a:pPr>
            <a:r>
              <a:rPr lang="ru-RU" dirty="0" smtClean="0"/>
              <a:t> </a:t>
            </a:r>
            <a:r>
              <a:rPr lang="ru-RU" dirty="0"/>
              <a:t>Для упрощения кода можно использовать синтаксис </a:t>
            </a:r>
            <a:r>
              <a:rPr lang="ru-RU" dirty="0" err="1" smtClean="0"/>
              <a:t>лямбда-выражений</a:t>
            </a:r>
            <a:r>
              <a:rPr lang="ru-RU" dirty="0" smtClean="0"/>
              <a:t>:</a:t>
            </a:r>
            <a:endParaRPr lang="ru-RU" dirty="0"/>
          </a:p>
          <a:p>
            <a:pPr>
              <a:buNone/>
            </a:pPr>
            <a:r>
              <a:rPr lang="ru-RU" dirty="0"/>
              <a:t> </a:t>
            </a:r>
          </a:p>
          <a:p>
            <a:pPr>
              <a:buNone/>
            </a:pPr>
            <a:r>
              <a:rPr lang="en-US" dirty="0"/>
              <a:t>using </a:t>
            </a:r>
            <a:r>
              <a:rPr lang="en-US" dirty="0" err="1"/>
              <a:t>System.Threading</a:t>
            </a:r>
            <a:r>
              <a:rPr lang="en-US" dirty="0"/>
              <a:t>;</a:t>
            </a:r>
            <a:endParaRPr lang="ru-RU" dirty="0"/>
          </a:p>
          <a:p>
            <a:pPr>
              <a:buNone/>
            </a:pPr>
            <a:r>
              <a:rPr lang="en-US" dirty="0"/>
              <a:t>…</a:t>
            </a:r>
            <a:endParaRPr lang="ru-RU" dirty="0"/>
          </a:p>
          <a:p>
            <a:pPr>
              <a:buNone/>
            </a:pPr>
            <a:r>
              <a:rPr lang="en-US" dirty="0" err="1"/>
              <a:t>Parallel.For</a:t>
            </a:r>
            <a:r>
              <a:rPr lang="en-US" dirty="0"/>
              <a:t>(0, N, </a:t>
            </a:r>
            <a:r>
              <a:rPr lang="en-US" dirty="0" err="1"/>
              <a:t>i</a:t>
            </a:r>
            <a:r>
              <a:rPr lang="en-US" dirty="0"/>
              <a:t> </a:t>
            </a:r>
            <a:r>
              <a:rPr lang="en-US" dirty="0" smtClean="0"/>
              <a:t>=&gt;</a:t>
            </a:r>
            <a:r>
              <a:rPr lang="ru-RU" dirty="0" smtClean="0"/>
              <a:t>{</a:t>
            </a:r>
            <a:r>
              <a:rPr lang="en-US" dirty="0" smtClean="0"/>
              <a:t>results</a:t>
            </a:r>
            <a:r>
              <a:rPr lang="ru-RU" dirty="0"/>
              <a:t>[</a:t>
            </a:r>
            <a:r>
              <a:rPr lang="en-US" dirty="0" err="1"/>
              <a:t>i</a:t>
            </a:r>
            <a:r>
              <a:rPr lang="ru-RU" dirty="0"/>
              <a:t>] = </a:t>
            </a:r>
            <a:r>
              <a:rPr lang="en-US" dirty="0"/>
              <a:t>Compute</a:t>
            </a:r>
            <a:r>
              <a:rPr lang="ru-RU" dirty="0"/>
              <a:t>(</a:t>
            </a:r>
            <a:r>
              <a:rPr lang="en-US" dirty="0" err="1"/>
              <a:t>i</a:t>
            </a:r>
            <a:r>
              <a:rPr lang="ru-RU" dirty="0"/>
              <a:t>); </a:t>
            </a:r>
            <a:r>
              <a:rPr lang="ru-RU" dirty="0" smtClean="0"/>
              <a:t>});</a:t>
            </a:r>
            <a:endParaRPr lang="ru-RU" dirty="0"/>
          </a:p>
          <a:p>
            <a:pPr>
              <a:buNone/>
            </a:pPr>
            <a:endParaRPr lang="ru-RU" dirty="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072230"/>
          </a:xfrm>
        </p:spPr>
        <p:txBody>
          <a:bodyPr>
            <a:normAutofit fontScale="85000" lnSpcReduction="20000"/>
          </a:bodyPr>
          <a:lstStyle/>
          <a:p>
            <a:pPr>
              <a:buNone/>
            </a:pPr>
            <a:r>
              <a:rPr lang="ru-RU" dirty="0"/>
              <a:t>Распараллеливание циклов </a:t>
            </a:r>
            <a:r>
              <a:rPr lang="ru-RU" dirty="0" err="1"/>
              <a:t>foreach</a:t>
            </a:r>
            <a:r>
              <a:rPr lang="ru-RU" dirty="0"/>
              <a:t> выполняется аналогичным образом. Рассмотрим цикл на С#:</a:t>
            </a:r>
          </a:p>
          <a:p>
            <a:pPr>
              <a:buNone/>
            </a:pPr>
            <a:r>
              <a:rPr lang="ru-RU" dirty="0"/>
              <a:t> </a:t>
            </a:r>
          </a:p>
          <a:p>
            <a:pPr>
              <a:buNone/>
            </a:pPr>
            <a:r>
              <a:rPr lang="en-US" dirty="0" err="1">
                <a:solidFill>
                  <a:srgbClr val="0070C0"/>
                </a:solidFill>
              </a:rPr>
              <a:t>foreach</a:t>
            </a:r>
            <a:r>
              <a:rPr lang="ru-RU" dirty="0"/>
              <a:t>(</a:t>
            </a:r>
            <a:r>
              <a:rPr lang="en-US" dirty="0" err="1"/>
              <a:t>MyClass</a:t>
            </a:r>
            <a:r>
              <a:rPr lang="en-US" dirty="0"/>
              <a:t> </a:t>
            </a:r>
            <a:r>
              <a:rPr lang="ru-RU" dirty="0"/>
              <a:t>с </a:t>
            </a:r>
            <a:r>
              <a:rPr lang="ru-RU" dirty="0" err="1">
                <a:solidFill>
                  <a:srgbClr val="0070C0"/>
                </a:solidFill>
              </a:rPr>
              <a:t>in</a:t>
            </a:r>
            <a:r>
              <a:rPr lang="ru-RU" dirty="0"/>
              <a:t> </a:t>
            </a:r>
            <a:r>
              <a:rPr lang="en-US" dirty="0"/>
              <a:t>data</a:t>
            </a:r>
            <a:r>
              <a:rPr lang="ru-RU" dirty="0"/>
              <a:t>) </a:t>
            </a:r>
            <a:r>
              <a:rPr lang="ru-RU" dirty="0" smtClean="0"/>
              <a:t>{</a:t>
            </a:r>
            <a:endParaRPr lang="ru-RU" dirty="0"/>
          </a:p>
          <a:p>
            <a:pPr>
              <a:buNone/>
            </a:pPr>
            <a:r>
              <a:rPr lang="ru-RU" dirty="0"/>
              <a:t>	</a:t>
            </a:r>
            <a:r>
              <a:rPr lang="en-US" dirty="0"/>
              <a:t>Compute</a:t>
            </a:r>
            <a:r>
              <a:rPr lang="ru-RU" dirty="0"/>
              <a:t>(</a:t>
            </a:r>
            <a:r>
              <a:rPr lang="en-US" dirty="0"/>
              <a:t>c</a:t>
            </a:r>
            <a:r>
              <a:rPr lang="ru-RU" dirty="0"/>
              <a:t>);</a:t>
            </a:r>
          </a:p>
          <a:p>
            <a:pPr>
              <a:buNone/>
            </a:pPr>
            <a:r>
              <a:rPr lang="ru-RU" dirty="0"/>
              <a:t>}</a:t>
            </a:r>
          </a:p>
          <a:p>
            <a:pPr>
              <a:buNone/>
            </a:pPr>
            <a:r>
              <a:rPr lang="ru-RU" dirty="0"/>
              <a:t> </a:t>
            </a:r>
          </a:p>
          <a:p>
            <a:pPr>
              <a:buNone/>
            </a:pPr>
            <a:r>
              <a:rPr lang="en-US" dirty="0"/>
              <a:t>C </a:t>
            </a:r>
            <a:r>
              <a:rPr lang="ru-RU" dirty="0"/>
              <a:t>помощью P</a:t>
            </a:r>
            <a:r>
              <a:rPr lang="en-US" dirty="0"/>
              <a:t>FX</a:t>
            </a:r>
            <a:r>
              <a:rPr lang="ru-RU" dirty="0"/>
              <a:t> он распараллеливается  следующим образом:</a:t>
            </a:r>
          </a:p>
          <a:p>
            <a:pPr>
              <a:buNone/>
            </a:pPr>
            <a:r>
              <a:rPr lang="ru-RU" dirty="0"/>
              <a:t> </a:t>
            </a:r>
          </a:p>
          <a:p>
            <a:pPr>
              <a:buNone/>
            </a:pPr>
            <a:r>
              <a:rPr lang="en-US" dirty="0" err="1"/>
              <a:t>Parallel.Foreach</a:t>
            </a:r>
            <a:r>
              <a:rPr lang="en-US" dirty="0"/>
              <a:t>(data, delegate(</a:t>
            </a:r>
            <a:r>
              <a:rPr lang="en-US" dirty="0" err="1"/>
              <a:t>MyClass</a:t>
            </a:r>
            <a:r>
              <a:rPr lang="en-US" dirty="0"/>
              <a:t> </a:t>
            </a:r>
            <a:r>
              <a:rPr lang="ru-RU" dirty="0"/>
              <a:t>с</a:t>
            </a:r>
            <a:r>
              <a:rPr lang="en-US" dirty="0"/>
              <a:t>)) </a:t>
            </a:r>
            <a:r>
              <a:rPr lang="ru-RU" dirty="0" smtClean="0"/>
              <a:t>{</a:t>
            </a:r>
            <a:endParaRPr lang="ru-RU" dirty="0"/>
          </a:p>
          <a:p>
            <a:pPr>
              <a:buNone/>
            </a:pPr>
            <a:r>
              <a:rPr lang="ru-RU" dirty="0"/>
              <a:t>	</a:t>
            </a:r>
            <a:r>
              <a:rPr lang="en-US" dirty="0"/>
              <a:t>Compute</a:t>
            </a:r>
            <a:r>
              <a:rPr lang="ru-RU" dirty="0"/>
              <a:t>(</a:t>
            </a:r>
            <a:r>
              <a:rPr lang="en-US" dirty="0"/>
              <a:t>c</a:t>
            </a:r>
            <a:r>
              <a:rPr lang="ru-RU" dirty="0"/>
              <a:t>);</a:t>
            </a:r>
          </a:p>
          <a:p>
            <a:pPr>
              <a:buNone/>
            </a:pPr>
            <a:r>
              <a:rPr lang="ru-RU" dirty="0"/>
              <a:t>}</a:t>
            </a:r>
          </a:p>
          <a:p>
            <a:pPr>
              <a:buNone/>
            </a:pPr>
            <a:r>
              <a:rPr lang="ru-RU" dirty="0"/>
              <a:t> </a:t>
            </a:r>
          </a:p>
          <a:p>
            <a:pPr>
              <a:buNone/>
            </a:pPr>
            <a:r>
              <a:rPr lang="ru-RU" dirty="0"/>
              <a:t>Упрощенный код с использованием </a:t>
            </a:r>
            <a:r>
              <a:rPr lang="ru-RU" dirty="0" err="1"/>
              <a:t>лямбда-выражений</a:t>
            </a:r>
            <a:r>
              <a:rPr lang="ru-RU" dirty="0"/>
              <a:t> выглядит так:</a:t>
            </a:r>
          </a:p>
          <a:p>
            <a:pPr>
              <a:buNone/>
            </a:pPr>
            <a:r>
              <a:rPr lang="ru-RU" dirty="0"/>
              <a:t> </a:t>
            </a:r>
          </a:p>
          <a:p>
            <a:pPr>
              <a:buNone/>
            </a:pPr>
            <a:r>
              <a:rPr lang="en-US" dirty="0" err="1"/>
              <a:t>Parallel.Foreach</a:t>
            </a:r>
            <a:r>
              <a:rPr lang="en-US" dirty="0"/>
              <a:t>(data, </a:t>
            </a:r>
            <a:r>
              <a:rPr lang="ru-RU" dirty="0"/>
              <a:t>с </a:t>
            </a:r>
            <a:r>
              <a:rPr lang="en-US" dirty="0"/>
              <a:t>=&gt; </a:t>
            </a:r>
            <a:r>
              <a:rPr lang="en-US" dirty="0" smtClean="0"/>
              <a:t>{Compute(c);</a:t>
            </a:r>
            <a:r>
              <a:rPr lang="ru-RU" dirty="0" smtClean="0"/>
              <a:t>});</a:t>
            </a:r>
            <a:endParaRPr lang="ru-RU" dirty="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Конструкция </a:t>
            </a:r>
            <a:r>
              <a:rPr lang="en-US" dirty="0"/>
              <a:t>Parallel</a:t>
            </a:r>
            <a:r>
              <a:rPr lang="ru-RU" dirty="0"/>
              <a:t>.</a:t>
            </a:r>
            <a:r>
              <a:rPr lang="en-US" dirty="0"/>
              <a:t>Invoke</a:t>
            </a:r>
            <a:endParaRPr lang="ru-RU" dirty="0"/>
          </a:p>
        </p:txBody>
      </p:sp>
      <p:sp>
        <p:nvSpPr>
          <p:cNvPr id="3" name="Содержимое 2"/>
          <p:cNvSpPr>
            <a:spLocks noGrp="1"/>
          </p:cNvSpPr>
          <p:nvPr>
            <p:ph idx="1"/>
          </p:nvPr>
        </p:nvSpPr>
        <p:spPr/>
        <p:txBody>
          <a:bodyPr>
            <a:normAutofit fontScale="85000" lnSpcReduction="20000"/>
          </a:bodyPr>
          <a:lstStyle/>
          <a:p>
            <a:r>
              <a:rPr lang="ru-RU" dirty="0"/>
              <a:t>Ещё один способ распараллеливания, поддерживаемый классом </a:t>
            </a:r>
            <a:r>
              <a:rPr lang="en-US" dirty="0"/>
              <a:t>Parallel</a:t>
            </a:r>
            <a:r>
              <a:rPr lang="ru-RU" dirty="0"/>
              <a:t> – это метод </a:t>
            </a:r>
            <a:r>
              <a:rPr lang="en-US" dirty="0"/>
              <a:t>Parallel</a:t>
            </a:r>
            <a:r>
              <a:rPr lang="ru-RU" dirty="0"/>
              <a:t>.</a:t>
            </a:r>
            <a:r>
              <a:rPr lang="en-US" dirty="0"/>
              <a:t>Invoke</a:t>
            </a:r>
            <a:r>
              <a:rPr lang="ru-RU" dirty="0"/>
              <a:t>.</a:t>
            </a:r>
          </a:p>
          <a:p>
            <a:r>
              <a:rPr lang="ru-RU" dirty="0"/>
              <a:t>Статический метод </a:t>
            </a:r>
            <a:r>
              <a:rPr lang="ru-RU" dirty="0" err="1"/>
              <a:t>Invoke</a:t>
            </a:r>
            <a:r>
              <a:rPr lang="ru-RU" dirty="0"/>
              <a:t> позволяет распараллелить исполнение блоков операторов. Часто в приложениях существуют такие последовательности операторов, для которых не имеет значения порядок выполнения операторов внутри них. В таких случаях вместо последовательного выполнения операторов одного за другим, возможно их параллельное выполнение, позволяющее сократить время решения задачи.</a:t>
            </a:r>
          </a:p>
          <a:p>
            <a:r>
              <a:rPr lang="ru-RU" dirty="0"/>
              <a:t>Подобные ситуации часто возникают в рекурсивных алгоритмах и алгоритмах типа «разделяй и властвуй». Рассмотрим, например, обход бинарного дерева:</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buNone/>
            </a:pPr>
            <a:r>
              <a:rPr lang="en-US" dirty="0"/>
              <a:t>c</a:t>
            </a:r>
            <a:r>
              <a:rPr lang="ru-RU" dirty="0" err="1"/>
              <a:t>lass</a:t>
            </a:r>
            <a:r>
              <a:rPr lang="ru-RU" dirty="0"/>
              <a:t> </a:t>
            </a:r>
            <a:r>
              <a:rPr lang="en-US" dirty="0"/>
              <a:t>Tree</a:t>
            </a:r>
            <a:r>
              <a:rPr lang="ru-RU" dirty="0"/>
              <a:t>&lt;</a:t>
            </a:r>
            <a:r>
              <a:rPr lang="en-US" dirty="0"/>
              <a:t>T</a:t>
            </a:r>
            <a:r>
              <a:rPr lang="ru-RU" dirty="0" smtClean="0"/>
              <a:t>&gt;{</a:t>
            </a:r>
            <a:endParaRPr lang="ru-RU" dirty="0"/>
          </a:p>
          <a:p>
            <a:pPr>
              <a:buNone/>
            </a:pPr>
            <a:r>
              <a:rPr lang="en-US" dirty="0"/>
              <a:t>public T Data</a:t>
            </a:r>
            <a:r>
              <a:rPr lang="ru-RU" dirty="0"/>
              <a:t>;</a:t>
            </a:r>
          </a:p>
          <a:p>
            <a:pPr>
              <a:buNone/>
            </a:pPr>
            <a:r>
              <a:rPr lang="en-US" dirty="0"/>
              <a:t>public Tree&lt;T&gt; Left, Right</a:t>
            </a:r>
            <a:r>
              <a:rPr lang="en-US" dirty="0" smtClean="0"/>
              <a:t>;</a:t>
            </a:r>
            <a:r>
              <a:rPr lang="ru-RU" dirty="0" smtClean="0"/>
              <a:t>…</a:t>
            </a:r>
            <a:endParaRPr lang="ru-RU" dirty="0"/>
          </a:p>
          <a:p>
            <a:pPr>
              <a:buNone/>
            </a:pPr>
            <a:r>
              <a:rPr lang="ru-RU" dirty="0"/>
              <a:t>}</a:t>
            </a:r>
          </a:p>
          <a:p>
            <a:pPr>
              <a:buNone/>
            </a:pPr>
            <a:r>
              <a:rPr lang="ru-RU" dirty="0"/>
              <a:t> </a:t>
            </a:r>
          </a:p>
          <a:p>
            <a:pPr>
              <a:buNone/>
            </a:pPr>
            <a:r>
              <a:rPr lang="ru-RU" dirty="0"/>
              <a:t>На C# обход дерева в последовательной реализации может выглядеть следующим образом:</a:t>
            </a:r>
          </a:p>
          <a:p>
            <a:pPr>
              <a:buNone/>
            </a:pPr>
            <a:r>
              <a:rPr lang="ru-RU" dirty="0"/>
              <a:t> </a:t>
            </a:r>
          </a:p>
          <a:p>
            <a:pPr>
              <a:buNone/>
            </a:pPr>
            <a:r>
              <a:rPr lang="en-US" dirty="0"/>
              <a:t>static void </a:t>
            </a:r>
            <a:r>
              <a:rPr lang="en-US" dirty="0" err="1"/>
              <a:t>WalkTree</a:t>
            </a:r>
            <a:r>
              <a:rPr lang="en-US" dirty="0"/>
              <a:t>&lt;T&gt;(Tree&lt;T&gt; tree, Action&lt;T&gt; </a:t>
            </a:r>
            <a:r>
              <a:rPr lang="en-US" dirty="0" err="1"/>
              <a:t>func</a:t>
            </a:r>
            <a:r>
              <a:rPr lang="en-US" dirty="0" smtClean="0"/>
              <a:t>){</a:t>
            </a:r>
            <a:endParaRPr lang="ru-RU" dirty="0"/>
          </a:p>
          <a:p>
            <a:pPr>
              <a:buNone/>
            </a:pPr>
            <a:r>
              <a:rPr lang="en-US" dirty="0"/>
              <a:t>	if (tree </a:t>
            </a:r>
            <a:r>
              <a:rPr lang="en-US" dirty="0" smtClean="0"/>
              <a:t>== </a:t>
            </a:r>
            <a:r>
              <a:rPr lang="en-US" dirty="0"/>
              <a:t>null) return;</a:t>
            </a:r>
            <a:endParaRPr lang="ru-RU" dirty="0"/>
          </a:p>
          <a:p>
            <a:pPr>
              <a:buNone/>
            </a:pPr>
            <a:r>
              <a:rPr lang="en-US" dirty="0"/>
              <a:t>	</a:t>
            </a:r>
            <a:r>
              <a:rPr lang="en-US" dirty="0" err="1"/>
              <a:t>WalkTree</a:t>
            </a:r>
            <a:r>
              <a:rPr lang="en-US" dirty="0"/>
              <a:t>(</a:t>
            </a:r>
            <a:r>
              <a:rPr lang="en-US" dirty="0" err="1"/>
              <a:t>tree.Left</a:t>
            </a:r>
            <a:r>
              <a:rPr lang="en-US" dirty="0"/>
              <a:t>, </a:t>
            </a:r>
            <a:r>
              <a:rPr lang="en-US" dirty="0" err="1"/>
              <a:t>func</a:t>
            </a:r>
            <a:r>
              <a:rPr lang="en-US" dirty="0"/>
              <a:t>);</a:t>
            </a:r>
            <a:endParaRPr lang="ru-RU" dirty="0"/>
          </a:p>
          <a:p>
            <a:pPr>
              <a:buNone/>
            </a:pPr>
            <a:r>
              <a:rPr lang="en-US" dirty="0"/>
              <a:t>	</a:t>
            </a:r>
            <a:r>
              <a:rPr lang="en-US" dirty="0" err="1"/>
              <a:t>WalkTree</a:t>
            </a:r>
            <a:r>
              <a:rPr lang="en-US" dirty="0"/>
              <a:t>(</a:t>
            </a:r>
            <a:r>
              <a:rPr lang="en-US" dirty="0" err="1"/>
              <a:t>tree.Right</a:t>
            </a:r>
            <a:r>
              <a:rPr lang="en-US" dirty="0"/>
              <a:t>, </a:t>
            </a:r>
            <a:r>
              <a:rPr lang="en-US" dirty="0" err="1"/>
              <a:t>func</a:t>
            </a:r>
            <a:r>
              <a:rPr lang="en-US" dirty="0"/>
              <a:t>);</a:t>
            </a:r>
            <a:endParaRPr lang="ru-RU" dirty="0"/>
          </a:p>
          <a:p>
            <a:pPr>
              <a:buNone/>
            </a:pPr>
            <a:r>
              <a:rPr lang="en-US" dirty="0"/>
              <a:t>	</a:t>
            </a:r>
            <a:r>
              <a:rPr lang="en-US" dirty="0" err="1"/>
              <a:t>func</a:t>
            </a:r>
            <a:r>
              <a:rPr lang="en-US" dirty="0"/>
              <a:t>(</a:t>
            </a:r>
            <a:r>
              <a:rPr lang="en-US" dirty="0" err="1"/>
              <a:t>tree.Data</a:t>
            </a:r>
            <a:r>
              <a:rPr lang="en-US" dirty="0"/>
              <a:t>);</a:t>
            </a:r>
            <a:endParaRPr lang="ru-RU" dirty="0"/>
          </a:p>
          <a:p>
            <a:pPr>
              <a:buNone/>
            </a:pPr>
            <a:r>
              <a:rPr lang="ru-RU" dirty="0"/>
              <a:t>}</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92500" lnSpcReduction="20000"/>
          </a:bodyPr>
          <a:lstStyle/>
          <a:p>
            <a:pPr>
              <a:buNone/>
            </a:pPr>
            <a:r>
              <a:rPr lang="ru-RU" dirty="0"/>
              <a:t>Заметим, что в последовательной реализации, имеется группа операторов, выполняющих обход обоих ветвей дерева и работающая с текущим узлом. Если наша цель – выполнить это действие для каждого узла в дереве и если порядок, в котором эти узлы будут обслужены неважен, то мы можем распараллелить исполнение группы таких операторов, используя </a:t>
            </a:r>
            <a:r>
              <a:rPr lang="ru-RU" dirty="0" err="1"/>
              <a:t>Parallel.Invoke</a:t>
            </a:r>
            <a:r>
              <a:rPr lang="ru-RU" dirty="0"/>
              <a:t>. Параллельная реализация выглядит следующим образом:</a:t>
            </a:r>
          </a:p>
          <a:p>
            <a:pPr>
              <a:buNone/>
            </a:pPr>
            <a:r>
              <a:rPr lang="ru-RU" dirty="0"/>
              <a:t> </a:t>
            </a:r>
          </a:p>
          <a:p>
            <a:pPr>
              <a:buNone/>
            </a:pPr>
            <a:r>
              <a:rPr lang="en-US" dirty="0"/>
              <a:t>static void </a:t>
            </a:r>
            <a:r>
              <a:rPr lang="en-US" dirty="0" err="1"/>
              <a:t>WalkTree</a:t>
            </a:r>
            <a:r>
              <a:rPr lang="en-US" dirty="0"/>
              <a:t>&lt;T&gt;(Tree&lt;T&gt; tree, Action&lt;T&gt; </a:t>
            </a:r>
            <a:r>
              <a:rPr lang="en-US" dirty="0" err="1"/>
              <a:t>func</a:t>
            </a:r>
            <a:r>
              <a:rPr lang="en-US" dirty="0" smtClean="0"/>
              <a:t>){</a:t>
            </a:r>
            <a:endParaRPr lang="ru-RU" dirty="0"/>
          </a:p>
          <a:p>
            <a:pPr>
              <a:buNone/>
            </a:pPr>
            <a:r>
              <a:rPr lang="en-US" dirty="0"/>
              <a:t>	if (tree </a:t>
            </a:r>
            <a:r>
              <a:rPr lang="en-US" dirty="0" smtClean="0"/>
              <a:t>== </a:t>
            </a:r>
            <a:r>
              <a:rPr lang="en-US" dirty="0"/>
              <a:t>null) return;</a:t>
            </a:r>
            <a:endParaRPr lang="ru-RU" dirty="0"/>
          </a:p>
          <a:p>
            <a:pPr>
              <a:buNone/>
            </a:pPr>
            <a:r>
              <a:rPr lang="en-US" dirty="0" err="1"/>
              <a:t>Parallel.Invoke</a:t>
            </a:r>
            <a:r>
              <a:rPr lang="en-US" dirty="0"/>
              <a:t>(</a:t>
            </a:r>
            <a:endParaRPr lang="ru-RU" dirty="0"/>
          </a:p>
          <a:p>
            <a:pPr>
              <a:buNone/>
            </a:pPr>
            <a:r>
              <a:rPr lang="en-US" dirty="0"/>
              <a:t>		() =&gt; </a:t>
            </a:r>
            <a:r>
              <a:rPr lang="en-US" dirty="0" err="1"/>
              <a:t>WalkTree</a:t>
            </a:r>
            <a:r>
              <a:rPr lang="en-US" dirty="0"/>
              <a:t>(</a:t>
            </a:r>
            <a:r>
              <a:rPr lang="en-US" dirty="0" err="1"/>
              <a:t>tree.Left</a:t>
            </a:r>
            <a:r>
              <a:rPr lang="en-US" dirty="0"/>
              <a:t>, </a:t>
            </a:r>
            <a:r>
              <a:rPr lang="en-US" dirty="0" err="1"/>
              <a:t>func</a:t>
            </a:r>
            <a:r>
              <a:rPr lang="en-US" dirty="0"/>
              <a:t>);</a:t>
            </a:r>
            <a:endParaRPr lang="ru-RU" dirty="0"/>
          </a:p>
          <a:p>
            <a:pPr>
              <a:buNone/>
            </a:pPr>
            <a:r>
              <a:rPr lang="en-US" dirty="0"/>
              <a:t>		() =&gt; </a:t>
            </a:r>
            <a:r>
              <a:rPr lang="en-US" dirty="0" err="1"/>
              <a:t>WalkTree</a:t>
            </a:r>
            <a:r>
              <a:rPr lang="en-US" dirty="0"/>
              <a:t>(</a:t>
            </a:r>
            <a:r>
              <a:rPr lang="en-US" dirty="0" err="1"/>
              <a:t>tree.Right</a:t>
            </a:r>
            <a:r>
              <a:rPr lang="en-US" dirty="0"/>
              <a:t>, </a:t>
            </a:r>
            <a:r>
              <a:rPr lang="en-US" dirty="0" err="1"/>
              <a:t>func</a:t>
            </a:r>
            <a:r>
              <a:rPr lang="en-US" dirty="0"/>
              <a:t>);</a:t>
            </a:r>
            <a:endParaRPr lang="ru-RU" dirty="0"/>
          </a:p>
          <a:p>
            <a:pPr>
              <a:buNone/>
            </a:pPr>
            <a:r>
              <a:rPr lang="en-US" dirty="0"/>
              <a:t>		</a:t>
            </a:r>
            <a:r>
              <a:rPr lang="ru-RU" dirty="0"/>
              <a:t>() =&gt; </a:t>
            </a:r>
            <a:r>
              <a:rPr lang="en-US" dirty="0" err="1"/>
              <a:t>func</a:t>
            </a:r>
            <a:r>
              <a:rPr lang="ru-RU" dirty="0"/>
              <a:t>(</a:t>
            </a:r>
            <a:r>
              <a:rPr lang="en-US" dirty="0"/>
              <a:t>tree</a:t>
            </a:r>
            <a:r>
              <a:rPr lang="ru-RU" dirty="0"/>
              <a:t>.</a:t>
            </a:r>
            <a:r>
              <a:rPr lang="en-US" dirty="0"/>
              <a:t>Data</a:t>
            </a:r>
            <a:r>
              <a:rPr lang="ru-RU" dirty="0"/>
              <a:t>));</a:t>
            </a:r>
          </a:p>
          <a:p>
            <a:pPr>
              <a:buNone/>
            </a:pPr>
            <a:r>
              <a:rPr lang="ru-RU" dirty="0"/>
              <a:t>}</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t>Программирование с использованием  </a:t>
            </a:r>
            <a:r>
              <a:rPr lang="en-US" sz="3600" dirty="0"/>
              <a:t>Task Parallel</a:t>
            </a:r>
            <a:r>
              <a:rPr lang="ru-RU" sz="3600" dirty="0"/>
              <a:t>  </a:t>
            </a:r>
            <a:r>
              <a:rPr lang="en-US" sz="3600" dirty="0"/>
              <a:t>Library </a:t>
            </a:r>
            <a:r>
              <a:rPr lang="ru-RU" sz="3600" dirty="0"/>
              <a:t>(</a:t>
            </a:r>
            <a:r>
              <a:rPr lang="en-US" sz="3600" dirty="0"/>
              <a:t>TPL</a:t>
            </a:r>
            <a:r>
              <a:rPr lang="ru-RU" sz="3600" dirty="0" smtClean="0"/>
              <a:t>)</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a:t>На первый взгляд, класс </a:t>
            </a:r>
            <a:r>
              <a:rPr lang="en-US" dirty="0"/>
              <a:t>System</a:t>
            </a:r>
            <a:r>
              <a:rPr lang="ru-RU" dirty="0"/>
              <a:t>.</a:t>
            </a:r>
            <a:r>
              <a:rPr lang="en-US" dirty="0"/>
              <a:t>Threading</a:t>
            </a:r>
            <a:r>
              <a:rPr lang="ru-RU" dirty="0"/>
              <a:t>.</a:t>
            </a:r>
            <a:r>
              <a:rPr lang="en-US" dirty="0"/>
              <a:t>Tasks</a:t>
            </a:r>
            <a:r>
              <a:rPr lang="ru-RU" dirty="0"/>
              <a:t>.</a:t>
            </a:r>
            <a:r>
              <a:rPr lang="en-US" dirty="0"/>
              <a:t>Task</a:t>
            </a:r>
            <a:r>
              <a:rPr lang="ru-RU" dirty="0"/>
              <a:t> является аналогом пула потоков в .</a:t>
            </a:r>
            <a:r>
              <a:rPr lang="en-US" dirty="0"/>
              <a:t>NET</a:t>
            </a:r>
            <a:r>
              <a:rPr lang="ru-RU" dirty="0"/>
              <a:t> (имеется в виду класс </a:t>
            </a:r>
            <a:r>
              <a:rPr lang="ru-RU" dirty="0" err="1"/>
              <a:t>System.Threading</a:t>
            </a:r>
            <a:r>
              <a:rPr lang="ru-RU" dirty="0"/>
              <a:t>.</a:t>
            </a:r>
            <a:r>
              <a:rPr lang="en-US" dirty="0" err="1"/>
              <a:t>ThreadPool</a:t>
            </a:r>
            <a:r>
              <a:rPr lang="ru-RU" dirty="0"/>
              <a:t>). Действительно, общность принципов работы с этими классами налицо – например, запросить у пула поток для выполнения программа может следующим образом:</a:t>
            </a:r>
          </a:p>
          <a:p>
            <a:pPr>
              <a:buNone/>
            </a:pPr>
            <a:r>
              <a:rPr lang="ru-RU" dirty="0"/>
              <a:t> </a:t>
            </a:r>
          </a:p>
          <a:p>
            <a:pPr>
              <a:buNone/>
            </a:pPr>
            <a:r>
              <a:rPr lang="ru-RU" dirty="0" err="1"/>
              <a:t>ThreadPool.QueueUserWorkItem</a:t>
            </a:r>
            <a:r>
              <a:rPr lang="ru-RU" dirty="0"/>
              <a:t>(</a:t>
            </a:r>
            <a:r>
              <a:rPr lang="ru-RU" dirty="0" err="1"/>
              <a:t>delegate</a:t>
            </a:r>
            <a:r>
              <a:rPr lang="ru-RU" dirty="0"/>
              <a:t> { ... });</a:t>
            </a:r>
          </a:p>
          <a:p>
            <a:pPr>
              <a:buNone/>
            </a:pPr>
            <a:r>
              <a:rPr lang="ru-RU" dirty="0"/>
              <a:t> </a:t>
            </a:r>
          </a:p>
          <a:p>
            <a:pPr>
              <a:buNone/>
            </a:pPr>
            <a:r>
              <a:rPr lang="ru-RU" dirty="0"/>
              <a:t>Работа с классом </a:t>
            </a:r>
            <a:r>
              <a:rPr lang="en-US" dirty="0"/>
              <a:t>Task</a:t>
            </a:r>
            <a:r>
              <a:rPr lang="ru-RU" dirty="0"/>
              <a:t> в этом случае будет выглядеть так:</a:t>
            </a:r>
          </a:p>
          <a:p>
            <a:pPr>
              <a:buNone/>
            </a:pPr>
            <a:r>
              <a:rPr lang="ru-RU" dirty="0"/>
              <a:t> </a:t>
            </a:r>
          </a:p>
          <a:p>
            <a:pPr>
              <a:buNone/>
            </a:pPr>
            <a:r>
              <a:rPr lang="ru-RU" dirty="0" err="1"/>
              <a:t>Task.Create</a:t>
            </a:r>
            <a:r>
              <a:rPr lang="ru-RU" dirty="0"/>
              <a:t>(</a:t>
            </a:r>
            <a:r>
              <a:rPr lang="ru-RU" dirty="0" err="1"/>
              <a:t>delegate</a:t>
            </a:r>
            <a:r>
              <a:rPr lang="ru-RU" dirty="0"/>
              <a:t> { ...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a:t>Введение в библиотеку </a:t>
            </a:r>
            <a:r>
              <a:rPr lang="en-US" sz="3200" dirty="0"/>
              <a:t>Microsoft Parallel Extensions to the </a:t>
            </a:r>
            <a:r>
              <a:rPr lang="en-US" sz="3200" dirty="0" err="1"/>
              <a:t>.Net</a:t>
            </a:r>
            <a:r>
              <a:rPr lang="en-US" sz="3200" dirty="0"/>
              <a:t> Framework</a:t>
            </a:r>
            <a:endParaRPr lang="ru-RU" sz="3200" dirty="0"/>
          </a:p>
        </p:txBody>
      </p:sp>
      <p:sp>
        <p:nvSpPr>
          <p:cNvPr id="3" name="Содержимое 2"/>
          <p:cNvSpPr>
            <a:spLocks noGrp="1"/>
          </p:cNvSpPr>
          <p:nvPr>
            <p:ph idx="1"/>
          </p:nvPr>
        </p:nvSpPr>
        <p:spPr>
          <a:xfrm>
            <a:off x="285720" y="1600200"/>
            <a:ext cx="7858180" cy="5043510"/>
          </a:xfrm>
        </p:spPr>
        <p:txBody>
          <a:bodyPr>
            <a:normAutofit fontScale="85000" lnSpcReduction="10000"/>
          </a:bodyPr>
          <a:lstStyle/>
          <a:p>
            <a:r>
              <a:rPr lang="en-US" dirty="0"/>
              <a:t>Parallel Extensions to the .NET Framework (</a:t>
            </a:r>
            <a:r>
              <a:rPr lang="ru-RU" dirty="0"/>
              <a:t>другие названия</a:t>
            </a:r>
            <a:r>
              <a:rPr lang="en-US" dirty="0"/>
              <a:t> – Parallel FX Library, PFX) - </a:t>
            </a:r>
            <a:r>
              <a:rPr lang="ru-RU" dirty="0"/>
              <a:t>это библиотека</a:t>
            </a:r>
            <a:r>
              <a:rPr lang="en-US" dirty="0"/>
              <a:t>, </a:t>
            </a:r>
            <a:r>
              <a:rPr lang="ru-RU" dirty="0"/>
              <a:t>разработанная фирмой </a:t>
            </a:r>
            <a:r>
              <a:rPr lang="en-US" dirty="0"/>
              <a:t>Microsoft, </a:t>
            </a:r>
            <a:r>
              <a:rPr lang="ru-RU" dirty="0"/>
              <a:t>для использования в программах на базе управляемого</a:t>
            </a:r>
            <a:r>
              <a:rPr lang="en-US" dirty="0"/>
              <a:t> (managed) </a:t>
            </a:r>
            <a:r>
              <a:rPr lang="ru-RU" dirty="0"/>
              <a:t>кода</a:t>
            </a:r>
            <a:r>
              <a:rPr lang="en-US" dirty="0"/>
              <a:t>. </a:t>
            </a:r>
            <a:endParaRPr lang="en-US" dirty="0" smtClean="0"/>
          </a:p>
          <a:p>
            <a:pPr algn="just"/>
            <a:r>
              <a:rPr lang="ru-RU" dirty="0" smtClean="0"/>
              <a:t>Она </a:t>
            </a:r>
            <a:r>
              <a:rPr lang="ru-RU" dirty="0"/>
              <a:t>позволяет распараллеливать </a:t>
            </a:r>
            <a:r>
              <a:rPr lang="ru-RU" dirty="0" smtClean="0"/>
              <a:t>задачи.   </a:t>
            </a:r>
            <a:r>
              <a:rPr lang="ru-RU" dirty="0"/>
              <a:t>Тем самым, библиотека </a:t>
            </a:r>
            <a:r>
              <a:rPr lang="en-US" dirty="0"/>
              <a:t>PFX </a:t>
            </a:r>
            <a:r>
              <a:rPr lang="ru-RU" dirty="0"/>
              <a:t>упрощает написание параллельных программ, обеспечивая увеличение производительности при увеличении числа ядер или числа процессоров, исключая многие сложности современных моделей параллельного программирования</a:t>
            </a:r>
            <a:r>
              <a:rPr lang="ru-RU" dirty="0" smtClean="0"/>
              <a:t>.</a:t>
            </a:r>
            <a:endParaRPr lang="en-US" dirty="0" smtClean="0"/>
          </a:p>
          <a:p>
            <a:r>
              <a:rPr lang="ru-RU" dirty="0" smtClean="0"/>
              <a:t> </a:t>
            </a:r>
            <a:r>
              <a:rPr lang="ru-RU" dirty="0"/>
              <a:t>Первая версия библиотеки была </a:t>
            </a:r>
            <a:r>
              <a:rPr lang="ru-RU" dirty="0" smtClean="0"/>
              <a:t>представлена</a:t>
            </a:r>
            <a:endParaRPr lang="en-US" dirty="0" smtClean="0"/>
          </a:p>
          <a:p>
            <a:pPr>
              <a:buNone/>
            </a:pPr>
            <a:r>
              <a:rPr lang="ru-RU" dirty="0" smtClean="0"/>
              <a:t> </a:t>
            </a:r>
            <a:r>
              <a:rPr lang="ru-RU" dirty="0"/>
              <a:t>29 ноября 2007 </a:t>
            </a:r>
            <a:r>
              <a:rPr lang="ru-RU" dirty="0" smtClean="0"/>
              <a:t>года.</a:t>
            </a:r>
            <a:endParaRPr lang="en-US" dirty="0" smtClean="0"/>
          </a:p>
          <a:p>
            <a:r>
              <a:rPr lang="ru-RU" dirty="0" smtClean="0"/>
              <a:t> Библиотека </a:t>
            </a:r>
            <a:r>
              <a:rPr lang="en-US" dirty="0"/>
              <a:t>PFX</a:t>
            </a:r>
            <a:r>
              <a:rPr lang="ru-RU" dirty="0"/>
              <a:t> вошла в состав .</a:t>
            </a:r>
            <a:r>
              <a:rPr lang="en-US" dirty="0"/>
              <a:t>NET</a:t>
            </a:r>
            <a:r>
              <a:rPr lang="ru-RU" dirty="0"/>
              <a:t> 4 </a:t>
            </a:r>
            <a:r>
              <a:rPr lang="ru-RU" dirty="0" smtClean="0"/>
              <a:t>и </a:t>
            </a:r>
            <a:r>
              <a:rPr lang="en-US" dirty="0"/>
              <a:t>Visual </a:t>
            </a:r>
            <a:r>
              <a:rPr lang="en-US" dirty="0" smtClean="0"/>
              <a:t>Studio</a:t>
            </a:r>
            <a:r>
              <a:rPr lang="ru-RU" dirty="0" smtClean="0"/>
              <a:t> начиная с версии 2008.</a:t>
            </a:r>
            <a:endParaRPr lang="ru-RU" dirty="0"/>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8" y="285728"/>
            <a:ext cx="8858280" cy="6429420"/>
          </a:xfrm>
        </p:spPr>
        <p:txBody>
          <a:bodyPr>
            <a:normAutofit fontScale="85000" lnSpcReduction="10000"/>
          </a:bodyPr>
          <a:lstStyle/>
          <a:p>
            <a:pPr>
              <a:buNone/>
            </a:pPr>
            <a:r>
              <a:rPr lang="ru-RU" dirty="0"/>
              <a:t>Однако, класс </a:t>
            </a:r>
            <a:r>
              <a:rPr lang="en-US" dirty="0"/>
              <a:t>Task</a:t>
            </a:r>
            <a:r>
              <a:rPr lang="ru-RU" dirty="0"/>
              <a:t> и в целом библиотека </a:t>
            </a:r>
            <a:r>
              <a:rPr lang="en-US" dirty="0"/>
              <a:t>TPL</a:t>
            </a:r>
            <a:r>
              <a:rPr lang="ru-RU" dirty="0"/>
              <a:t> представляет несравнимо большие возможности, чем стандартный пул потоков. Например, если вы хотите параллельно выполнить три задачи и дождаться завершения их выполнения, то используя пул потоков вы можете написать:</a:t>
            </a:r>
          </a:p>
          <a:p>
            <a:pPr>
              <a:buNone/>
            </a:pPr>
            <a:r>
              <a:rPr lang="ru-RU" dirty="0"/>
              <a:t> </a:t>
            </a:r>
          </a:p>
          <a:p>
            <a:pPr>
              <a:buNone/>
            </a:pPr>
            <a:r>
              <a:rPr lang="ru-RU" dirty="0">
                <a:solidFill>
                  <a:srgbClr val="00B0F0"/>
                </a:solidFill>
              </a:rPr>
              <a:t>//создадим три события «Выполнение задачи завершено»</a:t>
            </a:r>
          </a:p>
          <a:p>
            <a:pPr>
              <a:buNone/>
            </a:pPr>
            <a:r>
              <a:rPr lang="en-US" dirty="0"/>
              <a:t>using(</a:t>
            </a:r>
            <a:r>
              <a:rPr lang="en-US" dirty="0" err="1"/>
              <a:t>ManualResetEvent</a:t>
            </a:r>
            <a:r>
              <a:rPr lang="en-US" dirty="0"/>
              <a:t> mre1 = new </a:t>
            </a:r>
            <a:r>
              <a:rPr lang="en-US" dirty="0" err="1"/>
              <a:t>ManualResetEvent</a:t>
            </a:r>
            <a:r>
              <a:rPr lang="en-US" dirty="0"/>
              <a:t>(false))</a:t>
            </a:r>
            <a:endParaRPr lang="ru-RU" dirty="0"/>
          </a:p>
          <a:p>
            <a:pPr>
              <a:buNone/>
            </a:pPr>
            <a:r>
              <a:rPr lang="en-US" dirty="0"/>
              <a:t>using(</a:t>
            </a:r>
            <a:r>
              <a:rPr lang="en-US" dirty="0" err="1"/>
              <a:t>ManualResetEvent</a:t>
            </a:r>
            <a:r>
              <a:rPr lang="en-US" dirty="0"/>
              <a:t> mre2 = new </a:t>
            </a:r>
            <a:r>
              <a:rPr lang="en-US" dirty="0" err="1"/>
              <a:t>ManualResetEvent</a:t>
            </a:r>
            <a:r>
              <a:rPr lang="en-US" dirty="0"/>
              <a:t>(false))</a:t>
            </a:r>
            <a:endParaRPr lang="ru-RU" dirty="0"/>
          </a:p>
          <a:p>
            <a:pPr>
              <a:buNone/>
            </a:pPr>
            <a:r>
              <a:rPr lang="en-US" dirty="0"/>
              <a:t>using(</a:t>
            </a:r>
            <a:r>
              <a:rPr lang="en-US" dirty="0" err="1"/>
              <a:t>ManualResetEvent</a:t>
            </a:r>
            <a:r>
              <a:rPr lang="en-US" dirty="0"/>
              <a:t> mre3 = new </a:t>
            </a:r>
            <a:r>
              <a:rPr lang="en-US" dirty="0" err="1"/>
              <a:t>ManualResetEvent</a:t>
            </a:r>
            <a:r>
              <a:rPr lang="en-US" dirty="0"/>
              <a:t>(false))</a:t>
            </a:r>
            <a:endParaRPr lang="ru-RU" dirty="0"/>
          </a:p>
          <a:p>
            <a:pPr>
              <a:buNone/>
            </a:pPr>
            <a:r>
              <a:rPr lang="en-US" dirty="0"/>
              <a:t>      </a:t>
            </a:r>
            <a:r>
              <a:rPr lang="ru-RU" dirty="0"/>
              <a:t>{</a:t>
            </a:r>
          </a:p>
          <a:p>
            <a:pPr>
              <a:buNone/>
            </a:pPr>
            <a:r>
              <a:rPr lang="ru-RU" dirty="0">
                <a:solidFill>
                  <a:srgbClr val="00B0F0"/>
                </a:solidFill>
              </a:rPr>
              <a:t>//запросим у пула потоков параллельное исполнение 3-х задач</a:t>
            </a:r>
          </a:p>
          <a:p>
            <a:pPr>
              <a:buNone/>
            </a:pPr>
            <a:r>
              <a:rPr lang="ru-RU" dirty="0"/>
              <a:t>        </a:t>
            </a:r>
            <a:r>
              <a:rPr lang="en-US" dirty="0" err="1" smtClean="0"/>
              <a:t>ThreadPool.QueueUserWorkItem</a:t>
            </a:r>
            <a:r>
              <a:rPr lang="en-US" dirty="0" smtClean="0"/>
              <a:t>(delegate{ </a:t>
            </a:r>
            <a:r>
              <a:rPr lang="en-US" dirty="0"/>
              <a:t>A</a:t>
            </a:r>
            <a:r>
              <a:rPr lang="en-US" dirty="0" smtClean="0"/>
              <a:t>();mre1.Set();});</a:t>
            </a:r>
            <a:endParaRPr lang="ru-RU" dirty="0"/>
          </a:p>
          <a:p>
            <a:pPr>
              <a:buNone/>
            </a:pPr>
            <a:r>
              <a:rPr lang="en-US" dirty="0"/>
              <a:t>        </a:t>
            </a:r>
            <a:r>
              <a:rPr lang="en-US" dirty="0" err="1" smtClean="0"/>
              <a:t>ThreadPool.QueueUserWorkItem</a:t>
            </a:r>
            <a:r>
              <a:rPr lang="en-US" dirty="0" smtClean="0"/>
              <a:t>(delegate {B();mre2.Set();});</a:t>
            </a:r>
            <a:endParaRPr lang="ru-RU" dirty="0"/>
          </a:p>
          <a:p>
            <a:pPr>
              <a:buNone/>
            </a:pPr>
            <a:r>
              <a:rPr lang="en-US" dirty="0"/>
              <a:t>        </a:t>
            </a:r>
            <a:r>
              <a:rPr lang="en-US" dirty="0" err="1" smtClean="0"/>
              <a:t>ThreadPool.QueueUserWorkItem</a:t>
            </a:r>
            <a:r>
              <a:rPr lang="en-US" dirty="0" smtClean="0"/>
              <a:t>(delegate{C();mre3.Set();});</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86544"/>
          </a:xfrm>
        </p:spPr>
        <p:txBody>
          <a:bodyPr>
            <a:normAutofit fontScale="32500" lnSpcReduction="20000"/>
          </a:bodyPr>
          <a:lstStyle/>
          <a:p>
            <a:pPr>
              <a:buNone/>
            </a:pPr>
            <a:r>
              <a:rPr lang="ru-RU" sz="7400" dirty="0"/>
              <a:t>Аналогичный код с использованием </a:t>
            </a:r>
            <a:r>
              <a:rPr lang="en-US" sz="7400" dirty="0"/>
              <a:t>TPL</a:t>
            </a:r>
            <a:r>
              <a:rPr lang="ru-RU" sz="7400" dirty="0"/>
              <a:t> будет выглядеть следующим образом:</a:t>
            </a:r>
          </a:p>
          <a:p>
            <a:pPr>
              <a:buNone/>
            </a:pPr>
            <a:r>
              <a:rPr lang="ru-RU" sz="7400" dirty="0"/>
              <a:t> </a:t>
            </a:r>
            <a:r>
              <a:rPr lang="en-US" sz="7400" dirty="0" smtClean="0"/>
              <a:t>Task </a:t>
            </a:r>
            <a:r>
              <a:rPr lang="en-US" sz="7400" dirty="0"/>
              <a:t>t1 = </a:t>
            </a:r>
            <a:r>
              <a:rPr lang="en-US" sz="7400" dirty="0" err="1"/>
              <a:t>Task.Create</a:t>
            </a:r>
            <a:r>
              <a:rPr lang="en-US" sz="7400" dirty="0"/>
              <a:t>(delegate { A(); });</a:t>
            </a:r>
            <a:endParaRPr lang="ru-RU" sz="7400" dirty="0"/>
          </a:p>
          <a:p>
            <a:pPr>
              <a:buNone/>
            </a:pPr>
            <a:r>
              <a:rPr lang="en-US" sz="7400" dirty="0"/>
              <a:t>Task t2 = </a:t>
            </a:r>
            <a:r>
              <a:rPr lang="en-US" sz="7400" dirty="0" err="1"/>
              <a:t>Task.Create</a:t>
            </a:r>
            <a:r>
              <a:rPr lang="en-US" sz="7400" dirty="0"/>
              <a:t>(delegate { B(); });</a:t>
            </a:r>
            <a:endParaRPr lang="ru-RU" sz="7400" dirty="0"/>
          </a:p>
          <a:p>
            <a:pPr>
              <a:buNone/>
            </a:pPr>
            <a:r>
              <a:rPr lang="en-US" sz="7400" dirty="0"/>
              <a:t>Task t3 = </a:t>
            </a:r>
            <a:r>
              <a:rPr lang="en-US" sz="7400" dirty="0" err="1"/>
              <a:t>Task.Create</a:t>
            </a:r>
            <a:r>
              <a:rPr lang="en-US" sz="7400" dirty="0"/>
              <a:t>(delegate { C(); });</a:t>
            </a:r>
            <a:endParaRPr lang="ru-RU" sz="7400" dirty="0"/>
          </a:p>
          <a:p>
            <a:pPr>
              <a:buNone/>
            </a:pPr>
            <a:r>
              <a:rPr lang="fr-FR" sz="7400" dirty="0"/>
              <a:t>t</a:t>
            </a:r>
            <a:r>
              <a:rPr lang="ru-RU" sz="7400" dirty="0"/>
              <a:t>1.</a:t>
            </a:r>
            <a:r>
              <a:rPr lang="fr-FR" sz="7400" dirty="0"/>
              <a:t>Wait</a:t>
            </a:r>
            <a:r>
              <a:rPr lang="ru-RU" sz="7400" dirty="0"/>
              <a:t>();</a:t>
            </a:r>
          </a:p>
          <a:p>
            <a:pPr>
              <a:buNone/>
            </a:pPr>
            <a:r>
              <a:rPr lang="fr-FR" sz="7400" dirty="0"/>
              <a:t>t</a:t>
            </a:r>
            <a:r>
              <a:rPr lang="ru-RU" sz="7400" dirty="0"/>
              <a:t>2.</a:t>
            </a:r>
            <a:r>
              <a:rPr lang="fr-FR" sz="7400" dirty="0"/>
              <a:t>Wait</a:t>
            </a:r>
            <a:r>
              <a:rPr lang="ru-RU" sz="7400" dirty="0"/>
              <a:t>();</a:t>
            </a:r>
          </a:p>
          <a:p>
            <a:pPr>
              <a:buNone/>
            </a:pPr>
            <a:r>
              <a:rPr lang="fr-FR" sz="7400" dirty="0"/>
              <a:t>t</a:t>
            </a:r>
            <a:r>
              <a:rPr lang="ru-RU" sz="7400" dirty="0"/>
              <a:t>3.</a:t>
            </a:r>
            <a:r>
              <a:rPr lang="fr-FR" sz="7400" dirty="0"/>
              <a:t>Wait</a:t>
            </a:r>
            <a:r>
              <a:rPr lang="ru-RU" sz="7400" dirty="0"/>
              <a:t>();</a:t>
            </a:r>
          </a:p>
          <a:p>
            <a:pPr>
              <a:buNone/>
            </a:pPr>
            <a:r>
              <a:rPr lang="ru-RU" sz="7400" dirty="0"/>
              <a:t> </a:t>
            </a:r>
          </a:p>
          <a:p>
            <a:pPr>
              <a:buNone/>
            </a:pPr>
            <a:r>
              <a:rPr lang="ru-RU" sz="7400" dirty="0"/>
              <a:t>Будем называть код делегата типа </a:t>
            </a:r>
            <a:r>
              <a:rPr lang="en-US" sz="7400" dirty="0"/>
              <a:t>Action</a:t>
            </a:r>
            <a:r>
              <a:rPr lang="ru-RU" sz="7400" dirty="0"/>
              <a:t>&lt;</a:t>
            </a:r>
            <a:r>
              <a:rPr lang="en-US" sz="7400" dirty="0"/>
              <a:t>Object</a:t>
            </a:r>
            <a:r>
              <a:rPr lang="ru-RU" sz="7400" dirty="0"/>
              <a:t>&gt;, передаваемого при создании задачи, телом задачи.</a:t>
            </a:r>
          </a:p>
          <a:p>
            <a:pPr>
              <a:buNone/>
            </a:pPr>
            <a:r>
              <a:rPr lang="ru-RU" sz="7400" dirty="0"/>
              <a:t> </a:t>
            </a:r>
            <a:r>
              <a:rPr lang="ru-RU" sz="7400" dirty="0" smtClean="0"/>
              <a:t>Код </a:t>
            </a:r>
            <a:r>
              <a:rPr lang="ru-RU" sz="7400" dirty="0"/>
              <a:t>выше можно переписать немного элегантнее:</a:t>
            </a:r>
          </a:p>
          <a:p>
            <a:pPr>
              <a:buNone/>
            </a:pPr>
            <a:r>
              <a:rPr lang="ru-RU" sz="7400" dirty="0"/>
              <a:t> </a:t>
            </a:r>
            <a:r>
              <a:rPr lang="en-US" sz="7400" dirty="0" smtClean="0"/>
              <a:t>Task </a:t>
            </a:r>
            <a:r>
              <a:rPr lang="en-US" sz="7400" dirty="0"/>
              <a:t>t1 = </a:t>
            </a:r>
            <a:r>
              <a:rPr lang="en-US" sz="7400" dirty="0" err="1"/>
              <a:t>Task.Create</a:t>
            </a:r>
            <a:r>
              <a:rPr lang="en-US" sz="7400" dirty="0"/>
              <a:t>(delegate { A(); });</a:t>
            </a:r>
            <a:endParaRPr lang="ru-RU" sz="7400" dirty="0"/>
          </a:p>
          <a:p>
            <a:pPr>
              <a:buNone/>
            </a:pPr>
            <a:r>
              <a:rPr lang="en-US" sz="7400" dirty="0"/>
              <a:t>Task t2 = </a:t>
            </a:r>
            <a:r>
              <a:rPr lang="en-US" sz="7400" dirty="0" err="1"/>
              <a:t>Task.Create</a:t>
            </a:r>
            <a:r>
              <a:rPr lang="en-US" sz="7400" dirty="0"/>
              <a:t>(delegate { B(); });</a:t>
            </a:r>
            <a:endParaRPr lang="ru-RU" sz="7400" dirty="0"/>
          </a:p>
          <a:p>
            <a:pPr>
              <a:buNone/>
            </a:pPr>
            <a:r>
              <a:rPr lang="en-US" sz="7400" dirty="0"/>
              <a:t>Task t3 = </a:t>
            </a:r>
            <a:r>
              <a:rPr lang="en-US" sz="7400" dirty="0" err="1"/>
              <a:t>Task.Create</a:t>
            </a:r>
            <a:r>
              <a:rPr lang="en-US" sz="7400" dirty="0"/>
              <a:t>(delegate { C(); });</a:t>
            </a:r>
            <a:endParaRPr lang="ru-RU" sz="7400" dirty="0"/>
          </a:p>
          <a:p>
            <a:pPr>
              <a:buNone/>
            </a:pPr>
            <a:r>
              <a:rPr lang="fr-FR" sz="7400" dirty="0"/>
              <a:t>Task</a:t>
            </a:r>
            <a:r>
              <a:rPr lang="ru-RU" sz="7400" dirty="0"/>
              <a:t>.</a:t>
            </a:r>
            <a:r>
              <a:rPr lang="fr-FR" sz="7400" dirty="0"/>
              <a:t>WaitAll</a:t>
            </a:r>
            <a:r>
              <a:rPr lang="ru-RU" sz="7400" dirty="0"/>
              <a:t>(</a:t>
            </a:r>
            <a:r>
              <a:rPr lang="fr-FR" sz="7400" dirty="0"/>
              <a:t>t</a:t>
            </a:r>
            <a:r>
              <a:rPr lang="ru-RU" sz="7400" dirty="0"/>
              <a:t>1, </a:t>
            </a:r>
            <a:r>
              <a:rPr lang="fr-FR" sz="7400" dirty="0"/>
              <a:t>t</a:t>
            </a:r>
            <a:r>
              <a:rPr lang="ru-RU" sz="7400" dirty="0"/>
              <a:t>2, </a:t>
            </a:r>
            <a:r>
              <a:rPr lang="fr-FR" sz="7400" dirty="0"/>
              <a:t>t</a:t>
            </a:r>
            <a:r>
              <a:rPr lang="ru-RU" sz="7400" dirty="0"/>
              <a:t>3);</a:t>
            </a:r>
          </a:p>
          <a:p>
            <a:pPr>
              <a:buNone/>
            </a:pPr>
            <a:r>
              <a:rPr lang="ru-RU" sz="5100" dirty="0"/>
              <a:t> </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428604"/>
            <a:ext cx="8229600" cy="6215106"/>
          </a:xfrm>
        </p:spPr>
        <p:txBody>
          <a:bodyPr>
            <a:normAutofit lnSpcReduction="10000"/>
          </a:bodyPr>
          <a:lstStyle/>
          <a:p>
            <a:pPr>
              <a:buNone/>
            </a:pPr>
            <a:r>
              <a:rPr lang="ru-RU" dirty="0"/>
              <a:t>При этом нужно понимать, что реально исполнение задачи одним из рабочих потоков начнется не сразу же после вызова метода </a:t>
            </a:r>
            <a:r>
              <a:rPr lang="en-US" dirty="0"/>
              <a:t>Task</a:t>
            </a:r>
            <a:r>
              <a:rPr lang="ru-RU" dirty="0"/>
              <a:t>.</a:t>
            </a:r>
            <a:r>
              <a:rPr lang="en-US" dirty="0"/>
              <a:t>Create</a:t>
            </a:r>
            <a:r>
              <a:rPr lang="ru-RU" dirty="0"/>
              <a:t>, а через некоторое время</a:t>
            </a:r>
            <a:r>
              <a:rPr lang="ru-RU" dirty="0" smtClean="0"/>
              <a:t>.</a:t>
            </a:r>
            <a:endParaRPr lang="en-US" dirty="0" smtClean="0"/>
          </a:p>
          <a:p>
            <a:pPr>
              <a:buNone/>
            </a:pPr>
            <a:r>
              <a:rPr lang="ru-RU" dirty="0" smtClean="0"/>
              <a:t> </a:t>
            </a:r>
            <a:r>
              <a:rPr lang="ru-RU" dirty="0"/>
              <a:t>То есть, так же как и в случае с </a:t>
            </a:r>
            <a:r>
              <a:rPr lang="en-US" dirty="0" err="1"/>
              <a:t>ThreadPool</a:t>
            </a:r>
            <a:r>
              <a:rPr lang="ru-RU" dirty="0"/>
              <a:t>,  при своем создании задача просто помещается в очередь планировщика. Решение о моменте запуска задачи на исполнение потоком принимает планировщик в соответствии с дисциплиной планирования исполнения задач. </a:t>
            </a:r>
          </a:p>
          <a:p>
            <a:pPr>
              <a:buNone/>
            </a:pPr>
            <a:r>
              <a:rPr lang="ru-RU" dirty="0"/>
              <a:t> </a:t>
            </a:r>
          </a:p>
          <a:p>
            <a:pPr>
              <a:buNone/>
            </a:pPr>
            <a:r>
              <a:rPr lang="ru-RU" dirty="0" smtClean="0"/>
              <a:t>Можно </a:t>
            </a:r>
            <a:r>
              <a:rPr lang="ru-RU" dirty="0"/>
              <a:t>заметить, что библиотека </a:t>
            </a:r>
            <a:r>
              <a:rPr lang="en-US" dirty="0"/>
              <a:t>PFX</a:t>
            </a:r>
            <a:r>
              <a:rPr lang="ru-RU" dirty="0"/>
              <a:t> позволяет еще проще реализовать параллельный запуск задач с помощью метода </a:t>
            </a:r>
            <a:r>
              <a:rPr lang="en-US" dirty="0"/>
              <a:t>Parallel</a:t>
            </a:r>
            <a:r>
              <a:rPr lang="ru-RU" dirty="0"/>
              <a:t>.</a:t>
            </a:r>
            <a:r>
              <a:rPr lang="en-US" dirty="0"/>
              <a:t>Invoke</a:t>
            </a:r>
            <a:r>
              <a:rPr lang="ru-RU" dirty="0"/>
              <a:t>:</a:t>
            </a:r>
          </a:p>
          <a:p>
            <a:pPr>
              <a:buNone/>
            </a:pPr>
            <a:r>
              <a:rPr lang="ru-RU" dirty="0"/>
              <a:t> </a:t>
            </a:r>
            <a:r>
              <a:rPr lang="en-US" dirty="0" err="1" smtClean="0"/>
              <a:t>Parallel.Invoke</a:t>
            </a:r>
            <a:r>
              <a:rPr lang="en-US" dirty="0"/>
              <a:t>( ()=&gt;A() , ()=&gt;B() , ()=&gt;C() );</a:t>
            </a:r>
            <a:endParaRPr lang="ru-RU" dirty="0"/>
          </a:p>
          <a:p>
            <a:pPr>
              <a:buNone/>
            </a:pPr>
            <a:r>
              <a:rPr lang="en-US" dirty="0"/>
              <a:t> </a:t>
            </a:r>
            <a:endParaRPr lang="ru-RU" dirty="0"/>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buNone/>
            </a:pPr>
            <a:r>
              <a:rPr lang="ru-RU" dirty="0" smtClean="0"/>
              <a:t>Иногда между запусками задач необходимо выполнить какие-то дополнительные действия, в этом случае удобнее работать непосредственно с классом </a:t>
            </a:r>
            <a:r>
              <a:rPr lang="en-US" dirty="0" smtClean="0"/>
              <a:t>Task</a:t>
            </a:r>
            <a:r>
              <a:rPr lang="ru-RU" dirty="0" smtClean="0"/>
              <a:t>:</a:t>
            </a:r>
          </a:p>
          <a:p>
            <a:pPr>
              <a:buNone/>
            </a:pPr>
            <a:r>
              <a:rPr lang="ru-RU" dirty="0" smtClean="0"/>
              <a:t> ... </a:t>
            </a:r>
            <a:r>
              <a:rPr lang="ru-RU" dirty="0" smtClean="0">
                <a:solidFill>
                  <a:srgbClr val="00B0F0"/>
                </a:solidFill>
              </a:rPr>
              <a:t>// подготовительная работа для задачи А</a:t>
            </a:r>
          </a:p>
          <a:p>
            <a:pPr>
              <a:buNone/>
            </a:pPr>
            <a:r>
              <a:rPr lang="en-US" dirty="0" smtClean="0"/>
              <a:t>Task t</a:t>
            </a:r>
            <a:r>
              <a:rPr lang="ru-RU" dirty="0" smtClean="0"/>
              <a:t>1 = </a:t>
            </a:r>
            <a:r>
              <a:rPr lang="en-US" dirty="0" smtClean="0"/>
              <a:t>Task</a:t>
            </a:r>
            <a:r>
              <a:rPr lang="ru-RU" dirty="0" smtClean="0"/>
              <a:t>.</a:t>
            </a:r>
            <a:r>
              <a:rPr lang="en-US" dirty="0" smtClean="0"/>
              <a:t>Create</a:t>
            </a:r>
            <a:r>
              <a:rPr lang="ru-RU" dirty="0" smtClean="0"/>
              <a:t>(</a:t>
            </a:r>
            <a:r>
              <a:rPr lang="en-US" dirty="0" smtClean="0"/>
              <a:t>delegate</a:t>
            </a:r>
            <a:r>
              <a:rPr lang="ru-RU" dirty="0" smtClean="0"/>
              <a:t> { </a:t>
            </a:r>
            <a:r>
              <a:rPr lang="en-US" dirty="0" smtClean="0"/>
              <a:t>A</a:t>
            </a:r>
            <a:r>
              <a:rPr lang="ru-RU" dirty="0" smtClean="0"/>
              <a:t>(); });</a:t>
            </a:r>
          </a:p>
          <a:p>
            <a:pPr>
              <a:buNone/>
            </a:pPr>
            <a:r>
              <a:rPr lang="ru-RU" dirty="0" smtClean="0"/>
              <a:t>... </a:t>
            </a:r>
            <a:r>
              <a:rPr lang="ru-RU" dirty="0" smtClean="0">
                <a:solidFill>
                  <a:srgbClr val="00B0F0"/>
                </a:solidFill>
              </a:rPr>
              <a:t>// подготовительная работа для задачи </a:t>
            </a:r>
            <a:r>
              <a:rPr lang="en-US" dirty="0" smtClean="0">
                <a:solidFill>
                  <a:srgbClr val="00B0F0"/>
                </a:solidFill>
              </a:rPr>
              <a:t>B</a:t>
            </a:r>
            <a:endParaRPr lang="ru-RU" dirty="0" smtClean="0">
              <a:solidFill>
                <a:srgbClr val="00B0F0"/>
              </a:solidFill>
            </a:endParaRPr>
          </a:p>
          <a:p>
            <a:pPr>
              <a:buNone/>
            </a:pPr>
            <a:r>
              <a:rPr lang="en-US" dirty="0" smtClean="0"/>
              <a:t>Task t</a:t>
            </a:r>
            <a:r>
              <a:rPr lang="ru-RU" dirty="0" smtClean="0"/>
              <a:t>2 = </a:t>
            </a:r>
            <a:r>
              <a:rPr lang="en-US" dirty="0" smtClean="0"/>
              <a:t>Task</a:t>
            </a:r>
            <a:r>
              <a:rPr lang="ru-RU" dirty="0" smtClean="0"/>
              <a:t>.</a:t>
            </a:r>
            <a:r>
              <a:rPr lang="en-US" dirty="0" smtClean="0"/>
              <a:t>Create</a:t>
            </a:r>
            <a:r>
              <a:rPr lang="ru-RU" dirty="0" smtClean="0"/>
              <a:t>(</a:t>
            </a:r>
            <a:r>
              <a:rPr lang="en-US" dirty="0" smtClean="0"/>
              <a:t>delegate</a:t>
            </a:r>
            <a:r>
              <a:rPr lang="ru-RU" dirty="0" smtClean="0"/>
              <a:t> { </a:t>
            </a:r>
            <a:r>
              <a:rPr lang="en-US" dirty="0" smtClean="0"/>
              <a:t>B</a:t>
            </a:r>
            <a:r>
              <a:rPr lang="ru-RU" dirty="0" smtClean="0"/>
              <a:t>(); });</a:t>
            </a:r>
          </a:p>
          <a:p>
            <a:pPr>
              <a:buNone/>
            </a:pPr>
            <a:r>
              <a:rPr lang="ru-RU" dirty="0" smtClean="0"/>
              <a:t>... </a:t>
            </a:r>
            <a:r>
              <a:rPr lang="ru-RU" dirty="0" smtClean="0">
                <a:solidFill>
                  <a:srgbClr val="00B0F0"/>
                </a:solidFill>
              </a:rPr>
              <a:t>// подготовительная работа для задачи </a:t>
            </a:r>
            <a:r>
              <a:rPr lang="en-US" dirty="0" smtClean="0">
                <a:solidFill>
                  <a:srgbClr val="00B0F0"/>
                </a:solidFill>
              </a:rPr>
              <a:t>C</a:t>
            </a:r>
            <a:endParaRPr lang="ru-RU" dirty="0" smtClean="0">
              <a:solidFill>
                <a:srgbClr val="00B0F0"/>
              </a:solidFill>
            </a:endParaRPr>
          </a:p>
          <a:p>
            <a:pPr>
              <a:buNone/>
            </a:pPr>
            <a:r>
              <a:rPr lang="en-US" dirty="0" smtClean="0"/>
              <a:t>Task t</a:t>
            </a:r>
            <a:r>
              <a:rPr lang="ru-RU" dirty="0" smtClean="0"/>
              <a:t>3 = </a:t>
            </a:r>
            <a:r>
              <a:rPr lang="en-US" dirty="0" smtClean="0"/>
              <a:t>Task</a:t>
            </a:r>
            <a:r>
              <a:rPr lang="ru-RU" dirty="0" smtClean="0"/>
              <a:t>.</a:t>
            </a:r>
            <a:r>
              <a:rPr lang="en-US" dirty="0" smtClean="0"/>
              <a:t>Create</a:t>
            </a:r>
            <a:r>
              <a:rPr lang="ru-RU" dirty="0" smtClean="0"/>
              <a:t>(</a:t>
            </a:r>
            <a:r>
              <a:rPr lang="en-US" dirty="0" smtClean="0"/>
              <a:t>delegate</a:t>
            </a:r>
            <a:r>
              <a:rPr lang="ru-RU" dirty="0" smtClean="0"/>
              <a:t> { </a:t>
            </a:r>
            <a:r>
              <a:rPr lang="en-US" dirty="0" smtClean="0"/>
              <a:t>C</a:t>
            </a:r>
            <a:r>
              <a:rPr lang="ru-RU" dirty="0" smtClean="0"/>
              <a:t>(); });</a:t>
            </a:r>
          </a:p>
          <a:p>
            <a:pPr>
              <a:buNone/>
            </a:pPr>
            <a:r>
              <a:rPr lang="fr-FR" dirty="0" smtClean="0"/>
              <a:t>Task</a:t>
            </a:r>
            <a:r>
              <a:rPr lang="ru-RU" dirty="0" smtClean="0"/>
              <a:t>.</a:t>
            </a:r>
            <a:r>
              <a:rPr lang="fr-FR" dirty="0" smtClean="0"/>
              <a:t>WaitAll</a:t>
            </a:r>
            <a:r>
              <a:rPr lang="ru-RU" dirty="0" smtClean="0"/>
              <a:t>(</a:t>
            </a:r>
            <a:r>
              <a:rPr lang="fr-FR" dirty="0" smtClean="0"/>
              <a:t>t</a:t>
            </a:r>
            <a:r>
              <a:rPr lang="ru-RU" dirty="0" smtClean="0"/>
              <a:t>1, </a:t>
            </a:r>
            <a:r>
              <a:rPr lang="fr-FR" dirty="0" smtClean="0"/>
              <a:t>t</a:t>
            </a:r>
            <a:r>
              <a:rPr lang="ru-RU" dirty="0" smtClean="0"/>
              <a:t>2, </a:t>
            </a:r>
            <a:r>
              <a:rPr lang="fr-FR" dirty="0" smtClean="0"/>
              <a:t>t</a:t>
            </a:r>
            <a:r>
              <a:rPr lang="ru-RU" dirty="0" smtClean="0"/>
              <a:t>3);</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r>
              <a:rPr lang="ru-RU" dirty="0" smtClean="0"/>
              <a:t>Существуют </a:t>
            </a:r>
            <a:r>
              <a:rPr lang="ru-RU" dirty="0"/>
              <a:t>и другие возможности управления исполнением задач. Так, например, для того чтобы отменить выполнение задачи можно использовать метод </a:t>
            </a:r>
            <a:r>
              <a:rPr lang="en-US" dirty="0"/>
              <a:t>Task</a:t>
            </a:r>
            <a:r>
              <a:rPr lang="ru-RU" dirty="0"/>
              <a:t>.</a:t>
            </a:r>
            <a:r>
              <a:rPr lang="en-US" dirty="0"/>
              <a:t>Cancel</a:t>
            </a:r>
            <a:r>
              <a:rPr lang="ru-RU" dirty="0"/>
              <a:t>. При вызове данного метода возможны два варианта:</a:t>
            </a:r>
          </a:p>
          <a:p>
            <a:pPr lvl="0"/>
            <a:r>
              <a:rPr lang="ru-RU" dirty="0"/>
              <a:t>Если задача если не была отправлена планировщиком на исполнение каким-либо рабочим потоком, то произойдет изъятие задачи из очереди </a:t>
            </a:r>
            <a:r>
              <a:rPr lang="ru-RU" dirty="0" err="1" smtClean="0"/>
              <a:t>планировщ</a:t>
            </a:r>
            <a:r>
              <a:rPr lang="ru-RU" dirty="0" err="1" smtClean="0"/>
              <a:t>И</a:t>
            </a:r>
            <a:r>
              <a:rPr lang="ru-RU" dirty="0" err="1" smtClean="0"/>
              <a:t>ка</a:t>
            </a:r>
            <a:endParaRPr lang="ru-RU" dirty="0"/>
          </a:p>
          <a:p>
            <a:pPr lvl="0"/>
            <a:r>
              <a:rPr lang="ru-RU" dirty="0"/>
              <a:t>Если задача уже исполняется каким-либо рабочим потоком, то из-за соображений надежности её исполнение не будет прервано, однако свойство </a:t>
            </a:r>
            <a:r>
              <a:rPr lang="en-US" dirty="0"/>
              <a:t>Task</a:t>
            </a:r>
            <a:r>
              <a:rPr lang="ru-RU" dirty="0"/>
              <a:t>.</a:t>
            </a:r>
            <a:r>
              <a:rPr lang="en-US" dirty="0" err="1"/>
              <a:t>IsCanceled</a:t>
            </a:r>
            <a:r>
              <a:rPr lang="en-US" dirty="0"/>
              <a:t> </a:t>
            </a:r>
            <a:r>
              <a:rPr lang="ru-RU" dirty="0"/>
              <a:t>примет значение </a:t>
            </a:r>
            <a:r>
              <a:rPr lang="en-US" dirty="0"/>
              <a:t>True</a:t>
            </a:r>
            <a:r>
              <a:rPr lang="ru-RU" dirty="0"/>
              <a:t>, что позволит коду задачи, проанализировав значение этого свойства, завершить свое исполнение.</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fontScale="77500" lnSpcReduction="20000"/>
          </a:bodyPr>
          <a:lstStyle/>
          <a:p>
            <a:pPr>
              <a:buNone/>
            </a:pPr>
            <a:r>
              <a:rPr lang="ru-RU" dirty="0"/>
              <a:t>Аналогичный метод </a:t>
            </a:r>
            <a:r>
              <a:rPr lang="en-US" dirty="0"/>
              <a:t>Task</a:t>
            </a:r>
            <a:r>
              <a:rPr lang="ru-RU" dirty="0"/>
              <a:t>.</a:t>
            </a:r>
            <a:r>
              <a:rPr lang="ru-RU" dirty="0" err="1"/>
              <a:t>CancelAndWait</a:t>
            </a:r>
            <a:r>
              <a:rPr lang="ru-RU" dirty="0"/>
              <a:t> позволит дождаться остановки исполнения задачи (т.е., тогда как метод </a:t>
            </a:r>
            <a:r>
              <a:rPr lang="en-US" dirty="0"/>
              <a:t>Task</a:t>
            </a:r>
            <a:r>
              <a:rPr lang="ru-RU" dirty="0"/>
              <a:t>.</a:t>
            </a:r>
            <a:r>
              <a:rPr lang="en-US" dirty="0"/>
              <a:t>Cancel </a:t>
            </a:r>
            <a:r>
              <a:rPr lang="ru-RU" dirty="0"/>
              <a:t>является </a:t>
            </a:r>
            <a:r>
              <a:rPr lang="ru-RU" dirty="0" err="1"/>
              <a:t>неблокирующим</a:t>
            </a:r>
            <a:r>
              <a:rPr lang="ru-RU" dirty="0"/>
              <a:t>, то метод </a:t>
            </a:r>
            <a:r>
              <a:rPr lang="en-US" dirty="0"/>
              <a:t>Task</a:t>
            </a:r>
            <a:r>
              <a:rPr lang="ru-RU" dirty="0"/>
              <a:t>.</a:t>
            </a:r>
            <a:r>
              <a:rPr lang="en-US" dirty="0" err="1"/>
              <a:t>CancelAndWait</a:t>
            </a:r>
            <a:r>
              <a:rPr lang="en-US" dirty="0"/>
              <a:t> </a:t>
            </a:r>
            <a:r>
              <a:rPr lang="ru-RU" dirty="0"/>
              <a:t>заблокирует вызвавший поток до тех пор, пока соответствующая задача не будет реально снята).</a:t>
            </a:r>
          </a:p>
          <a:p>
            <a:pPr>
              <a:buNone/>
            </a:pPr>
            <a:r>
              <a:rPr lang="ru-RU" dirty="0"/>
              <a:t> Для того чтобы из тела задачи получить доступ к объекту </a:t>
            </a:r>
            <a:r>
              <a:rPr lang="en-US" dirty="0"/>
              <a:t>Task</a:t>
            </a:r>
            <a:r>
              <a:rPr lang="ru-RU" dirty="0"/>
              <a:t> можно воспользоваться статическим свойством </a:t>
            </a:r>
            <a:r>
              <a:rPr lang="en-US" dirty="0"/>
              <a:t>Task</a:t>
            </a:r>
            <a:r>
              <a:rPr lang="ru-RU" dirty="0"/>
              <a:t>.</a:t>
            </a:r>
            <a:r>
              <a:rPr lang="en-US" dirty="0"/>
              <a:t>Current</a:t>
            </a:r>
            <a:r>
              <a:rPr lang="ru-RU" dirty="0"/>
              <a:t>:</a:t>
            </a:r>
          </a:p>
          <a:p>
            <a:pPr>
              <a:buNone/>
            </a:pPr>
            <a:r>
              <a:rPr lang="ru-RU" dirty="0"/>
              <a:t> </a:t>
            </a:r>
          </a:p>
          <a:p>
            <a:pPr>
              <a:buNone/>
            </a:pPr>
            <a:r>
              <a:rPr lang="en-US" dirty="0">
                <a:solidFill>
                  <a:srgbClr val="0070C0"/>
                </a:solidFill>
              </a:rPr>
              <a:t>static void </a:t>
            </a:r>
            <a:r>
              <a:rPr lang="en-US" dirty="0"/>
              <a:t>Main(string[] </a:t>
            </a:r>
            <a:r>
              <a:rPr lang="en-US" dirty="0" err="1"/>
              <a:t>args</a:t>
            </a:r>
            <a:r>
              <a:rPr lang="en-US" dirty="0"/>
              <a:t>)</a:t>
            </a:r>
            <a:endParaRPr lang="ru-RU" dirty="0"/>
          </a:p>
          <a:p>
            <a:pPr>
              <a:buNone/>
            </a:pPr>
            <a:r>
              <a:rPr lang="en-US" dirty="0"/>
              <a:t>{</a:t>
            </a:r>
            <a:endParaRPr lang="ru-RU" dirty="0"/>
          </a:p>
          <a:p>
            <a:pPr>
              <a:buNone/>
            </a:pPr>
            <a:r>
              <a:rPr lang="en-US" dirty="0"/>
              <a:t>      Task a = </a:t>
            </a:r>
            <a:r>
              <a:rPr lang="en-US" dirty="0" err="1"/>
              <a:t>Task.Current</a:t>
            </a:r>
            <a:r>
              <a:rPr lang="en-US" dirty="0"/>
              <a:t>;</a:t>
            </a:r>
            <a:endParaRPr lang="ru-RU" dirty="0"/>
          </a:p>
          <a:p>
            <a:pPr>
              <a:buNone/>
            </a:pPr>
            <a:r>
              <a:rPr lang="en-US" dirty="0">
                <a:solidFill>
                  <a:srgbClr val="00B050"/>
                </a:solidFill>
              </a:rPr>
              <a:t>      //a==null</a:t>
            </a:r>
            <a:endParaRPr lang="ru-RU" dirty="0">
              <a:solidFill>
                <a:srgbClr val="00B050"/>
              </a:solidFill>
            </a:endParaRPr>
          </a:p>
          <a:p>
            <a:pPr>
              <a:buNone/>
            </a:pPr>
            <a:r>
              <a:rPr lang="en-US" dirty="0"/>
              <a:t>      </a:t>
            </a:r>
            <a:r>
              <a:rPr lang="en-US" dirty="0" err="1"/>
              <a:t>Task.Create</a:t>
            </a:r>
            <a:r>
              <a:rPr lang="en-US" dirty="0"/>
              <a:t>(delegate { A(); });</a:t>
            </a:r>
            <a:endParaRPr lang="ru-RU" dirty="0"/>
          </a:p>
          <a:p>
            <a:pPr>
              <a:buNone/>
            </a:pPr>
            <a:r>
              <a:rPr lang="en-US" dirty="0"/>
              <a:t>}</a:t>
            </a:r>
            <a:endParaRPr lang="ru-RU" dirty="0"/>
          </a:p>
          <a:p>
            <a:pPr>
              <a:buNone/>
            </a:pPr>
            <a:r>
              <a:rPr lang="en-US" dirty="0"/>
              <a:t> </a:t>
            </a:r>
            <a:endParaRPr lang="ru-RU" dirty="0"/>
          </a:p>
          <a:p>
            <a:pPr>
              <a:buNone/>
            </a:pPr>
            <a:r>
              <a:rPr lang="en-US" dirty="0">
                <a:solidFill>
                  <a:srgbClr val="00B050"/>
                </a:solidFill>
              </a:rPr>
              <a:t>//</a:t>
            </a:r>
            <a:r>
              <a:rPr lang="ru-RU" dirty="0">
                <a:solidFill>
                  <a:srgbClr val="00B050"/>
                </a:solidFill>
              </a:rPr>
              <a:t>выведет </a:t>
            </a:r>
            <a:r>
              <a:rPr lang="en-US" dirty="0">
                <a:solidFill>
                  <a:srgbClr val="00B050"/>
                </a:solidFill>
              </a:rPr>
              <a:t>“False”</a:t>
            </a:r>
            <a:endParaRPr lang="ru-RU" dirty="0">
              <a:solidFill>
                <a:srgbClr val="00B050"/>
              </a:solidFill>
            </a:endParaRPr>
          </a:p>
          <a:p>
            <a:pPr>
              <a:buNone/>
            </a:pPr>
            <a:r>
              <a:rPr lang="en-US" dirty="0"/>
              <a:t>static void A() { </a:t>
            </a:r>
            <a:r>
              <a:rPr lang="en-US" dirty="0" err="1"/>
              <a:t>Console.WriteLine</a:t>
            </a:r>
            <a:r>
              <a:rPr lang="en-US" dirty="0"/>
              <a:t>(</a:t>
            </a:r>
            <a:r>
              <a:rPr lang="en-US" dirty="0" err="1"/>
              <a:t>Task.Current.IsCompleted</a:t>
            </a:r>
            <a:r>
              <a:rPr lang="en-US" dirty="0"/>
              <a:t>); }</a:t>
            </a:r>
            <a:endParaRPr lang="ru-RU" dirty="0"/>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372476" cy="6340501"/>
          </a:xfrm>
        </p:spPr>
        <p:txBody>
          <a:bodyPr>
            <a:normAutofit fontScale="85000" lnSpcReduction="20000"/>
          </a:bodyPr>
          <a:lstStyle/>
          <a:p>
            <a:pPr>
              <a:buNone/>
            </a:pPr>
            <a:r>
              <a:rPr lang="ru-RU" dirty="0" smtClean="0"/>
              <a:t>Эти </a:t>
            </a:r>
            <a:r>
              <a:rPr lang="ru-RU" dirty="0"/>
              <a:t>свойства отвечают за иерархические связи на множестве задач</a:t>
            </a:r>
            <a:r>
              <a:rPr lang="en-US" dirty="0"/>
              <a:t>. </a:t>
            </a:r>
            <a:r>
              <a:rPr lang="ru-RU" dirty="0"/>
              <a:t>Свойство </a:t>
            </a:r>
            <a:r>
              <a:rPr lang="en-US" dirty="0"/>
              <a:t>Task</a:t>
            </a:r>
            <a:r>
              <a:rPr lang="ru-RU" dirty="0"/>
              <a:t>.</a:t>
            </a:r>
            <a:r>
              <a:rPr lang="en-US" dirty="0"/>
              <a:t>Creator</a:t>
            </a:r>
            <a:r>
              <a:rPr lang="ru-RU" dirty="0"/>
              <a:t> указывает на задачу в теле которой была создана данная задача, другими словами </a:t>
            </a:r>
            <a:r>
              <a:rPr lang="en-US" dirty="0"/>
              <a:t>Task</a:t>
            </a:r>
            <a:r>
              <a:rPr lang="ru-RU" dirty="0"/>
              <a:t>.</a:t>
            </a:r>
            <a:r>
              <a:rPr lang="en-US" dirty="0"/>
              <a:t>Creator</a:t>
            </a:r>
            <a:r>
              <a:rPr lang="ru-RU" dirty="0"/>
              <a:t> равно </a:t>
            </a:r>
            <a:r>
              <a:rPr lang="en-US" dirty="0"/>
              <a:t>Task</a:t>
            </a:r>
            <a:r>
              <a:rPr lang="ru-RU" dirty="0"/>
              <a:t>.</a:t>
            </a:r>
            <a:r>
              <a:rPr lang="en-US" dirty="0"/>
              <a:t>Current</a:t>
            </a:r>
            <a:r>
              <a:rPr lang="ru-RU" dirty="0"/>
              <a:t> материнской задачи. </a:t>
            </a:r>
            <a:endParaRPr lang="ru-RU" dirty="0" smtClean="0"/>
          </a:p>
          <a:p>
            <a:pPr>
              <a:buNone/>
            </a:pPr>
            <a:r>
              <a:rPr lang="ru-RU" dirty="0" smtClean="0"/>
              <a:t>Свойство </a:t>
            </a:r>
            <a:r>
              <a:rPr lang="en-US" dirty="0"/>
              <a:t>Task</a:t>
            </a:r>
            <a:r>
              <a:rPr lang="ru-RU" dirty="0"/>
              <a:t>.</a:t>
            </a:r>
            <a:r>
              <a:rPr lang="en-US" dirty="0"/>
              <a:t>Parent</a:t>
            </a:r>
            <a:r>
              <a:rPr lang="ru-RU" dirty="0"/>
              <a:t> совпадает со свойством </a:t>
            </a:r>
            <a:r>
              <a:rPr lang="en-US" dirty="0"/>
              <a:t>Task</a:t>
            </a:r>
            <a:r>
              <a:rPr lang="ru-RU" dirty="0"/>
              <a:t>.</a:t>
            </a:r>
            <a:r>
              <a:rPr lang="en-US" dirty="0"/>
              <a:t>Creator</a:t>
            </a:r>
            <a:r>
              <a:rPr lang="ru-RU" dirty="0"/>
              <a:t>, за исключением того случая, когда при создании задачи была указана опция </a:t>
            </a:r>
            <a:r>
              <a:rPr lang="ru-RU" dirty="0" err="1"/>
              <a:t>TaskCreationOptions.Detached</a:t>
            </a:r>
            <a:r>
              <a:rPr lang="ru-RU" dirty="0"/>
              <a:t> (в последнем случае, у задачи нет "родителя"). Отметим, что задача завершает свое исполнение тогда и только тогда, когда все её дочерние задачи также завершают свое исполнение:</a:t>
            </a:r>
          </a:p>
          <a:p>
            <a:pPr>
              <a:buNone/>
            </a:pPr>
            <a:r>
              <a:rPr lang="ru-RU" dirty="0"/>
              <a:t> </a:t>
            </a:r>
          </a:p>
          <a:p>
            <a:pPr>
              <a:buNone/>
            </a:pPr>
            <a:r>
              <a:rPr lang="ru-RU" dirty="0" err="1"/>
              <a:t>Task</a:t>
            </a:r>
            <a:r>
              <a:rPr lang="ru-RU" dirty="0"/>
              <a:t> </a:t>
            </a:r>
            <a:r>
              <a:rPr lang="ru-RU" dirty="0" err="1"/>
              <a:t>p</a:t>
            </a:r>
            <a:r>
              <a:rPr lang="ru-RU" dirty="0"/>
              <a:t> = </a:t>
            </a:r>
            <a:r>
              <a:rPr lang="ru-RU" dirty="0" err="1"/>
              <a:t>Task.Create</a:t>
            </a:r>
            <a:r>
              <a:rPr lang="ru-RU" dirty="0"/>
              <a:t>(</a:t>
            </a:r>
            <a:r>
              <a:rPr lang="ru-RU" dirty="0" err="1"/>
              <a:t>delegate</a:t>
            </a:r>
            <a:r>
              <a:rPr lang="ru-RU" dirty="0"/>
              <a:t> </a:t>
            </a:r>
          </a:p>
          <a:p>
            <a:pPr>
              <a:buNone/>
            </a:pPr>
            <a:r>
              <a:rPr lang="ru-RU" dirty="0"/>
              <a:t>{ </a:t>
            </a:r>
          </a:p>
          <a:p>
            <a:pPr>
              <a:buNone/>
            </a:pPr>
            <a:r>
              <a:rPr lang="ru-RU" dirty="0"/>
              <a:t>    </a:t>
            </a:r>
            <a:r>
              <a:rPr lang="ru-RU" dirty="0" err="1"/>
              <a:t>Task</a:t>
            </a:r>
            <a:r>
              <a:rPr lang="ru-RU" dirty="0"/>
              <a:t> c1 = </a:t>
            </a:r>
            <a:r>
              <a:rPr lang="ru-RU" dirty="0" err="1"/>
              <a:t>Task.Create</a:t>
            </a:r>
            <a:r>
              <a:rPr lang="ru-RU" dirty="0"/>
              <a:t>(...); </a:t>
            </a:r>
          </a:p>
          <a:p>
            <a:pPr>
              <a:buNone/>
            </a:pPr>
            <a:r>
              <a:rPr lang="ru-RU" dirty="0"/>
              <a:t>    </a:t>
            </a:r>
            <a:r>
              <a:rPr lang="ru-RU" dirty="0" err="1"/>
              <a:t>Task</a:t>
            </a:r>
            <a:r>
              <a:rPr lang="ru-RU" dirty="0"/>
              <a:t> c2 = </a:t>
            </a:r>
            <a:r>
              <a:rPr lang="ru-RU" dirty="0" err="1"/>
              <a:t>Task.Create</a:t>
            </a:r>
            <a:r>
              <a:rPr lang="ru-RU" dirty="0"/>
              <a:t>(...); </a:t>
            </a:r>
          </a:p>
          <a:p>
            <a:pPr>
              <a:buNone/>
            </a:pPr>
            <a:r>
              <a:rPr lang="ru-RU" dirty="0"/>
              <a:t>    </a:t>
            </a:r>
            <a:r>
              <a:rPr lang="ru-RU" dirty="0" err="1"/>
              <a:t>Task</a:t>
            </a:r>
            <a:r>
              <a:rPr lang="ru-RU" dirty="0"/>
              <a:t> c3 = </a:t>
            </a:r>
            <a:r>
              <a:rPr lang="ru-RU" dirty="0" err="1"/>
              <a:t>Task.Create</a:t>
            </a:r>
            <a:r>
              <a:rPr lang="ru-RU" dirty="0"/>
              <a:t>(...); </a:t>
            </a:r>
          </a:p>
          <a:p>
            <a:pPr>
              <a:buNone/>
            </a:pPr>
            <a:r>
              <a:rPr lang="ru-RU" dirty="0"/>
              <a:t>}); </a:t>
            </a:r>
          </a:p>
          <a:p>
            <a:pPr>
              <a:buNone/>
            </a:pPr>
            <a:r>
              <a:rPr lang="ru-RU" dirty="0"/>
              <a:t>... </a:t>
            </a:r>
          </a:p>
          <a:p>
            <a:pPr>
              <a:buNone/>
            </a:pPr>
            <a:r>
              <a:rPr lang="ru-RU" dirty="0" err="1"/>
              <a:t>p.Wait</a:t>
            </a:r>
            <a:r>
              <a:rPr lang="ru-RU" dirty="0"/>
              <a:t>(); </a:t>
            </a:r>
            <a:r>
              <a:rPr lang="ru-RU" dirty="0">
                <a:solidFill>
                  <a:srgbClr val="00B050"/>
                </a:solidFill>
              </a:rPr>
              <a:t>// ожидание завершения задач </a:t>
            </a:r>
            <a:r>
              <a:rPr lang="en-US" dirty="0">
                <a:solidFill>
                  <a:srgbClr val="00B050"/>
                </a:solidFill>
              </a:rPr>
              <a:t>p</a:t>
            </a:r>
            <a:r>
              <a:rPr lang="ru-RU" dirty="0">
                <a:solidFill>
                  <a:srgbClr val="00B050"/>
                </a:solidFill>
              </a:rPr>
              <a:t>, c1, c2 и c3</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7239000" cy="1143000"/>
          </a:xfrm>
        </p:spPr>
        <p:txBody>
          <a:bodyPr>
            <a:normAutofit fontScale="90000"/>
          </a:bodyPr>
          <a:lstStyle/>
          <a:p>
            <a:r>
              <a:rPr lang="ru-RU" dirty="0" smtClean="0"/>
              <a:t>Рассмотрим свойства задачи </a:t>
            </a:r>
            <a:r>
              <a:rPr lang="en-US" dirty="0" err="1" smtClean="0"/>
              <a:t>Task.Parent</a:t>
            </a:r>
            <a:r>
              <a:rPr lang="en-US" dirty="0" smtClean="0"/>
              <a:t> </a:t>
            </a:r>
            <a:r>
              <a:rPr lang="ru-RU" dirty="0" smtClean="0"/>
              <a:t>и </a:t>
            </a:r>
            <a:r>
              <a:rPr lang="en-US" dirty="0" err="1" smtClean="0"/>
              <a:t>Task.Creator</a:t>
            </a:r>
            <a:r>
              <a:rPr lang="en-US" dirty="0" smtClean="0"/>
              <a:t>.</a:t>
            </a:r>
            <a:endParaRPr lang="ru-RU" dirty="0"/>
          </a:p>
        </p:txBody>
      </p:sp>
      <p:sp>
        <p:nvSpPr>
          <p:cNvPr id="3" name="Содержимое 2"/>
          <p:cNvSpPr>
            <a:spLocks noGrp="1"/>
          </p:cNvSpPr>
          <p:nvPr>
            <p:ph idx="1"/>
          </p:nvPr>
        </p:nvSpPr>
        <p:spPr>
          <a:xfrm>
            <a:off x="285720" y="1285860"/>
            <a:ext cx="8358246" cy="5572140"/>
          </a:xfrm>
        </p:spPr>
        <p:txBody>
          <a:bodyPr>
            <a:normAutofit/>
          </a:bodyPr>
          <a:lstStyle/>
          <a:p>
            <a:pPr>
              <a:buNone/>
            </a:pPr>
            <a:r>
              <a:rPr lang="ru-RU" dirty="0" smtClean="0"/>
              <a:t>В текущей версии библиотеки </a:t>
            </a:r>
            <a:r>
              <a:rPr lang="en-US" dirty="0" smtClean="0"/>
              <a:t>PFX work</a:t>
            </a:r>
            <a:r>
              <a:rPr lang="ru-RU" dirty="0" smtClean="0"/>
              <a:t>-</a:t>
            </a:r>
            <a:r>
              <a:rPr lang="en-US" dirty="0" smtClean="0"/>
              <a:t>stealing </a:t>
            </a:r>
            <a:r>
              <a:rPr lang="ru-RU" dirty="0" smtClean="0"/>
              <a:t>планировщик представлен классом </a:t>
            </a:r>
            <a:r>
              <a:rPr lang="en-US" dirty="0" smtClean="0"/>
              <a:t>System</a:t>
            </a:r>
            <a:r>
              <a:rPr lang="ru-RU" dirty="0" smtClean="0"/>
              <a:t>.</a:t>
            </a:r>
            <a:r>
              <a:rPr lang="en-US" dirty="0" smtClean="0"/>
              <a:t>Threading</a:t>
            </a:r>
            <a:r>
              <a:rPr lang="ru-RU" dirty="0" smtClean="0"/>
              <a:t>.</a:t>
            </a:r>
            <a:r>
              <a:rPr lang="en-US" dirty="0" smtClean="0"/>
              <a:t>Tasks</a:t>
            </a:r>
            <a:r>
              <a:rPr lang="ru-RU" dirty="0" smtClean="0"/>
              <a:t>.</a:t>
            </a:r>
            <a:r>
              <a:rPr lang="en-US" dirty="0" err="1" smtClean="0"/>
              <a:t>TaskManager</a:t>
            </a:r>
            <a:r>
              <a:rPr lang="ru-RU" dirty="0" smtClean="0"/>
              <a:t>. При создании объекта </a:t>
            </a:r>
            <a:r>
              <a:rPr lang="en-US" dirty="0" err="1" smtClean="0"/>
              <a:t>TaskManager</a:t>
            </a:r>
            <a:r>
              <a:rPr lang="ru-RU" dirty="0" smtClean="0"/>
              <a:t> </a:t>
            </a:r>
            <a:r>
              <a:rPr lang="ru-RU" dirty="0" err="1" smtClean="0"/>
              <a:t>программст</a:t>
            </a:r>
            <a:r>
              <a:rPr lang="ru-RU" dirty="0" smtClean="0"/>
              <a:t> может указать ряд значений параметров, которые будут влиять на планирование исполнения задач, переданных данному планировщику. </a:t>
            </a:r>
          </a:p>
          <a:p>
            <a:pPr>
              <a:buNone/>
            </a:pPr>
            <a:r>
              <a:rPr lang="ru-RU" dirty="0" smtClean="0"/>
              <a:t>Программист может создавать несколько планировщиков, а при создании задачи указывать какой планировщик будет контролировать исполнение задачи.</a:t>
            </a:r>
          </a:p>
          <a:p>
            <a:pPr>
              <a:buNone/>
            </a:pPr>
            <a:r>
              <a:rPr lang="ru-RU" dirty="0" smtClean="0"/>
              <a:t>	</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200" dirty="0"/>
              <a:t>Класс </a:t>
            </a:r>
            <a:r>
              <a:rPr lang="en-US" sz="3200" dirty="0" err="1"/>
              <a:t>System.Threading.Tasks.Future</a:t>
            </a:r>
            <a:r>
              <a:rPr lang="en-US" sz="3200" dirty="0"/>
              <a:t>&lt;T&gt;</a:t>
            </a:r>
            <a:endParaRPr lang="ru-RU" sz="3200" dirty="0"/>
          </a:p>
        </p:txBody>
      </p:sp>
      <p:sp>
        <p:nvSpPr>
          <p:cNvPr id="3" name="Содержимое 2"/>
          <p:cNvSpPr>
            <a:spLocks noGrp="1"/>
          </p:cNvSpPr>
          <p:nvPr>
            <p:ph idx="1"/>
          </p:nvPr>
        </p:nvSpPr>
        <p:spPr/>
        <p:txBody>
          <a:bodyPr>
            <a:normAutofit fontScale="85000" lnSpcReduction="10000"/>
          </a:bodyPr>
          <a:lstStyle/>
          <a:p>
            <a:r>
              <a:rPr lang="ru-RU" dirty="0"/>
              <a:t>Класс </a:t>
            </a:r>
            <a:r>
              <a:rPr lang="en-US" dirty="0"/>
              <a:t>System</a:t>
            </a:r>
            <a:r>
              <a:rPr lang="ru-RU" dirty="0"/>
              <a:t>.</a:t>
            </a:r>
            <a:r>
              <a:rPr lang="en-US" dirty="0"/>
              <a:t>Threading</a:t>
            </a:r>
            <a:r>
              <a:rPr lang="ru-RU" dirty="0"/>
              <a:t>.</a:t>
            </a:r>
            <a:r>
              <a:rPr lang="en-US" dirty="0"/>
              <a:t>Tasks</a:t>
            </a:r>
            <a:r>
              <a:rPr lang="ru-RU" dirty="0"/>
              <a:t>.</a:t>
            </a:r>
            <a:r>
              <a:rPr lang="en-US" dirty="0"/>
              <a:t>Future</a:t>
            </a:r>
            <a:r>
              <a:rPr lang="ru-RU" dirty="0"/>
              <a:t>&lt;</a:t>
            </a:r>
            <a:r>
              <a:rPr lang="en-US" dirty="0"/>
              <a:t>T</a:t>
            </a:r>
            <a:r>
              <a:rPr lang="ru-RU" dirty="0"/>
              <a:t>&gt;, в действительности, наследует (</a:t>
            </a:r>
            <a:r>
              <a:rPr lang="en-US" dirty="0"/>
              <a:t>inherits</a:t>
            </a:r>
            <a:r>
              <a:rPr lang="ru-RU" dirty="0"/>
              <a:t>) класс </a:t>
            </a:r>
            <a:r>
              <a:rPr lang="en-US" dirty="0"/>
              <a:t>System</a:t>
            </a:r>
            <a:r>
              <a:rPr lang="ru-RU" dirty="0"/>
              <a:t>.</a:t>
            </a:r>
            <a:r>
              <a:rPr lang="en-US" dirty="0"/>
              <a:t>Threading</a:t>
            </a:r>
            <a:r>
              <a:rPr lang="ru-RU" dirty="0"/>
              <a:t>.</a:t>
            </a:r>
            <a:r>
              <a:rPr lang="en-US" dirty="0" err="1"/>
              <a:t>Taks</a:t>
            </a:r>
            <a:r>
              <a:rPr lang="ru-RU" dirty="0"/>
              <a:t>.</a:t>
            </a:r>
            <a:r>
              <a:rPr lang="en-US" dirty="0"/>
              <a:t>Task</a:t>
            </a:r>
            <a:r>
              <a:rPr lang="ru-RU" dirty="0"/>
              <a:t>. </a:t>
            </a:r>
            <a:endParaRPr lang="ru-RU" dirty="0" smtClean="0"/>
          </a:p>
          <a:p>
            <a:r>
              <a:rPr lang="ru-RU" dirty="0" smtClean="0"/>
              <a:t>Другими </a:t>
            </a:r>
            <a:r>
              <a:rPr lang="ru-RU" dirty="0"/>
              <a:t>словами, </a:t>
            </a:r>
            <a:r>
              <a:rPr lang="en-US" dirty="0"/>
              <a:t>Future</a:t>
            </a:r>
            <a:r>
              <a:rPr lang="ru-RU" dirty="0"/>
              <a:t>&lt;</a:t>
            </a:r>
            <a:r>
              <a:rPr lang="en-US" dirty="0"/>
              <a:t>T</a:t>
            </a:r>
            <a:r>
              <a:rPr lang="ru-RU" dirty="0"/>
              <a:t>&gt; есть специальный класс задач, отличающийся от </a:t>
            </a:r>
            <a:r>
              <a:rPr lang="en-US" dirty="0"/>
              <a:t>Task </a:t>
            </a:r>
            <a:r>
              <a:rPr lang="ru-RU" dirty="0"/>
              <a:t>тем, что он представляет вычисления (функцию), возвращающие значение (в отличие от класса </a:t>
            </a:r>
            <a:r>
              <a:rPr lang="en-US" dirty="0"/>
              <a:t>Task</a:t>
            </a:r>
            <a:r>
              <a:rPr lang="ru-RU" dirty="0"/>
              <a:t>, который значений, как и класс </a:t>
            </a:r>
            <a:r>
              <a:rPr lang="en-US" dirty="0"/>
              <a:t>Thread</a:t>
            </a:r>
            <a:r>
              <a:rPr lang="ru-RU" dirty="0"/>
              <a:t>, не возвращает</a:t>
            </a:r>
            <a:r>
              <a:rPr lang="ru-RU" dirty="0" smtClean="0"/>
              <a:t>).</a:t>
            </a:r>
          </a:p>
          <a:p>
            <a:r>
              <a:rPr lang="ru-RU" dirty="0" smtClean="0"/>
              <a:t> </a:t>
            </a:r>
            <a:r>
              <a:rPr lang="ru-RU" dirty="0"/>
              <a:t>При обращении к задаче </a:t>
            </a:r>
            <a:r>
              <a:rPr lang="en-US" dirty="0"/>
              <a:t>Future</a:t>
            </a:r>
            <a:r>
              <a:rPr lang="ru-RU" dirty="0"/>
              <a:t>&lt;</a:t>
            </a:r>
            <a:r>
              <a:rPr lang="en-US" dirty="0"/>
              <a:t>T</a:t>
            </a:r>
            <a:r>
              <a:rPr lang="ru-RU" dirty="0"/>
              <a:t>&gt; за возвращаемым значением, оно либо сразу будет возвращено (если оно уже вычислено задачей к этому моменту), либо произойдет блокирование работы вызывающей стороны до тех пор, пока требуемое значение не будет вычислено.</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Рассмотрим пример работы с классом </a:t>
            </a:r>
            <a:r>
              <a:rPr lang="en-US" dirty="0" smtClean="0"/>
              <a:t>Future</a:t>
            </a:r>
            <a:r>
              <a:rPr lang="ru-RU" dirty="0" smtClean="0"/>
              <a:t>&lt;</a:t>
            </a:r>
            <a:r>
              <a:rPr lang="en-US" dirty="0" smtClean="0"/>
              <a:t>T</a:t>
            </a:r>
            <a:r>
              <a:rPr lang="ru-RU" dirty="0" smtClean="0"/>
              <a:t>&gt;. </a:t>
            </a:r>
            <a:endParaRPr lang="ru-RU" dirty="0"/>
          </a:p>
        </p:txBody>
      </p:sp>
      <p:sp>
        <p:nvSpPr>
          <p:cNvPr id="3" name="Содержимое 2"/>
          <p:cNvSpPr>
            <a:spLocks noGrp="1"/>
          </p:cNvSpPr>
          <p:nvPr>
            <p:ph idx="1"/>
          </p:nvPr>
        </p:nvSpPr>
        <p:spPr>
          <a:xfrm>
            <a:off x="0" y="1643050"/>
            <a:ext cx="8229600" cy="4757758"/>
          </a:xfrm>
        </p:spPr>
        <p:txBody>
          <a:bodyPr>
            <a:normAutofit fontScale="92500"/>
          </a:bodyPr>
          <a:lstStyle/>
          <a:p>
            <a:r>
              <a:rPr lang="ru-RU" dirty="0" smtClean="0"/>
              <a:t>Достаточно </a:t>
            </a:r>
            <a:r>
              <a:rPr lang="ru-RU" dirty="0"/>
              <a:t>часто в приложениях, обрабатывающих какие-либо данные, можно встретить следующий сценарий работы: приложение получает набор данных для обработки, обрабатывает его, затем выполняет какую-то дополнительную работу и лишь после этого использует результаты обработки данных. </a:t>
            </a:r>
            <a:endParaRPr lang="ru-RU" dirty="0" smtClean="0"/>
          </a:p>
          <a:p>
            <a:r>
              <a:rPr lang="ru-RU" dirty="0" smtClean="0"/>
              <a:t>В </a:t>
            </a:r>
            <a:r>
              <a:rPr lang="ru-RU" dirty="0"/>
              <a:t>этом случае, </a:t>
            </a:r>
            <a:r>
              <a:rPr lang="en-US" dirty="0"/>
              <a:t>Future</a:t>
            </a:r>
            <a:r>
              <a:rPr lang="ru-RU" dirty="0"/>
              <a:t>&lt;</a:t>
            </a:r>
            <a:r>
              <a:rPr lang="en-US" dirty="0"/>
              <a:t>T</a:t>
            </a:r>
            <a:r>
              <a:rPr lang="ru-RU" dirty="0"/>
              <a:t>&gt; позволит значительно ускорить выполнение такого сценария – во-первых, за счет параллельной обработки данных, а во-вторых, за счет параллельного выполнения дополнительной работы и непосредственно обработки:</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Лучший </a:t>
            </a:r>
            <a:r>
              <a:rPr lang="ru-RU" sz="3200" dirty="0"/>
              <a:t>способ использования </a:t>
            </a:r>
            <a:r>
              <a:rPr lang="en-US" sz="3200" dirty="0"/>
              <a:t>Parallel Extensions</a:t>
            </a:r>
            <a:endParaRPr lang="ru-RU" sz="3200" dirty="0"/>
          </a:p>
        </p:txBody>
      </p:sp>
      <p:sp>
        <p:nvSpPr>
          <p:cNvPr id="3" name="Содержимое 2"/>
          <p:cNvSpPr>
            <a:spLocks noGrp="1"/>
          </p:cNvSpPr>
          <p:nvPr>
            <p:ph idx="1"/>
          </p:nvPr>
        </p:nvSpPr>
        <p:spPr>
          <a:xfrm>
            <a:off x="285720" y="1600200"/>
            <a:ext cx="8401080" cy="4972072"/>
          </a:xfrm>
        </p:spPr>
        <p:txBody>
          <a:bodyPr>
            <a:normAutofit fontScale="85000" lnSpcReduction="20000"/>
          </a:bodyPr>
          <a:lstStyle/>
          <a:p>
            <a:r>
              <a:rPr lang="ru-RU" dirty="0" smtClean="0"/>
              <a:t>Библиотека </a:t>
            </a:r>
            <a:r>
              <a:rPr lang="ru-RU" dirty="0" err="1"/>
              <a:t>Parallel</a:t>
            </a:r>
            <a:r>
              <a:rPr lang="ru-RU" dirty="0"/>
              <a:t> </a:t>
            </a:r>
            <a:r>
              <a:rPr lang="ru-RU" dirty="0" err="1"/>
              <a:t>Extensions</a:t>
            </a:r>
            <a:r>
              <a:rPr lang="ru-RU" dirty="0"/>
              <a:t> была разработана в целях обеспечения наибольшей производительности при использовании многоядерных процессоров или многопроцессорных машин</a:t>
            </a:r>
            <a:r>
              <a:rPr lang="ru-RU" dirty="0" smtClean="0"/>
              <a:t>.</a:t>
            </a:r>
            <a:endParaRPr lang="en-US" dirty="0" smtClean="0"/>
          </a:p>
          <a:p>
            <a:r>
              <a:rPr lang="ru-RU" dirty="0" smtClean="0"/>
              <a:t> </a:t>
            </a:r>
            <a:r>
              <a:rPr lang="ru-RU" dirty="0"/>
              <a:t>Вместо того чтобы принимать решение о верхней границе количества распараллеливаемых задач во время разработки, библиотека позволяет автоматически масштабировать выполняемые задачи, динамически вовлекая в работу всё большее количество ядер, по мере того как они становятся доступными. </a:t>
            </a:r>
            <a:endParaRPr lang="en-US" dirty="0" smtClean="0"/>
          </a:p>
          <a:p>
            <a:r>
              <a:rPr lang="ru-RU" dirty="0" smtClean="0"/>
              <a:t>Прирост </a:t>
            </a:r>
            <a:r>
              <a:rPr lang="ru-RU" dirty="0"/>
              <a:t>производительности достигается при  использовании </a:t>
            </a:r>
            <a:r>
              <a:rPr lang="en-US" dirty="0"/>
              <a:t>Parallel Extensions</a:t>
            </a:r>
            <a:r>
              <a:rPr lang="ru-RU" dirty="0"/>
              <a:t> на многоядерных процессорах или многопроцессорных машинах. Вместе с этим  </a:t>
            </a:r>
            <a:r>
              <a:rPr lang="en-US" dirty="0"/>
              <a:t>Parallel Extensions</a:t>
            </a:r>
            <a:r>
              <a:rPr lang="ru-RU" dirty="0"/>
              <a:t> разработана так, чтобы минимизировать издержки и при выполнении на однопроцессорных машинах.</a:t>
            </a:r>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7239000" cy="1143000"/>
          </a:xfrm>
        </p:spPr>
        <p:txBody>
          <a:bodyPr/>
          <a:lstStyle/>
          <a:p>
            <a:r>
              <a:rPr lang="ru-RU" dirty="0" smtClean="0"/>
              <a:t>Параметры планировщика</a:t>
            </a:r>
            <a:endParaRPr lang="ru-RU" dirty="0"/>
          </a:p>
        </p:txBody>
      </p:sp>
      <p:sp>
        <p:nvSpPr>
          <p:cNvPr id="3" name="Содержимое 2"/>
          <p:cNvSpPr>
            <a:spLocks noGrp="1"/>
          </p:cNvSpPr>
          <p:nvPr>
            <p:ph idx="1"/>
          </p:nvPr>
        </p:nvSpPr>
        <p:spPr>
          <a:xfrm>
            <a:off x="457200" y="1285860"/>
            <a:ext cx="7239000" cy="5169876"/>
          </a:xfrm>
        </p:spPr>
        <p:txBody>
          <a:bodyPr>
            <a:normAutofit fontScale="85000" lnSpcReduction="20000"/>
          </a:bodyPr>
          <a:lstStyle/>
          <a:p>
            <a:pPr>
              <a:buNone/>
            </a:pPr>
            <a:r>
              <a:rPr lang="ru-RU" dirty="0" smtClean="0"/>
              <a:t>Параметры планировщика описываются </a:t>
            </a:r>
            <a:r>
              <a:rPr lang="ru-RU" dirty="0" smtClean="0"/>
              <a:t>классом </a:t>
            </a:r>
            <a:r>
              <a:rPr lang="ru-RU" dirty="0" err="1" smtClean="0"/>
              <a:t>TaskManagerPolicy</a:t>
            </a:r>
            <a:r>
              <a:rPr lang="ru-RU" dirty="0" smtClean="0"/>
              <a:t>. </a:t>
            </a:r>
            <a:endParaRPr lang="ru-RU" dirty="0" smtClean="0"/>
          </a:p>
          <a:p>
            <a:pPr>
              <a:buNone/>
            </a:pPr>
            <a:endParaRPr lang="ru-RU" dirty="0" smtClean="0"/>
          </a:p>
          <a:p>
            <a:pPr lvl="0"/>
            <a:r>
              <a:rPr lang="ru-RU" dirty="0" err="1" smtClean="0"/>
              <a:t>minProcessors</a:t>
            </a:r>
            <a:r>
              <a:rPr lang="ru-RU" dirty="0" smtClean="0"/>
              <a:t> – минимальное число процессоров, используемое планировщиком. По умолчанию – 1 процессор;</a:t>
            </a:r>
          </a:p>
          <a:p>
            <a:pPr lvl="0"/>
            <a:r>
              <a:rPr lang="ru-RU" dirty="0" err="1" smtClean="0"/>
              <a:t>idealProcessors</a:t>
            </a:r>
            <a:r>
              <a:rPr lang="ru-RU" dirty="0" smtClean="0"/>
              <a:t> - оптимальное число процессоров, используемое планировщиком. По умолчанию – количество доступных процессоров в системе;</a:t>
            </a:r>
          </a:p>
          <a:p>
            <a:pPr lvl="0"/>
            <a:r>
              <a:rPr lang="ru-RU" dirty="0" err="1" smtClean="0"/>
              <a:t>idealThreadsPerProcessor</a:t>
            </a:r>
            <a:r>
              <a:rPr lang="ru-RU" dirty="0" smtClean="0"/>
              <a:t>  - оптимальное число потоков, создаваемых планировщиком для каждого процессора. По умолчанию – один поток на один процессор;</a:t>
            </a:r>
          </a:p>
          <a:p>
            <a:pPr lvl="0"/>
            <a:r>
              <a:rPr lang="ru-RU" dirty="0" err="1" smtClean="0"/>
              <a:t>maxStackSize</a:t>
            </a:r>
            <a:r>
              <a:rPr lang="ru-RU" dirty="0" smtClean="0"/>
              <a:t> – максимальный объем стека для рабочих потоков;</a:t>
            </a:r>
          </a:p>
          <a:p>
            <a:pPr lvl="0"/>
            <a:r>
              <a:rPr lang="ru-RU" dirty="0" err="1" smtClean="0"/>
              <a:t>threadPriority</a:t>
            </a:r>
            <a:r>
              <a:rPr lang="ru-RU" dirty="0" smtClean="0"/>
              <a:t> – приоритет рабочих потоков. По умолчанию - </a:t>
            </a:r>
            <a:r>
              <a:rPr lang="ru-RU" dirty="0" err="1" smtClean="0"/>
              <a:t>ThreadPriority.Normal</a:t>
            </a:r>
            <a:r>
              <a:rPr lang="ru-RU" dirty="0" smtClean="0"/>
              <a:t>;</a:t>
            </a:r>
          </a:p>
          <a:p>
            <a:endParaRPr lang="ru-RU" dirty="0" smtClean="0"/>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buNone/>
            </a:pPr>
            <a:r>
              <a:rPr lang="ru-RU" dirty="0">
                <a:solidFill>
                  <a:srgbClr val="00B050"/>
                </a:solidFill>
              </a:rPr>
              <a:t>//   Определяем массив результатов обработки</a:t>
            </a:r>
          </a:p>
          <a:p>
            <a:pPr>
              <a:buNone/>
            </a:pPr>
            <a:r>
              <a:rPr lang="en-US" dirty="0" err="1"/>
              <a:t>var</a:t>
            </a:r>
            <a:r>
              <a:rPr lang="en-US" dirty="0"/>
              <a:t> data</a:t>
            </a:r>
            <a:r>
              <a:rPr lang="ru-RU" dirty="0"/>
              <a:t> = </a:t>
            </a:r>
            <a:r>
              <a:rPr lang="en-US" dirty="0"/>
              <a:t>new Future</a:t>
            </a:r>
            <a:r>
              <a:rPr lang="ru-RU" dirty="0"/>
              <a:t>&lt;</a:t>
            </a:r>
            <a:r>
              <a:rPr lang="en-US" dirty="0" err="1"/>
              <a:t>int</a:t>
            </a:r>
            <a:r>
              <a:rPr lang="ru-RU" dirty="0"/>
              <a:t>&gt;[10000];</a:t>
            </a:r>
          </a:p>
          <a:p>
            <a:pPr>
              <a:buNone/>
            </a:pPr>
            <a:r>
              <a:rPr lang="ru-RU" dirty="0">
                <a:solidFill>
                  <a:srgbClr val="00B050"/>
                </a:solidFill>
              </a:rPr>
              <a:t>//запускаем их параллельную обработку</a:t>
            </a:r>
          </a:p>
          <a:p>
            <a:pPr>
              <a:buNone/>
            </a:pPr>
            <a:r>
              <a:rPr lang="en-US" dirty="0"/>
              <a:t>Parallel</a:t>
            </a:r>
            <a:r>
              <a:rPr lang="ru-RU" dirty="0"/>
              <a:t>.</a:t>
            </a:r>
            <a:r>
              <a:rPr lang="en-US" dirty="0"/>
              <a:t>For</a:t>
            </a:r>
            <a:r>
              <a:rPr lang="ru-RU" dirty="0"/>
              <a:t>(0, </a:t>
            </a:r>
            <a:r>
              <a:rPr lang="en-US" dirty="0"/>
              <a:t>data</a:t>
            </a:r>
            <a:r>
              <a:rPr lang="ru-RU" dirty="0"/>
              <a:t>.</a:t>
            </a:r>
            <a:r>
              <a:rPr lang="en-US" dirty="0"/>
              <a:t>Length</a:t>
            </a:r>
            <a:r>
              <a:rPr lang="ru-RU" dirty="0"/>
              <a:t>, </a:t>
            </a:r>
            <a:r>
              <a:rPr lang="en-US" dirty="0" err="1"/>
              <a:t>i</a:t>
            </a:r>
            <a:r>
              <a:rPr lang="ru-RU" dirty="0"/>
              <a:t> =&gt;</a:t>
            </a:r>
          </a:p>
          <a:p>
            <a:pPr>
              <a:buNone/>
            </a:pPr>
            <a:r>
              <a:rPr lang="it-IT" dirty="0"/>
              <a:t>{</a:t>
            </a:r>
            <a:endParaRPr lang="ru-RU" dirty="0"/>
          </a:p>
          <a:p>
            <a:pPr>
              <a:buNone/>
            </a:pPr>
            <a:r>
              <a:rPr lang="it-IT" dirty="0"/>
              <a:t>     data[i] = Future.Create(() =&gt; Compute(i));</a:t>
            </a:r>
            <a:endParaRPr lang="ru-RU" dirty="0"/>
          </a:p>
          <a:p>
            <a:pPr>
              <a:buNone/>
            </a:pPr>
            <a:r>
              <a:rPr lang="ru-RU" dirty="0"/>
              <a:t>});</a:t>
            </a:r>
          </a:p>
          <a:p>
            <a:pPr>
              <a:buNone/>
            </a:pPr>
            <a:r>
              <a:rPr lang="ru-RU" dirty="0"/>
              <a:t> </a:t>
            </a:r>
          </a:p>
          <a:p>
            <a:pPr>
              <a:buNone/>
            </a:pPr>
            <a:r>
              <a:rPr lang="ru-RU" dirty="0">
                <a:solidFill>
                  <a:srgbClr val="00B050"/>
                </a:solidFill>
              </a:rPr>
              <a:t>//выполняем другую работу</a:t>
            </a:r>
          </a:p>
          <a:p>
            <a:pPr>
              <a:buNone/>
            </a:pPr>
            <a:r>
              <a:rPr lang="ru-RU" dirty="0"/>
              <a:t>...</a:t>
            </a:r>
          </a:p>
          <a:p>
            <a:pPr>
              <a:buNone/>
            </a:pPr>
            <a:r>
              <a:rPr lang="ru-RU" dirty="0">
                <a:solidFill>
                  <a:srgbClr val="00B050"/>
                </a:solidFill>
              </a:rPr>
              <a:t>//работаем с результатами обработки данных</a:t>
            </a:r>
          </a:p>
          <a:p>
            <a:pPr>
              <a:buNone/>
            </a:pPr>
            <a:r>
              <a:rPr lang="en-US" dirty="0"/>
              <a:t>for(</a:t>
            </a:r>
            <a:r>
              <a:rPr lang="en-US" dirty="0" err="1"/>
              <a:t>int</a:t>
            </a:r>
            <a:r>
              <a:rPr lang="en-US" dirty="0"/>
              <a:t> </a:t>
            </a:r>
            <a:r>
              <a:rPr lang="en-US" dirty="0" err="1"/>
              <a:t>i</a:t>
            </a:r>
            <a:r>
              <a:rPr lang="en-US" dirty="0"/>
              <a:t>=0; </a:t>
            </a:r>
            <a:r>
              <a:rPr lang="en-US" dirty="0" err="1"/>
              <a:t>i</a:t>
            </a:r>
            <a:r>
              <a:rPr lang="en-US" dirty="0"/>
              <a:t>&lt;</a:t>
            </a:r>
            <a:r>
              <a:rPr lang="en-US" dirty="0" err="1"/>
              <a:t>data.Length</a:t>
            </a:r>
            <a:r>
              <a:rPr lang="en-US" dirty="0"/>
              <a:t>; </a:t>
            </a:r>
            <a:r>
              <a:rPr lang="en-US" dirty="0" err="1"/>
              <a:t>i</a:t>
            </a:r>
            <a:r>
              <a:rPr lang="en-US" dirty="0"/>
              <a:t>++)</a:t>
            </a:r>
            <a:endParaRPr lang="ru-RU" dirty="0"/>
          </a:p>
          <a:p>
            <a:pPr>
              <a:buNone/>
            </a:pPr>
            <a:r>
              <a:rPr lang="en-US" dirty="0"/>
              <a:t>{</a:t>
            </a:r>
            <a:endParaRPr lang="ru-RU" dirty="0"/>
          </a:p>
          <a:p>
            <a:pPr>
              <a:buNone/>
            </a:pPr>
            <a:r>
              <a:rPr lang="en-US" dirty="0"/>
              <a:t>      </a:t>
            </a:r>
            <a:r>
              <a:rPr lang="en-US" dirty="0" err="1"/>
              <a:t>DoSomethingWithResult</a:t>
            </a:r>
            <a:r>
              <a:rPr lang="en-US" dirty="0"/>
              <a:t>(data[</a:t>
            </a:r>
            <a:r>
              <a:rPr lang="en-US" dirty="0" err="1"/>
              <a:t>i</a:t>
            </a:r>
            <a:r>
              <a:rPr lang="en-US" dirty="0"/>
              <a:t>].Value);</a:t>
            </a:r>
            <a:endParaRPr lang="ru-RU" dirty="0"/>
          </a:p>
          <a:p>
            <a:pPr>
              <a:buNone/>
            </a:pPr>
            <a:r>
              <a:rPr lang="ru-RU" dirty="0"/>
              <a:t>}</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PLINQ</a:t>
            </a:r>
            <a:r>
              <a:rPr lang="ru-RU" dirty="0"/>
              <a:t> (</a:t>
            </a:r>
            <a:r>
              <a:rPr lang="en-US" dirty="0"/>
              <a:t>Parallel Language</a:t>
            </a:r>
            <a:r>
              <a:rPr lang="ru-RU" dirty="0"/>
              <a:t>-</a:t>
            </a:r>
            <a:r>
              <a:rPr lang="en-US" dirty="0"/>
              <a:t>Integrated Query</a:t>
            </a:r>
            <a:r>
              <a:rPr lang="ru-RU" dirty="0"/>
              <a:t>)</a:t>
            </a:r>
          </a:p>
        </p:txBody>
      </p:sp>
      <p:sp>
        <p:nvSpPr>
          <p:cNvPr id="3" name="Содержимое 2"/>
          <p:cNvSpPr>
            <a:spLocks noGrp="1"/>
          </p:cNvSpPr>
          <p:nvPr>
            <p:ph idx="1"/>
          </p:nvPr>
        </p:nvSpPr>
        <p:spPr/>
        <p:txBody>
          <a:bodyPr>
            <a:normAutofit fontScale="85000" lnSpcReduction="10000"/>
          </a:bodyPr>
          <a:lstStyle/>
          <a:p>
            <a:r>
              <a:rPr lang="en-US" dirty="0"/>
              <a:t>PLINQ</a:t>
            </a:r>
            <a:r>
              <a:rPr lang="ru-RU" dirty="0"/>
              <a:t> (</a:t>
            </a:r>
            <a:r>
              <a:rPr lang="en-US" dirty="0"/>
              <a:t>Parallel Language</a:t>
            </a:r>
            <a:r>
              <a:rPr lang="ru-RU" dirty="0"/>
              <a:t>-</a:t>
            </a:r>
            <a:r>
              <a:rPr lang="en-US" dirty="0"/>
              <a:t>Integrated Query</a:t>
            </a:r>
            <a:r>
              <a:rPr lang="ru-RU" dirty="0"/>
              <a:t>) – параллельный интегрированный язык запросов, т.е., это параллельная реализация LINQ. </a:t>
            </a:r>
          </a:p>
          <a:p>
            <a:r>
              <a:rPr lang="ru-RU" dirty="0"/>
              <a:t>Традиционно, запросы в языках программирования представлялись просто как значения строкового типа и, как следствие, не осуществлялось проверки типов для них на этапе компиляции. </a:t>
            </a:r>
            <a:r>
              <a:rPr lang="en-US" dirty="0"/>
              <a:t>LINQ </a:t>
            </a:r>
            <a:r>
              <a:rPr lang="ru-RU" dirty="0"/>
              <a:t>сделал запросы языковой конструкцией самих языков С# и </a:t>
            </a:r>
            <a:r>
              <a:rPr lang="en-US" dirty="0"/>
              <a:t>Visual Basic</a:t>
            </a:r>
            <a:r>
              <a:rPr lang="ru-RU" dirty="0"/>
              <a:t>. Стало возможным разрабатывать запросы, не задумываясь над типом коллекции, используя ключевые слова языка и знакомые операторы.  </a:t>
            </a:r>
          </a:p>
          <a:p>
            <a:r>
              <a:rPr lang="ru-RU" dirty="0"/>
              <a:t>Отличие </a:t>
            </a:r>
            <a:r>
              <a:rPr lang="en-US" dirty="0"/>
              <a:t>PLINQ </a:t>
            </a:r>
            <a:r>
              <a:rPr lang="ru-RU" dirty="0"/>
              <a:t>от </a:t>
            </a:r>
            <a:r>
              <a:rPr lang="en-US" dirty="0"/>
              <a:t>LINQ </a:t>
            </a:r>
            <a:r>
              <a:rPr lang="ru-RU" dirty="0"/>
              <a:t>состоит в  том, что запросы выполняются параллельно,  используя все доступные ядра и процессоры.</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dirty="0" smtClean="0"/>
              <a:t>PLINQ</a:t>
            </a:r>
            <a:endParaRPr lang="ru-RU" dirty="0"/>
          </a:p>
        </p:txBody>
      </p:sp>
      <p:sp>
        <p:nvSpPr>
          <p:cNvPr id="3" name="Содержимое 2"/>
          <p:cNvSpPr>
            <a:spLocks noGrp="1"/>
          </p:cNvSpPr>
          <p:nvPr>
            <p:ph idx="1"/>
          </p:nvPr>
        </p:nvSpPr>
        <p:spPr/>
        <p:txBody>
          <a:bodyPr>
            <a:normAutofit lnSpcReduction="10000"/>
          </a:bodyPr>
          <a:lstStyle/>
          <a:p>
            <a:r>
              <a:rPr lang="ru-RU" dirty="0" smtClean="0"/>
              <a:t>PLINQ автоматически распараллеливает локальные LINQ-запросы. PLINQ легко использовать, поскольку он берет на себя разбиение задачи и объединения результатов.</a:t>
            </a:r>
          </a:p>
          <a:p>
            <a:r>
              <a:rPr lang="ru-RU" dirty="0" smtClean="0"/>
              <a:t>Для использования PLINQ просто вызовите метод </a:t>
            </a:r>
            <a:r>
              <a:rPr lang="ru-RU" dirty="0" err="1" smtClean="0"/>
              <a:t>AsParallel</a:t>
            </a:r>
            <a:r>
              <a:rPr lang="ru-RU" dirty="0" smtClean="0"/>
              <a:t>() для входящей последовательности и затем продолжайте использовать LINQ-запросы обычным образом. Следующий запрос вычисляет простые числа от 3 до 100 000, используя все ядра процессора:</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1643050"/>
            <a:ext cx="8358246" cy="4846320"/>
          </a:xfrm>
        </p:spPr>
        <p:txBody>
          <a:bodyPr/>
          <a:lstStyle/>
          <a:p>
            <a:pPr>
              <a:buNone/>
            </a:pPr>
            <a:r>
              <a:rPr lang="en-US" dirty="0" err="1" smtClean="0"/>
              <a:t>IEnumerable</a:t>
            </a:r>
            <a:r>
              <a:rPr lang="en-US" dirty="0" smtClean="0"/>
              <a:t>&lt;</a:t>
            </a:r>
            <a:r>
              <a:rPr lang="en-US" dirty="0" err="1" smtClean="0">
                <a:solidFill>
                  <a:srgbClr val="0070C0"/>
                </a:solidFill>
              </a:rPr>
              <a:t>int</a:t>
            </a:r>
            <a:r>
              <a:rPr lang="en-US" dirty="0" smtClean="0"/>
              <a:t>&gt; numbers = </a:t>
            </a:r>
            <a:r>
              <a:rPr lang="en-US" dirty="0" err="1" smtClean="0"/>
              <a:t>Enumerable.Range</a:t>
            </a:r>
            <a:r>
              <a:rPr lang="en-US" dirty="0" smtClean="0"/>
              <a:t>(3, </a:t>
            </a:r>
            <a:r>
              <a:rPr lang="en-US" dirty="0" smtClean="0"/>
              <a:t>100000);</a:t>
            </a:r>
            <a:endParaRPr lang="en-US" dirty="0" smtClean="0"/>
          </a:p>
          <a:p>
            <a:pPr>
              <a:buNone/>
            </a:pPr>
            <a:endParaRPr lang="ru-RU" dirty="0" smtClean="0"/>
          </a:p>
          <a:p>
            <a:pPr>
              <a:buNone/>
            </a:pPr>
            <a:r>
              <a:rPr lang="en-US" dirty="0" smtClean="0"/>
              <a:t>    </a:t>
            </a:r>
            <a:r>
              <a:rPr lang="en-US" dirty="0" err="1" smtClean="0">
                <a:solidFill>
                  <a:srgbClr val="0070C0"/>
                </a:solidFill>
              </a:rPr>
              <a:t>var</a:t>
            </a:r>
            <a:r>
              <a:rPr lang="en-US" dirty="0" smtClean="0"/>
              <a:t> </a:t>
            </a:r>
            <a:r>
              <a:rPr lang="en-US" dirty="0" err="1" smtClean="0"/>
              <a:t>parallelQuery</a:t>
            </a:r>
            <a:r>
              <a:rPr lang="en-US" dirty="0" smtClean="0"/>
              <a:t> =</a:t>
            </a:r>
            <a:r>
              <a:rPr lang="ru-RU" dirty="0" smtClean="0"/>
              <a:t> </a:t>
            </a:r>
            <a:r>
              <a:rPr lang="en-US" dirty="0" smtClean="0">
                <a:solidFill>
                  <a:srgbClr val="0070C0"/>
                </a:solidFill>
              </a:rPr>
              <a:t>from</a:t>
            </a:r>
            <a:r>
              <a:rPr lang="en-US" dirty="0" smtClean="0"/>
              <a:t> n </a:t>
            </a:r>
            <a:r>
              <a:rPr lang="en-US" dirty="0" smtClean="0">
                <a:solidFill>
                  <a:srgbClr val="0070C0"/>
                </a:solidFill>
              </a:rPr>
              <a:t>in</a:t>
            </a:r>
            <a:r>
              <a:rPr lang="en-US" dirty="0" smtClean="0"/>
              <a:t> </a:t>
            </a:r>
            <a:r>
              <a:rPr lang="ru-RU" dirty="0" smtClean="0"/>
              <a:t>  </a:t>
            </a:r>
            <a:r>
              <a:rPr lang="en-US" dirty="0" err="1" smtClean="0"/>
              <a:t>numbers.AsParallel</a:t>
            </a:r>
            <a:r>
              <a:rPr lang="en-US" dirty="0" smtClean="0"/>
              <a:t>()</a:t>
            </a:r>
          </a:p>
          <a:p>
            <a:pPr>
              <a:buNone/>
            </a:pPr>
            <a:r>
              <a:rPr lang="en-US" dirty="0" smtClean="0"/>
              <a:t>      </a:t>
            </a:r>
            <a:r>
              <a:rPr lang="en-US" dirty="0" smtClean="0">
                <a:solidFill>
                  <a:srgbClr val="0070C0"/>
                </a:solidFill>
              </a:rPr>
              <a:t>where</a:t>
            </a:r>
            <a:r>
              <a:rPr lang="en-US" dirty="0" smtClean="0"/>
              <a:t> </a:t>
            </a:r>
            <a:r>
              <a:rPr lang="en-US" dirty="0" err="1" smtClean="0"/>
              <a:t>Enumerable.Range</a:t>
            </a:r>
            <a:r>
              <a:rPr lang="en-US" dirty="0" smtClean="0"/>
              <a:t>(2, </a:t>
            </a:r>
            <a:r>
              <a:rPr lang="ru-RU" dirty="0" smtClean="0"/>
              <a:t>			</a:t>
            </a:r>
            <a:r>
              <a:rPr lang="en-US" dirty="0" smtClean="0"/>
              <a:t>(</a:t>
            </a:r>
            <a:r>
              <a:rPr lang="en-US" dirty="0" err="1" smtClean="0">
                <a:solidFill>
                  <a:srgbClr val="0070C0"/>
                </a:solidFill>
              </a:rPr>
              <a:t>int</a:t>
            </a:r>
            <a:r>
              <a:rPr lang="en-US" dirty="0" smtClean="0"/>
              <a:t>)</a:t>
            </a:r>
            <a:r>
              <a:rPr lang="en-US" dirty="0" err="1" smtClean="0"/>
              <a:t>Math.Sqrt</a:t>
            </a:r>
            <a:r>
              <a:rPr lang="en-US" dirty="0" smtClean="0"/>
              <a:t>(n)).All(</a:t>
            </a:r>
            <a:r>
              <a:rPr lang="en-US" dirty="0" err="1" smtClean="0"/>
              <a:t>i</a:t>
            </a:r>
            <a:r>
              <a:rPr lang="en-US" dirty="0" smtClean="0"/>
              <a:t> =&gt; n % </a:t>
            </a:r>
            <a:r>
              <a:rPr lang="en-US" dirty="0" err="1" smtClean="0"/>
              <a:t>i</a:t>
            </a:r>
            <a:r>
              <a:rPr lang="en-US" dirty="0" smtClean="0"/>
              <a:t> &gt; 0)</a:t>
            </a:r>
          </a:p>
          <a:p>
            <a:pPr>
              <a:buNone/>
            </a:pPr>
            <a:r>
              <a:rPr lang="en-US" dirty="0" smtClean="0"/>
              <a:t>      </a:t>
            </a:r>
            <a:r>
              <a:rPr lang="en-US" dirty="0" smtClean="0">
                <a:solidFill>
                  <a:srgbClr val="0070C0"/>
                </a:solidFill>
              </a:rPr>
              <a:t>select</a:t>
            </a:r>
            <a:r>
              <a:rPr lang="en-US" dirty="0" smtClean="0"/>
              <a:t> n;</a:t>
            </a:r>
          </a:p>
          <a:p>
            <a:pPr>
              <a:buNone/>
            </a:pPr>
            <a:endParaRPr lang="ru-RU" dirty="0" smtClean="0"/>
          </a:p>
          <a:p>
            <a:pPr>
              <a:buNone/>
            </a:pPr>
            <a:r>
              <a:rPr lang="en-US" dirty="0" smtClean="0"/>
              <a:t>    </a:t>
            </a:r>
            <a:r>
              <a:rPr lang="en-US" dirty="0" err="1" smtClean="0">
                <a:solidFill>
                  <a:srgbClr val="0070C0"/>
                </a:solidFill>
              </a:rPr>
              <a:t>int</a:t>
            </a:r>
            <a:r>
              <a:rPr lang="en-US" dirty="0" smtClean="0"/>
              <a:t>[] primes = </a:t>
            </a:r>
            <a:r>
              <a:rPr lang="en-US" dirty="0" err="1" smtClean="0"/>
              <a:t>parallelQuery.ToArray</a:t>
            </a:r>
            <a:r>
              <a:rPr lang="en-US" dirty="0" smtClean="0"/>
              <a:t>();</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r>
              <a:rPr lang="ru-RU" dirty="0" err="1" smtClean="0"/>
              <a:t>AsParallel</a:t>
            </a:r>
            <a:r>
              <a:rPr lang="ru-RU" dirty="0" smtClean="0"/>
              <a:t> – это метод-расширение, объявленный в классе </a:t>
            </a:r>
            <a:r>
              <a:rPr lang="ru-RU" dirty="0" err="1" smtClean="0"/>
              <a:t>System.Linq.ParallelEnumerable</a:t>
            </a:r>
            <a:r>
              <a:rPr lang="ru-RU" dirty="0" smtClean="0"/>
              <a:t>.</a:t>
            </a:r>
          </a:p>
          <a:p>
            <a:r>
              <a:rPr lang="ru-RU" dirty="0" smtClean="0"/>
              <a:t> Он оборачивает входные данные в последовательность, построенную на основе </a:t>
            </a:r>
            <a:r>
              <a:rPr lang="ru-RU" dirty="0" err="1" smtClean="0"/>
              <a:t>ParallelQuery</a:t>
            </a:r>
            <a:r>
              <a:rPr lang="ru-RU" dirty="0" smtClean="0"/>
              <a:t>&lt;</a:t>
            </a:r>
            <a:r>
              <a:rPr lang="ru-RU" dirty="0" err="1" smtClean="0"/>
              <a:t>TSource</a:t>
            </a:r>
            <a:r>
              <a:rPr lang="ru-RU" dirty="0" smtClean="0"/>
              <a:t>&gt;, что приводит к тому, что операторы запросов LINQ будут вызывать альтернативный набор методов расширения, определенные в классе </a:t>
            </a:r>
            <a:r>
              <a:rPr lang="ru-RU" dirty="0" smtClean="0"/>
              <a:t>P</a:t>
            </a:r>
            <a:r>
              <a:rPr lang="en-US" dirty="0" smtClean="0"/>
              <a:t>a</a:t>
            </a:r>
            <a:r>
              <a:rPr lang="ru-RU" dirty="0" err="1" smtClean="0"/>
              <a:t>rallelEnumerable</a:t>
            </a:r>
            <a:r>
              <a:rPr lang="ru-RU" dirty="0" smtClean="0"/>
              <a:t>.</a:t>
            </a:r>
          </a:p>
          <a:p>
            <a:r>
              <a:rPr lang="ru-RU" dirty="0" smtClean="0"/>
              <a:t> В этом классе определены параллельные реализации всех стандартных операторов запроса, которые, по сути, разбивают входную последовательность на части, каждая из которых обрабатывается разными потоками, объединяя затем результаты в одну выходную последовательность:</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7239000" cy="1143000"/>
          </a:xfrm>
        </p:spPr>
        <p:txBody>
          <a:bodyPr/>
          <a:lstStyle/>
          <a:p>
            <a:pPr algn="ctr"/>
            <a:r>
              <a:rPr lang="ru-RU" dirty="0" smtClean="0"/>
              <a:t>Пример</a:t>
            </a:r>
            <a:endParaRPr lang="ru-RU" dirty="0"/>
          </a:p>
        </p:txBody>
      </p:sp>
      <p:sp>
        <p:nvSpPr>
          <p:cNvPr id="3" name="Содержимое 2"/>
          <p:cNvSpPr>
            <a:spLocks noGrp="1"/>
          </p:cNvSpPr>
          <p:nvPr>
            <p:ph idx="1"/>
          </p:nvPr>
        </p:nvSpPr>
        <p:spPr>
          <a:xfrm>
            <a:off x="0" y="4286256"/>
            <a:ext cx="8358214" cy="2286016"/>
          </a:xfrm>
        </p:spPr>
        <p:txBody>
          <a:bodyPr>
            <a:normAutofit fontScale="85000" lnSpcReduction="10000"/>
          </a:bodyPr>
          <a:lstStyle/>
          <a:p>
            <a:r>
              <a:rPr lang="ru-RU" dirty="0" smtClean="0"/>
              <a:t>Вызов метода </a:t>
            </a:r>
            <a:r>
              <a:rPr lang="ru-RU" dirty="0" err="1" smtClean="0"/>
              <a:t>AsSequential</a:t>
            </a:r>
            <a:r>
              <a:rPr lang="ru-RU" dirty="0" smtClean="0"/>
              <a:t>() производит операцию, обратную </a:t>
            </a:r>
            <a:r>
              <a:rPr lang="ru-RU" dirty="0" err="1" smtClean="0"/>
              <a:t>AsParallel</a:t>
            </a:r>
            <a:r>
              <a:rPr lang="ru-RU" dirty="0" smtClean="0"/>
              <a:t>(), то есть преобразует </a:t>
            </a:r>
            <a:r>
              <a:rPr lang="ru-RU" dirty="0" err="1" smtClean="0"/>
              <a:t>ParallelQuery</a:t>
            </a:r>
            <a:r>
              <a:rPr lang="ru-RU" dirty="0" smtClean="0"/>
              <a:t>&lt;</a:t>
            </a:r>
            <a:r>
              <a:rPr lang="ru-RU" dirty="0" err="1" smtClean="0"/>
              <a:t>TSource</a:t>
            </a:r>
            <a:r>
              <a:rPr lang="ru-RU" dirty="0" smtClean="0"/>
              <a:t>&gt; в </a:t>
            </a:r>
            <a:r>
              <a:rPr lang="ru-RU" dirty="0" err="1" smtClean="0"/>
              <a:t>IEnumerable</a:t>
            </a:r>
            <a:r>
              <a:rPr lang="ru-RU" dirty="0" smtClean="0"/>
              <a:t>&lt;T&gt;, чтобы последующие операторы вызывали стандартные операторы запросов и выполнялись последовательно.</a:t>
            </a:r>
          </a:p>
          <a:p>
            <a:r>
              <a:rPr lang="ru-RU" dirty="0" smtClean="0"/>
              <a:t> Это необходимо перед вызовом методов со сторонними эффектами или </a:t>
            </a:r>
            <a:r>
              <a:rPr lang="ru-RU" dirty="0" err="1" smtClean="0"/>
              <a:t>потоконебезопасных</a:t>
            </a:r>
            <a:r>
              <a:rPr lang="ru-RU" dirty="0" smtClean="0"/>
              <a:t> методов.</a:t>
            </a:r>
            <a:endParaRPr lang="ru-RU" dirty="0"/>
          </a:p>
        </p:txBody>
      </p:sp>
      <p:pic>
        <p:nvPicPr>
          <p:cNvPr id="1026" name="Picture 2" descr="http://rsdn.ru/article/dotnet/Threading_In_C_Sharp_Part_3/pic2.png"/>
          <p:cNvPicPr>
            <a:picLocks noChangeAspect="1" noChangeArrowheads="1"/>
          </p:cNvPicPr>
          <p:nvPr/>
        </p:nvPicPr>
        <p:blipFill>
          <a:blip r:embed="rId2" cstate="print"/>
          <a:srcRect/>
          <a:stretch>
            <a:fillRect/>
          </a:stretch>
        </p:blipFill>
        <p:spPr bwMode="auto">
          <a:xfrm>
            <a:off x="0" y="1643050"/>
            <a:ext cx="8737022" cy="2428892"/>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7239000" cy="677246"/>
          </a:xfrm>
        </p:spPr>
        <p:txBody>
          <a:bodyPr>
            <a:normAutofit/>
          </a:bodyPr>
          <a:lstStyle/>
          <a:p>
            <a:r>
              <a:rPr lang="en-US" dirty="0" smtClean="0"/>
              <a:t>PLINQ </a:t>
            </a:r>
            <a:r>
              <a:rPr lang="ru-RU" dirty="0" smtClean="0"/>
              <a:t>и упорядочивание</a:t>
            </a:r>
            <a:endParaRPr lang="ru-RU" dirty="0"/>
          </a:p>
        </p:txBody>
      </p:sp>
      <p:sp>
        <p:nvSpPr>
          <p:cNvPr id="3" name="Содержимое 2"/>
          <p:cNvSpPr>
            <a:spLocks noGrp="1"/>
          </p:cNvSpPr>
          <p:nvPr>
            <p:ph idx="1"/>
          </p:nvPr>
        </p:nvSpPr>
        <p:spPr>
          <a:xfrm>
            <a:off x="357158" y="1357298"/>
            <a:ext cx="7715304" cy="5286412"/>
          </a:xfrm>
        </p:spPr>
        <p:txBody>
          <a:bodyPr>
            <a:normAutofit fontScale="77500" lnSpcReduction="20000"/>
          </a:bodyPr>
          <a:lstStyle/>
          <a:p>
            <a:r>
              <a:rPr lang="ru-RU" dirty="0" smtClean="0"/>
              <a:t>Побочным эффектом параллельного выполнения операторов запросов является то, что при объединении результатов порядок элементов не обязательно совпадает с исходным.</a:t>
            </a:r>
          </a:p>
          <a:p>
            <a:r>
              <a:rPr lang="ru-RU" dirty="0" smtClean="0"/>
              <a:t> Другими словами, соблюдение порядка следования элементов последовательности, которое гарантируется операторами LINQ, не гарантируется операторами PLINQ.</a:t>
            </a:r>
          </a:p>
          <a:p>
            <a:r>
              <a:rPr lang="ru-RU" dirty="0" smtClean="0"/>
              <a:t>Если требуется сохранить порядок элементов, нужно сделать это явно путем вызова метода </a:t>
            </a:r>
            <a:r>
              <a:rPr lang="ru-RU" dirty="0" err="1" smtClean="0"/>
              <a:t>AsOrdered</a:t>
            </a:r>
            <a:r>
              <a:rPr lang="ru-RU" dirty="0" smtClean="0"/>
              <a:t>() после вызова </a:t>
            </a:r>
            <a:r>
              <a:rPr lang="ru-RU" dirty="0" err="1" smtClean="0"/>
              <a:t>AsParallel</a:t>
            </a:r>
            <a:r>
              <a:rPr lang="ru-RU" dirty="0" smtClean="0"/>
              <a:t>():</a:t>
            </a:r>
          </a:p>
          <a:p>
            <a:endParaRPr lang="ru-RU" dirty="0" smtClean="0"/>
          </a:p>
          <a:p>
            <a:pPr>
              <a:buNone/>
            </a:pPr>
            <a:r>
              <a:rPr lang="ru-RU" dirty="0" err="1" smtClean="0"/>
              <a:t>myCollection.AsParallel</a:t>
            </a:r>
            <a:r>
              <a:rPr lang="ru-RU" dirty="0" smtClean="0"/>
              <a:t>().</a:t>
            </a:r>
            <a:r>
              <a:rPr lang="ru-RU" dirty="0" err="1" smtClean="0"/>
              <a:t>AsOrdered</a:t>
            </a:r>
            <a:r>
              <a:rPr lang="ru-RU" dirty="0" smtClean="0"/>
              <a:t>()...</a:t>
            </a:r>
          </a:p>
          <a:p>
            <a:pPr>
              <a:buNone/>
            </a:pPr>
            <a:endParaRPr lang="ru-RU" dirty="0" smtClean="0"/>
          </a:p>
          <a:p>
            <a:r>
              <a:rPr lang="ru-RU" dirty="0" smtClean="0"/>
              <a:t>Вызов метода </a:t>
            </a:r>
            <a:r>
              <a:rPr lang="ru-RU" dirty="0" err="1" smtClean="0"/>
              <a:t>AsOrdered</a:t>
            </a:r>
            <a:r>
              <a:rPr lang="ru-RU" dirty="0" smtClean="0"/>
              <a:t> для последовательностей большого размера снижает производительность, поскольку в этом случае необходимо отслеживать исходную позицию элементов.</a:t>
            </a: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7239000" cy="677246"/>
          </a:xfrm>
        </p:spPr>
        <p:txBody>
          <a:bodyPr>
            <a:normAutofit/>
          </a:bodyPr>
          <a:lstStyle/>
          <a:p>
            <a:r>
              <a:rPr lang="en-US" dirty="0" smtClean="0"/>
              <a:t>PLINQ </a:t>
            </a:r>
            <a:r>
              <a:rPr lang="ru-RU" dirty="0" smtClean="0"/>
              <a:t>и упорядочивание</a:t>
            </a:r>
            <a:endParaRPr lang="ru-RU" dirty="0"/>
          </a:p>
        </p:txBody>
      </p:sp>
      <p:sp>
        <p:nvSpPr>
          <p:cNvPr id="3" name="Содержимое 2"/>
          <p:cNvSpPr>
            <a:spLocks noGrp="1"/>
          </p:cNvSpPr>
          <p:nvPr>
            <p:ph idx="1"/>
          </p:nvPr>
        </p:nvSpPr>
        <p:spPr>
          <a:xfrm>
            <a:off x="285720" y="1214422"/>
            <a:ext cx="7786742" cy="5500726"/>
          </a:xfrm>
        </p:spPr>
        <p:txBody>
          <a:bodyPr>
            <a:normAutofit fontScale="70000" lnSpcReduction="20000"/>
          </a:bodyPr>
          <a:lstStyle/>
          <a:p>
            <a:r>
              <a:rPr lang="ru-RU" dirty="0" smtClean="0"/>
              <a:t>Можно нивелировать снижение эффективности вызова </a:t>
            </a:r>
            <a:r>
              <a:rPr lang="ru-RU" dirty="0" err="1" smtClean="0"/>
              <a:t>AsOrdered</a:t>
            </a:r>
            <a:r>
              <a:rPr lang="ru-RU" dirty="0" smtClean="0"/>
              <a:t>, вызвав позже в запросе </a:t>
            </a:r>
            <a:r>
              <a:rPr lang="ru-RU" dirty="0" err="1" smtClean="0"/>
              <a:t>AsUnordered</a:t>
            </a:r>
            <a:r>
              <a:rPr lang="ru-RU" dirty="0" smtClean="0"/>
              <a:t>: это создает определенную точку, после которой запрос может выполняться эффективнее. Так что, если вы хотите сохранить порядок следования элементов входной последовательности только для первых двух операторов, вы можете поступить таким образом:</a:t>
            </a:r>
          </a:p>
          <a:p>
            <a:endParaRPr lang="ru-RU" dirty="0" smtClean="0"/>
          </a:p>
          <a:p>
            <a:pPr>
              <a:buNone/>
            </a:pPr>
            <a:r>
              <a:rPr lang="ru-RU" dirty="0" err="1" smtClean="0"/>
              <a:t>inputSequence.AsParallel</a:t>
            </a:r>
            <a:r>
              <a:rPr lang="ru-RU" dirty="0" smtClean="0"/>
              <a:t>().</a:t>
            </a:r>
            <a:r>
              <a:rPr lang="ru-RU" dirty="0" err="1" smtClean="0"/>
              <a:t>AsOrdered</a:t>
            </a:r>
            <a:r>
              <a:rPr lang="ru-RU" dirty="0" smtClean="0"/>
              <a:t>() </a:t>
            </a:r>
          </a:p>
          <a:p>
            <a:pPr>
              <a:buNone/>
            </a:pPr>
            <a:r>
              <a:rPr lang="ru-RU" dirty="0" smtClean="0"/>
              <a:t>  .QueryOperator1()</a:t>
            </a:r>
          </a:p>
          <a:p>
            <a:pPr>
              <a:buNone/>
            </a:pPr>
            <a:r>
              <a:rPr lang="ru-RU" dirty="0" smtClean="0"/>
              <a:t>   .QueryOperator2()</a:t>
            </a:r>
          </a:p>
          <a:p>
            <a:pPr>
              <a:buNone/>
            </a:pPr>
            <a:r>
              <a:rPr lang="ru-RU" dirty="0" smtClean="0"/>
              <a:t>   .</a:t>
            </a:r>
            <a:r>
              <a:rPr lang="ru-RU" dirty="0" err="1" smtClean="0"/>
              <a:t>AsUnordered</a:t>
            </a:r>
            <a:r>
              <a:rPr lang="ru-RU" dirty="0" smtClean="0"/>
              <a:t>()  </a:t>
            </a:r>
          </a:p>
          <a:p>
            <a:pPr>
              <a:buNone/>
            </a:pPr>
            <a:r>
              <a:rPr lang="ru-RU" dirty="0" smtClean="0"/>
              <a:t>   </a:t>
            </a:r>
            <a:r>
              <a:rPr lang="ru-RU" dirty="0" smtClean="0">
                <a:solidFill>
                  <a:srgbClr val="0070C0"/>
                </a:solidFill>
              </a:rPr>
              <a:t>  // С этого момента порядок не имеет значения </a:t>
            </a:r>
          </a:p>
          <a:p>
            <a:pPr>
              <a:buNone/>
            </a:pPr>
            <a:r>
              <a:rPr lang="ru-RU" dirty="0" smtClean="0"/>
              <a:t>  .QueryOperator3()   ...</a:t>
            </a:r>
          </a:p>
          <a:p>
            <a:pPr>
              <a:buNone/>
            </a:pPr>
            <a:endParaRPr lang="ru-RU" dirty="0" smtClean="0"/>
          </a:p>
          <a:p>
            <a:r>
              <a:rPr lang="ru-RU" dirty="0" smtClean="0"/>
              <a:t>Оператор </a:t>
            </a:r>
            <a:r>
              <a:rPr lang="ru-RU" dirty="0" err="1" smtClean="0"/>
              <a:t>AsOrdered</a:t>
            </a:r>
            <a:r>
              <a:rPr lang="ru-RU" dirty="0" smtClean="0"/>
              <a:t> не применяется по умолчанию, поскольку для большинства запросов не важен исходный порядок входной последовательности. Другими словами, если бы </a:t>
            </a:r>
            <a:r>
              <a:rPr lang="ru-RU" dirty="0" err="1" smtClean="0"/>
              <a:t>AsOrdered</a:t>
            </a:r>
            <a:r>
              <a:rPr lang="ru-RU" dirty="0" smtClean="0"/>
              <a:t> применялся по умолчанию, то для повышения эффективности пришлось бы вызывать </a:t>
            </a:r>
            <a:r>
              <a:rPr lang="ru-RU" dirty="0" err="1" smtClean="0"/>
              <a:t>AsUnordered</a:t>
            </a:r>
            <a:r>
              <a:rPr lang="ru-RU" dirty="0" smtClean="0"/>
              <a:t> для большинства параллельных запросов, что было бы слишком обременительно.</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7239000" cy="677246"/>
          </a:xfrm>
        </p:spPr>
        <p:txBody>
          <a:bodyPr>
            <a:normAutofit/>
          </a:bodyPr>
          <a:lstStyle/>
          <a:p>
            <a:pPr algn="ctr"/>
            <a:r>
              <a:rPr lang="ru-RU" dirty="0" smtClean="0"/>
              <a:t>Ограничения </a:t>
            </a:r>
            <a:r>
              <a:rPr lang="en-US" dirty="0" smtClean="0"/>
              <a:t>PLINQ</a:t>
            </a:r>
            <a:endParaRPr lang="en-US" dirty="0"/>
          </a:p>
        </p:txBody>
      </p:sp>
      <p:sp>
        <p:nvSpPr>
          <p:cNvPr id="3" name="Содержимое 2"/>
          <p:cNvSpPr>
            <a:spLocks noGrp="1"/>
          </p:cNvSpPr>
          <p:nvPr>
            <p:ph idx="1"/>
          </p:nvPr>
        </p:nvSpPr>
        <p:spPr>
          <a:xfrm>
            <a:off x="285720" y="1214422"/>
            <a:ext cx="7786742" cy="5500726"/>
          </a:xfrm>
        </p:spPr>
        <p:txBody>
          <a:bodyPr>
            <a:normAutofit fontScale="92500" lnSpcReduction="20000"/>
          </a:bodyPr>
          <a:lstStyle/>
          <a:p>
            <a:r>
              <a:rPr lang="ru-RU" dirty="0" smtClean="0"/>
              <a:t>На данный момент существует ряд практических ограничений того, что PLINQ может распараллеливать. </a:t>
            </a:r>
          </a:p>
          <a:p>
            <a:r>
              <a:rPr lang="ru-RU" dirty="0" smtClean="0"/>
              <a:t>Следующие операторы запросов предотвращают распараллеливание запросов, если исходные элементы не находятся в своих исходных позициях:</a:t>
            </a:r>
          </a:p>
          <a:p>
            <a:pPr>
              <a:buNone/>
            </a:pPr>
            <a:r>
              <a:rPr lang="ru-RU" dirty="0" smtClean="0"/>
              <a:t>	</a:t>
            </a:r>
            <a:r>
              <a:rPr lang="ru-RU" dirty="0" err="1" smtClean="0">
                <a:solidFill>
                  <a:srgbClr val="0070C0"/>
                </a:solidFill>
              </a:rPr>
              <a:t>Take</a:t>
            </a:r>
            <a:r>
              <a:rPr lang="ru-RU" dirty="0" smtClean="0">
                <a:solidFill>
                  <a:srgbClr val="0070C0"/>
                </a:solidFill>
              </a:rPr>
              <a:t>, </a:t>
            </a:r>
            <a:r>
              <a:rPr lang="ru-RU" dirty="0" err="1" smtClean="0">
                <a:solidFill>
                  <a:srgbClr val="0070C0"/>
                </a:solidFill>
              </a:rPr>
              <a:t>TakeWhile</a:t>
            </a:r>
            <a:r>
              <a:rPr lang="ru-RU" dirty="0" smtClean="0">
                <a:solidFill>
                  <a:srgbClr val="0070C0"/>
                </a:solidFill>
              </a:rPr>
              <a:t>, </a:t>
            </a:r>
            <a:r>
              <a:rPr lang="ru-RU" dirty="0" err="1" smtClean="0">
                <a:solidFill>
                  <a:srgbClr val="0070C0"/>
                </a:solidFill>
              </a:rPr>
              <a:t>Skip</a:t>
            </a:r>
            <a:r>
              <a:rPr lang="ru-RU" dirty="0" smtClean="0">
                <a:solidFill>
                  <a:srgbClr val="0070C0"/>
                </a:solidFill>
              </a:rPr>
              <a:t> и </a:t>
            </a:r>
            <a:r>
              <a:rPr lang="ru-RU" dirty="0" err="1" smtClean="0">
                <a:solidFill>
                  <a:srgbClr val="0070C0"/>
                </a:solidFill>
              </a:rPr>
              <a:t>SkipWhile</a:t>
            </a:r>
            <a:r>
              <a:rPr lang="ru-RU" dirty="0" smtClean="0">
                <a:solidFill>
                  <a:srgbClr val="0070C0"/>
                </a:solidFill>
              </a:rPr>
              <a:t>;</a:t>
            </a:r>
          </a:p>
          <a:p>
            <a:r>
              <a:rPr lang="ru-RU" dirty="0" smtClean="0"/>
              <a:t>Индексные версии методов </a:t>
            </a:r>
            <a:r>
              <a:rPr lang="ru-RU" dirty="0" err="1" smtClean="0">
                <a:solidFill>
                  <a:srgbClr val="0070C0"/>
                </a:solidFill>
              </a:rPr>
              <a:t>Select</a:t>
            </a:r>
            <a:r>
              <a:rPr lang="ru-RU" dirty="0" smtClean="0">
                <a:solidFill>
                  <a:srgbClr val="0070C0"/>
                </a:solidFill>
              </a:rPr>
              <a:t>, </a:t>
            </a:r>
            <a:r>
              <a:rPr lang="ru-RU" dirty="0" err="1" smtClean="0">
                <a:solidFill>
                  <a:srgbClr val="0070C0"/>
                </a:solidFill>
              </a:rPr>
              <a:t>SelectMany</a:t>
            </a:r>
            <a:r>
              <a:rPr lang="ru-RU" dirty="0" smtClean="0">
                <a:solidFill>
                  <a:srgbClr val="0070C0"/>
                </a:solidFill>
              </a:rPr>
              <a:t> и </a:t>
            </a:r>
            <a:r>
              <a:rPr lang="ru-RU" dirty="0" err="1" smtClean="0">
                <a:solidFill>
                  <a:srgbClr val="0070C0"/>
                </a:solidFill>
              </a:rPr>
              <a:t>ElementAt</a:t>
            </a:r>
            <a:r>
              <a:rPr lang="ru-RU" dirty="0" smtClean="0">
                <a:solidFill>
                  <a:srgbClr val="0070C0"/>
                </a:solidFill>
              </a:rPr>
              <a:t>.</a:t>
            </a:r>
          </a:p>
          <a:p>
            <a:r>
              <a:rPr lang="ru-RU" dirty="0" smtClean="0"/>
              <a:t>Большинство операторов изменяют индексную позицию элементов (включая операторы, удаляющие элементы, например, </a:t>
            </a:r>
            <a:r>
              <a:rPr lang="ru-RU" dirty="0" err="1" smtClean="0">
                <a:solidFill>
                  <a:srgbClr val="0070C0"/>
                </a:solidFill>
              </a:rPr>
              <a:t>Where</a:t>
            </a:r>
            <a:r>
              <a:rPr lang="ru-RU" dirty="0" smtClean="0"/>
              <a:t>). Это значит, что если вы хотите использовать перечисленные выше операторы, то они должны идти в начале запроса.</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a:t>Как начать программировать с использованием </a:t>
            </a:r>
            <a:r>
              <a:rPr lang="en-US" sz="3200" dirty="0"/>
              <a:t>Parallel Extensions</a:t>
            </a:r>
            <a:endParaRPr lang="ru-RU" sz="3200" dirty="0"/>
          </a:p>
        </p:txBody>
      </p:sp>
      <p:sp>
        <p:nvSpPr>
          <p:cNvPr id="3" name="Содержимое 2"/>
          <p:cNvSpPr>
            <a:spLocks noGrp="1"/>
          </p:cNvSpPr>
          <p:nvPr>
            <p:ph idx="1"/>
          </p:nvPr>
        </p:nvSpPr>
        <p:spPr>
          <a:xfrm>
            <a:off x="457200" y="1600200"/>
            <a:ext cx="7686700" cy="5257800"/>
          </a:xfrm>
        </p:spPr>
        <p:txBody>
          <a:bodyPr>
            <a:normAutofit fontScale="32500" lnSpcReduction="20000"/>
          </a:bodyPr>
          <a:lstStyle/>
          <a:p>
            <a:pPr>
              <a:buNone/>
            </a:pPr>
            <a:r>
              <a:rPr lang="en-US" sz="6000" dirty="0"/>
              <a:t>Microsoft Parallel Extensions for </a:t>
            </a:r>
            <a:r>
              <a:rPr lang="en-US" sz="6000" dirty="0" err="1"/>
              <a:t>.Net</a:t>
            </a:r>
            <a:r>
              <a:rPr lang="en-US" sz="6000" dirty="0"/>
              <a:t> </a:t>
            </a:r>
            <a:r>
              <a:rPr lang="ru-RU" sz="6000" dirty="0"/>
              <a:t>состоит из двух компонент</a:t>
            </a:r>
            <a:r>
              <a:rPr lang="en-US" sz="6000" dirty="0"/>
              <a:t>:</a:t>
            </a:r>
            <a:endParaRPr lang="ru-RU" sz="6000" dirty="0"/>
          </a:p>
          <a:p>
            <a:pPr lvl="0"/>
            <a:r>
              <a:rPr lang="en-US" sz="6000" dirty="0"/>
              <a:t>TPL</a:t>
            </a:r>
            <a:r>
              <a:rPr lang="ru-RU" sz="6000" dirty="0"/>
              <a:t> (</a:t>
            </a:r>
            <a:r>
              <a:rPr lang="en-US" sz="6000" dirty="0"/>
              <a:t>Task Parallel Library</a:t>
            </a:r>
            <a:r>
              <a:rPr lang="ru-RU" sz="6000" dirty="0"/>
              <a:t>);</a:t>
            </a:r>
          </a:p>
          <a:p>
            <a:pPr lvl="0"/>
            <a:r>
              <a:rPr lang="en-US" sz="6000" dirty="0"/>
              <a:t>PLINQ (Parallel Language-Integrated Query).</a:t>
            </a:r>
            <a:endParaRPr lang="ru-RU" sz="6000" dirty="0"/>
          </a:p>
          <a:p>
            <a:pPr>
              <a:buNone/>
            </a:pPr>
            <a:r>
              <a:rPr lang="ru-RU" sz="6000" dirty="0"/>
              <a:t>А также содержит набор координирующих структур данных, используемых для синхронизации и координации выполнения параллельных задач.</a:t>
            </a:r>
          </a:p>
          <a:p>
            <a:pPr>
              <a:buNone/>
            </a:pPr>
            <a:r>
              <a:rPr lang="ru-RU" sz="6000" dirty="0"/>
              <a:t>Основная, базовая концепция </a:t>
            </a:r>
            <a:r>
              <a:rPr lang="en-US" sz="6000" dirty="0"/>
              <a:t>Parallel Extensions</a:t>
            </a:r>
            <a:r>
              <a:rPr lang="ru-RU" sz="6000" dirty="0"/>
              <a:t> – это задача (</a:t>
            </a:r>
            <a:r>
              <a:rPr lang="en-US" sz="6000" dirty="0"/>
              <a:t>Task</a:t>
            </a:r>
            <a:r>
              <a:rPr lang="ru-RU" sz="6000" dirty="0"/>
              <a:t>) – небольшой участок кода, представленный </a:t>
            </a:r>
            <a:r>
              <a:rPr lang="ru-RU" sz="6000" dirty="0" err="1"/>
              <a:t>лямбда-функцией</a:t>
            </a:r>
            <a:r>
              <a:rPr lang="ru-RU" sz="6000" dirty="0"/>
              <a:t>, который может выполняться независимо от остальных задач</a:t>
            </a:r>
            <a:r>
              <a:rPr lang="ru-RU" sz="6000" dirty="0" smtClean="0"/>
              <a:t>.</a:t>
            </a:r>
            <a:endParaRPr lang="en-US" sz="6000" dirty="0" smtClean="0"/>
          </a:p>
          <a:p>
            <a:pPr>
              <a:buNone/>
            </a:pPr>
            <a:r>
              <a:rPr lang="ru-RU" sz="6000" dirty="0" smtClean="0"/>
              <a:t> </a:t>
            </a:r>
            <a:r>
              <a:rPr lang="ru-RU" sz="6000" dirty="0"/>
              <a:t>И </a:t>
            </a:r>
            <a:r>
              <a:rPr lang="en-US" sz="6000" dirty="0"/>
              <a:t>PLINQ</a:t>
            </a:r>
            <a:r>
              <a:rPr lang="ru-RU" sz="6000" dirty="0"/>
              <a:t>, и </a:t>
            </a:r>
            <a:r>
              <a:rPr lang="en-US" sz="6000" dirty="0"/>
              <a:t>TPL API</a:t>
            </a:r>
            <a:r>
              <a:rPr lang="ru-RU" sz="6000" dirty="0"/>
              <a:t>  предоставляют методы  для создания задач - </a:t>
            </a:r>
            <a:r>
              <a:rPr lang="en-US" sz="6000" dirty="0"/>
              <a:t>PLINQ </a:t>
            </a:r>
            <a:r>
              <a:rPr lang="ru-RU" sz="6000" dirty="0"/>
              <a:t>разбивает запрос на небольшие задачи, а методы </a:t>
            </a:r>
            <a:r>
              <a:rPr lang="en-US" sz="6000" dirty="0"/>
              <a:t>TPL API</a:t>
            </a:r>
            <a:r>
              <a:rPr lang="ru-RU" sz="6000" dirty="0"/>
              <a:t>  - </a:t>
            </a:r>
            <a:r>
              <a:rPr lang="en-US" sz="6000" dirty="0"/>
              <a:t>Parallel</a:t>
            </a:r>
            <a:r>
              <a:rPr lang="ru-RU" sz="6000" dirty="0"/>
              <a:t>.</a:t>
            </a:r>
            <a:r>
              <a:rPr lang="en-US" sz="6000" dirty="0"/>
              <a:t>For</a:t>
            </a:r>
            <a:r>
              <a:rPr lang="ru-RU" sz="6000" dirty="0"/>
              <a:t>, </a:t>
            </a:r>
            <a:r>
              <a:rPr lang="en-US" sz="6000" dirty="0"/>
              <a:t>Parallel</a:t>
            </a:r>
            <a:r>
              <a:rPr lang="ru-RU" sz="6000" dirty="0"/>
              <a:t>.</a:t>
            </a:r>
            <a:r>
              <a:rPr lang="en-US" sz="6000" dirty="0" err="1"/>
              <a:t>ForEach</a:t>
            </a:r>
            <a:r>
              <a:rPr lang="en-US" sz="6000" dirty="0"/>
              <a:t> </a:t>
            </a:r>
            <a:r>
              <a:rPr lang="ru-RU" sz="6000" dirty="0"/>
              <a:t>и </a:t>
            </a:r>
            <a:r>
              <a:rPr lang="en-US" sz="6000" dirty="0"/>
              <a:t>Parallel</a:t>
            </a:r>
            <a:r>
              <a:rPr lang="ru-RU" sz="6000" dirty="0"/>
              <a:t>.</a:t>
            </a:r>
            <a:r>
              <a:rPr lang="en-US" sz="6000" dirty="0"/>
              <a:t>Invoke</a:t>
            </a:r>
            <a:r>
              <a:rPr lang="ru-RU" sz="6000" dirty="0"/>
              <a:t> - разбивают цикл или последовательность блоков кода на задачи.</a:t>
            </a:r>
          </a:p>
          <a:p>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7239000" cy="677246"/>
          </a:xfrm>
        </p:spPr>
        <p:txBody>
          <a:bodyPr>
            <a:normAutofit/>
          </a:bodyPr>
          <a:lstStyle/>
          <a:p>
            <a:pPr algn="ctr"/>
            <a:r>
              <a:rPr lang="ru-RU" dirty="0" smtClean="0"/>
              <a:t>Ограничения </a:t>
            </a:r>
            <a:r>
              <a:rPr lang="en-US" dirty="0" smtClean="0"/>
              <a:t>PLINQ</a:t>
            </a:r>
            <a:endParaRPr lang="en-US" dirty="0"/>
          </a:p>
        </p:txBody>
      </p:sp>
      <p:sp>
        <p:nvSpPr>
          <p:cNvPr id="3" name="Содержимое 2"/>
          <p:cNvSpPr>
            <a:spLocks noGrp="1"/>
          </p:cNvSpPr>
          <p:nvPr>
            <p:ph idx="1"/>
          </p:nvPr>
        </p:nvSpPr>
        <p:spPr>
          <a:xfrm>
            <a:off x="285720" y="1214422"/>
            <a:ext cx="7786742" cy="5500726"/>
          </a:xfrm>
        </p:spPr>
        <p:txBody>
          <a:bodyPr>
            <a:normAutofit fontScale="92500" lnSpcReduction="20000"/>
          </a:bodyPr>
          <a:lstStyle/>
          <a:p>
            <a:r>
              <a:rPr lang="ru-RU" dirty="0" smtClean="0"/>
              <a:t>Следующие операторы являются распараллеливаемыми, но они используют дорогую стратегию секционирования (</a:t>
            </a:r>
            <a:r>
              <a:rPr lang="ru-RU" dirty="0" err="1" smtClean="0"/>
              <a:t>partitioning</a:t>
            </a:r>
            <a:r>
              <a:rPr lang="ru-RU" dirty="0" smtClean="0"/>
              <a:t> </a:t>
            </a:r>
            <a:r>
              <a:rPr lang="ru-RU" dirty="0" err="1" smtClean="0"/>
              <a:t>stategy</a:t>
            </a:r>
            <a:r>
              <a:rPr lang="ru-RU" dirty="0" smtClean="0"/>
              <a:t>), что иногда может привести к менее эффективному результату, нежели последовательная обработка.</a:t>
            </a:r>
          </a:p>
          <a:p>
            <a:endParaRPr lang="ru-RU" dirty="0" smtClean="0"/>
          </a:p>
          <a:p>
            <a:pPr>
              <a:buNone/>
            </a:pPr>
            <a:r>
              <a:rPr lang="ru-RU" dirty="0" err="1" smtClean="0">
                <a:solidFill>
                  <a:srgbClr val="0070C0"/>
                </a:solidFill>
              </a:rPr>
              <a:t>Join</a:t>
            </a:r>
            <a:r>
              <a:rPr lang="ru-RU" dirty="0" smtClean="0">
                <a:solidFill>
                  <a:srgbClr val="0070C0"/>
                </a:solidFill>
              </a:rPr>
              <a:t>, </a:t>
            </a:r>
            <a:r>
              <a:rPr lang="ru-RU" dirty="0" err="1" smtClean="0">
                <a:solidFill>
                  <a:srgbClr val="0070C0"/>
                </a:solidFill>
              </a:rPr>
              <a:t>GroupBy</a:t>
            </a:r>
            <a:r>
              <a:rPr lang="ru-RU" dirty="0" smtClean="0">
                <a:solidFill>
                  <a:srgbClr val="0070C0"/>
                </a:solidFill>
              </a:rPr>
              <a:t>, </a:t>
            </a:r>
            <a:r>
              <a:rPr lang="ru-RU" dirty="0" err="1" smtClean="0">
                <a:solidFill>
                  <a:srgbClr val="0070C0"/>
                </a:solidFill>
              </a:rPr>
              <a:t>GroupJoin</a:t>
            </a:r>
            <a:r>
              <a:rPr lang="ru-RU" dirty="0" smtClean="0">
                <a:solidFill>
                  <a:srgbClr val="0070C0"/>
                </a:solidFill>
              </a:rPr>
              <a:t>, </a:t>
            </a:r>
            <a:r>
              <a:rPr lang="ru-RU" dirty="0" err="1" smtClean="0">
                <a:solidFill>
                  <a:srgbClr val="0070C0"/>
                </a:solidFill>
              </a:rPr>
              <a:t>Distinct</a:t>
            </a:r>
            <a:r>
              <a:rPr lang="ru-RU" dirty="0" smtClean="0">
                <a:solidFill>
                  <a:srgbClr val="0070C0"/>
                </a:solidFill>
              </a:rPr>
              <a:t>, </a:t>
            </a:r>
            <a:r>
              <a:rPr lang="ru-RU" dirty="0" err="1" smtClean="0">
                <a:solidFill>
                  <a:srgbClr val="0070C0"/>
                </a:solidFill>
              </a:rPr>
              <a:t>Union</a:t>
            </a:r>
            <a:r>
              <a:rPr lang="ru-RU" dirty="0" smtClean="0">
                <a:solidFill>
                  <a:srgbClr val="0070C0"/>
                </a:solidFill>
              </a:rPr>
              <a:t>, </a:t>
            </a:r>
            <a:r>
              <a:rPr lang="ru-RU" dirty="0" err="1" smtClean="0">
                <a:solidFill>
                  <a:srgbClr val="0070C0"/>
                </a:solidFill>
              </a:rPr>
              <a:t>Intersect</a:t>
            </a:r>
            <a:r>
              <a:rPr lang="ru-RU" dirty="0" smtClean="0">
                <a:solidFill>
                  <a:srgbClr val="0070C0"/>
                </a:solidFill>
              </a:rPr>
              <a:t> и </a:t>
            </a:r>
            <a:r>
              <a:rPr lang="ru-RU" dirty="0" err="1" smtClean="0">
                <a:solidFill>
                  <a:srgbClr val="0070C0"/>
                </a:solidFill>
              </a:rPr>
              <a:t>Except</a:t>
            </a:r>
            <a:r>
              <a:rPr lang="ru-RU" dirty="0" smtClean="0">
                <a:solidFill>
                  <a:srgbClr val="0070C0"/>
                </a:solidFill>
              </a:rPr>
              <a:t>.</a:t>
            </a:r>
          </a:p>
          <a:p>
            <a:pPr>
              <a:buNone/>
            </a:pPr>
            <a:endParaRPr lang="ru-RU" dirty="0" smtClean="0"/>
          </a:p>
          <a:p>
            <a:r>
              <a:rPr lang="ru-RU" dirty="0" smtClean="0"/>
              <a:t>Все остальные операторы являются распараллеливаемыми, хотя их применение и не гарантирует, что запрос будет распараллелен. PLINQ может выполнить запрос последовательно, если определит, что накладные расходы на распараллеливание приведут к замедлению выполнения этого запроса.</a:t>
            </a: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Пример: параллельная проверка правописания</a:t>
            </a:r>
            <a:endParaRPr lang="ru-RU" dirty="0"/>
          </a:p>
        </p:txBody>
      </p:sp>
      <p:sp>
        <p:nvSpPr>
          <p:cNvPr id="3" name="Содержимое 2"/>
          <p:cNvSpPr>
            <a:spLocks noGrp="1"/>
          </p:cNvSpPr>
          <p:nvPr>
            <p:ph idx="1"/>
          </p:nvPr>
        </p:nvSpPr>
        <p:spPr>
          <a:xfrm>
            <a:off x="457200" y="1609416"/>
            <a:ext cx="7901014" cy="4677104"/>
          </a:xfrm>
        </p:spPr>
        <p:txBody>
          <a:bodyPr/>
          <a:lstStyle/>
          <a:p>
            <a:r>
              <a:rPr lang="ru-RU" dirty="0" smtClean="0"/>
              <a:t>Предположим, что мы хотим реализовать проверку правописания, которая будет быстро обрабатывать очень большие документы и будет использовать все доступные ядра процессора. Выражая алгоритм в виде LINQ-запроса, можно очень легко распараллелить эту задачу.</a:t>
            </a:r>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239000" cy="2071670"/>
          </a:xfrm>
        </p:spPr>
        <p:txBody>
          <a:bodyPr>
            <a:normAutofit fontScale="90000"/>
          </a:bodyPr>
          <a:lstStyle/>
          <a:p>
            <a:r>
              <a:rPr lang="ru-RU" dirty="0" smtClean="0"/>
              <a:t>Для начала нужно загрузить словарь английских слов в </a:t>
            </a:r>
            <a:r>
              <a:rPr lang="ru-RU" dirty="0" err="1" smtClean="0"/>
              <a:t>HashSet</a:t>
            </a:r>
            <a:r>
              <a:rPr lang="ru-RU" dirty="0" smtClean="0"/>
              <a:t> для эффективного поиска:</a:t>
            </a:r>
          </a:p>
        </p:txBody>
      </p:sp>
      <p:sp>
        <p:nvSpPr>
          <p:cNvPr id="3" name="Содержимое 2"/>
          <p:cNvSpPr>
            <a:spLocks noGrp="1"/>
          </p:cNvSpPr>
          <p:nvPr>
            <p:ph idx="1"/>
          </p:nvPr>
        </p:nvSpPr>
        <p:spPr>
          <a:xfrm>
            <a:off x="285720" y="2071678"/>
            <a:ext cx="7786742" cy="4384058"/>
          </a:xfrm>
        </p:spPr>
        <p:txBody>
          <a:bodyPr>
            <a:normAutofit fontScale="92500"/>
          </a:bodyPr>
          <a:lstStyle/>
          <a:p>
            <a:pPr>
              <a:buNone/>
            </a:pPr>
            <a:r>
              <a:rPr lang="ru-RU" dirty="0" err="1" smtClean="0">
                <a:solidFill>
                  <a:srgbClr val="0070C0"/>
                </a:solidFill>
              </a:rPr>
              <a:t>if</a:t>
            </a:r>
            <a:r>
              <a:rPr lang="ru-RU" dirty="0" smtClean="0"/>
              <a:t> (!</a:t>
            </a:r>
            <a:r>
              <a:rPr lang="ru-RU" dirty="0" err="1" smtClean="0"/>
              <a:t>File.Exists</a:t>
            </a:r>
            <a:r>
              <a:rPr lang="ru-RU" dirty="0" smtClean="0"/>
              <a:t>("</a:t>
            </a:r>
            <a:r>
              <a:rPr lang="ru-RU" dirty="0" err="1" smtClean="0"/>
              <a:t>WordLookup.txt</a:t>
            </a:r>
            <a:r>
              <a:rPr lang="ru-RU" dirty="0" smtClean="0"/>
              <a:t>"))    </a:t>
            </a:r>
            <a:r>
              <a:rPr lang="ru-RU" dirty="0" smtClean="0">
                <a:solidFill>
                  <a:srgbClr val="00B050"/>
                </a:solidFill>
              </a:rPr>
              <a:t>// Содержит </a:t>
            </a:r>
            <a:r>
              <a:rPr lang="en-US" dirty="0" smtClean="0"/>
              <a:t>					</a:t>
            </a:r>
            <a:r>
              <a:rPr lang="en-US" dirty="0" smtClean="0">
                <a:solidFill>
                  <a:srgbClr val="00B050"/>
                </a:solidFill>
              </a:rPr>
              <a:t>//</a:t>
            </a:r>
            <a:r>
              <a:rPr lang="ru-RU" dirty="0" smtClean="0">
                <a:solidFill>
                  <a:srgbClr val="00B050"/>
                </a:solidFill>
              </a:rPr>
              <a:t>порядка 150,000 слов</a:t>
            </a:r>
            <a:endParaRPr lang="en-US" dirty="0" smtClean="0">
              <a:solidFill>
                <a:srgbClr val="00B050"/>
              </a:solidFill>
            </a:endParaRPr>
          </a:p>
          <a:p>
            <a:pPr>
              <a:buNone/>
            </a:pPr>
            <a:r>
              <a:rPr lang="en-US" dirty="0" smtClean="0">
                <a:solidFill>
                  <a:srgbClr val="0070C0"/>
                </a:solidFill>
              </a:rPr>
              <a:t>new</a:t>
            </a:r>
            <a:r>
              <a:rPr lang="en-US" dirty="0" smtClean="0"/>
              <a:t> </a:t>
            </a:r>
            <a:r>
              <a:rPr lang="en-US" dirty="0" err="1" smtClean="0"/>
              <a:t>WebClient</a:t>
            </a:r>
            <a:r>
              <a:rPr lang="en-US" dirty="0" smtClean="0"/>
              <a:t>().</a:t>
            </a:r>
            <a:r>
              <a:rPr lang="en-US" dirty="0" err="1" smtClean="0"/>
              <a:t>DownloadFile</a:t>
            </a:r>
            <a:r>
              <a:rPr lang="en-US" dirty="0" smtClean="0"/>
              <a:t>(              </a:t>
            </a:r>
            <a:r>
              <a:rPr lang="en-US" dirty="0" smtClean="0">
                <a:solidFill>
                  <a:srgbClr val="0070C0"/>
                </a:solidFill>
              </a:rPr>
              <a:t>"http://www.albahari.com/ispell/allwords.txt"</a:t>
            </a:r>
            <a:r>
              <a:rPr lang="en-US" dirty="0" smtClean="0"/>
              <a:t>, </a:t>
            </a:r>
            <a:r>
              <a:rPr lang="en-US" dirty="0" smtClean="0">
                <a:solidFill>
                  <a:srgbClr val="C00000"/>
                </a:solidFill>
              </a:rPr>
              <a:t>"WordLookup.txt"</a:t>
            </a:r>
            <a:r>
              <a:rPr lang="en-US" dirty="0" smtClean="0"/>
              <a:t>);</a:t>
            </a:r>
            <a:endParaRPr lang="ru-RU" dirty="0" smtClean="0"/>
          </a:p>
          <a:p>
            <a:pPr>
              <a:buNone/>
            </a:pPr>
            <a:r>
              <a:rPr lang="en-US" dirty="0" smtClean="0"/>
              <a:t> </a:t>
            </a:r>
            <a:endParaRPr lang="ru-RU" dirty="0" smtClean="0"/>
          </a:p>
          <a:p>
            <a:pPr>
              <a:buNone/>
            </a:pPr>
            <a:r>
              <a:rPr lang="en-US" dirty="0" err="1" smtClean="0">
                <a:solidFill>
                  <a:srgbClr val="0070C0"/>
                </a:solidFill>
              </a:rPr>
              <a:t>var</a:t>
            </a:r>
            <a:r>
              <a:rPr lang="en-US" dirty="0" smtClean="0"/>
              <a:t> </a:t>
            </a:r>
            <a:r>
              <a:rPr lang="en-US" dirty="0" err="1" smtClean="0"/>
              <a:t>wordLookup</a:t>
            </a:r>
            <a:r>
              <a:rPr lang="en-US" dirty="0" smtClean="0"/>
              <a:t> = </a:t>
            </a:r>
            <a:r>
              <a:rPr lang="en-US" dirty="0" smtClean="0">
                <a:solidFill>
                  <a:srgbClr val="0070C0"/>
                </a:solidFill>
              </a:rPr>
              <a:t>new</a:t>
            </a:r>
            <a:r>
              <a:rPr lang="en-US" dirty="0" smtClean="0"/>
              <a:t> </a:t>
            </a:r>
            <a:r>
              <a:rPr lang="en-US" dirty="0" err="1" smtClean="0"/>
              <a:t>HashSet</a:t>
            </a:r>
            <a:r>
              <a:rPr lang="en-US" dirty="0" smtClean="0"/>
              <a:t>&lt;</a:t>
            </a:r>
            <a:r>
              <a:rPr lang="en-US" dirty="0" smtClean="0">
                <a:solidFill>
                  <a:srgbClr val="0070C0"/>
                </a:solidFill>
              </a:rPr>
              <a:t>string</a:t>
            </a:r>
            <a:r>
              <a:rPr lang="en-US" dirty="0" smtClean="0"/>
              <a:t>&gt;(</a:t>
            </a:r>
            <a:endParaRPr lang="ru-RU" dirty="0" smtClean="0"/>
          </a:p>
          <a:p>
            <a:pPr>
              <a:buNone/>
            </a:pPr>
            <a:r>
              <a:rPr lang="en-US" dirty="0" smtClean="0"/>
              <a:t>          </a:t>
            </a:r>
            <a:r>
              <a:rPr lang="en-US" dirty="0" err="1" smtClean="0"/>
              <a:t>File.ReadAllLines</a:t>
            </a:r>
            <a:r>
              <a:rPr lang="en-US" dirty="0" smtClean="0"/>
              <a:t>(</a:t>
            </a:r>
            <a:r>
              <a:rPr lang="en-US" dirty="0" smtClean="0">
                <a:solidFill>
                  <a:srgbClr val="C00000"/>
                </a:solidFill>
              </a:rPr>
              <a:t>"WordLookup.txt"</a:t>
            </a:r>
            <a:r>
              <a:rPr lang="en-US" dirty="0" smtClean="0"/>
              <a:t>),</a:t>
            </a:r>
            <a:endParaRPr lang="ru-RU" dirty="0" smtClean="0"/>
          </a:p>
          <a:p>
            <a:pPr>
              <a:buNone/>
            </a:pPr>
            <a:r>
              <a:rPr lang="en-US" dirty="0" smtClean="0"/>
              <a:t>          </a:t>
            </a:r>
            <a:r>
              <a:rPr lang="en-US" dirty="0" err="1" smtClean="0"/>
              <a:t>StringComparer.InvariantCultureIgnoreCase</a:t>
            </a:r>
            <a:r>
              <a:rPr lang="en-US" dirty="0" smtClean="0"/>
              <a:t>);</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7858180" cy="2643206"/>
          </a:xfrm>
        </p:spPr>
        <p:txBody>
          <a:bodyPr>
            <a:normAutofit/>
          </a:bodyPr>
          <a:lstStyle/>
          <a:p>
            <a:r>
              <a:rPr lang="ru-RU" sz="2800" dirty="0" smtClean="0"/>
              <a:t>Затем мы воспользуемся этим контейнером для создания тестового «документа», состоящего из миллиона случайных слов. После создания этого документа мы добавим в него несколько ошибок:</a:t>
            </a:r>
          </a:p>
        </p:txBody>
      </p:sp>
      <p:sp>
        <p:nvSpPr>
          <p:cNvPr id="3" name="Содержимое 2"/>
          <p:cNvSpPr>
            <a:spLocks noGrp="1"/>
          </p:cNvSpPr>
          <p:nvPr>
            <p:ph idx="1"/>
          </p:nvPr>
        </p:nvSpPr>
        <p:spPr>
          <a:xfrm>
            <a:off x="285720" y="2928934"/>
            <a:ext cx="7786742" cy="3526802"/>
          </a:xfrm>
        </p:spPr>
        <p:txBody>
          <a:bodyPr>
            <a:normAutofit fontScale="77500" lnSpcReduction="20000"/>
          </a:bodyPr>
          <a:lstStyle/>
          <a:p>
            <a:pPr>
              <a:buNone/>
            </a:pPr>
            <a:r>
              <a:rPr lang="en-US" dirty="0" smtClean="0">
                <a:solidFill>
                  <a:srgbClr val="0070C0"/>
                </a:solidFill>
              </a:rPr>
              <a:t> </a:t>
            </a:r>
            <a:r>
              <a:rPr lang="en-US" dirty="0" err="1" smtClean="0">
                <a:solidFill>
                  <a:srgbClr val="0070C0"/>
                </a:solidFill>
              </a:rPr>
              <a:t>var</a:t>
            </a:r>
            <a:r>
              <a:rPr lang="en-US" dirty="0" smtClean="0">
                <a:solidFill>
                  <a:srgbClr val="0070C0"/>
                </a:solidFill>
              </a:rPr>
              <a:t> </a:t>
            </a:r>
            <a:r>
              <a:rPr lang="en-US" dirty="0" smtClean="0"/>
              <a:t>random = </a:t>
            </a:r>
            <a:r>
              <a:rPr lang="en-US" dirty="0" smtClean="0">
                <a:solidFill>
                  <a:srgbClr val="0070C0"/>
                </a:solidFill>
              </a:rPr>
              <a:t>new</a:t>
            </a:r>
            <a:r>
              <a:rPr lang="en-US" dirty="0" smtClean="0"/>
              <a:t> Random();</a:t>
            </a:r>
          </a:p>
          <a:p>
            <a:pPr>
              <a:buNone/>
            </a:pPr>
            <a:r>
              <a:rPr lang="en-US" dirty="0" smtClean="0"/>
              <a:t>        </a:t>
            </a:r>
            <a:r>
              <a:rPr lang="en-US" dirty="0" smtClean="0">
                <a:solidFill>
                  <a:srgbClr val="0070C0"/>
                </a:solidFill>
              </a:rPr>
              <a:t>string</a:t>
            </a:r>
            <a:r>
              <a:rPr lang="en-US" dirty="0" smtClean="0"/>
              <a:t>[] </a:t>
            </a:r>
            <a:r>
              <a:rPr lang="en-US" dirty="0" err="1" smtClean="0"/>
              <a:t>wordList</a:t>
            </a:r>
            <a:r>
              <a:rPr lang="en-US" dirty="0" smtClean="0"/>
              <a:t> = </a:t>
            </a:r>
            <a:r>
              <a:rPr lang="en-US" dirty="0" err="1" smtClean="0"/>
              <a:t>wordLookup.ToArray</a:t>
            </a:r>
            <a:r>
              <a:rPr lang="en-US" dirty="0" smtClean="0"/>
              <a:t>();</a:t>
            </a:r>
          </a:p>
          <a:p>
            <a:pPr>
              <a:buNone/>
            </a:pPr>
            <a:endParaRPr lang="ru-RU" dirty="0" smtClean="0"/>
          </a:p>
          <a:p>
            <a:pPr>
              <a:buNone/>
            </a:pPr>
            <a:r>
              <a:rPr lang="en-US" dirty="0" smtClean="0"/>
              <a:t>        </a:t>
            </a:r>
            <a:r>
              <a:rPr lang="en-US" dirty="0" smtClean="0">
                <a:solidFill>
                  <a:srgbClr val="0070C0"/>
                </a:solidFill>
              </a:rPr>
              <a:t>string</a:t>
            </a:r>
            <a:r>
              <a:rPr lang="en-US" dirty="0" smtClean="0"/>
              <a:t>[] </a:t>
            </a:r>
            <a:r>
              <a:rPr lang="en-US" dirty="0" err="1" smtClean="0"/>
              <a:t>wordsToTest</a:t>
            </a:r>
            <a:r>
              <a:rPr lang="en-US" dirty="0" smtClean="0"/>
              <a:t> = </a:t>
            </a:r>
            <a:r>
              <a:rPr lang="en-US" dirty="0" err="1" smtClean="0"/>
              <a:t>Enumerable.Range</a:t>
            </a:r>
            <a:r>
              <a:rPr lang="en-US" dirty="0" smtClean="0"/>
              <a:t>(0, 1000000)</a:t>
            </a:r>
          </a:p>
          <a:p>
            <a:pPr>
              <a:buNone/>
            </a:pPr>
            <a:r>
              <a:rPr lang="en-US" dirty="0" smtClean="0"/>
              <a:t>          .Select(</a:t>
            </a:r>
            <a:r>
              <a:rPr lang="en-US" dirty="0" err="1" smtClean="0"/>
              <a:t>i</a:t>
            </a:r>
            <a:r>
              <a:rPr lang="en-US" dirty="0" smtClean="0"/>
              <a:t> =&gt; </a:t>
            </a:r>
            <a:r>
              <a:rPr lang="en-US" dirty="0" err="1" smtClean="0"/>
              <a:t>wordList</a:t>
            </a:r>
            <a:r>
              <a:rPr lang="en-US" dirty="0" smtClean="0"/>
              <a:t>[</a:t>
            </a:r>
            <a:r>
              <a:rPr lang="en-US" dirty="0" err="1" smtClean="0"/>
              <a:t>random.Next</a:t>
            </a:r>
            <a:r>
              <a:rPr lang="en-US" dirty="0" smtClean="0"/>
              <a:t>(0, </a:t>
            </a:r>
            <a:r>
              <a:rPr lang="en-US" dirty="0" err="1" smtClean="0"/>
              <a:t>wordList.Length</a:t>
            </a:r>
            <a:r>
              <a:rPr lang="en-US" dirty="0" smtClean="0"/>
              <a:t>)])</a:t>
            </a:r>
          </a:p>
          <a:p>
            <a:pPr>
              <a:buNone/>
            </a:pPr>
            <a:r>
              <a:rPr lang="en-US" dirty="0" smtClean="0"/>
              <a:t>          .</a:t>
            </a:r>
            <a:r>
              <a:rPr lang="en-US" dirty="0" err="1" smtClean="0"/>
              <a:t>ToArray</a:t>
            </a:r>
            <a:r>
              <a:rPr lang="en-US" dirty="0" smtClean="0"/>
              <a:t>();</a:t>
            </a:r>
          </a:p>
          <a:p>
            <a:pPr>
              <a:buNone/>
            </a:pPr>
            <a:endParaRPr lang="ru-RU" dirty="0" smtClean="0"/>
          </a:p>
          <a:p>
            <a:pPr>
              <a:buNone/>
            </a:pPr>
            <a:r>
              <a:rPr lang="en-US" dirty="0" smtClean="0"/>
              <a:t>        </a:t>
            </a:r>
            <a:r>
              <a:rPr lang="en-US" dirty="0" err="1" smtClean="0"/>
              <a:t>wordsToTest</a:t>
            </a:r>
            <a:r>
              <a:rPr lang="en-US" dirty="0" smtClean="0"/>
              <a:t>[170000] = "</a:t>
            </a:r>
            <a:r>
              <a:rPr lang="en-US" dirty="0" smtClean="0">
                <a:solidFill>
                  <a:srgbClr val="C00000"/>
                </a:solidFill>
              </a:rPr>
              <a:t>book1</a:t>
            </a:r>
            <a:r>
              <a:rPr lang="en-US" dirty="0" smtClean="0"/>
              <a:t>";     </a:t>
            </a:r>
            <a:r>
              <a:rPr lang="en-US" dirty="0" smtClean="0">
                <a:solidFill>
                  <a:srgbClr val="00B050"/>
                </a:solidFill>
              </a:rPr>
              <a:t>// </a:t>
            </a:r>
            <a:r>
              <a:rPr lang="ru-RU" dirty="0" smtClean="0">
                <a:solidFill>
                  <a:srgbClr val="00B050"/>
                </a:solidFill>
              </a:rPr>
              <a:t>Делаем несколько </a:t>
            </a:r>
          </a:p>
          <a:p>
            <a:pPr>
              <a:buNone/>
            </a:pPr>
            <a:r>
              <a:rPr lang="en-US" dirty="0" smtClean="0"/>
              <a:t>        </a:t>
            </a:r>
            <a:r>
              <a:rPr lang="en-US" dirty="0" err="1" smtClean="0"/>
              <a:t>wordsToTest</a:t>
            </a:r>
            <a:r>
              <a:rPr lang="en-US" dirty="0" smtClean="0"/>
              <a:t>[23456] = "</a:t>
            </a:r>
            <a:r>
              <a:rPr lang="en-US" dirty="0" smtClean="0">
                <a:solidFill>
                  <a:srgbClr val="C00000"/>
                </a:solidFill>
              </a:rPr>
              <a:t>white1</a:t>
            </a:r>
            <a:r>
              <a:rPr lang="en-US" dirty="0" smtClean="0"/>
              <a:t>";     </a:t>
            </a:r>
            <a:r>
              <a:rPr lang="en-US" dirty="0" smtClean="0">
                <a:solidFill>
                  <a:srgbClr val="00B050"/>
                </a:solidFill>
              </a:rPr>
              <a:t>// </a:t>
            </a:r>
            <a:r>
              <a:rPr lang="ru-RU" dirty="0" smtClean="0">
                <a:solidFill>
                  <a:srgbClr val="00B050"/>
                </a:solidFill>
              </a:rPr>
              <a:t>ошибок.</a:t>
            </a:r>
          </a:p>
          <a:p>
            <a:pPr>
              <a:buNone/>
            </a:pP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7858180" cy="928694"/>
          </a:xfrm>
        </p:spPr>
        <p:txBody>
          <a:bodyPr>
            <a:normAutofit/>
          </a:bodyPr>
          <a:lstStyle/>
          <a:p>
            <a:r>
              <a:rPr lang="ru-RU" sz="2800" dirty="0" smtClean="0"/>
              <a:t>Теперь можно выполнить параллельную проверку правописания</a:t>
            </a:r>
          </a:p>
        </p:txBody>
      </p:sp>
      <p:sp>
        <p:nvSpPr>
          <p:cNvPr id="3" name="Содержимое 2"/>
          <p:cNvSpPr>
            <a:spLocks noGrp="1"/>
          </p:cNvSpPr>
          <p:nvPr>
            <p:ph idx="1"/>
          </p:nvPr>
        </p:nvSpPr>
        <p:spPr>
          <a:xfrm>
            <a:off x="285720" y="2928934"/>
            <a:ext cx="7786742" cy="3526802"/>
          </a:xfrm>
        </p:spPr>
        <p:txBody>
          <a:bodyPr>
            <a:normAutofit/>
          </a:bodyPr>
          <a:lstStyle/>
          <a:p>
            <a:pPr>
              <a:buNone/>
            </a:pPr>
            <a:r>
              <a:rPr lang="en-US" dirty="0" smtClean="0">
                <a:solidFill>
                  <a:srgbClr val="0070C0"/>
                </a:solidFill>
              </a:rPr>
              <a:t> </a:t>
            </a:r>
            <a:endParaRPr lang="ru-RU" dirty="0"/>
          </a:p>
        </p:txBody>
      </p:sp>
      <p:sp>
        <p:nvSpPr>
          <p:cNvPr id="4" name="TextBox 3"/>
          <p:cNvSpPr txBox="1"/>
          <p:nvPr/>
        </p:nvSpPr>
        <p:spPr>
          <a:xfrm>
            <a:off x="0" y="1214422"/>
            <a:ext cx="8286776" cy="5262979"/>
          </a:xfrm>
          <a:prstGeom prst="rect">
            <a:avLst/>
          </a:prstGeom>
          <a:noFill/>
        </p:spPr>
        <p:txBody>
          <a:bodyPr wrap="square" rtlCol="0">
            <a:spAutoFit/>
          </a:bodyPr>
          <a:lstStyle/>
          <a:p>
            <a:r>
              <a:rPr lang="ru-RU" sz="2400" dirty="0" smtClean="0"/>
              <a:t>Проверяем </a:t>
            </a:r>
            <a:r>
              <a:rPr lang="ru-RU" sz="2400" dirty="0" err="1" smtClean="0"/>
              <a:t>wordsToTest</a:t>
            </a:r>
            <a:r>
              <a:rPr lang="ru-RU" sz="2400" dirty="0" smtClean="0"/>
              <a:t> с помощью </a:t>
            </a:r>
            <a:r>
              <a:rPr lang="ru-RU" sz="2400" dirty="0" err="1" smtClean="0"/>
              <a:t>wordLookup</a:t>
            </a:r>
            <a:r>
              <a:rPr lang="ru-RU" sz="2400" dirty="0" smtClean="0"/>
              <a:t>.</a:t>
            </a:r>
            <a:r>
              <a:rPr lang="en-US" sz="2400" dirty="0" smtClean="0"/>
              <a:t> </a:t>
            </a:r>
            <a:endParaRPr lang="ru-RU" sz="2400" dirty="0" smtClean="0"/>
          </a:p>
          <a:p>
            <a:endParaRPr lang="en-US" sz="2400" dirty="0" smtClean="0"/>
          </a:p>
          <a:p>
            <a:r>
              <a:rPr lang="en-US" sz="2400" dirty="0" err="1" smtClean="0">
                <a:solidFill>
                  <a:srgbClr val="0070C0"/>
                </a:solidFill>
              </a:rPr>
              <a:t>var</a:t>
            </a:r>
            <a:r>
              <a:rPr lang="en-US" sz="2400" dirty="0" smtClean="0"/>
              <a:t> query = </a:t>
            </a:r>
            <a:r>
              <a:rPr lang="en-US" sz="2400" dirty="0" err="1" smtClean="0"/>
              <a:t>wordsToTest.AsParallel</a:t>
            </a:r>
            <a:r>
              <a:rPr lang="en-US" sz="2400" dirty="0" smtClean="0"/>
              <a:t>()</a:t>
            </a:r>
            <a:endParaRPr lang="ru-RU" sz="2400" dirty="0" smtClean="0"/>
          </a:p>
          <a:p>
            <a:r>
              <a:rPr lang="en-US" sz="2400" dirty="0" smtClean="0"/>
              <a:t>            .Select((word, index) =&gt;</a:t>
            </a:r>
            <a:endParaRPr lang="ru-RU" sz="2400" dirty="0" smtClean="0"/>
          </a:p>
          <a:p>
            <a:r>
              <a:rPr lang="en-US" sz="2400" dirty="0" smtClean="0"/>
              <a:t> </a:t>
            </a:r>
            <a:r>
              <a:rPr lang="en-US" sz="2400" dirty="0" smtClean="0">
                <a:solidFill>
                  <a:srgbClr val="0070C0"/>
                </a:solidFill>
              </a:rPr>
              <a:t>new</a:t>
            </a:r>
            <a:r>
              <a:rPr lang="en-US" sz="2400" dirty="0" smtClean="0"/>
              <a:t> </a:t>
            </a:r>
            <a:r>
              <a:rPr lang="en-US" sz="2400" dirty="0" err="1" smtClean="0"/>
              <a:t>IndexedWord</a:t>
            </a:r>
            <a:r>
              <a:rPr lang="en-US" sz="2400" dirty="0" smtClean="0"/>
              <a:t> { Word = word, Index = index })</a:t>
            </a:r>
            <a:endParaRPr lang="ru-RU" sz="2400" dirty="0" smtClean="0"/>
          </a:p>
          <a:p>
            <a:r>
              <a:rPr lang="en-US" sz="2400" dirty="0" smtClean="0"/>
              <a:t>      .Where(</a:t>
            </a:r>
            <a:r>
              <a:rPr lang="en-US" sz="2400" dirty="0" err="1" smtClean="0"/>
              <a:t>iword</a:t>
            </a:r>
            <a:r>
              <a:rPr lang="en-US" sz="2400" dirty="0" smtClean="0"/>
              <a:t> =&gt; </a:t>
            </a:r>
            <a:r>
              <a:rPr lang="en-US" sz="2400" dirty="0" err="1" smtClean="0"/>
              <a:t>wordLookup.Contains</a:t>
            </a:r>
            <a:r>
              <a:rPr lang="en-US" sz="2400" dirty="0" smtClean="0"/>
              <a:t>(</a:t>
            </a:r>
            <a:r>
              <a:rPr lang="en-US" sz="2400" dirty="0" err="1" smtClean="0"/>
              <a:t>iword.Word</a:t>
            </a:r>
            <a:r>
              <a:rPr lang="en-US" sz="2400" dirty="0" smtClean="0"/>
              <a:t>))</a:t>
            </a:r>
            <a:endParaRPr lang="ru-RU" sz="2400" dirty="0" smtClean="0"/>
          </a:p>
          <a:p>
            <a:r>
              <a:rPr lang="en-US" sz="2400" dirty="0" smtClean="0"/>
              <a:t>      .</a:t>
            </a:r>
            <a:r>
              <a:rPr lang="en-US" sz="2400" dirty="0" err="1" smtClean="0"/>
              <a:t>OrderBy</a:t>
            </a:r>
            <a:r>
              <a:rPr lang="en-US" sz="2400" dirty="0" smtClean="0"/>
              <a:t>(</a:t>
            </a:r>
            <a:r>
              <a:rPr lang="en-US" sz="2400" dirty="0" err="1" smtClean="0"/>
              <a:t>iword</a:t>
            </a:r>
            <a:r>
              <a:rPr lang="en-US" sz="2400" dirty="0" smtClean="0"/>
              <a:t> =&gt; </a:t>
            </a:r>
            <a:r>
              <a:rPr lang="en-US" sz="2400" dirty="0" err="1" smtClean="0"/>
              <a:t>iword.Index</a:t>
            </a:r>
            <a:r>
              <a:rPr lang="en-US" sz="2400" dirty="0" smtClean="0"/>
              <a:t>);</a:t>
            </a:r>
            <a:endParaRPr lang="ru-RU" sz="2400" dirty="0" smtClean="0"/>
          </a:p>
          <a:p>
            <a:endParaRPr lang="ru-RU" sz="2400" dirty="0" smtClean="0"/>
          </a:p>
          <a:p>
            <a:r>
              <a:rPr lang="en-US" sz="2400" dirty="0" smtClean="0">
                <a:solidFill>
                  <a:srgbClr val="00B050"/>
                </a:solidFill>
              </a:rPr>
              <a:t>// </a:t>
            </a:r>
            <a:r>
              <a:rPr lang="en-US" sz="2400" dirty="0" err="1" smtClean="0">
                <a:solidFill>
                  <a:srgbClr val="00B050"/>
                </a:solidFill>
              </a:rPr>
              <a:t>foreach</a:t>
            </a:r>
            <a:r>
              <a:rPr lang="en-US" sz="2400" dirty="0" smtClean="0">
                <a:solidFill>
                  <a:srgbClr val="00B050"/>
                </a:solidFill>
              </a:rPr>
              <a:t> (string s in </a:t>
            </a:r>
            <a:r>
              <a:rPr lang="en-US" sz="2400" dirty="0" err="1" smtClean="0">
                <a:solidFill>
                  <a:srgbClr val="00B050"/>
                </a:solidFill>
              </a:rPr>
              <a:t>wordsToTest</a:t>
            </a:r>
            <a:r>
              <a:rPr lang="en-US" sz="2400" dirty="0" smtClean="0">
                <a:solidFill>
                  <a:srgbClr val="00B050"/>
                </a:solidFill>
              </a:rPr>
              <a:t>)  </a:t>
            </a:r>
            <a:r>
              <a:rPr lang="en-US" sz="2400" dirty="0" err="1" smtClean="0">
                <a:solidFill>
                  <a:srgbClr val="00B050"/>
                </a:solidFill>
              </a:rPr>
              <a:t>Console.WriteLine</a:t>
            </a:r>
            <a:r>
              <a:rPr lang="en-US" sz="2400" dirty="0" smtClean="0">
                <a:solidFill>
                  <a:srgbClr val="00B050"/>
                </a:solidFill>
              </a:rPr>
              <a:t>(s);</a:t>
            </a:r>
          </a:p>
          <a:p>
            <a:r>
              <a:rPr lang="ru-RU" sz="2400" dirty="0" smtClean="0"/>
              <a:t> </a:t>
            </a:r>
            <a:r>
              <a:rPr lang="en-US" sz="2400" dirty="0" err="1" smtClean="0">
                <a:solidFill>
                  <a:srgbClr val="0070C0"/>
                </a:solidFill>
              </a:rPr>
              <a:t>foreach</a:t>
            </a:r>
            <a:r>
              <a:rPr lang="en-US" sz="2400" dirty="0" smtClean="0"/>
              <a:t> (</a:t>
            </a:r>
            <a:r>
              <a:rPr lang="en-US" sz="2400" dirty="0" err="1" smtClean="0"/>
              <a:t>IndexedWord</a:t>
            </a:r>
            <a:r>
              <a:rPr lang="en-US" sz="2400" dirty="0" smtClean="0"/>
              <a:t> num in query)</a:t>
            </a:r>
            <a:r>
              <a:rPr lang="ru-RU" sz="2400" dirty="0" smtClean="0"/>
              <a:t>{</a:t>
            </a:r>
          </a:p>
          <a:p>
            <a:r>
              <a:rPr lang="en-US" sz="2400" dirty="0" err="1" smtClean="0"/>
              <a:t>Console.WriteLine</a:t>
            </a:r>
            <a:r>
              <a:rPr lang="en-US" sz="2400" dirty="0" smtClean="0"/>
              <a:t>(</a:t>
            </a:r>
            <a:r>
              <a:rPr lang="en-US" sz="2400" dirty="0" smtClean="0">
                <a:solidFill>
                  <a:srgbClr val="C00000"/>
                </a:solidFill>
              </a:rPr>
              <a:t>"word "</a:t>
            </a:r>
            <a:r>
              <a:rPr lang="en-US" sz="2400" dirty="0" smtClean="0"/>
              <a:t>+</a:t>
            </a:r>
            <a:r>
              <a:rPr lang="en-US" sz="2400" dirty="0" err="1" smtClean="0"/>
              <a:t>num.Word</a:t>
            </a:r>
            <a:r>
              <a:rPr lang="en-US" sz="2400" dirty="0" smtClean="0"/>
              <a:t>+</a:t>
            </a:r>
            <a:r>
              <a:rPr lang="en-US" sz="2400" dirty="0" smtClean="0">
                <a:solidFill>
                  <a:srgbClr val="C00000"/>
                </a:solidFill>
              </a:rPr>
              <a:t>"  index “</a:t>
            </a:r>
            <a:r>
              <a:rPr lang="en-US" sz="2400" dirty="0" smtClean="0"/>
              <a:t> +</a:t>
            </a:r>
            <a:r>
              <a:rPr lang="en-US" sz="2400" dirty="0" err="1" smtClean="0"/>
              <a:t>num.Index</a:t>
            </a:r>
            <a:r>
              <a:rPr lang="en-US" sz="2400" dirty="0" smtClean="0"/>
              <a:t>);</a:t>
            </a:r>
          </a:p>
          <a:p>
            <a:r>
              <a:rPr lang="ru-RU" sz="2400" dirty="0" smtClean="0"/>
              <a:t>       }   </a:t>
            </a:r>
          </a:p>
          <a:p>
            <a:endParaRPr lang="ru-RU"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dirty="0" err="1" smtClean="0"/>
              <a:t>IndexedWord</a:t>
            </a:r>
            <a:r>
              <a:rPr lang="ru-RU" dirty="0" smtClean="0"/>
              <a:t> – это структура, определенная следующим образом:</a:t>
            </a:r>
          </a:p>
          <a:p>
            <a:pPr>
              <a:buNone/>
            </a:pPr>
            <a:r>
              <a:rPr lang="ru-RU" dirty="0" err="1" smtClean="0">
                <a:solidFill>
                  <a:srgbClr val="0070C0"/>
                </a:solidFill>
              </a:rPr>
              <a:t>struct</a:t>
            </a:r>
            <a:r>
              <a:rPr lang="ru-RU" dirty="0" smtClean="0"/>
              <a:t> </a:t>
            </a:r>
            <a:r>
              <a:rPr lang="ru-RU" dirty="0" err="1" smtClean="0"/>
              <a:t>IndexedWord</a:t>
            </a:r>
            <a:r>
              <a:rPr lang="ru-RU" dirty="0" smtClean="0"/>
              <a:t> { </a:t>
            </a:r>
            <a:r>
              <a:rPr lang="ru-RU" dirty="0" err="1" smtClean="0">
                <a:solidFill>
                  <a:srgbClr val="0070C0"/>
                </a:solidFill>
              </a:rPr>
              <a:t>public</a:t>
            </a:r>
            <a:r>
              <a:rPr lang="ru-RU" dirty="0" smtClean="0">
                <a:solidFill>
                  <a:srgbClr val="0070C0"/>
                </a:solidFill>
              </a:rPr>
              <a:t> </a:t>
            </a:r>
            <a:r>
              <a:rPr lang="ru-RU" dirty="0" err="1" smtClean="0">
                <a:solidFill>
                  <a:srgbClr val="0070C0"/>
                </a:solidFill>
              </a:rPr>
              <a:t>string</a:t>
            </a:r>
            <a:r>
              <a:rPr lang="ru-RU" dirty="0" smtClean="0">
                <a:solidFill>
                  <a:srgbClr val="0070C0"/>
                </a:solidFill>
              </a:rPr>
              <a:t> </a:t>
            </a:r>
            <a:r>
              <a:rPr lang="ru-RU" dirty="0" err="1" smtClean="0"/>
              <a:t>Word</a:t>
            </a:r>
            <a:r>
              <a:rPr lang="ru-RU" dirty="0" smtClean="0"/>
              <a:t>; </a:t>
            </a:r>
            <a:r>
              <a:rPr lang="ru-RU" dirty="0" err="1" smtClean="0">
                <a:solidFill>
                  <a:srgbClr val="0070C0"/>
                </a:solidFill>
              </a:rPr>
              <a:t>public</a:t>
            </a:r>
            <a:r>
              <a:rPr lang="ru-RU" dirty="0" smtClean="0">
                <a:solidFill>
                  <a:srgbClr val="0070C0"/>
                </a:solidFill>
              </a:rPr>
              <a:t> </a:t>
            </a:r>
            <a:r>
              <a:rPr lang="ru-RU" dirty="0" err="1" smtClean="0">
                <a:solidFill>
                  <a:srgbClr val="0070C0"/>
                </a:solidFill>
              </a:rPr>
              <a:t>int</a:t>
            </a:r>
            <a:r>
              <a:rPr lang="ru-RU" dirty="0" smtClean="0">
                <a:solidFill>
                  <a:srgbClr val="0070C0"/>
                </a:solidFill>
              </a:rPr>
              <a:t> </a:t>
            </a:r>
            <a:r>
              <a:rPr lang="ru-RU" dirty="0" err="1" smtClean="0"/>
              <a:t>Index</a:t>
            </a:r>
            <a:r>
              <a:rPr lang="ru-RU" dirty="0" smtClean="0"/>
              <a:t>; }</a:t>
            </a:r>
          </a:p>
          <a:p>
            <a:endParaRPr lang="ru-RU" dirty="0" smtClean="0"/>
          </a:p>
          <a:p>
            <a:r>
              <a:rPr lang="ru-RU" dirty="0" smtClean="0"/>
              <a:t>Можно немного упростить этот запрос путем использования анонимного типа вместо структуры </a:t>
            </a:r>
            <a:r>
              <a:rPr lang="ru-RU" dirty="0" err="1" smtClean="0"/>
              <a:t>IndexedWord</a:t>
            </a:r>
            <a:r>
              <a:rPr lang="ru-RU" dirty="0" smtClean="0"/>
              <a:t>. Однако это негативно скажется на производительности, поскольку анонимные типы (будучи классами и, таким образом, ссылочными типами) влекут за собой выделение памяти в управляемой куче и последующую сборку мусора.</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6143668"/>
          </a:xfrm>
        </p:spPr>
        <p:txBody>
          <a:bodyPr>
            <a:normAutofit fontScale="92500" lnSpcReduction="10000"/>
          </a:bodyPr>
          <a:lstStyle/>
          <a:p>
            <a:r>
              <a:rPr lang="en-US" dirty="0" smtClean="0"/>
              <a:t>Parallel Extensions </a:t>
            </a:r>
            <a:r>
              <a:rPr lang="ru-RU" dirty="0" smtClean="0"/>
              <a:t>содержит менеджер задач, который планирует выполнение задач. Другое название менеджера задач – планировщик. Планировщик управляет множеством рабочих потоков, на которых происходит выполнение задач. По умолчанию, создаётся число потоков равное числу процессоров (ядер).</a:t>
            </a:r>
            <a:endParaRPr lang="en-US" dirty="0" smtClean="0"/>
          </a:p>
          <a:p>
            <a:r>
              <a:rPr lang="ru-RU" dirty="0" smtClean="0"/>
              <a:t> Каждый поток связан со своей очередью задач. По завершении выполнения очередной задачи, поток извлекает следующую задачу из своей локальной очереди. Если же она пуста, то он может взять для исполнения задачу, находящуюся в локальной очереди другого рабочего потока. </a:t>
            </a:r>
            <a:endParaRPr lang="en-US" dirty="0" smtClean="0"/>
          </a:p>
          <a:p>
            <a:r>
              <a:rPr lang="ru-RU" dirty="0" smtClean="0"/>
              <a:t>Задачи выполняются независимо друг от друга. Поэтому при использовании ими разделяемых ресурсов требуется выполнять синхронизацию при помощи блокировок или других конструкций.</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7239000" cy="677246"/>
          </a:xfrm>
        </p:spPr>
        <p:txBody>
          <a:bodyPr>
            <a:normAutofit fontScale="90000"/>
          </a:bodyPr>
          <a:lstStyle/>
          <a:p>
            <a:r>
              <a:rPr lang="ru-RU" dirty="0" smtClean="0"/>
              <a:t>Концепции библиотеки </a:t>
            </a:r>
            <a:r>
              <a:rPr lang="en-US" dirty="0" smtClean="0"/>
              <a:t>PFX</a:t>
            </a:r>
            <a:endParaRPr lang="ru-RU" dirty="0"/>
          </a:p>
        </p:txBody>
      </p:sp>
      <p:sp>
        <p:nvSpPr>
          <p:cNvPr id="3" name="Содержимое 2"/>
          <p:cNvSpPr>
            <a:spLocks noGrp="1"/>
          </p:cNvSpPr>
          <p:nvPr>
            <p:ph idx="1"/>
          </p:nvPr>
        </p:nvSpPr>
        <p:spPr>
          <a:xfrm>
            <a:off x="0" y="857232"/>
            <a:ext cx="8143900" cy="6000768"/>
          </a:xfrm>
        </p:spPr>
        <p:txBody>
          <a:bodyPr>
            <a:normAutofit fontScale="77500" lnSpcReduction="20000"/>
          </a:bodyPr>
          <a:lstStyle/>
          <a:p>
            <a:r>
              <a:rPr lang="ru-RU" dirty="0" smtClean="0"/>
              <a:t>Существует две стратегии разделения работы между потоками: </a:t>
            </a:r>
            <a:r>
              <a:rPr lang="ru-RU" i="1" dirty="0" smtClean="0"/>
              <a:t>параллелизм данных</a:t>
            </a:r>
            <a:r>
              <a:rPr lang="ru-RU" dirty="0" smtClean="0"/>
              <a:t> (</a:t>
            </a:r>
            <a:r>
              <a:rPr lang="ru-RU" dirty="0" err="1" smtClean="0"/>
              <a:t>data</a:t>
            </a:r>
            <a:r>
              <a:rPr lang="ru-RU" dirty="0" smtClean="0"/>
              <a:t> </a:t>
            </a:r>
            <a:r>
              <a:rPr lang="ru-RU" dirty="0" err="1" smtClean="0"/>
              <a:t>parallelism</a:t>
            </a:r>
            <a:r>
              <a:rPr lang="ru-RU" dirty="0" smtClean="0"/>
              <a:t>) и </a:t>
            </a:r>
            <a:r>
              <a:rPr lang="ru-RU" i="1" dirty="0" smtClean="0"/>
              <a:t>параллелизм задач </a:t>
            </a:r>
            <a:r>
              <a:rPr lang="ru-RU" dirty="0" smtClean="0"/>
              <a:t>(</a:t>
            </a:r>
            <a:r>
              <a:rPr lang="ru-RU" dirty="0" err="1" smtClean="0"/>
              <a:t>task</a:t>
            </a:r>
            <a:r>
              <a:rPr lang="ru-RU" dirty="0" smtClean="0"/>
              <a:t> </a:t>
            </a:r>
            <a:r>
              <a:rPr lang="ru-RU" dirty="0" err="1" smtClean="0"/>
              <a:t>parallelism</a:t>
            </a:r>
            <a:r>
              <a:rPr lang="ru-RU" dirty="0" smtClean="0"/>
              <a:t>).</a:t>
            </a:r>
          </a:p>
          <a:p>
            <a:r>
              <a:rPr lang="ru-RU" dirty="0" smtClean="0"/>
              <a:t>Если над большим объемом данных должен быть выполнен некий набор задач, можно распараллелить его таким образом, чтобы каждый поток выполнял (одинаковый) набор задач на подмножестве значений. Этот подход называется </a:t>
            </a:r>
            <a:r>
              <a:rPr lang="ru-RU" i="1" dirty="0" smtClean="0"/>
              <a:t>параллелизмом данных</a:t>
            </a:r>
            <a:r>
              <a:rPr lang="ru-RU" dirty="0" smtClean="0"/>
              <a:t>, поскольку мы разбиваем </a:t>
            </a:r>
            <a:r>
              <a:rPr lang="ru-RU" i="1" dirty="0" smtClean="0"/>
              <a:t>данные </a:t>
            </a:r>
            <a:r>
              <a:rPr lang="ru-RU" dirty="0" smtClean="0"/>
              <a:t>между потоками. В противоположность этому, при </a:t>
            </a:r>
            <a:r>
              <a:rPr lang="ru-RU" i="1" dirty="0" smtClean="0"/>
              <a:t>параллелизме задач </a:t>
            </a:r>
            <a:r>
              <a:rPr lang="ru-RU" dirty="0" smtClean="0"/>
              <a:t>мы разбиваем </a:t>
            </a:r>
            <a:r>
              <a:rPr lang="ru-RU" i="1" dirty="0" smtClean="0"/>
              <a:t>задачи</a:t>
            </a:r>
            <a:r>
              <a:rPr lang="ru-RU" dirty="0" smtClean="0"/>
              <a:t>, и в таком случае каждый поток выполняет разную задачу.</a:t>
            </a:r>
          </a:p>
          <a:p>
            <a:r>
              <a:rPr lang="ru-RU" dirty="0" smtClean="0"/>
              <a:t>В общем случае, параллелизм данных проще и лучше масштабируется на высокопроизводительном оборудовании, поскольку уменьшает или полностью устраняет совместное использование данных (таким образом уменьшая конкурентный доступ и другие проблемы безопасности потоков). Кроме того, параллелизм данных основывается на том факте, что данных обычно значительно больше, чем отдельных задач, что увеличивает возможности параллельной обработки.</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7239000" cy="677246"/>
          </a:xfrm>
        </p:spPr>
        <p:txBody>
          <a:bodyPr>
            <a:normAutofit/>
          </a:bodyPr>
          <a:lstStyle/>
          <a:p>
            <a:r>
              <a:rPr lang="ru-RU" dirty="0" smtClean="0"/>
              <a:t>Когда использовать </a:t>
            </a:r>
            <a:r>
              <a:rPr lang="en-US" dirty="0" smtClean="0"/>
              <a:t>PFX?</a:t>
            </a:r>
            <a:endParaRPr lang="en-US" dirty="0"/>
          </a:p>
        </p:txBody>
      </p:sp>
      <p:sp>
        <p:nvSpPr>
          <p:cNvPr id="3" name="Содержимое 2"/>
          <p:cNvSpPr>
            <a:spLocks noGrp="1"/>
          </p:cNvSpPr>
          <p:nvPr>
            <p:ph idx="1"/>
          </p:nvPr>
        </p:nvSpPr>
        <p:spPr>
          <a:xfrm>
            <a:off x="0" y="857232"/>
            <a:ext cx="8143900" cy="6000768"/>
          </a:xfrm>
        </p:spPr>
        <p:txBody>
          <a:bodyPr>
            <a:normAutofit fontScale="92500" lnSpcReduction="10000"/>
          </a:bodyPr>
          <a:lstStyle/>
          <a:p>
            <a:r>
              <a:rPr lang="ru-RU" dirty="0" smtClean="0"/>
              <a:t>Основной сценарий использования PFX – </a:t>
            </a:r>
            <a:r>
              <a:rPr lang="ru-RU" i="1" dirty="0" smtClean="0"/>
              <a:t>параллельное программирование</a:t>
            </a:r>
            <a:r>
              <a:rPr lang="ru-RU" dirty="0" smtClean="0"/>
              <a:t>: повышение эффективности использования многоядерных процессоров для ускорения выполнения кода с большим количеством вычислений.</a:t>
            </a:r>
          </a:p>
          <a:p>
            <a:pPr algn="just"/>
            <a:r>
              <a:rPr lang="ru-RU" dirty="0" smtClean="0"/>
              <a:t>Самая большая сложность в эффективном использовании многоядерных процессоров заключается в законе Амдала, который заключается в том, что максимальное повышение эффективности за счет распараллеливания ограничено кодом, который должен вычисляться последовательно. Например, если только две трети времени выполнения алгоритма могут быть распараллелены, вы никогда не получите троекратного прироста производительности, даже при бесконечном количестве ядер.</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TPL</a:t>
            </a:r>
            <a:r>
              <a:rPr lang="ru-RU" dirty="0"/>
              <a:t> (</a:t>
            </a:r>
            <a:r>
              <a:rPr lang="en-US" dirty="0"/>
              <a:t>Task Parallel Library</a:t>
            </a:r>
            <a:r>
              <a:rPr lang="ru-RU" dirty="0"/>
              <a:t>) </a:t>
            </a:r>
          </a:p>
        </p:txBody>
      </p:sp>
      <p:sp>
        <p:nvSpPr>
          <p:cNvPr id="3" name="Содержимое 2"/>
          <p:cNvSpPr>
            <a:spLocks noGrp="1"/>
          </p:cNvSpPr>
          <p:nvPr>
            <p:ph idx="1"/>
          </p:nvPr>
        </p:nvSpPr>
        <p:spPr/>
        <p:txBody>
          <a:bodyPr>
            <a:normAutofit/>
          </a:bodyPr>
          <a:lstStyle/>
          <a:p>
            <a:r>
              <a:rPr lang="ru-RU" dirty="0"/>
              <a:t>Перед использованием TPL в своём приложении, убедитесь, что ваш проект содержит ссылку на </a:t>
            </a:r>
            <a:r>
              <a:rPr lang="ru-RU" dirty="0" err="1" smtClean="0"/>
              <a:t>System.Threading.dll</a:t>
            </a:r>
            <a:r>
              <a:rPr lang="ru-RU" dirty="0" smtClean="0"/>
              <a:t>. </a:t>
            </a:r>
            <a:r>
              <a:rPr lang="ru-RU" dirty="0"/>
              <a:t>Возможности T</a:t>
            </a:r>
            <a:r>
              <a:rPr lang="en-US" dirty="0"/>
              <a:t>PL </a:t>
            </a:r>
            <a:r>
              <a:rPr lang="ru-RU" dirty="0"/>
              <a:t>сосредоточены в двух пространствах имён этой библиотеки: </a:t>
            </a:r>
            <a:r>
              <a:rPr lang="en-US" dirty="0"/>
              <a:t>System</a:t>
            </a:r>
            <a:r>
              <a:rPr lang="ru-RU" dirty="0"/>
              <a:t>.</a:t>
            </a:r>
            <a:r>
              <a:rPr lang="en-US" dirty="0"/>
              <a:t>Threading </a:t>
            </a:r>
            <a:r>
              <a:rPr lang="ru-RU" dirty="0"/>
              <a:t>и </a:t>
            </a:r>
            <a:r>
              <a:rPr lang="en-US" dirty="0"/>
              <a:t>System</a:t>
            </a:r>
            <a:r>
              <a:rPr lang="ru-RU" dirty="0"/>
              <a:t>.</a:t>
            </a:r>
            <a:r>
              <a:rPr lang="en-US" dirty="0"/>
              <a:t>Threading</a:t>
            </a:r>
            <a:r>
              <a:rPr lang="ru-RU" dirty="0"/>
              <a:t>.</a:t>
            </a:r>
            <a:r>
              <a:rPr lang="en-US" dirty="0"/>
              <a:t>Tasks</a:t>
            </a:r>
            <a:r>
              <a:rPr lang="ru-RU" dirty="0"/>
              <a:t>. </a:t>
            </a:r>
            <a:endParaRPr lang="en-US" dirty="0" smtClean="0"/>
          </a:p>
          <a:p>
            <a:r>
              <a:rPr lang="ru-RU" dirty="0" smtClean="0"/>
              <a:t>В </a:t>
            </a:r>
            <a:r>
              <a:rPr lang="ru-RU" dirty="0"/>
              <a:t>них определены три простых типа:</a:t>
            </a:r>
          </a:p>
          <a:p>
            <a:pPr lvl="0"/>
            <a:r>
              <a:rPr lang="en-US" dirty="0" err="1"/>
              <a:t>System.Threading.Parallel</a:t>
            </a:r>
            <a:endParaRPr lang="ru-RU" dirty="0"/>
          </a:p>
          <a:p>
            <a:pPr lvl="0"/>
            <a:r>
              <a:rPr lang="en-US" dirty="0" err="1"/>
              <a:t>System.Threading.Tasks.Task</a:t>
            </a:r>
            <a:endParaRPr lang="ru-RU" dirty="0"/>
          </a:p>
          <a:p>
            <a:pPr lvl="0"/>
            <a:r>
              <a:rPr lang="en-US" dirty="0" err="1"/>
              <a:t>System.Threading.Tasks.Future</a:t>
            </a:r>
            <a:r>
              <a:rPr lang="en-US" dirty="0"/>
              <a:t>&lt;T&gt;</a:t>
            </a:r>
            <a:endParaRPr lang="ru-RU" dirty="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System</a:t>
            </a:r>
            <a:r>
              <a:rPr lang="ru-RU" b="1" dirty="0" smtClean="0"/>
              <a:t>.</a:t>
            </a:r>
            <a:r>
              <a:rPr lang="en-US" b="1" dirty="0" smtClean="0"/>
              <a:t>Threading</a:t>
            </a:r>
            <a:r>
              <a:rPr lang="ru-RU" b="1" dirty="0" smtClean="0"/>
              <a:t>.</a:t>
            </a:r>
            <a:r>
              <a:rPr lang="en-US" b="1" dirty="0" smtClean="0"/>
              <a:t>Parallel</a:t>
            </a:r>
            <a:endParaRPr lang="ru-RU" dirty="0"/>
          </a:p>
        </p:txBody>
      </p:sp>
      <p:sp>
        <p:nvSpPr>
          <p:cNvPr id="3" name="Содержимое 2"/>
          <p:cNvSpPr>
            <a:spLocks noGrp="1"/>
          </p:cNvSpPr>
          <p:nvPr>
            <p:ph idx="1"/>
          </p:nvPr>
        </p:nvSpPr>
        <p:spPr>
          <a:xfrm>
            <a:off x="0" y="1571612"/>
            <a:ext cx="8229600" cy="4757758"/>
          </a:xfrm>
        </p:spPr>
        <p:txBody>
          <a:bodyPr>
            <a:normAutofit fontScale="92500" lnSpcReduction="20000"/>
          </a:bodyPr>
          <a:lstStyle/>
          <a:p>
            <a:r>
              <a:rPr lang="ru-RU" dirty="0" smtClean="0"/>
              <a:t>Класс </a:t>
            </a:r>
            <a:r>
              <a:rPr lang="en-US" dirty="0"/>
              <a:t>System</a:t>
            </a:r>
            <a:r>
              <a:rPr lang="ru-RU" dirty="0"/>
              <a:t>.</a:t>
            </a:r>
            <a:r>
              <a:rPr lang="en-US" dirty="0"/>
              <a:t>Threading</a:t>
            </a:r>
            <a:r>
              <a:rPr lang="ru-RU" dirty="0"/>
              <a:t>.</a:t>
            </a:r>
            <a:r>
              <a:rPr lang="en-US" dirty="0"/>
              <a:t>Parallel </a:t>
            </a:r>
            <a:r>
              <a:rPr lang="ru-RU" dirty="0"/>
              <a:t>позволяет распараллеливать циклы и последовательность блоков кода в приложениях .</a:t>
            </a:r>
            <a:r>
              <a:rPr lang="en-US" dirty="0"/>
              <a:t>Net</a:t>
            </a:r>
            <a:r>
              <a:rPr lang="ru-RU" dirty="0"/>
              <a:t>. Эта функциональность реализована как набор статических методов, а именно методов </a:t>
            </a:r>
            <a:r>
              <a:rPr lang="en-US" dirty="0"/>
              <a:t>For</a:t>
            </a:r>
            <a:r>
              <a:rPr lang="ru-RU" dirty="0"/>
              <a:t>, </a:t>
            </a:r>
            <a:r>
              <a:rPr lang="en-US" dirty="0" err="1"/>
              <a:t>ForEach</a:t>
            </a:r>
            <a:r>
              <a:rPr lang="en-US" dirty="0"/>
              <a:t> </a:t>
            </a:r>
            <a:r>
              <a:rPr lang="ru-RU" dirty="0"/>
              <a:t>и </a:t>
            </a:r>
            <a:r>
              <a:rPr lang="en-US" dirty="0"/>
              <a:t>Invoke</a:t>
            </a:r>
            <a:r>
              <a:rPr lang="ru-RU" dirty="0"/>
              <a:t>.</a:t>
            </a:r>
          </a:p>
          <a:p>
            <a:pPr>
              <a:buNone/>
            </a:pPr>
            <a:endParaRPr lang="ru-RU" dirty="0"/>
          </a:p>
          <a:p>
            <a:pPr>
              <a:buNone/>
            </a:pPr>
            <a:r>
              <a:rPr lang="en-US" b="1" dirty="0"/>
              <a:t>Parallel</a:t>
            </a:r>
            <a:r>
              <a:rPr lang="ru-RU" b="1" dirty="0"/>
              <a:t>.</a:t>
            </a:r>
            <a:r>
              <a:rPr lang="en-US" b="1" dirty="0"/>
              <a:t>For </a:t>
            </a:r>
            <a:r>
              <a:rPr lang="ru-RU" b="1" dirty="0"/>
              <a:t>и </a:t>
            </a:r>
            <a:r>
              <a:rPr lang="en-US" b="1" dirty="0"/>
              <a:t>Parallel</a:t>
            </a:r>
            <a:r>
              <a:rPr lang="ru-RU" b="1" dirty="0"/>
              <a:t>.</a:t>
            </a:r>
            <a:r>
              <a:rPr lang="en-US" b="1" dirty="0" err="1"/>
              <a:t>ForEach</a:t>
            </a:r>
            <a:endParaRPr lang="ru-RU" dirty="0"/>
          </a:p>
          <a:p>
            <a:r>
              <a:rPr lang="ru-RU" dirty="0" smtClean="0"/>
              <a:t>Конструкции </a:t>
            </a:r>
            <a:r>
              <a:rPr lang="en-US" dirty="0"/>
              <a:t>Parallel</a:t>
            </a:r>
            <a:r>
              <a:rPr lang="ru-RU" dirty="0"/>
              <a:t>.</a:t>
            </a:r>
            <a:r>
              <a:rPr lang="en-US" dirty="0"/>
              <a:t>For </a:t>
            </a:r>
            <a:r>
              <a:rPr lang="ru-RU" dirty="0"/>
              <a:t>и </a:t>
            </a:r>
            <a:r>
              <a:rPr lang="en-US" dirty="0"/>
              <a:t>Parallel</a:t>
            </a:r>
            <a:r>
              <a:rPr lang="ru-RU" dirty="0"/>
              <a:t>.</a:t>
            </a:r>
            <a:r>
              <a:rPr lang="en-US" dirty="0" err="1"/>
              <a:t>ForEach</a:t>
            </a:r>
            <a:r>
              <a:rPr lang="ru-RU" dirty="0"/>
              <a:t> являются параллельными аналогами циклов </a:t>
            </a:r>
            <a:r>
              <a:rPr lang="en-US" dirty="0"/>
              <a:t>for </a:t>
            </a:r>
            <a:r>
              <a:rPr lang="ru-RU" dirty="0"/>
              <a:t>и </a:t>
            </a:r>
            <a:r>
              <a:rPr lang="en-US" dirty="0" err="1"/>
              <a:t>foreach</a:t>
            </a:r>
            <a:r>
              <a:rPr lang="ru-RU" dirty="0"/>
              <a:t>. Их использование корректно в случае независимого исполнения итераций цикла, то есть, если ни в одной итерации не используется результаты работы с предыдущих итераций. Тогда эти итерации могут быть выполнены параллельно.</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531</TotalTime>
  <Words>2775</Words>
  <Application>Microsoft Office PowerPoint</Application>
  <PresentationFormat>Экран (4:3)</PresentationFormat>
  <Paragraphs>306</Paragraphs>
  <Slides>45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Изящная</vt:lpstr>
      <vt:lpstr>Параллельное программирование для многоядерных процессоров</vt:lpstr>
      <vt:lpstr>Введение в библиотеку Microsoft Parallel Extensions to the .Net Framework</vt:lpstr>
      <vt:lpstr>Лучший способ использования Parallel Extensions</vt:lpstr>
      <vt:lpstr>Как начать программировать с использованием Parallel Extensions</vt:lpstr>
      <vt:lpstr>Слайд 5</vt:lpstr>
      <vt:lpstr>Концепции библиотеки PFX</vt:lpstr>
      <vt:lpstr>Когда использовать PFX?</vt:lpstr>
      <vt:lpstr>TPL (Task Parallel Library) </vt:lpstr>
      <vt:lpstr>System.Threading.Parallel</vt:lpstr>
      <vt:lpstr>Parallel.Invoke</vt:lpstr>
      <vt:lpstr>Слайд 11</vt:lpstr>
      <vt:lpstr>Конструкция Parallel.For</vt:lpstr>
      <vt:lpstr>Слайд 13</vt:lpstr>
      <vt:lpstr>Слайд 14</vt:lpstr>
      <vt:lpstr>Слайд 15</vt:lpstr>
      <vt:lpstr>Конструкция Parallel.Invoke</vt:lpstr>
      <vt:lpstr>Слайд 17</vt:lpstr>
      <vt:lpstr>Слайд 18</vt:lpstr>
      <vt:lpstr>Программирование с использованием  Task Parallel  Library (TPL)</vt:lpstr>
      <vt:lpstr>Слайд 20</vt:lpstr>
      <vt:lpstr>Слайд 21</vt:lpstr>
      <vt:lpstr>Слайд 22</vt:lpstr>
      <vt:lpstr>Слайд 23</vt:lpstr>
      <vt:lpstr>Слайд 24</vt:lpstr>
      <vt:lpstr>Слайд 25</vt:lpstr>
      <vt:lpstr>Слайд 26</vt:lpstr>
      <vt:lpstr>Рассмотрим свойства задачи Task.Parent и Task.Creator.</vt:lpstr>
      <vt:lpstr>Класс System.Threading.Tasks.Future&lt;T&gt;</vt:lpstr>
      <vt:lpstr>Рассмотрим пример работы с классом Future&lt;T&gt;. </vt:lpstr>
      <vt:lpstr>Параметры планировщика</vt:lpstr>
      <vt:lpstr>Слайд 31</vt:lpstr>
      <vt:lpstr>PLINQ (Parallel Language-Integrated Query)</vt:lpstr>
      <vt:lpstr>PLINQ</vt:lpstr>
      <vt:lpstr>Слайд 34</vt:lpstr>
      <vt:lpstr>Слайд 35</vt:lpstr>
      <vt:lpstr>Пример</vt:lpstr>
      <vt:lpstr>PLINQ и упорядочивание</vt:lpstr>
      <vt:lpstr>PLINQ и упорядочивание</vt:lpstr>
      <vt:lpstr>Ограничения PLINQ</vt:lpstr>
      <vt:lpstr>Ограничения PLINQ</vt:lpstr>
      <vt:lpstr>Пример: параллельная проверка правописания</vt:lpstr>
      <vt:lpstr>Для начала нужно загрузить словарь английских слов в HashSet для эффективного поиска:</vt:lpstr>
      <vt:lpstr>Затем мы воспользуемся этим контейнером для создания тестового «документа», состоящего из миллиона случайных слов. После создания этого документа мы добавим в него несколько ошибок:</vt:lpstr>
      <vt:lpstr>Теперь можно выполнить параллельную проверку правописания</vt:lpstr>
      <vt:lpstr>Слайд 45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Параллельное программирование для многоядерных процессоров</dc:title>
  <dc:creator>Alexander</dc:creator>
  <cp:lastModifiedBy>1</cp:lastModifiedBy>
  <cp:revision>71</cp:revision>
  <dcterms:created xsi:type="dcterms:W3CDTF">2012-12-17T09:52:59Z</dcterms:created>
  <dcterms:modified xsi:type="dcterms:W3CDTF">2014-12-02T12:56:50Z</dcterms:modified>
</cp:coreProperties>
</file>