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3"/>
  </p:notesMasterIdLst>
  <p:sldIdLst>
    <p:sldId id="256" r:id="rId2"/>
    <p:sldId id="376" r:id="rId3"/>
    <p:sldId id="377" r:id="rId4"/>
    <p:sldId id="378" r:id="rId5"/>
    <p:sldId id="379" r:id="rId6"/>
    <p:sldId id="380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41" r:id="rId18"/>
    <p:sldId id="336" r:id="rId19"/>
    <p:sldId id="337" r:id="rId20"/>
    <p:sldId id="338" r:id="rId21"/>
    <p:sldId id="339" r:id="rId22"/>
    <p:sldId id="345" r:id="rId23"/>
    <p:sldId id="344" r:id="rId24"/>
    <p:sldId id="343" r:id="rId25"/>
    <p:sldId id="342" r:id="rId26"/>
    <p:sldId id="340" r:id="rId27"/>
    <p:sldId id="346" r:id="rId28"/>
    <p:sldId id="347" r:id="rId29"/>
    <p:sldId id="354" r:id="rId30"/>
    <p:sldId id="353" r:id="rId31"/>
    <p:sldId id="352" r:id="rId32"/>
    <p:sldId id="358" r:id="rId33"/>
    <p:sldId id="357" r:id="rId34"/>
    <p:sldId id="356" r:id="rId35"/>
    <p:sldId id="359" r:id="rId36"/>
    <p:sldId id="360" r:id="rId37"/>
    <p:sldId id="361" r:id="rId38"/>
    <p:sldId id="362" r:id="rId39"/>
    <p:sldId id="363" r:id="rId40"/>
    <p:sldId id="364" r:id="rId41"/>
    <p:sldId id="365" r:id="rId42"/>
    <p:sldId id="367" r:id="rId43"/>
    <p:sldId id="366" r:id="rId44"/>
    <p:sldId id="368" r:id="rId45"/>
    <p:sldId id="370" r:id="rId46"/>
    <p:sldId id="369" r:id="rId47"/>
    <p:sldId id="371" r:id="rId48"/>
    <p:sldId id="372" r:id="rId49"/>
    <p:sldId id="373" r:id="rId50"/>
    <p:sldId id="374" r:id="rId51"/>
    <p:sldId id="375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78" autoAdjust="0"/>
  </p:normalViewPr>
  <p:slideViewPr>
    <p:cSldViewPr>
      <p:cViewPr>
        <p:scale>
          <a:sx n="75" d="100"/>
          <a:sy n="75" d="100"/>
        </p:scale>
        <p:origin x="-6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8BB1B-3BE4-49E5-BACD-F7A83DA87D9E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782D0-3AB6-4903-8C0B-1C62389DD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Библиотеки для C# и большинства других управляемых языков программирования не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имеют метода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DllMain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поэтому управляемые DLL-библиотеки не получают уведомлений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DLL_THREAD_ATTACH и DLL_THREAD_DETACH. Что же касается неуправляемых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библиотек, то при помощи Win32-функции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DisableThreadLibraryCalls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они могут отключать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режим получения уведомлений. К сожалению, многие разработчики неуправляемого кода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используют эту функцию просто потому, что не знают о ней.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создания потоков используется конструктор класса </a:t>
            </a:r>
            <a:r>
              <a:rPr lang="ru-RU" b="1" dirty="0" err="1" smtClean="0"/>
              <a:t>Thread</a:t>
            </a:r>
            <a:r>
              <a:rPr lang="ru-RU" dirty="0" smtClean="0"/>
              <a:t>, принимающий в качестве параметра делегат типа </a:t>
            </a:r>
            <a:r>
              <a:rPr lang="ru-RU" b="1" dirty="0" err="1" smtClean="0"/>
              <a:t>ThreadStart</a:t>
            </a:r>
            <a:r>
              <a:rPr lang="ru-RU" dirty="0" smtClean="0"/>
              <a:t>, указывающий метод, который нужно выполнить. Делегат </a:t>
            </a:r>
            <a:r>
              <a:rPr lang="ru-RU" b="1" dirty="0" err="1" smtClean="0"/>
              <a:t>ThreadStart</a:t>
            </a:r>
            <a:r>
              <a:rPr lang="ru-RU" b="1" dirty="0" smtClean="0"/>
              <a:t> </a:t>
            </a:r>
            <a:r>
              <a:rPr lang="ru-RU" dirty="0" smtClean="0"/>
              <a:t>определяется так:</a:t>
            </a:r>
          </a:p>
          <a:p>
            <a:r>
              <a:rPr lang="ru-RU" dirty="0" err="1" smtClean="0"/>
              <a:t>public</a:t>
            </a:r>
            <a:r>
              <a:rPr lang="ru-RU" dirty="0" smtClean="0"/>
              <a:t> </a:t>
            </a:r>
            <a:r>
              <a:rPr lang="ru-RU" dirty="0" err="1" smtClean="0"/>
              <a:t>delegate</a:t>
            </a:r>
            <a:r>
              <a:rPr lang="ru-RU" dirty="0" smtClean="0"/>
              <a:t> </a:t>
            </a:r>
            <a:r>
              <a:rPr lang="ru-RU" dirty="0" err="1" smtClean="0"/>
              <a:t>void</a:t>
            </a:r>
            <a:r>
              <a:rPr lang="ru-RU" dirty="0" smtClean="0"/>
              <a:t> </a:t>
            </a:r>
            <a:r>
              <a:rPr lang="ru-RU" dirty="0" err="1" smtClean="0"/>
              <a:t>ThreadStart</a:t>
            </a:r>
            <a:r>
              <a:rPr lang="ru-RU" dirty="0" smtClean="0"/>
              <a:t>(); </a:t>
            </a:r>
          </a:p>
          <a:p>
            <a:r>
              <a:rPr lang="ru-RU" dirty="0" smtClean="0"/>
              <a:t>Вызов метода </a:t>
            </a:r>
            <a:r>
              <a:rPr lang="ru-RU" b="1" dirty="0" err="1" smtClean="0"/>
              <a:t>Start</a:t>
            </a:r>
            <a:r>
              <a:rPr lang="ru-RU" dirty="0" smtClean="0"/>
              <a:t> начинает выполнение потока. Поток продолжается до выхода из исполняемого метода. Вот пример, использующий полный синтаксис C# для создания делегата </a:t>
            </a:r>
            <a:r>
              <a:rPr lang="ru-RU" b="1" dirty="0" err="1" smtClean="0"/>
              <a:t>ThreadStart</a:t>
            </a:r>
            <a:r>
              <a:rPr lang="ru-RU" b="1" dirty="0" smtClean="0"/>
              <a:t>:</a:t>
            </a:r>
          </a:p>
          <a:p>
            <a:endParaRPr lang="ru-RU" b="1" dirty="0" smtClean="0"/>
          </a:p>
          <a:p>
            <a:r>
              <a:rPr lang="ru-RU" dirty="0" smtClean="0"/>
              <a:t>Поток можно создать, используя для присваивания значений делегатам более удобный сокращенный синтаксис C#:</a:t>
            </a:r>
          </a:p>
          <a:p>
            <a:r>
              <a:rPr lang="ru-RU" dirty="0" smtClean="0"/>
              <a:t>В этом случае делегат </a:t>
            </a:r>
            <a:r>
              <a:rPr lang="ru-RU" b="1" dirty="0" err="1" smtClean="0"/>
              <a:t>ThreadStart</a:t>
            </a:r>
            <a:r>
              <a:rPr lang="ru-RU" b="1" dirty="0" smtClean="0"/>
              <a:t> </a:t>
            </a:r>
            <a:r>
              <a:rPr lang="ru-RU" dirty="0" smtClean="0"/>
              <a:t>выводится компилятором автоматически. Другой вариант сокращенного синтаксиса использует анонимный метод для создания потока: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Отдельный экземпляр переменной </a:t>
            </a:r>
            <a:r>
              <a:rPr lang="ru-RU" b="1" dirty="0" err="1" smtClean="0"/>
              <a:t>cycles</a:t>
            </a:r>
            <a:r>
              <a:rPr lang="ru-RU" dirty="0" smtClean="0"/>
              <a:t> создается в стеке каждого потока, так что выводится, как и ожидалось, десять знаков ‘</a:t>
            </a:r>
            <a:r>
              <a:rPr lang="ru-RU" b="1" dirty="0" smtClean="0"/>
              <a:t>?</a:t>
            </a:r>
            <a:r>
              <a:rPr lang="ru-RU" dirty="0" smtClean="0"/>
              <a:t>’.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Он не является </a:t>
            </a:r>
            <a:r>
              <a:rPr lang="ru-RU" dirty="0" err="1" smtClean="0"/>
              <a:t>потокобезопасным</a:t>
            </a:r>
            <a:r>
              <a:rPr lang="ru-RU" dirty="0" smtClean="0"/>
              <a:t>: если бы метод </a:t>
            </a:r>
            <a:r>
              <a:rPr lang="ru-RU" b="1" dirty="0" err="1" smtClean="0"/>
              <a:t>Go</a:t>
            </a:r>
            <a:r>
              <a:rPr lang="ru-RU" dirty="0" smtClean="0"/>
              <a:t> вызывался двумя потоками одновременно, можно было бы получить ошибку деления на 0, так как переменная </a:t>
            </a:r>
            <a:r>
              <a:rPr lang="ru-RU" b="1" dirty="0" smtClean="0"/>
              <a:t>val2</a:t>
            </a:r>
            <a:r>
              <a:rPr lang="ru-RU" dirty="0" smtClean="0"/>
              <a:t> могла быть установлена в 0 в одном потоке, в то время когда другой поток находился бы между </a:t>
            </a:r>
            <a:r>
              <a:rPr lang="ru-RU" b="1" dirty="0" err="1" smtClean="0"/>
              <a:t>if</a:t>
            </a:r>
            <a:r>
              <a:rPr lang="ru-RU" dirty="0" smtClean="0"/>
              <a:t> и </a:t>
            </a:r>
            <a:r>
              <a:rPr lang="ru-RU" b="1" dirty="0" err="1" smtClean="0"/>
              <a:t>Console.WriteLine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Он не является </a:t>
            </a:r>
            <a:r>
              <a:rPr lang="ru-RU" dirty="0" err="1" smtClean="0"/>
              <a:t>потокобезопасным</a:t>
            </a:r>
            <a:r>
              <a:rPr lang="ru-RU" dirty="0" smtClean="0"/>
              <a:t>: если бы метод </a:t>
            </a:r>
            <a:r>
              <a:rPr lang="ru-RU" b="1" dirty="0" err="1" smtClean="0"/>
              <a:t>Go</a:t>
            </a:r>
            <a:r>
              <a:rPr lang="ru-RU" dirty="0" smtClean="0"/>
              <a:t> вызывался двумя потоками одновременно, можно было бы получить ошибку деления на 0, так как переменная </a:t>
            </a:r>
            <a:r>
              <a:rPr lang="ru-RU" b="1" dirty="0" smtClean="0"/>
              <a:t>val2</a:t>
            </a:r>
            <a:r>
              <a:rPr lang="ru-RU" dirty="0" smtClean="0"/>
              <a:t> могла быть установлена в 0 в одном потоке, в то время когда другой поток находился бы между </a:t>
            </a:r>
            <a:r>
              <a:rPr lang="ru-RU" b="1" dirty="0" err="1" smtClean="0"/>
              <a:t>if</a:t>
            </a:r>
            <a:r>
              <a:rPr lang="ru-RU" dirty="0" smtClean="0"/>
              <a:t> и </a:t>
            </a:r>
            <a:r>
              <a:rPr lang="ru-RU" b="1" dirty="0" err="1" smtClean="0"/>
              <a:t>Console.WriteLine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47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82D0-3AB6-4903-8C0B-1C62389DD65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9749FC-CAF9-4001-BE03-5E002638E39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42A4D5A-A60C-4CA6-84D3-3F3C709DA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749FC-CAF9-4001-BE03-5E002638E39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4D5A-A60C-4CA6-84D3-3F3C709DA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A9749FC-CAF9-4001-BE03-5E002638E39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42A4D5A-A60C-4CA6-84D3-3F3C709DA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749FC-CAF9-4001-BE03-5E002638E39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4D5A-A60C-4CA6-84D3-3F3C709DA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9749FC-CAF9-4001-BE03-5E002638E39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42A4D5A-A60C-4CA6-84D3-3F3C709DA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749FC-CAF9-4001-BE03-5E002638E39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4D5A-A60C-4CA6-84D3-3F3C709DA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749FC-CAF9-4001-BE03-5E002638E39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4D5A-A60C-4CA6-84D3-3F3C709DA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749FC-CAF9-4001-BE03-5E002638E39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4D5A-A60C-4CA6-84D3-3F3C709DA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9749FC-CAF9-4001-BE03-5E002638E39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4D5A-A60C-4CA6-84D3-3F3C709DA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749FC-CAF9-4001-BE03-5E002638E39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4D5A-A60C-4CA6-84D3-3F3C709DA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749FC-CAF9-4001-BE03-5E002638E39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4D5A-A60C-4CA6-84D3-3F3C709DA3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A9749FC-CAF9-4001-BE03-5E002638E39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42A4D5A-A60C-4CA6-84D3-3F3C709DA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8143932" cy="4467236"/>
          </a:xfrm>
        </p:spPr>
        <p:txBody>
          <a:bodyPr>
            <a:normAutofit/>
          </a:bodyPr>
          <a:lstStyle/>
          <a:p>
            <a:r>
              <a:rPr lang="ru-RU" dirty="0" smtClean="0"/>
              <a:t> Работа с потоками в C#</a:t>
            </a:r>
            <a:br>
              <a:rPr lang="ru-RU" dirty="0" smtClean="0"/>
            </a:b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4786322"/>
            <a:ext cx="5114778" cy="1101248"/>
          </a:xfrm>
        </p:spPr>
        <p:txBody>
          <a:bodyPr/>
          <a:lstStyle/>
          <a:p>
            <a:r>
              <a:rPr lang="ru-RU" dirty="0" smtClean="0"/>
              <a:t>Лекция </a:t>
            </a:r>
            <a:r>
              <a:rPr lang="en-US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642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Обзор и ключевые понятия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55721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потоки разделяют данные, относящиеся к тому же экземпляру объекта, что и сами потоки: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ThreadTest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bool</a:t>
            </a:r>
            <a:r>
              <a:rPr lang="en-US" dirty="0" smtClean="0"/>
              <a:t> done;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    static void Main()</a:t>
            </a:r>
          </a:p>
          <a:p>
            <a:pPr>
              <a:buNone/>
            </a:pPr>
            <a:r>
              <a:rPr lang="ru-RU" dirty="0" smtClean="0"/>
              <a:t>    {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ThreadTest</a:t>
            </a:r>
            <a:r>
              <a:rPr lang="en-US" dirty="0" smtClean="0"/>
              <a:t> </a:t>
            </a:r>
            <a:r>
              <a:rPr lang="en-US" dirty="0" err="1" smtClean="0"/>
              <a:t>tt</a:t>
            </a:r>
            <a:r>
              <a:rPr lang="en-US" dirty="0" smtClean="0"/>
              <a:t> = new </a:t>
            </a:r>
            <a:r>
              <a:rPr lang="en-US" dirty="0" err="1" smtClean="0"/>
              <a:t>ThreadTest</a:t>
            </a:r>
            <a:r>
              <a:rPr lang="en-US" dirty="0" smtClean="0"/>
              <a:t>(); </a:t>
            </a:r>
            <a:r>
              <a:rPr lang="en-US" dirty="0" smtClean="0">
                <a:solidFill>
                  <a:srgbClr val="00B050"/>
                </a:solidFill>
              </a:rPr>
              <a:t>// </a:t>
            </a:r>
            <a:r>
              <a:rPr lang="en-US" dirty="0" err="1" smtClean="0">
                <a:solidFill>
                  <a:srgbClr val="00B050"/>
                </a:solidFill>
              </a:rPr>
              <a:t>Создаем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общий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объект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        new Thread(</a:t>
            </a:r>
            <a:r>
              <a:rPr lang="en-US" dirty="0" err="1" smtClean="0"/>
              <a:t>tt.Go</a:t>
            </a:r>
            <a:r>
              <a:rPr lang="en-US" dirty="0" smtClean="0"/>
              <a:t>).Start();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tt.Go</a:t>
            </a:r>
            <a:r>
              <a:rPr lang="en-US" dirty="0" smtClean="0"/>
              <a:t>();</a:t>
            </a:r>
            <a:r>
              <a:rPr lang="ru-RU" dirty="0" smtClean="0"/>
              <a:t>    }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// Go </a:t>
            </a:r>
            <a:r>
              <a:rPr lang="ru-RU" dirty="0" smtClean="0">
                <a:solidFill>
                  <a:srgbClr val="00B050"/>
                </a:solidFill>
              </a:rPr>
              <a:t>сейчас – </a:t>
            </a:r>
            <a:r>
              <a:rPr lang="ru-RU" dirty="0" err="1" smtClean="0">
                <a:solidFill>
                  <a:srgbClr val="00B050"/>
                </a:solidFill>
              </a:rPr>
              <a:t>экземплярный</a:t>
            </a:r>
            <a:r>
              <a:rPr lang="ru-RU" dirty="0" smtClean="0">
                <a:solidFill>
                  <a:srgbClr val="00B050"/>
                </a:solidFill>
              </a:rPr>
              <a:t> метод</a:t>
            </a:r>
          </a:p>
          <a:p>
            <a:pPr>
              <a:buNone/>
            </a:pPr>
            <a:r>
              <a:rPr lang="en-US" dirty="0" smtClean="0"/>
              <a:t>    void Go()</a:t>
            </a:r>
          </a:p>
          <a:p>
            <a:pPr>
              <a:buNone/>
            </a:pPr>
            <a:r>
              <a:rPr lang="ru-RU" dirty="0" smtClean="0"/>
              <a:t>    {</a:t>
            </a:r>
          </a:p>
          <a:p>
            <a:pPr>
              <a:buNone/>
            </a:pPr>
            <a:r>
              <a:rPr lang="en-US" dirty="0" smtClean="0"/>
              <a:t>        if (!done) { done = true; </a:t>
            </a:r>
            <a:r>
              <a:rPr lang="en-US" dirty="0" err="1" smtClean="0"/>
              <a:t>Console.WriteLine</a:t>
            </a:r>
            <a:r>
              <a:rPr lang="en-US" dirty="0" smtClean="0"/>
              <a:t>("Done"); }</a:t>
            </a:r>
          </a:p>
          <a:p>
            <a:pPr>
              <a:buNone/>
            </a:pPr>
            <a:r>
              <a:rPr lang="ru-RU" dirty="0" smtClean="0"/>
              <a:t>    }}</a:t>
            </a:r>
          </a:p>
          <a:p>
            <a:r>
              <a:rPr lang="ru-RU" dirty="0" smtClean="0"/>
              <a:t>Так как оба потока вызывают метод </a:t>
            </a:r>
            <a:r>
              <a:rPr lang="ru-RU" b="1" dirty="0" err="1" smtClean="0"/>
              <a:t>Go</a:t>
            </a:r>
            <a:r>
              <a:rPr lang="ru-RU" b="1" dirty="0" smtClean="0"/>
              <a:t>()</a:t>
            </a:r>
            <a:r>
              <a:rPr lang="ru-RU" dirty="0" smtClean="0"/>
              <a:t> одного и того же экземпляра </a:t>
            </a:r>
            <a:r>
              <a:rPr lang="ru-RU" b="1" dirty="0" err="1" smtClean="0"/>
              <a:t>ThreadTest</a:t>
            </a:r>
            <a:r>
              <a:rPr lang="ru-RU" dirty="0" smtClean="0"/>
              <a:t>, они разделяют поле </a:t>
            </a:r>
            <a:r>
              <a:rPr lang="ru-RU" b="1" dirty="0" err="1" smtClean="0"/>
              <a:t>done</a:t>
            </a:r>
            <a:r>
              <a:rPr lang="ru-RU" b="1" dirty="0" smtClean="0"/>
              <a:t>.</a:t>
            </a:r>
            <a:r>
              <a:rPr lang="ru-RU" dirty="0" smtClean="0"/>
              <a:t> Результат – “</a:t>
            </a:r>
            <a:r>
              <a:rPr lang="ru-RU" b="1" dirty="0" err="1" smtClean="0"/>
              <a:t>Done</a:t>
            </a:r>
            <a:r>
              <a:rPr lang="ru-RU" dirty="0" smtClean="0"/>
              <a:t>”, напечатанное один раз вместо двух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642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Обзор и ключевые понятия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5572164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 демонстрирует также другое ключевое понятие – </a:t>
            </a:r>
            <a:r>
              <a:rPr lang="ru-RU" b="1" i="1" dirty="0" smtClean="0"/>
              <a:t>потоковую безопасность</a:t>
            </a:r>
            <a:r>
              <a:rPr lang="ru-RU" dirty="0" smtClean="0"/>
              <a:t> (или скорее её отсутствие).</a:t>
            </a:r>
          </a:p>
          <a:p>
            <a:r>
              <a:rPr lang="ru-RU" dirty="0" smtClean="0"/>
              <a:t> Фактически результат исполнения программы не определен: возможно (хотя и маловероятно), "</a:t>
            </a:r>
            <a:r>
              <a:rPr lang="ru-RU" dirty="0" err="1" smtClean="0"/>
              <a:t>Done</a:t>
            </a:r>
            <a:r>
              <a:rPr lang="ru-RU" dirty="0" smtClean="0"/>
              <a:t>" будет напечатано дважды.</a:t>
            </a:r>
          </a:p>
          <a:p>
            <a:r>
              <a:rPr lang="ru-RU" dirty="0" smtClean="0"/>
              <a:t> Однако если поменять порядок вызовов в методе </a:t>
            </a:r>
            <a:r>
              <a:rPr lang="ru-RU" b="1" dirty="0" err="1" smtClean="0"/>
              <a:t>Go</a:t>
            </a:r>
            <a:r>
              <a:rPr lang="ru-RU" b="1" dirty="0" smtClean="0"/>
              <a:t>()</a:t>
            </a:r>
            <a:r>
              <a:rPr lang="ru-RU" dirty="0" smtClean="0"/>
              <a:t>, шансы увидеть “</a:t>
            </a:r>
            <a:r>
              <a:rPr lang="ru-RU" dirty="0" err="1" smtClean="0"/>
              <a:t>Done</a:t>
            </a:r>
            <a:r>
              <a:rPr lang="ru-RU" dirty="0" smtClean="0"/>
              <a:t>” напечатанным два раза повышаются радикально:</a:t>
            </a:r>
          </a:p>
          <a:p>
            <a:pPr>
              <a:buNone/>
            </a:pPr>
            <a:r>
              <a:rPr lang="ru-RU" dirty="0" err="1" smtClean="0"/>
              <a:t>static</a:t>
            </a:r>
            <a:r>
              <a:rPr lang="ru-RU" dirty="0" smtClean="0"/>
              <a:t> </a:t>
            </a:r>
            <a:r>
              <a:rPr lang="ru-RU" dirty="0" err="1" smtClean="0"/>
              <a:t>void</a:t>
            </a:r>
            <a:r>
              <a:rPr lang="ru-RU" dirty="0" smtClean="0"/>
              <a:t> </a:t>
            </a:r>
            <a:r>
              <a:rPr lang="ru-RU" dirty="0" err="1" smtClean="0"/>
              <a:t>Go</a:t>
            </a:r>
            <a:r>
              <a:rPr lang="ru-RU" dirty="0" smtClean="0"/>
              <a:t>() {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if</a:t>
            </a:r>
            <a:r>
              <a:rPr lang="ru-RU" dirty="0" smtClean="0"/>
              <a:t> (!</a:t>
            </a:r>
            <a:r>
              <a:rPr lang="ru-RU" dirty="0" err="1" smtClean="0"/>
              <a:t>done</a:t>
            </a:r>
            <a:r>
              <a:rPr lang="ru-RU" dirty="0" smtClean="0"/>
              <a:t>) { </a:t>
            </a:r>
            <a:r>
              <a:rPr lang="ru-RU" dirty="0" err="1" smtClean="0"/>
              <a:t>Console.WriteLine</a:t>
            </a:r>
            <a:r>
              <a:rPr lang="ru-RU" dirty="0" smtClean="0"/>
              <a:t>("</a:t>
            </a:r>
            <a:r>
              <a:rPr lang="ru-RU" dirty="0" err="1" smtClean="0"/>
              <a:t>Done</a:t>
            </a:r>
            <a:r>
              <a:rPr lang="ru-RU" dirty="0" smtClean="0"/>
              <a:t>"); 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ru-RU" dirty="0" err="1" smtClean="0"/>
              <a:t>done</a:t>
            </a:r>
            <a:r>
              <a:rPr lang="ru-RU" dirty="0" smtClean="0"/>
              <a:t> = </a:t>
            </a:r>
            <a:r>
              <a:rPr lang="ru-RU" dirty="0" err="1" smtClean="0"/>
              <a:t>true</a:t>
            </a:r>
            <a:r>
              <a:rPr lang="ru-RU" dirty="0" smtClean="0"/>
              <a:t>; } }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642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Обзор и ключевые понятия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4071966"/>
          </a:xfrm>
        </p:spPr>
        <p:txBody>
          <a:bodyPr>
            <a:normAutofit/>
          </a:bodyPr>
          <a:lstStyle/>
          <a:p>
            <a:r>
              <a:rPr lang="ru-RU" dirty="0" smtClean="0"/>
              <a:t>Проблема состоит в том, что один поток может выполнить оператор </a:t>
            </a:r>
            <a:r>
              <a:rPr lang="ru-RU" b="1" dirty="0" err="1" smtClean="0"/>
              <a:t>if</a:t>
            </a:r>
            <a:r>
              <a:rPr lang="ru-RU" dirty="0" smtClean="0"/>
              <a:t>, пока другой поток выполняет </a:t>
            </a:r>
            <a:r>
              <a:rPr lang="ru-RU" b="1" dirty="0" err="1" smtClean="0"/>
              <a:t>WriteLine</a:t>
            </a:r>
            <a:r>
              <a:rPr lang="ru-RU" dirty="0" smtClean="0"/>
              <a:t>, т.е. до того как </a:t>
            </a:r>
            <a:r>
              <a:rPr lang="ru-RU" b="1" dirty="0" err="1" smtClean="0"/>
              <a:t>done</a:t>
            </a:r>
            <a:r>
              <a:rPr lang="ru-RU" dirty="0" smtClean="0"/>
              <a:t> будет установлено в </a:t>
            </a:r>
            <a:r>
              <a:rPr lang="ru-RU" dirty="0" err="1" smtClean="0"/>
              <a:t>true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Лекарство состоит в получении </a:t>
            </a:r>
            <a:r>
              <a:rPr lang="ru-RU" b="1" i="1" dirty="0" smtClean="0"/>
              <a:t>эксклюзивной блокировки</a:t>
            </a:r>
            <a:r>
              <a:rPr lang="ru-RU" dirty="0" smtClean="0"/>
              <a:t> на время чтения и записи разделяемых полей. C# обеспечивает это при помощи оператора </a:t>
            </a:r>
            <a:r>
              <a:rPr lang="ru-RU" b="1" dirty="0" err="1" smtClean="0"/>
              <a:t>lock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642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Обзор и ключевые понятия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55721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ThreadSafe</a:t>
            </a: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    static </a:t>
            </a:r>
            <a:r>
              <a:rPr lang="en-US" dirty="0" err="1" smtClean="0"/>
              <a:t>bool</a:t>
            </a:r>
            <a:r>
              <a:rPr lang="en-US" dirty="0" smtClean="0"/>
              <a:t> done;</a:t>
            </a:r>
          </a:p>
          <a:p>
            <a:pPr>
              <a:buNone/>
            </a:pPr>
            <a:r>
              <a:rPr lang="en-US" dirty="0" smtClean="0"/>
              <a:t>    static object locker = new object();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    static void Main()</a:t>
            </a:r>
            <a:r>
              <a:rPr lang="ru-RU" dirty="0" smtClean="0"/>
              <a:t>    {</a:t>
            </a:r>
          </a:p>
          <a:p>
            <a:pPr>
              <a:buNone/>
            </a:pPr>
            <a:r>
              <a:rPr lang="en-US" dirty="0" smtClean="0"/>
              <a:t>        new Thread(Go).Start();</a:t>
            </a:r>
          </a:p>
          <a:p>
            <a:pPr>
              <a:buNone/>
            </a:pPr>
            <a:r>
              <a:rPr lang="en-US" dirty="0" smtClean="0"/>
              <a:t>        Go();</a:t>
            </a:r>
          </a:p>
          <a:p>
            <a:pPr>
              <a:buNone/>
            </a:pPr>
            <a:r>
              <a:rPr lang="ru-RU" dirty="0" smtClean="0"/>
              <a:t>    }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    static void Go()</a:t>
            </a:r>
          </a:p>
          <a:p>
            <a:pPr>
              <a:buNone/>
            </a:pPr>
            <a:r>
              <a:rPr lang="ru-RU" dirty="0" smtClean="0"/>
              <a:t>    {</a:t>
            </a:r>
          </a:p>
          <a:p>
            <a:pPr>
              <a:buNone/>
            </a:pPr>
            <a:r>
              <a:rPr lang="en-US" dirty="0" smtClean="0"/>
              <a:t>        lock (locker)</a:t>
            </a: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            if (!done)</a:t>
            </a:r>
            <a:r>
              <a:rPr lang="ru-RU" dirty="0" smtClean="0"/>
              <a:t>            {</a:t>
            </a: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"Done"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            done = true;</a:t>
            </a:r>
          </a:p>
          <a:p>
            <a:pPr>
              <a:buNone/>
            </a:pPr>
            <a:r>
              <a:rPr lang="ru-RU" dirty="0" smtClean="0"/>
              <a:t>            }        }    }	}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642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Обзор и ключевые понятия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5572164"/>
          </a:xfrm>
        </p:spPr>
        <p:txBody>
          <a:bodyPr>
            <a:normAutofit/>
          </a:bodyPr>
          <a:lstStyle/>
          <a:p>
            <a:r>
              <a:rPr lang="ru-RU" dirty="0" smtClean="0"/>
              <a:t>Когда два потока одновременно борются за блокировку (в нашем случае объекта </a:t>
            </a:r>
            <a:r>
              <a:rPr lang="ru-RU" b="1" dirty="0" err="1" smtClean="0"/>
              <a:t>locker</a:t>
            </a:r>
            <a:r>
              <a:rPr lang="ru-RU" b="1" dirty="0" smtClean="0"/>
              <a:t>)</a:t>
            </a:r>
            <a:r>
              <a:rPr lang="ru-RU" dirty="0" smtClean="0"/>
              <a:t>, один поток переходит к ожиданию (блокируется), пока блокировка не освобождается.</a:t>
            </a:r>
          </a:p>
          <a:p>
            <a:endParaRPr lang="ru-RU" dirty="0" smtClean="0"/>
          </a:p>
          <a:p>
            <a:r>
              <a:rPr lang="ru-RU" dirty="0" smtClean="0"/>
              <a:t> В данном случае это гарантирует, что только один поток может одновременно исполнять критическую секцию кода, и "</a:t>
            </a:r>
            <a:r>
              <a:rPr lang="ru-RU" dirty="0" err="1" smtClean="0"/>
              <a:t>Done</a:t>
            </a:r>
            <a:r>
              <a:rPr lang="ru-RU" dirty="0" smtClean="0"/>
              <a:t>" будет напечатано только один раз. Код, защищенный таким образом от неопределённости в плане многопоточного исполнения, называется </a:t>
            </a:r>
            <a:r>
              <a:rPr lang="ru-RU" b="1" i="1" dirty="0" err="1" smtClean="0"/>
              <a:t>потокобезопасным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642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Обзор и ключевые понятия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429652" cy="578645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Временная приостановка (блокирование) – основной способ координации, или </a:t>
            </a:r>
            <a:r>
              <a:rPr lang="ru-RU" b="1" i="1" dirty="0" smtClean="0"/>
              <a:t>синхронизации</a:t>
            </a:r>
            <a:r>
              <a:rPr lang="ru-RU" dirty="0" smtClean="0"/>
              <a:t> действий потоков. Ожидание эксклюзивной блокировки – это одна из причин, по которым поток может блокироваться.</a:t>
            </a:r>
          </a:p>
          <a:p>
            <a:r>
              <a:rPr lang="ru-RU" dirty="0" smtClean="0"/>
              <a:t> Другая причина – если поток приостанавливается (</a:t>
            </a:r>
            <a:r>
              <a:rPr lang="ru-RU" b="1" dirty="0" err="1" smtClean="0"/>
              <a:t>Sleep</a:t>
            </a:r>
            <a:r>
              <a:rPr lang="ru-RU" b="1" dirty="0" smtClean="0"/>
              <a:t>)</a:t>
            </a:r>
            <a:r>
              <a:rPr lang="ru-RU" dirty="0" smtClean="0"/>
              <a:t> на заданный промежуток времени:</a:t>
            </a:r>
          </a:p>
          <a:p>
            <a:pPr>
              <a:buNone/>
            </a:pPr>
            <a:r>
              <a:rPr lang="en-US" dirty="0" err="1" smtClean="0"/>
              <a:t>Thread.Sleep</a:t>
            </a:r>
            <a:r>
              <a:rPr lang="en-US" dirty="0" smtClean="0"/>
              <a:t>(</a:t>
            </a:r>
            <a:r>
              <a:rPr lang="en-US" dirty="0" err="1" smtClean="0"/>
              <a:t>TimeSpan.FromSeconds</a:t>
            </a:r>
            <a:r>
              <a:rPr lang="en-US" dirty="0" smtClean="0"/>
              <a:t>(30));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// </a:t>
            </a:r>
            <a:r>
              <a:rPr lang="ru-RU" dirty="0" smtClean="0">
                <a:solidFill>
                  <a:srgbClr val="00B050"/>
                </a:solidFill>
              </a:rPr>
              <a:t>Блокировка на 30 секунд </a:t>
            </a:r>
          </a:p>
          <a:p>
            <a:r>
              <a:rPr lang="ru-RU" dirty="0" smtClean="0"/>
              <a:t>Также поток может ожидать завершения другого потока, вызывая его метод </a:t>
            </a:r>
            <a:r>
              <a:rPr lang="en-US" b="1" dirty="0" smtClean="0"/>
              <a:t>Join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Thread t = new Thread(Go); </a:t>
            </a:r>
            <a:r>
              <a:rPr lang="en-US" dirty="0" smtClean="0">
                <a:solidFill>
                  <a:srgbClr val="00B050"/>
                </a:solidFill>
              </a:rPr>
              <a:t>// Go – </a:t>
            </a:r>
            <a:r>
              <a:rPr lang="ru-RU" dirty="0" smtClean="0">
                <a:solidFill>
                  <a:srgbClr val="00B050"/>
                </a:solidFill>
              </a:rPr>
              <a:t>статический метод </a:t>
            </a:r>
            <a:r>
              <a:rPr lang="en-US" dirty="0" err="1" smtClean="0"/>
              <a:t>t.Start</a:t>
            </a:r>
            <a:r>
              <a:rPr lang="en-US" dirty="0" smtClean="0"/>
              <a:t>();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t.Join</a:t>
            </a:r>
            <a:r>
              <a:rPr lang="en-US" dirty="0" smtClean="0"/>
              <a:t>(); </a:t>
            </a:r>
            <a:r>
              <a:rPr lang="en-US" dirty="0" smtClean="0">
                <a:solidFill>
                  <a:srgbClr val="00B050"/>
                </a:solidFill>
              </a:rPr>
              <a:t>// </a:t>
            </a:r>
            <a:r>
              <a:rPr lang="ru-RU" dirty="0" smtClean="0">
                <a:solidFill>
                  <a:srgbClr val="00B050"/>
                </a:solidFill>
              </a:rPr>
              <a:t>Ожидаем завершения потока </a:t>
            </a:r>
          </a:p>
          <a:p>
            <a:pPr>
              <a:buNone/>
            </a:pPr>
            <a:r>
              <a:rPr lang="ru-RU" dirty="0" smtClean="0"/>
              <a:t>Будучи блокированным, поток не потребляет ресурсов </a:t>
            </a:r>
            <a:r>
              <a:rPr lang="en-US" dirty="0" smtClean="0"/>
              <a:t>CPU.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429652" cy="6429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работает </a:t>
            </a:r>
            <a:r>
              <a:rPr lang="ru-RU" dirty="0" err="1" smtClean="0"/>
              <a:t>многопоточность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578645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Управление </a:t>
            </a:r>
            <a:r>
              <a:rPr lang="ru-RU" dirty="0" err="1" smtClean="0"/>
              <a:t>многопоточностью</a:t>
            </a:r>
            <a:r>
              <a:rPr lang="ru-RU" dirty="0" smtClean="0"/>
              <a:t> осуществляет планировщик потоков, эту функцию CLR обычно делегирует операционной системе. Планировщик потоков гарантирует, что активным потокам выделяется соответствующее время на выполнение, а потоки, ожидающие или блокированные, к примеру, на ожидании эксклюзивной блокировки, или пользовательского ввода – не потребляют времени CPU.</a:t>
            </a:r>
          </a:p>
          <a:p>
            <a:r>
              <a:rPr lang="ru-RU" dirty="0" smtClean="0"/>
              <a:t>На однопроцессорных компьютерах планировщик потоков использует квантование времени – быстрое переключение между выполнением каждого из активных потоков. Это приводит к непредсказуемому поведению, как в самом первом примере, где каждая последовательность символов ‘</a:t>
            </a:r>
            <a:r>
              <a:rPr lang="ru-RU" b="1" dirty="0" smtClean="0"/>
              <a:t>X</a:t>
            </a:r>
            <a:r>
              <a:rPr lang="ru-RU" dirty="0" smtClean="0"/>
              <a:t>’ и ‘</a:t>
            </a:r>
            <a:r>
              <a:rPr lang="ru-RU" b="1" dirty="0" smtClean="0"/>
              <a:t>Y</a:t>
            </a:r>
            <a:r>
              <a:rPr lang="ru-RU" dirty="0" smtClean="0"/>
              <a:t>’ соответствует кванту времени, выделенному потоку.</a:t>
            </a:r>
          </a:p>
          <a:p>
            <a:r>
              <a:rPr lang="ru-RU" dirty="0" smtClean="0"/>
              <a:t> В </a:t>
            </a:r>
            <a:r>
              <a:rPr lang="ru-RU" dirty="0" err="1" smtClean="0"/>
              <a:t>Windows</a:t>
            </a:r>
            <a:r>
              <a:rPr lang="ru-RU" dirty="0" smtClean="0"/>
              <a:t> XP типичное значение кванта времени – десятки миллисекунд – выбрано как намного большее, чем затраты CPU на переключение контекста между потоками (несколько микросекунд).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429652" cy="6429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работает </a:t>
            </a:r>
            <a:r>
              <a:rPr lang="ru-RU" dirty="0" err="1" smtClean="0"/>
              <a:t>многопоточность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578645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 многопроцессорных компьютерах </a:t>
            </a:r>
            <a:r>
              <a:rPr lang="ru-RU" dirty="0" err="1" smtClean="0"/>
              <a:t>многопоточность</a:t>
            </a:r>
            <a:r>
              <a:rPr lang="ru-RU" dirty="0" smtClean="0"/>
              <a:t> реализована как смесь квантования времени и подлинного параллелизма, когда разные потоки выполняют код на разных CPU.</a:t>
            </a:r>
          </a:p>
          <a:p>
            <a:r>
              <a:rPr lang="ru-RU" dirty="0" smtClean="0"/>
              <a:t> Необходимость квантования времени все равно остается, так как операционная система должна обслуживать как свои собственные потоки, так и потоки других приложений.</a:t>
            </a:r>
          </a:p>
          <a:p>
            <a:r>
              <a:rPr lang="ru-RU" dirty="0" smtClean="0"/>
              <a:t>Говорят, что поток </a:t>
            </a:r>
            <a:r>
              <a:rPr lang="ru-RU" b="1" i="1" dirty="0" smtClean="0"/>
              <a:t>вытесняется,</a:t>
            </a:r>
            <a:r>
              <a:rPr lang="ru-RU" dirty="0" smtClean="0"/>
              <a:t> когда его выполнение приостанавливается из-за внешних факторов типа квантования времени.</a:t>
            </a:r>
          </a:p>
          <a:p>
            <a:r>
              <a:rPr lang="ru-RU" dirty="0" smtClean="0"/>
              <a:t> В большинстве случаев поток не может контролировать, когда и где он будет вытеснен.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7739034" cy="642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работает </a:t>
            </a:r>
            <a:r>
              <a:rPr lang="ru-RU" dirty="0" err="1" smtClean="0"/>
              <a:t>многопоточность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557216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Все потоки одного приложения логически содержатся в пределах процесса – модуля операционной системы, в котором исполняется приложение.</a:t>
            </a:r>
          </a:p>
          <a:p>
            <a:r>
              <a:rPr lang="ru-RU" dirty="0" smtClean="0"/>
              <a:t>В некоторых аспектах потоки и процессы схожи – например, время разделяется между процессами, исполняющимися на одном компьютере, так же, как между потоками одного </a:t>
            </a:r>
            <a:r>
              <a:rPr lang="ru-RU" dirty="0" err="1" smtClean="0"/>
              <a:t>C#-приложения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Ключевое различие состоит в том, что процессы полностью изолированы друг от друга. Потоки разделяют память (кучу) с другими потоками этого же приложения. Благодаря этому один поток может поставлять данные в фоновом режиме, а другой – показывать эти данные по мере их поступления.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642934"/>
          </a:xfrm>
        </p:spPr>
        <p:txBody>
          <a:bodyPr>
            <a:normAutofit/>
          </a:bodyPr>
          <a:lstStyle/>
          <a:p>
            <a:r>
              <a:rPr lang="ru-RU" dirty="0" smtClean="0"/>
              <a:t>Когда потоки не нужны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5572164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Многопоточность</a:t>
            </a:r>
            <a:r>
              <a:rPr lang="ru-RU" dirty="0" smtClean="0"/>
              <a:t> наряду с достоинствами имеет и свои недостатки. Самое главный из них – значительное увеличение сложности программ. Сложность увеличивают не дополнительные потоки сами по себе, а необходимость организации их взаимодействия. От того, насколько это взаимодействие является преднамеренным, зависит продолжительность цикла разработки, а также количество спорадически проявляющихся и трудноуловимых ошибок в программе. </a:t>
            </a:r>
          </a:p>
          <a:p>
            <a:r>
              <a:rPr lang="ru-RU" dirty="0" smtClean="0"/>
              <a:t>Кроме того, чрезмерное использование </a:t>
            </a:r>
            <a:r>
              <a:rPr lang="ru-RU" dirty="0" err="1" smtClean="0"/>
              <a:t>многопоточности</a:t>
            </a:r>
            <a:r>
              <a:rPr lang="ru-RU" dirty="0" smtClean="0"/>
              <a:t> отнимает ресурсы и время CPU на создание потоков и переключение между потоками. В частности, когда используются операции чтения/записи на диск, более быстрым может оказаться последовательное выполнение задач в одном или двух потоках, чем одновременное их выполнение в нескольких потоках.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Объект ядра потока (</a:t>
            </a:r>
            <a:r>
              <a:rPr lang="ru-RU" dirty="0" err="1" smtClean="0"/>
              <a:t>thread</a:t>
            </a:r>
            <a:r>
              <a:rPr lang="ru-RU" dirty="0" smtClean="0"/>
              <a:t> </a:t>
            </a:r>
            <a:r>
              <a:rPr lang="ru-RU" dirty="0" err="1" smtClean="0"/>
              <a:t>kernel</a:t>
            </a:r>
            <a:r>
              <a:rPr lang="ru-RU" dirty="0" smtClean="0"/>
              <a:t> </a:t>
            </a:r>
            <a:r>
              <a:rPr lang="ru-RU" dirty="0" err="1" smtClean="0"/>
              <a:t>object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ru-RU" dirty="0" smtClean="0"/>
              <a:t>Для </a:t>
            </a:r>
            <a:r>
              <a:rPr lang="ru-RU" dirty="0" smtClean="0"/>
              <a:t>каждого созданного в ней </a:t>
            </a:r>
            <a:r>
              <a:rPr lang="ru-RU" dirty="0" smtClean="0"/>
              <a:t>потока операционная </a:t>
            </a:r>
            <a:r>
              <a:rPr lang="ru-RU" dirty="0" smtClean="0"/>
              <a:t>система выделяет </a:t>
            </a:r>
            <a:r>
              <a:rPr lang="ru-RU" dirty="0" smtClean="0"/>
              <a:t>и инициализирует </a:t>
            </a:r>
            <a:r>
              <a:rPr lang="ru-RU" dirty="0" smtClean="0"/>
              <a:t>одну из структур данных.</a:t>
            </a:r>
          </a:p>
          <a:p>
            <a:pPr marL="0" indent="0"/>
            <a:r>
              <a:rPr lang="ru-RU" dirty="0" smtClean="0"/>
              <a:t>Набор свойств этой </a:t>
            </a:r>
            <a:r>
              <a:rPr lang="ru-RU" dirty="0" smtClean="0"/>
              <a:t>описывает поток</a:t>
            </a:r>
            <a:r>
              <a:rPr lang="ru-RU" dirty="0" smtClean="0"/>
              <a:t>. Структура содержит также так называемый контекст потока, то есть </a:t>
            </a:r>
            <a:r>
              <a:rPr lang="ru-RU" dirty="0" smtClean="0"/>
              <a:t>блок памяти </a:t>
            </a:r>
            <a:r>
              <a:rPr lang="ru-RU" dirty="0" smtClean="0"/>
              <a:t>с набором регистров процессора</a:t>
            </a:r>
            <a:r>
              <a:rPr lang="ru-RU" dirty="0" smtClean="0"/>
              <a:t>.</a:t>
            </a:r>
          </a:p>
          <a:p>
            <a:pPr marL="0" indent="0"/>
            <a:r>
              <a:rPr lang="ru-RU" dirty="0" smtClean="0"/>
              <a:t> </a:t>
            </a:r>
            <a:r>
              <a:rPr lang="ru-RU" dirty="0" smtClean="0"/>
              <a:t>На машине с процессором </a:t>
            </a:r>
            <a:r>
              <a:rPr lang="ru-RU" dirty="0" smtClean="0"/>
              <a:t>x86 и x64 </a:t>
            </a:r>
            <a:r>
              <a:rPr lang="ru-RU" dirty="0" smtClean="0"/>
              <a:t>контекст потока занимает около </a:t>
            </a:r>
            <a:r>
              <a:rPr lang="ru-RU" dirty="0" smtClean="0"/>
              <a:t>700 и 1240 </a:t>
            </a:r>
            <a:r>
              <a:rPr lang="ru-RU" dirty="0" smtClean="0"/>
              <a:t>байт соответственно.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642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Создание и запуск потоков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557216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ThreadTest</a:t>
            </a: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    static void Main()</a:t>
            </a:r>
            <a:r>
              <a:rPr lang="ru-RU" dirty="0" smtClean="0"/>
              <a:t>    {</a:t>
            </a:r>
          </a:p>
          <a:p>
            <a:pPr>
              <a:buNone/>
            </a:pPr>
            <a:r>
              <a:rPr lang="en-US" dirty="0" smtClean="0"/>
              <a:t>        Thread t = new Thread(new </a:t>
            </a:r>
            <a:r>
              <a:rPr lang="en-US" dirty="0" err="1" smtClean="0"/>
              <a:t>ThreadStart</a:t>
            </a:r>
            <a:r>
              <a:rPr lang="en-US" dirty="0" smtClean="0"/>
              <a:t>(Go));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t.Start</a:t>
            </a:r>
            <a:r>
              <a:rPr lang="ru-RU" dirty="0" smtClean="0"/>
              <a:t>();   </a:t>
            </a:r>
            <a:r>
              <a:rPr lang="ru-RU" dirty="0" smtClean="0">
                <a:solidFill>
                  <a:srgbClr val="00B050"/>
                </a:solidFill>
              </a:rPr>
              <a:t>// Выполнить </a:t>
            </a:r>
            <a:r>
              <a:rPr lang="ru-RU" dirty="0" err="1" smtClean="0">
                <a:solidFill>
                  <a:srgbClr val="00B050"/>
                </a:solidFill>
              </a:rPr>
              <a:t>Go</a:t>
            </a:r>
            <a:r>
              <a:rPr lang="ru-RU" dirty="0" smtClean="0">
                <a:solidFill>
                  <a:srgbClr val="00B050"/>
                </a:solidFill>
              </a:rPr>
              <a:t>() в новом потоке.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Go</a:t>
            </a:r>
            <a:r>
              <a:rPr lang="ru-RU" dirty="0" smtClean="0"/>
              <a:t>();        </a:t>
            </a:r>
            <a:r>
              <a:rPr lang="ru-RU" dirty="0" smtClean="0">
                <a:solidFill>
                  <a:srgbClr val="00B050"/>
                </a:solidFill>
              </a:rPr>
              <a:t>// Одновременно запустить </a:t>
            </a:r>
            <a:r>
              <a:rPr lang="ru-RU" dirty="0" err="1" smtClean="0">
                <a:solidFill>
                  <a:srgbClr val="00B050"/>
                </a:solidFill>
              </a:rPr>
              <a:t>Go</a:t>
            </a:r>
            <a:r>
              <a:rPr lang="ru-RU" dirty="0" smtClean="0">
                <a:solidFill>
                  <a:srgbClr val="00B050"/>
                </a:solidFill>
              </a:rPr>
              <a:t>() в главном потоке.</a:t>
            </a:r>
          </a:p>
          <a:p>
            <a:pPr>
              <a:buNone/>
            </a:pPr>
            <a:r>
              <a:rPr lang="ru-RU" dirty="0" smtClean="0"/>
              <a:t>    }</a:t>
            </a:r>
          </a:p>
          <a:p>
            <a:pPr>
              <a:buNone/>
            </a:pPr>
            <a:r>
              <a:rPr lang="en-US" dirty="0" smtClean="0"/>
              <a:t>    static void Go() { </a:t>
            </a:r>
            <a:r>
              <a:rPr lang="en-US" dirty="0" err="1" smtClean="0"/>
              <a:t>Console.WriteLine</a:t>
            </a:r>
            <a:r>
              <a:rPr lang="en-US" dirty="0" smtClean="0"/>
              <a:t>("hello!"); }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static void Main() </a:t>
            </a: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  Thread t = new Thread(Go); </a:t>
            </a:r>
            <a:r>
              <a:rPr lang="en-US" dirty="0" smtClean="0">
                <a:solidFill>
                  <a:srgbClr val="00B050"/>
                </a:solidFill>
              </a:rPr>
              <a:t>// </a:t>
            </a:r>
            <a:r>
              <a:rPr lang="en-US" dirty="0" err="1" smtClean="0">
                <a:solidFill>
                  <a:srgbClr val="00B050"/>
                </a:solidFill>
              </a:rPr>
              <a:t>Без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явного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использования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ThreadStart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t.Start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ru-RU" dirty="0" smtClean="0"/>
              <a:t>  …}</a:t>
            </a:r>
          </a:p>
          <a:p>
            <a:pPr>
              <a:buNone/>
            </a:pPr>
            <a:r>
              <a:rPr lang="en-US" dirty="0" smtClean="0"/>
              <a:t>static void Go() { ... }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static void Main() </a:t>
            </a: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  Thread t = new Thread(delegate() { </a:t>
            </a:r>
            <a:r>
              <a:rPr lang="en-US" dirty="0" err="1" smtClean="0"/>
              <a:t>Console.WriteLine</a:t>
            </a:r>
            <a:r>
              <a:rPr lang="en-US" dirty="0" smtClean="0"/>
              <a:t>("Hello!"); });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t.Start</a:t>
            </a:r>
            <a:r>
              <a:rPr lang="en-US" dirty="0" smtClean="0"/>
              <a:t>();</a:t>
            </a:r>
            <a:r>
              <a:rPr lang="ru-RU" dirty="0" smtClean="0"/>
              <a:t>}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572428" cy="642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Передача данных в </a:t>
            </a:r>
            <a:r>
              <a:rPr lang="en-US" dirty="0" err="1" smtClean="0"/>
              <a:t>ThreadStart</a:t>
            </a:r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5572164"/>
          </a:xfrm>
        </p:spPr>
        <p:txBody>
          <a:bodyPr>
            <a:normAutofit/>
          </a:bodyPr>
          <a:lstStyle/>
          <a:p>
            <a:r>
              <a:rPr lang="ru-RU" dirty="0" smtClean="0"/>
              <a:t>Допустим, что в рассматриваемом выше примере мы захотим более явно различать вывод каждого из потоков, например, по регистру символов. Можно добиться этого, передавая соответствующий флаг в метод </a:t>
            </a:r>
            <a:r>
              <a:rPr lang="ru-RU" b="1" dirty="0" err="1" smtClean="0"/>
              <a:t>Go</a:t>
            </a:r>
            <a:r>
              <a:rPr lang="ru-RU" b="1" dirty="0" smtClean="0"/>
              <a:t>()</a:t>
            </a:r>
            <a:r>
              <a:rPr lang="ru-RU" dirty="0" smtClean="0"/>
              <a:t>, но в этом случае нельзя использовать делегат </a:t>
            </a:r>
            <a:r>
              <a:rPr lang="ru-RU" b="1" dirty="0" err="1" smtClean="0"/>
              <a:t>ThreadStart</a:t>
            </a:r>
            <a:r>
              <a:rPr lang="ru-RU" dirty="0" smtClean="0"/>
              <a:t>, так он не принимает аргументов.</a:t>
            </a:r>
          </a:p>
          <a:p>
            <a:r>
              <a:rPr lang="ru-RU" dirty="0" smtClean="0"/>
              <a:t>.NET </a:t>
            </a:r>
            <a:r>
              <a:rPr lang="ru-RU" dirty="0" err="1" smtClean="0"/>
              <a:t>Framework</a:t>
            </a:r>
            <a:r>
              <a:rPr lang="ru-RU" dirty="0" smtClean="0"/>
              <a:t> определяет другую версию делегата – </a:t>
            </a:r>
            <a:r>
              <a:rPr lang="ru-RU" b="1" dirty="0" err="1" smtClean="0"/>
              <a:t>ParameterizedThreadStart</a:t>
            </a:r>
            <a:r>
              <a:rPr lang="ru-RU" dirty="0" smtClean="0"/>
              <a:t>, которая может принимать один аргумент:</a:t>
            </a:r>
          </a:p>
          <a:p>
            <a:pPr>
              <a:buNone/>
            </a:pPr>
            <a:r>
              <a:rPr lang="ru-RU" dirty="0" err="1" smtClean="0"/>
              <a:t>public</a:t>
            </a:r>
            <a:r>
              <a:rPr lang="ru-RU" dirty="0" smtClean="0"/>
              <a:t> </a:t>
            </a:r>
            <a:r>
              <a:rPr lang="ru-RU" dirty="0" err="1" smtClean="0"/>
              <a:t>delegate</a:t>
            </a:r>
            <a:r>
              <a:rPr lang="ru-RU" dirty="0" smtClean="0"/>
              <a:t> </a:t>
            </a:r>
            <a:r>
              <a:rPr lang="ru-RU" dirty="0" err="1" smtClean="0"/>
              <a:t>void</a:t>
            </a:r>
            <a:r>
              <a:rPr lang="ru-RU" dirty="0" smtClean="0"/>
              <a:t> </a:t>
            </a:r>
            <a:r>
              <a:rPr lang="ru-RU" dirty="0" err="1" smtClean="0"/>
              <a:t>ParameterizedThreadStart</a:t>
            </a:r>
            <a:r>
              <a:rPr lang="ru-RU" dirty="0" smtClean="0"/>
              <a:t>(</a:t>
            </a:r>
            <a:r>
              <a:rPr lang="ru-RU" dirty="0" err="1" smtClean="0"/>
              <a:t>object</a:t>
            </a:r>
            <a:r>
              <a:rPr lang="ru-RU" dirty="0" smtClean="0"/>
              <a:t> </a:t>
            </a:r>
            <a:r>
              <a:rPr lang="ru-RU" dirty="0" err="1" smtClean="0"/>
              <a:t>obj</a:t>
            </a:r>
            <a:r>
              <a:rPr lang="ru-RU" dirty="0" smtClean="0"/>
              <a:t>);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572428" cy="642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Передача данных в </a:t>
            </a:r>
            <a:r>
              <a:rPr lang="en-US" dirty="0" err="1" smtClean="0"/>
              <a:t>ThreadStart</a:t>
            </a:r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55721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ThreadTest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    static void Main()</a:t>
            </a:r>
          </a:p>
          <a:p>
            <a:pPr>
              <a:buNone/>
            </a:pPr>
            <a:r>
              <a:rPr lang="ru-RU" dirty="0" smtClean="0"/>
              <a:t>    {</a:t>
            </a:r>
          </a:p>
          <a:p>
            <a:pPr>
              <a:buNone/>
            </a:pPr>
            <a:r>
              <a:rPr lang="en-US" dirty="0" smtClean="0"/>
              <a:t>        Thread t = new Thread(Go);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t.Start</a:t>
            </a:r>
            <a:r>
              <a:rPr lang="en-US" dirty="0" smtClean="0"/>
              <a:t>(true);             </a:t>
            </a:r>
            <a:r>
              <a:rPr lang="en-US" dirty="0" smtClean="0">
                <a:solidFill>
                  <a:srgbClr val="00B050"/>
                </a:solidFill>
              </a:rPr>
              <a:t>// == Go(true) </a:t>
            </a:r>
          </a:p>
          <a:p>
            <a:pPr>
              <a:buNone/>
            </a:pPr>
            <a:r>
              <a:rPr lang="en-US" dirty="0" smtClean="0"/>
              <a:t>        Go(false);</a:t>
            </a:r>
          </a:p>
          <a:p>
            <a:pPr>
              <a:buNone/>
            </a:pPr>
            <a:r>
              <a:rPr lang="ru-RU" dirty="0" smtClean="0"/>
              <a:t>    }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    static void Go(object </a:t>
            </a:r>
            <a:r>
              <a:rPr lang="en-US" dirty="0" err="1" smtClean="0"/>
              <a:t>upperCase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ru-RU" dirty="0" smtClean="0"/>
              <a:t>    {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bool</a:t>
            </a:r>
            <a:r>
              <a:rPr lang="en-US" dirty="0" smtClean="0"/>
              <a:t> upper = (</a:t>
            </a:r>
            <a:r>
              <a:rPr lang="en-US" dirty="0" err="1" smtClean="0"/>
              <a:t>bool</a:t>
            </a:r>
            <a:r>
              <a:rPr lang="en-US" dirty="0" smtClean="0"/>
              <a:t>)</a:t>
            </a:r>
            <a:r>
              <a:rPr lang="en-US" dirty="0" err="1" smtClean="0"/>
              <a:t>upperCase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Console.WriteLine</a:t>
            </a:r>
            <a:r>
              <a:rPr lang="en-US" dirty="0" smtClean="0"/>
              <a:t>(upper ? "HELLO!" : "hello!");</a:t>
            </a:r>
          </a:p>
          <a:p>
            <a:pPr>
              <a:buNone/>
            </a:pPr>
            <a:r>
              <a:rPr lang="ru-RU" dirty="0" smtClean="0"/>
              <a:t>    }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572428" cy="642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Передача данных в </a:t>
            </a:r>
            <a:r>
              <a:rPr lang="en-US" dirty="0" err="1" smtClean="0"/>
              <a:t>ThreadStart</a:t>
            </a:r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55721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Особенность использования </a:t>
            </a:r>
            <a:r>
              <a:rPr lang="ru-RU" b="1" dirty="0" err="1" smtClean="0"/>
              <a:t>ParameterizedThreadStart</a:t>
            </a:r>
            <a:r>
              <a:rPr lang="ru-RU" b="1" dirty="0" smtClean="0"/>
              <a:t> </a:t>
            </a:r>
            <a:r>
              <a:rPr lang="ru-RU" dirty="0" smtClean="0"/>
              <a:t>состоит в том, что перед использованием нужно привести аргумент из типа </a:t>
            </a:r>
            <a:r>
              <a:rPr lang="ru-RU" b="1" dirty="0" err="1" smtClean="0"/>
              <a:t>object</a:t>
            </a:r>
            <a:r>
              <a:rPr lang="ru-RU" dirty="0" smtClean="0"/>
              <a:t> к нужному типу (в данном случае </a:t>
            </a:r>
            <a:r>
              <a:rPr lang="ru-RU" b="1" dirty="0" err="1" smtClean="0"/>
              <a:t>bool</a:t>
            </a:r>
            <a:r>
              <a:rPr lang="ru-RU" dirty="0" smtClean="0"/>
              <a:t>). К тому же существует только версия, принимающая единственный аргумент.</a:t>
            </a:r>
          </a:p>
          <a:p>
            <a:r>
              <a:rPr lang="ru-RU" dirty="0" smtClean="0"/>
              <a:t>В качестве альтернативы можно использовать анонимный метод:</a:t>
            </a:r>
          </a:p>
          <a:p>
            <a:pPr>
              <a:buNone/>
            </a:pPr>
            <a:r>
              <a:rPr lang="en-US" dirty="0" smtClean="0"/>
              <a:t>static void Main() </a:t>
            </a: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  Thread t = new Thread(delegate(){ </a:t>
            </a:r>
            <a:r>
              <a:rPr lang="en-US" dirty="0" err="1" smtClean="0"/>
              <a:t>WriteText</a:t>
            </a:r>
            <a:r>
              <a:rPr lang="en-US" dirty="0" smtClean="0"/>
              <a:t>("Hello"); });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t.Start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en-US" dirty="0" smtClean="0"/>
              <a:t>static void </a:t>
            </a:r>
            <a:r>
              <a:rPr lang="en-US" dirty="0" err="1" smtClean="0"/>
              <a:t>WriteText</a:t>
            </a:r>
            <a:r>
              <a:rPr lang="en-US" dirty="0" smtClean="0"/>
              <a:t>(string text) {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		</a:t>
            </a:r>
            <a:r>
              <a:rPr lang="en-US" dirty="0" err="1" smtClean="0"/>
              <a:t>Console.WriteLine</a:t>
            </a:r>
            <a:r>
              <a:rPr lang="en-US" dirty="0" smtClean="0"/>
              <a:t>(text); }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572428" cy="642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Передача данных в </a:t>
            </a:r>
            <a:r>
              <a:rPr lang="en-US" dirty="0" err="1" smtClean="0"/>
              <a:t>ThreadStart</a:t>
            </a:r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557216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Удобство состоит в том, что нужный метод (в данном случае </a:t>
            </a:r>
            <a:r>
              <a:rPr lang="ru-RU" sz="2000" b="1" dirty="0" err="1" smtClean="0"/>
              <a:t>WriteText</a:t>
            </a:r>
            <a:r>
              <a:rPr lang="ru-RU" sz="2000" dirty="0" smtClean="0"/>
              <a:t>) можно вызвать с любым количеством аргументов и безо всякого приведения типов.</a:t>
            </a:r>
          </a:p>
          <a:p>
            <a:r>
              <a:rPr lang="ru-RU" sz="2000" dirty="0" smtClean="0"/>
              <a:t> Однако нужно принять во внимание особенность семантики анонимных методов, связанную с внешней переменной, которая становится очевидной в следующем примере:</a:t>
            </a:r>
          </a:p>
          <a:p>
            <a:pPr>
              <a:buNone/>
            </a:pPr>
            <a:r>
              <a:rPr lang="en-US" sz="2000" dirty="0" smtClean="0"/>
              <a:t>static void Main() </a:t>
            </a:r>
          </a:p>
          <a:p>
            <a:pPr>
              <a:buNone/>
            </a:pPr>
            <a:r>
              <a:rPr lang="ru-RU" sz="2000" dirty="0" smtClean="0"/>
              <a:t>{</a:t>
            </a:r>
          </a:p>
          <a:p>
            <a:pPr>
              <a:buNone/>
            </a:pPr>
            <a:r>
              <a:rPr lang="en-US" sz="2000" dirty="0" smtClean="0"/>
              <a:t>  string text = </a:t>
            </a:r>
            <a:r>
              <a:rPr lang="en-US" sz="2000" dirty="0" smtClean="0">
                <a:solidFill>
                  <a:srgbClr val="FF0000"/>
                </a:solidFill>
              </a:rPr>
              <a:t>"Before"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  Thread t = new Thread(delegate() { </a:t>
            </a:r>
            <a:r>
              <a:rPr lang="en-US" sz="2000" dirty="0" err="1" smtClean="0"/>
              <a:t>WriteText</a:t>
            </a:r>
            <a:r>
              <a:rPr lang="en-US" sz="2000" dirty="0" smtClean="0"/>
              <a:t>(text); });</a:t>
            </a:r>
          </a:p>
          <a:p>
            <a:pPr>
              <a:buNone/>
            </a:pPr>
            <a:r>
              <a:rPr lang="en-US" sz="2000" dirty="0" smtClean="0"/>
              <a:t>  text = </a:t>
            </a:r>
            <a:r>
              <a:rPr lang="en-US" sz="2000" dirty="0" smtClean="0">
                <a:solidFill>
                  <a:srgbClr val="FF0000"/>
                </a:solidFill>
              </a:rPr>
              <a:t>"After"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t.Start</a:t>
            </a:r>
            <a:r>
              <a:rPr lang="en-US" sz="2000" dirty="0" smtClean="0"/>
              <a:t>();</a:t>
            </a:r>
          </a:p>
          <a:p>
            <a:pPr>
              <a:buNone/>
            </a:pPr>
            <a:r>
              <a:rPr lang="ru-RU" sz="2000" dirty="0" smtClean="0"/>
              <a:t>}</a:t>
            </a:r>
          </a:p>
          <a:p>
            <a:pPr>
              <a:buNone/>
            </a:pPr>
            <a:r>
              <a:rPr lang="en-US" sz="2000" dirty="0" smtClean="0"/>
              <a:t>static void </a:t>
            </a:r>
            <a:r>
              <a:rPr lang="en-US" sz="2000" dirty="0" err="1" smtClean="0"/>
              <a:t>WriteText</a:t>
            </a:r>
            <a:r>
              <a:rPr lang="en-US" sz="2000" dirty="0" smtClean="0"/>
              <a:t>(string text) { </a:t>
            </a:r>
            <a:r>
              <a:rPr lang="en-US" sz="2000" dirty="0" err="1" smtClean="0"/>
              <a:t>Console.WriteLine</a:t>
            </a:r>
            <a:r>
              <a:rPr lang="en-US" sz="2000" dirty="0" smtClean="0"/>
              <a:t>(text); }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Выведется </a:t>
            </a:r>
            <a:r>
              <a:rPr lang="en-US" sz="2000" dirty="0" smtClean="0">
                <a:solidFill>
                  <a:srgbClr val="FF0000"/>
                </a:solidFill>
              </a:rPr>
              <a:t>After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572428" cy="642934"/>
          </a:xfrm>
        </p:spPr>
        <p:txBody>
          <a:bodyPr>
            <a:normAutofit/>
          </a:bodyPr>
          <a:lstStyle/>
          <a:p>
            <a:r>
              <a:rPr lang="ru-RU" dirty="0" smtClean="0"/>
              <a:t>Именование потоков</a:t>
            </a:r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55721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Поток можно поименовать, используя свойство </a:t>
            </a:r>
            <a:r>
              <a:rPr lang="ru-RU" b="1" dirty="0" err="1" smtClean="0"/>
              <a:t>Name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Это предоставляет большое удобство при отладке: имена потоков можно вывести в </a:t>
            </a:r>
            <a:r>
              <a:rPr lang="ru-RU" b="1" dirty="0" err="1" smtClean="0"/>
              <a:t>Console.WriteLine</a:t>
            </a:r>
            <a:r>
              <a:rPr lang="ru-RU" dirty="0" smtClean="0"/>
              <a:t> и увидеть в окне </a:t>
            </a:r>
            <a:r>
              <a:rPr lang="ru-RU" i="1" dirty="0" err="1" smtClean="0"/>
              <a:t>Debug</a:t>
            </a:r>
            <a:r>
              <a:rPr lang="ru-RU" i="1" dirty="0" smtClean="0"/>
              <a:t> – </a:t>
            </a:r>
            <a:r>
              <a:rPr lang="ru-RU" i="1" dirty="0" err="1" smtClean="0"/>
              <a:t>Threads</a:t>
            </a:r>
            <a:r>
              <a:rPr lang="ru-RU" dirty="0" smtClean="0"/>
              <a:t> в </a:t>
            </a:r>
            <a:r>
              <a:rPr lang="ru-RU" dirty="0" err="1" smtClean="0"/>
              <a:t>Microsoft</a:t>
            </a:r>
            <a:r>
              <a:rPr lang="ru-RU" dirty="0" smtClean="0"/>
              <a:t> </a:t>
            </a:r>
            <a:r>
              <a:rPr lang="ru-RU" dirty="0" err="1" smtClean="0"/>
              <a:t>Visual</a:t>
            </a:r>
            <a:r>
              <a:rPr lang="ru-RU" dirty="0" smtClean="0"/>
              <a:t> </a:t>
            </a:r>
            <a:r>
              <a:rPr lang="ru-RU" dirty="0" err="1" smtClean="0"/>
              <a:t>Studio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Имя потоку может быть назначено в любой момент, но только один раз – при попытке изменить его будет сгенерировано исключение.</a:t>
            </a:r>
          </a:p>
          <a:p>
            <a:r>
              <a:rPr lang="ru-RU" dirty="0" smtClean="0"/>
              <a:t>Главному потоку приложения также можно назначить имя – в следующем примере доступ к главному потоку осуществляется через статическое свойство </a:t>
            </a:r>
            <a:r>
              <a:rPr lang="ru-RU" b="1" dirty="0" err="1" smtClean="0"/>
              <a:t>CurrentThread</a:t>
            </a:r>
            <a:r>
              <a:rPr lang="ru-RU" dirty="0" smtClean="0"/>
              <a:t> класса </a:t>
            </a:r>
            <a:r>
              <a:rPr lang="ru-RU" b="1" dirty="0" err="1" smtClean="0"/>
              <a:t>Thread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642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Обзор и ключевые понятия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55721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ThreadNaming</a:t>
            </a: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    static void Main()</a:t>
            </a:r>
            <a:r>
              <a:rPr lang="ru-RU" dirty="0" smtClean="0"/>
              <a:t>    {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Thread.CurrentThread.Name</a:t>
            </a:r>
            <a:r>
              <a:rPr lang="en-US" dirty="0" smtClean="0"/>
              <a:t> = "main";</a:t>
            </a:r>
          </a:p>
          <a:p>
            <a:pPr>
              <a:buNone/>
            </a:pPr>
            <a:r>
              <a:rPr lang="en-US" dirty="0" smtClean="0"/>
              <a:t>        Thread worker = new Thread(Go);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worker.Name</a:t>
            </a:r>
            <a:r>
              <a:rPr lang="en-US" dirty="0" smtClean="0"/>
              <a:t> = "worker";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worker.Start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    Go();</a:t>
            </a:r>
            <a:r>
              <a:rPr lang="ru-RU" dirty="0" smtClean="0"/>
              <a:t>    }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    static void Go()</a:t>
            </a:r>
          </a:p>
          <a:p>
            <a:pPr>
              <a:buNone/>
            </a:pPr>
            <a:r>
              <a:rPr lang="ru-RU" dirty="0" smtClean="0"/>
              <a:t>    {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Console.WriteLine</a:t>
            </a:r>
            <a:r>
              <a:rPr lang="en-US" dirty="0" smtClean="0"/>
              <a:t>("Hello from " + </a:t>
            </a:r>
            <a:r>
              <a:rPr lang="en-US" dirty="0" err="1" smtClean="0"/>
              <a:t>Thread.CurrentThread.Name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ru-RU" dirty="0" smtClean="0"/>
              <a:t>    }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err="1" smtClean="0"/>
              <a:t>Консольный</a:t>
            </a:r>
            <a:r>
              <a:rPr lang="en-US" dirty="0" smtClean="0"/>
              <a:t> </a:t>
            </a:r>
            <a:r>
              <a:rPr lang="en-US" dirty="0" err="1" smtClean="0"/>
              <a:t>вывод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Hello from main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Hello from worker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642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и фоновые потоки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557216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 умолчанию потоки создаются как основные, что означает, что приложение не будет завершено, пока один из таких потоков будет исполняться.</a:t>
            </a:r>
          </a:p>
          <a:p>
            <a:r>
              <a:rPr lang="ru-RU" dirty="0" smtClean="0"/>
              <a:t> C# также поддерживает фоновые потоки, они не продлевают жизнь приложению, а завершаются сразу же, как только все основные потоки будут завершены.</a:t>
            </a:r>
          </a:p>
          <a:p>
            <a:r>
              <a:rPr lang="ru-RU" b="1" dirty="0" smtClean="0"/>
              <a:t>ПРИМЕЧАНИЕ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Изменение статуса потока с основного на фоновый не изменяет его приоритет или статус в планировщике потоков.</a:t>
            </a:r>
          </a:p>
          <a:p>
            <a:r>
              <a:rPr lang="ru-RU" dirty="0" smtClean="0"/>
              <a:t>Статус потока переключается с основного на фоновый при помощи свойства </a:t>
            </a:r>
            <a:r>
              <a:rPr lang="ru-RU" b="1" dirty="0" err="1" smtClean="0"/>
              <a:t>IsBackground</a:t>
            </a:r>
            <a:r>
              <a:rPr lang="ru-RU" dirty="0" smtClean="0"/>
              <a:t>, как показано в следующем примере: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642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и фоновые потоки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55721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PriorityTest</a:t>
            </a: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   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</a:t>
            </a:r>
            <a:r>
              <a:rPr lang="ru-RU" dirty="0" smtClean="0"/>
              <a:t> {</a:t>
            </a:r>
          </a:p>
          <a:p>
            <a:pPr>
              <a:buNone/>
            </a:pPr>
            <a:r>
              <a:rPr lang="en-US" dirty="0" smtClean="0"/>
              <a:t>        Thread worker = new Thread(delegate() { </a:t>
            </a:r>
            <a:r>
              <a:rPr lang="ru-RU" dirty="0" smtClean="0"/>
              <a:t>					</a:t>
            </a:r>
            <a:r>
              <a:rPr lang="en-US" dirty="0" err="1" smtClean="0"/>
              <a:t>Console.ReadLine</a:t>
            </a:r>
            <a:r>
              <a:rPr lang="en-US" dirty="0" smtClean="0"/>
              <a:t>(); });</a:t>
            </a:r>
          </a:p>
          <a:p>
            <a:pPr>
              <a:buNone/>
            </a:pPr>
            <a:r>
              <a:rPr lang="en-US" dirty="0" smtClean="0"/>
              <a:t>        if (</a:t>
            </a:r>
            <a:r>
              <a:rPr lang="en-US" dirty="0" err="1" smtClean="0"/>
              <a:t>args.Length</a:t>
            </a:r>
            <a:r>
              <a:rPr lang="en-US" dirty="0" smtClean="0"/>
              <a:t> &gt; 0)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worker.IsBackground</a:t>
            </a:r>
            <a:r>
              <a:rPr lang="en-US" dirty="0" smtClean="0"/>
              <a:t> = true;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worker.Start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ru-RU" dirty="0" smtClean="0"/>
              <a:t>    }}</a:t>
            </a:r>
          </a:p>
          <a:p>
            <a:endParaRPr lang="ru-RU" dirty="0" smtClean="0"/>
          </a:p>
          <a:p>
            <a:r>
              <a:rPr lang="ru-RU" dirty="0" smtClean="0"/>
              <a:t>Если программа вызывается без аргументов, рабочий поток выполняется по умолчанию как основной поток и ожидает на </a:t>
            </a:r>
            <a:r>
              <a:rPr lang="ru-RU" b="1" dirty="0" err="1" smtClean="0"/>
              <a:t>ReadLine</a:t>
            </a:r>
            <a:r>
              <a:rPr lang="ru-RU" dirty="0" smtClean="0"/>
              <a:t>, пока пользователь не нажмет </a:t>
            </a:r>
            <a:r>
              <a:rPr lang="ru-RU" dirty="0" err="1" smtClean="0"/>
              <a:t>Enter</a:t>
            </a:r>
            <a:r>
              <a:rPr lang="ru-RU" dirty="0" smtClean="0"/>
              <a:t>. Тем временем главный поток завершается, но приложение продолжает исполняться, так как рабочий поток еще жив.</a:t>
            </a:r>
          </a:p>
          <a:p>
            <a:r>
              <a:rPr lang="ru-RU" dirty="0" smtClean="0"/>
              <a:t>Если же программу запустить с аргументами командной строки, рабочий поток получит статус фонового и программа завершится практически сразу после завершения главного потока, с уничтожением потока, ожидающего ввода пользователя с помощью метода </a:t>
            </a:r>
            <a:r>
              <a:rPr lang="ru-RU" b="1" dirty="0" err="1" smtClean="0"/>
              <a:t>ReadLine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642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и фоновые потоки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55721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Когда фоновый поток завершается таким способом, все блоки </a:t>
            </a:r>
            <a:r>
              <a:rPr lang="ru-RU" b="1" dirty="0" err="1" smtClean="0"/>
              <a:t>finally</a:t>
            </a:r>
            <a:r>
              <a:rPr lang="ru-RU" dirty="0" smtClean="0"/>
              <a:t> внутри потока игнорируются. Поскольку невыполнение кода в </a:t>
            </a:r>
            <a:r>
              <a:rPr lang="ru-RU" b="1" dirty="0" err="1" smtClean="0"/>
              <a:t>finally</a:t>
            </a:r>
            <a:r>
              <a:rPr lang="ru-RU" dirty="0" smtClean="0"/>
              <a:t> обычно нежелательно, будет правильно ожидать завершения всех фоновых потоков перед выходом из программы, назначив нужный таймаут (при помощи </a:t>
            </a:r>
            <a:r>
              <a:rPr lang="ru-RU" b="1" dirty="0" err="1" smtClean="0"/>
              <a:t>Thread.Join</a:t>
            </a:r>
            <a:r>
              <a:rPr lang="ru-RU" dirty="0" smtClean="0"/>
              <a:t>). Если по каким-то причинам рабочий поток не завершается за выделенное время, можно попытаться аварийно завершить его (</a:t>
            </a:r>
            <a:r>
              <a:rPr lang="ru-RU" b="1" dirty="0" err="1" smtClean="0"/>
              <a:t>Thread.Abort</a:t>
            </a:r>
            <a:r>
              <a:rPr lang="ru-RU" dirty="0" smtClean="0"/>
              <a:t>), а если и это не получится, позволить умереть ему вместе с процессом (также не помешает записать информацию о проблеме в лог).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8001024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БЛок</a:t>
            </a:r>
            <a:r>
              <a:rPr lang="ru-RU" dirty="0" smtClean="0"/>
              <a:t> </a:t>
            </a:r>
            <a:r>
              <a:rPr lang="ru-RU" dirty="0" smtClean="0"/>
              <a:t>окружения потока (</a:t>
            </a:r>
            <a:r>
              <a:rPr lang="en-US" dirty="0" smtClean="0"/>
              <a:t>Thread Environment Block, TEB).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/>
            <a:r>
              <a:rPr lang="ru-RU" dirty="0" smtClean="0"/>
              <a:t>Это место в </a:t>
            </a:r>
            <a:r>
              <a:rPr lang="ru-RU" dirty="0" smtClean="0"/>
              <a:t>памяти</a:t>
            </a:r>
            <a:r>
              <a:rPr lang="ru-RU" dirty="0" smtClean="0"/>
              <a:t>, выделенное и инициализированное в пользовательском режиме (</a:t>
            </a:r>
            <a:r>
              <a:rPr lang="ru-RU" dirty="0" smtClean="0"/>
              <a:t>адресное пространство</a:t>
            </a:r>
            <a:r>
              <a:rPr lang="ru-RU" dirty="0" smtClean="0"/>
              <a:t>, к которому имеет быстрый доступ код приложений). Этот </a:t>
            </a:r>
            <a:r>
              <a:rPr lang="ru-RU" dirty="0" smtClean="0"/>
              <a:t>блок занимает </a:t>
            </a:r>
            <a:r>
              <a:rPr lang="ru-RU" dirty="0" smtClean="0"/>
              <a:t>одну страницу памяти (4 Кбайт для процессоров x86, </a:t>
            </a:r>
            <a:r>
              <a:rPr lang="ru-RU" dirty="0" smtClean="0"/>
              <a:t>x64).</a:t>
            </a:r>
            <a:endParaRPr lang="ru-RU" dirty="0" smtClean="0"/>
          </a:p>
          <a:p>
            <a:pPr marL="0" indent="0" algn="just"/>
            <a:r>
              <a:rPr lang="ru-RU" dirty="0" smtClean="0"/>
              <a:t>Он содержит заголовок цепочки обработки исключений. Каждый блок </a:t>
            </a:r>
            <a:r>
              <a:rPr lang="ru-RU" dirty="0" err="1" smtClean="0"/>
              <a:t>try</a:t>
            </a:r>
            <a:r>
              <a:rPr lang="ru-RU" dirty="0" smtClean="0"/>
              <a:t>, в </a:t>
            </a:r>
            <a:r>
              <a:rPr lang="ru-RU" dirty="0" smtClean="0"/>
              <a:t>который входит поток, вставляет свой узел в начало цепочки. Когда поток </a:t>
            </a:r>
            <a:r>
              <a:rPr lang="ru-RU" dirty="0" smtClean="0"/>
              <a:t>выходит </a:t>
            </a:r>
            <a:r>
              <a:rPr lang="ru-RU" dirty="0" smtClean="0"/>
              <a:t>из блока </a:t>
            </a:r>
            <a:r>
              <a:rPr lang="ru-RU" dirty="0" err="1" smtClean="0"/>
              <a:t>try</a:t>
            </a:r>
            <a:r>
              <a:rPr lang="ru-RU" dirty="0" smtClean="0"/>
              <a:t>, узел из цепочки удаляется</a:t>
            </a:r>
            <a:r>
              <a:rPr lang="ru-RU" dirty="0" smtClean="0"/>
              <a:t>.</a:t>
            </a:r>
          </a:p>
          <a:p>
            <a:pPr marL="0" indent="0" algn="just"/>
            <a:r>
              <a:rPr lang="ru-RU" dirty="0" smtClean="0"/>
              <a:t> </a:t>
            </a:r>
            <a:r>
              <a:rPr lang="ru-RU" dirty="0" smtClean="0"/>
              <a:t>Также TEB содержит </a:t>
            </a:r>
            <a:r>
              <a:rPr lang="ru-RU" dirty="0" smtClean="0"/>
              <a:t>локальное хранилище </a:t>
            </a:r>
            <a:r>
              <a:rPr lang="ru-RU" dirty="0" smtClean="0"/>
              <a:t>данных для потока и некоторые структуры данных, </a:t>
            </a:r>
            <a:r>
              <a:rPr lang="ru-RU" dirty="0" smtClean="0"/>
              <a:t>используемые интерфейсом </a:t>
            </a:r>
            <a:r>
              <a:rPr lang="ru-RU" dirty="0" smtClean="0"/>
              <a:t>графических устройств (GDI) и графикой </a:t>
            </a:r>
            <a:r>
              <a:rPr lang="ru-RU" dirty="0" err="1" smtClean="0"/>
              <a:t>OpenGL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642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и фоновые потоки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557216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Превращение рабочего потока в фоновый может быть последним шансом завершить приложение, так как не умирающий основной поток не даст приложению завершиться.</a:t>
            </a:r>
          </a:p>
          <a:p>
            <a:r>
              <a:rPr lang="ru-RU" dirty="0" smtClean="0"/>
              <a:t> Зависший основной поток особенно коварен в приложениях </a:t>
            </a:r>
            <a:r>
              <a:rPr lang="ru-RU" dirty="0" err="1" smtClean="0"/>
              <a:t>Windows</a:t>
            </a:r>
            <a:r>
              <a:rPr lang="ru-RU" dirty="0" smtClean="0"/>
              <a:t> </a:t>
            </a:r>
            <a:r>
              <a:rPr lang="ru-RU" dirty="0" err="1" smtClean="0"/>
              <a:t>Forms</a:t>
            </a:r>
            <a:r>
              <a:rPr lang="ru-RU" dirty="0" smtClean="0"/>
              <a:t>, так как приложение завершается, когда завершается его главный поток (по крайней мере, для пользователя), но его процесс продолжает выполняться.</a:t>
            </a:r>
          </a:p>
          <a:p>
            <a:r>
              <a:rPr lang="ru-RU" dirty="0" smtClean="0"/>
              <a:t> В диспетчере задач оно исчезнет из списка приложений, хотя имя его исполняемого файла останется в списке исполняющихся процессов.</a:t>
            </a:r>
          </a:p>
          <a:p>
            <a:r>
              <a:rPr lang="ru-RU" dirty="0" smtClean="0"/>
              <a:t> Пока пользователь не найдет и не прибьет его, процесс продолжит потреблять ресурсы и, возможно, будет препятствовать запуску или нормальному функционированию вновь запущенного экземпляра приложения.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642934"/>
          </a:xfrm>
        </p:spPr>
        <p:txBody>
          <a:bodyPr>
            <a:normAutofit/>
          </a:bodyPr>
          <a:lstStyle/>
          <a:p>
            <a:r>
              <a:rPr lang="ru-RU" dirty="0" smtClean="0"/>
              <a:t>Приоритеты потоков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5572164"/>
          </a:xfrm>
        </p:spPr>
        <p:txBody>
          <a:bodyPr>
            <a:normAutofit/>
          </a:bodyPr>
          <a:lstStyle/>
          <a:p>
            <a:r>
              <a:rPr lang="ru-RU" dirty="0" smtClean="0"/>
              <a:t>Свойство </a:t>
            </a:r>
            <a:r>
              <a:rPr lang="ru-RU" b="1" dirty="0" err="1" smtClean="0"/>
              <a:t>Priority</a:t>
            </a:r>
            <a:r>
              <a:rPr lang="ru-RU" dirty="0" smtClean="0"/>
              <a:t> определяет, сколько времени на исполнение будет выделено потоку относительно других потоков того же процесса. Существует 5 градаций приоритета потока: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enum</a:t>
            </a:r>
            <a:r>
              <a:rPr lang="ru-RU" dirty="0" smtClean="0"/>
              <a:t> </a:t>
            </a:r>
            <a:r>
              <a:rPr lang="ru-RU" dirty="0" err="1" smtClean="0"/>
              <a:t>ThreadPriority</a:t>
            </a:r>
            <a:r>
              <a:rPr lang="ru-RU" dirty="0" smtClean="0"/>
              <a:t> { </a:t>
            </a:r>
            <a:r>
              <a:rPr lang="ru-RU" dirty="0" err="1" smtClean="0"/>
              <a:t>Lowest</a:t>
            </a:r>
            <a:r>
              <a:rPr lang="ru-RU" dirty="0" smtClean="0"/>
              <a:t>, </a:t>
            </a:r>
            <a:r>
              <a:rPr lang="ru-RU" dirty="0" err="1" smtClean="0"/>
              <a:t>BelowNormal</a:t>
            </a:r>
            <a:r>
              <a:rPr lang="ru-RU" dirty="0" smtClean="0"/>
              <a:t>, </a:t>
            </a:r>
            <a:r>
              <a:rPr lang="ru-RU" dirty="0" err="1" smtClean="0"/>
              <a:t>Normal</a:t>
            </a:r>
            <a:r>
              <a:rPr lang="ru-RU" dirty="0" smtClean="0"/>
              <a:t>, </a:t>
            </a:r>
            <a:r>
              <a:rPr lang="ru-RU" dirty="0" err="1" smtClean="0"/>
              <a:t>AboveNormal</a:t>
            </a:r>
            <a:r>
              <a:rPr lang="ru-RU" dirty="0" smtClean="0"/>
              <a:t>, </a:t>
            </a:r>
            <a:r>
              <a:rPr lang="ru-RU" dirty="0" err="1" smtClean="0"/>
              <a:t>Highest</a:t>
            </a:r>
            <a:r>
              <a:rPr lang="ru-RU" dirty="0" smtClean="0"/>
              <a:t> }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Значение приоритета становится существенным, когда одновременно исполняются несколько потоков.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642934"/>
          </a:xfrm>
        </p:spPr>
        <p:txBody>
          <a:bodyPr>
            <a:normAutofit/>
          </a:bodyPr>
          <a:lstStyle/>
          <a:p>
            <a:r>
              <a:rPr lang="ru-RU" dirty="0" smtClean="0"/>
              <a:t>Приоритеты потоков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5572164"/>
          </a:xfrm>
        </p:spPr>
        <p:txBody>
          <a:bodyPr>
            <a:normAutofit/>
          </a:bodyPr>
          <a:lstStyle/>
          <a:p>
            <a:r>
              <a:rPr lang="ru-RU" dirty="0" smtClean="0"/>
              <a:t>Установка приоритета потока на максимум еще не означает работу в реальном времени (</a:t>
            </a:r>
            <a:r>
              <a:rPr lang="ru-RU" dirty="0" err="1" smtClean="0"/>
              <a:t>real-time</a:t>
            </a:r>
            <a:r>
              <a:rPr lang="ru-RU" dirty="0" smtClean="0"/>
              <a:t>), так как существуют еще приоритет процесса приложения.</a:t>
            </a:r>
          </a:p>
          <a:p>
            <a:r>
              <a:rPr lang="ru-RU" dirty="0" smtClean="0"/>
              <a:t> Чтобы работать в реальном времени, нужно использовать класс </a:t>
            </a:r>
            <a:r>
              <a:rPr lang="ru-RU" b="1" dirty="0" err="1" smtClean="0"/>
              <a:t>Process</a:t>
            </a:r>
            <a:r>
              <a:rPr lang="ru-RU" dirty="0" smtClean="0"/>
              <a:t> из пространства имен </a:t>
            </a:r>
            <a:r>
              <a:rPr lang="ru-RU" b="1" dirty="0" err="1" smtClean="0"/>
              <a:t>System.Diagnostics</a:t>
            </a:r>
            <a:r>
              <a:rPr lang="ru-RU" dirty="0" smtClean="0"/>
              <a:t> для поднятия приоритета процесса: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err="1" smtClean="0"/>
              <a:t>Process.GetCurrentProcess</a:t>
            </a:r>
            <a:r>
              <a:rPr lang="ru-RU" dirty="0" smtClean="0"/>
              <a:t>().</a:t>
            </a:r>
            <a:r>
              <a:rPr lang="ru-RU" dirty="0" err="1" smtClean="0"/>
              <a:t>PriorityClass</a:t>
            </a:r>
            <a:r>
              <a:rPr lang="ru-RU" dirty="0" smtClean="0"/>
              <a:t> = </a:t>
            </a:r>
            <a:r>
              <a:rPr lang="ru-RU" dirty="0" err="1" smtClean="0"/>
              <a:t>ProcessPriorityClass.High</a:t>
            </a:r>
            <a:r>
              <a:rPr lang="ru-RU" dirty="0" smtClean="0"/>
              <a:t>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642934"/>
          </a:xfrm>
        </p:spPr>
        <p:txBody>
          <a:bodyPr>
            <a:normAutofit/>
          </a:bodyPr>
          <a:lstStyle/>
          <a:p>
            <a:r>
              <a:rPr lang="ru-RU" dirty="0" smtClean="0"/>
              <a:t>Приоритеты потоков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557216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От </a:t>
            </a:r>
            <a:r>
              <a:rPr lang="ru-RU" b="1" dirty="0" err="1" smtClean="0"/>
              <a:t>ProcessPriorityClass.High</a:t>
            </a:r>
            <a:r>
              <a:rPr lang="ru-RU" b="1" dirty="0" smtClean="0"/>
              <a:t> </a:t>
            </a:r>
            <a:r>
              <a:rPr lang="ru-RU" dirty="0" smtClean="0"/>
              <a:t>один шаг до наивысшего приоритета процесса – </a:t>
            </a:r>
            <a:r>
              <a:rPr lang="ru-RU" b="1" dirty="0" err="1" smtClean="0"/>
              <a:t>Realtime</a:t>
            </a:r>
            <a:r>
              <a:rPr lang="ru-RU" b="1" i="1" dirty="0" smtClean="0"/>
              <a:t>.</a:t>
            </a:r>
            <a:r>
              <a:rPr lang="ru-RU" dirty="0" smtClean="0"/>
              <a:t> </a:t>
            </a:r>
          </a:p>
          <a:p>
            <a:r>
              <a:rPr lang="ru-RU" dirty="0" smtClean="0"/>
              <a:t>Устанавливая приоритет процесса в </a:t>
            </a:r>
            <a:r>
              <a:rPr lang="ru-RU" b="1" dirty="0" err="1" smtClean="0"/>
              <a:t>Realtime</a:t>
            </a:r>
            <a:r>
              <a:rPr lang="ru-RU" b="1" dirty="0" smtClean="0"/>
              <a:t>, </a:t>
            </a:r>
            <a:r>
              <a:rPr lang="ru-RU" dirty="0" smtClean="0"/>
              <a:t>вы говорите операционной системе, что хотите, чтобы ваш процесс никогда не вытеснялся. Если ваша программа случайно попадет в бесконечный цикл, операционная система может быть полностью заблокирована. Спасти вас в этом случае сможет только кнопка выключения питания. По этой причине </a:t>
            </a:r>
            <a:r>
              <a:rPr lang="ru-RU" b="1" dirty="0" err="1" smtClean="0"/>
              <a:t>ProcessPriorityClass.High</a:t>
            </a:r>
            <a:r>
              <a:rPr lang="ru-RU" dirty="0" smtClean="0"/>
              <a:t> считается максимальным приоритетом процесса, пригодным к употреблению.</a:t>
            </a:r>
          </a:p>
          <a:p>
            <a:r>
              <a:rPr lang="ru-RU" dirty="0" smtClean="0"/>
              <a:t>Если </a:t>
            </a:r>
            <a:r>
              <a:rPr lang="ru-RU" dirty="0" err="1" smtClean="0"/>
              <a:t>real-time</a:t>
            </a:r>
            <a:r>
              <a:rPr lang="ru-RU" i="1" dirty="0" smtClean="0"/>
              <a:t> </a:t>
            </a:r>
            <a:r>
              <a:rPr lang="ru-RU" dirty="0" smtClean="0"/>
              <a:t>приложение имеет пользовательский интерфейс, может быть не желательно поднимать приоритет его процесса, так как обновление экрана будет съедать чересчур много времени CPU – тормозя весь компьютер, особенно если UI достаточно сложный. Уменьшение приоритета главного потока в сочетании с повышением приоритета процесса гарантирует, что </a:t>
            </a:r>
            <a:r>
              <a:rPr lang="ru-RU" dirty="0" err="1" smtClean="0"/>
              <a:t>real-time</a:t>
            </a:r>
            <a:r>
              <a:rPr lang="ru-RU" dirty="0" smtClean="0"/>
              <a:t> поток не будет вытесняться перерисовкой экрана, но не спасает от тормозов весь компьютер, так как операционная система все еще будет выделять много времени CPU всему процессу в целом.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642934"/>
          </a:xfrm>
        </p:spPr>
        <p:txBody>
          <a:bodyPr>
            <a:normAutofit/>
          </a:bodyPr>
          <a:lstStyle/>
          <a:p>
            <a:r>
              <a:rPr lang="ru-RU" dirty="0" smtClean="0"/>
              <a:t>Обработка исключений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578645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Обрамление кода создания и запуска потока блоками </a:t>
            </a:r>
            <a:r>
              <a:rPr lang="ru-RU" dirty="0" err="1" smtClean="0"/>
              <a:t>try</a:t>
            </a:r>
            <a:r>
              <a:rPr lang="ru-RU" dirty="0" smtClean="0"/>
              <a:t>/</a:t>
            </a:r>
            <a:r>
              <a:rPr lang="ru-RU" dirty="0" err="1" smtClean="0"/>
              <a:t>catch</a:t>
            </a:r>
            <a:r>
              <a:rPr lang="ru-RU" dirty="0" smtClean="0"/>
              <a:t>/</a:t>
            </a:r>
            <a:r>
              <a:rPr lang="ru-RU" dirty="0" err="1" smtClean="0"/>
              <a:t>finally</a:t>
            </a:r>
            <a:r>
              <a:rPr lang="ru-RU" dirty="0" smtClean="0"/>
              <a:t> имеет мало смысла. Посмотрите следующий пример: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public static void Main()</a:t>
            </a: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  try </a:t>
            </a:r>
            <a:r>
              <a:rPr lang="ru-RU" dirty="0" smtClean="0"/>
              <a:t>  {</a:t>
            </a:r>
          </a:p>
          <a:p>
            <a:pPr>
              <a:buNone/>
            </a:pPr>
            <a:r>
              <a:rPr lang="en-US" dirty="0" smtClean="0"/>
              <a:t>    new Thread(Go).Start();</a:t>
            </a:r>
          </a:p>
          <a:p>
            <a:pPr>
              <a:buNone/>
            </a:pPr>
            <a:r>
              <a:rPr lang="ru-RU" dirty="0" smtClean="0"/>
              <a:t>  }</a:t>
            </a:r>
          </a:p>
          <a:p>
            <a:pPr>
              <a:buNone/>
            </a:pPr>
            <a:r>
              <a:rPr lang="en-US" dirty="0" smtClean="0"/>
              <a:t>  catch(Exception ex) </a:t>
            </a:r>
            <a:r>
              <a:rPr lang="ru-RU" dirty="0" smtClean="0"/>
              <a:t>  {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  // Сюда мы никогда не попадем!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Исключение!");</a:t>
            </a:r>
          </a:p>
          <a:p>
            <a:pPr>
              <a:buNone/>
            </a:pPr>
            <a:r>
              <a:rPr lang="ru-RU" dirty="0" smtClean="0"/>
              <a:t>  }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  static void Go() { throw null; }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err="1" smtClean="0"/>
              <a:t>try</a:t>
            </a:r>
            <a:r>
              <a:rPr lang="ru-RU" b="1" dirty="0" smtClean="0"/>
              <a:t>/</a:t>
            </a:r>
            <a:r>
              <a:rPr lang="ru-RU" b="1" dirty="0" err="1" smtClean="0"/>
              <a:t>catch</a:t>
            </a:r>
            <a:r>
              <a:rPr lang="ru-RU" dirty="0" smtClean="0"/>
              <a:t> здесь фактически совершенно бесполезны, и </a:t>
            </a:r>
            <a:r>
              <a:rPr lang="ru-RU" b="1" dirty="0" err="1" smtClean="0"/>
              <a:t>NullReferenceException</a:t>
            </a:r>
            <a:r>
              <a:rPr lang="ru-RU" dirty="0" smtClean="0"/>
              <a:t> во вновь созданном потоке обработано не будет. Поскольку поток имеет свой независимый путь исполнения.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642934"/>
          </a:xfrm>
        </p:spPr>
        <p:txBody>
          <a:bodyPr>
            <a:normAutofit/>
          </a:bodyPr>
          <a:lstStyle/>
          <a:p>
            <a:r>
              <a:rPr lang="ru-RU" dirty="0" smtClean="0"/>
              <a:t>Обработка исключений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55721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Решение состоит в добавлении обработки исключений непосредственно в метод потока:</a:t>
            </a:r>
          </a:p>
          <a:p>
            <a:pPr>
              <a:buNone/>
            </a:pPr>
            <a:r>
              <a:rPr lang="en-US" dirty="0" smtClean="0"/>
              <a:t>public static void Main(){</a:t>
            </a:r>
          </a:p>
          <a:p>
            <a:pPr>
              <a:buNone/>
            </a:pPr>
            <a:r>
              <a:rPr lang="en-US" dirty="0" smtClean="0"/>
              <a:t>  new Thread(Go).Start();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en-US" dirty="0" smtClean="0"/>
              <a:t>static void Go() 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  try{</a:t>
            </a:r>
          </a:p>
          <a:p>
            <a:pPr>
              <a:buNone/>
            </a:pPr>
            <a:r>
              <a:rPr lang="ru-RU" dirty="0" smtClean="0"/>
              <a:t>    ...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throw</a:t>
            </a:r>
            <a:r>
              <a:rPr lang="ru-RU" dirty="0" smtClean="0"/>
              <a:t> </a:t>
            </a:r>
            <a:r>
              <a:rPr lang="ru-RU" dirty="0" err="1" smtClean="0"/>
              <a:t>null</a:t>
            </a:r>
            <a:r>
              <a:rPr lang="ru-RU" dirty="0" smtClean="0"/>
              <a:t>;      </a:t>
            </a:r>
            <a:r>
              <a:rPr lang="ru-RU" dirty="0" smtClean="0">
                <a:solidFill>
                  <a:srgbClr val="00B050"/>
                </a:solidFill>
              </a:rPr>
              <a:t>// это исключение будет поймано ниже</a:t>
            </a:r>
          </a:p>
          <a:p>
            <a:pPr>
              <a:buNone/>
            </a:pPr>
            <a:r>
              <a:rPr lang="ru-RU" dirty="0" smtClean="0"/>
              <a:t>    ...</a:t>
            </a:r>
          </a:p>
          <a:p>
            <a:pPr>
              <a:buNone/>
            </a:pPr>
            <a:r>
              <a:rPr lang="ru-RU" dirty="0" smtClean="0"/>
              <a:t>  }</a:t>
            </a:r>
          </a:p>
          <a:p>
            <a:pPr>
              <a:buNone/>
            </a:pPr>
            <a:r>
              <a:rPr lang="en-US" dirty="0" smtClean="0"/>
              <a:t>  catch(Exception ex){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  </a:t>
            </a:r>
            <a:r>
              <a:rPr lang="en-US" dirty="0" smtClean="0">
                <a:solidFill>
                  <a:srgbClr val="00B050"/>
                </a:solidFill>
              </a:rPr>
              <a:t>//</a:t>
            </a:r>
            <a:r>
              <a:rPr lang="ru-RU" dirty="0" err="1" smtClean="0">
                <a:solidFill>
                  <a:srgbClr val="00B050"/>
                </a:solidFill>
              </a:rPr>
              <a:t>Логирование</a:t>
            </a:r>
            <a:r>
              <a:rPr lang="ru-RU" dirty="0" smtClean="0">
                <a:solidFill>
                  <a:srgbClr val="00B050"/>
                </a:solidFill>
              </a:rPr>
              <a:t> исключения и/или сигнал другим потокам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  ...</a:t>
            </a:r>
          </a:p>
          <a:p>
            <a:pPr>
              <a:buNone/>
            </a:pPr>
            <a:r>
              <a:rPr lang="ru-RU" dirty="0" smtClean="0"/>
              <a:t>  }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642934"/>
          </a:xfrm>
        </p:spPr>
        <p:txBody>
          <a:bodyPr>
            <a:normAutofit/>
          </a:bodyPr>
          <a:lstStyle/>
          <a:p>
            <a:r>
              <a:rPr lang="ru-RU" dirty="0" smtClean="0"/>
              <a:t>Обработка исключений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928670"/>
            <a:ext cx="8501090" cy="592933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Начиная с .NET 2.0, необработанное исключение в любом потоке приводит к закрытию всего приложения, а значит игнорирование исключений – это не наш метод.</a:t>
            </a:r>
            <a:endParaRPr lang="en-US" dirty="0" smtClean="0"/>
          </a:p>
          <a:p>
            <a:r>
              <a:rPr lang="ru-RU" dirty="0" smtClean="0"/>
              <a:t> Следовательно, блок </a:t>
            </a:r>
            <a:r>
              <a:rPr lang="ru-RU" b="1" dirty="0" err="1" smtClean="0"/>
              <a:t>try</a:t>
            </a:r>
            <a:r>
              <a:rPr lang="ru-RU" b="1" dirty="0" smtClean="0"/>
              <a:t>/</a:t>
            </a:r>
            <a:r>
              <a:rPr lang="ru-RU" b="1" dirty="0" err="1" smtClean="0"/>
              <a:t>catch</a:t>
            </a:r>
            <a:r>
              <a:rPr lang="ru-RU" dirty="0" smtClean="0"/>
              <a:t> необходим в каждом методе потока – по крайней мере, в приложениях не для собственного употребления – чтобы избежать закрытия приложения из-за необработанного исключения.</a:t>
            </a:r>
            <a:endParaRPr lang="en-US" dirty="0" smtClean="0"/>
          </a:p>
          <a:p>
            <a:r>
              <a:rPr lang="ru-RU" dirty="0" smtClean="0"/>
              <a:t>Событие </a:t>
            </a:r>
            <a:r>
              <a:rPr lang="ru-RU" b="1" dirty="0" err="1" smtClean="0"/>
              <a:t>Application.ThreadException</a:t>
            </a:r>
            <a:r>
              <a:rPr lang="ru-RU" dirty="0" smtClean="0"/>
              <a:t> возникает, когда исключение генерируется в коде, который был вызван (возможно, по цепочке) из обработчика сообщения </a:t>
            </a:r>
            <a:r>
              <a:rPr lang="ru-RU" dirty="0" err="1" smtClean="0"/>
              <a:t>Windows</a:t>
            </a:r>
            <a:r>
              <a:rPr lang="ru-RU" dirty="0" smtClean="0"/>
              <a:t> (например, от клавиатуры, мыши и т.д.) – короче говоря, практически из любого кода приложения </a:t>
            </a:r>
            <a:r>
              <a:rPr lang="ru-RU" dirty="0" err="1" smtClean="0"/>
              <a:t>Windows</a:t>
            </a:r>
            <a:r>
              <a:rPr lang="ru-RU" dirty="0" smtClean="0"/>
              <a:t> </a:t>
            </a:r>
            <a:r>
              <a:rPr lang="ru-RU" dirty="0" err="1" smtClean="0"/>
              <a:t>Forms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ru-RU" dirty="0" smtClean="0"/>
              <a:t>Поскольку это замечательно работает, появляется чувство ложной безопасности, - что все исключения будут обработаны этим центральным обработчиком. Исключения, возникающие в рабочих потоках – хороший пример исключений, которые не ловятся в </a:t>
            </a:r>
            <a:r>
              <a:rPr lang="ru-RU" b="1" dirty="0" err="1" smtClean="0"/>
              <a:t>Application.ThreadException</a:t>
            </a:r>
            <a:r>
              <a:rPr lang="ru-RU" b="1" dirty="0" smtClean="0"/>
              <a:t> </a:t>
            </a:r>
            <a:r>
              <a:rPr lang="ru-RU" dirty="0" smtClean="0"/>
              <a:t>(код в методе </a:t>
            </a:r>
            <a:r>
              <a:rPr lang="ru-RU" b="1" dirty="0" err="1" smtClean="0"/>
              <a:t>Main</a:t>
            </a:r>
            <a:r>
              <a:rPr lang="ru-RU" dirty="0" smtClean="0"/>
              <a:t> – другой такой пример, включая конструктор </a:t>
            </a:r>
            <a:r>
              <a:rPr lang="ru-RU" b="1" dirty="0" err="1" smtClean="0"/>
              <a:t>MainForm</a:t>
            </a:r>
            <a:r>
              <a:rPr lang="ru-RU" dirty="0" smtClean="0"/>
              <a:t>, отрабатывающий до запуска цикла обработки сообщений).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858280" cy="642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Базовые сведения о синхронизации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929718" cy="928694"/>
          </a:xfrm>
        </p:spPr>
        <p:txBody>
          <a:bodyPr>
            <a:normAutofit/>
          </a:bodyPr>
          <a:lstStyle/>
          <a:p>
            <a:r>
              <a:rPr lang="ru-RU" dirty="0" smtClean="0"/>
              <a:t>Инструменты .NET для координации (синхронизации) потоков: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2143116"/>
          <a:ext cx="7000924" cy="1385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3500462"/>
              </a:tblGrid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Конструкция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Назначение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Sleep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Блокировка на указанное время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Join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Ожидание окончания другого потока</a:t>
                      </a: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86808" cy="64293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Простейшие методы блокировки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1071546"/>
          <a:ext cx="9001156" cy="5375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289"/>
                <a:gridCol w="3250405"/>
                <a:gridCol w="2214578"/>
                <a:gridCol w="1285884"/>
              </a:tblGrid>
              <a:tr h="659041">
                <a:tc>
                  <a:txBody>
                    <a:bodyPr/>
                    <a:lstStyle/>
                    <a:p>
                      <a:r>
                        <a:rPr lang="ru-RU"/>
                        <a:t>Конструкция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Назначение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Доступна из других процессов?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Скорость</a:t>
                      </a:r>
                    </a:p>
                  </a:txBody>
                  <a:tcPr marL="47625" marR="47625" marT="47625" marB="47625" anchor="ctr"/>
                </a:tc>
              </a:tr>
              <a:tr h="1052825">
                <a:tc>
                  <a:txBody>
                    <a:bodyPr/>
                    <a:lstStyle/>
                    <a:p>
                      <a:r>
                        <a:rPr lang="en-US"/>
                        <a:t>lock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Гарантирует, что только один поток может получить доступ к ресурсу или секции кода.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нет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быстро</a:t>
                      </a:r>
                    </a:p>
                  </a:txBody>
                  <a:tcPr marL="47625" marR="47625" marT="47625" marB="47625" anchor="ctr"/>
                </a:tc>
              </a:tr>
              <a:tr h="2077502">
                <a:tc>
                  <a:txBody>
                    <a:bodyPr/>
                    <a:lstStyle/>
                    <a:p>
                      <a:r>
                        <a:rPr lang="en-US"/>
                        <a:t>Mutex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Гарантирует, что только один поток может получить доступ к ресурсу или секции кода. Может использоваться для предотвращения запуска нескольких экземпляров приложения.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да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средне</a:t>
                      </a:r>
                    </a:p>
                  </a:txBody>
                  <a:tcPr marL="47625" marR="47625" marT="47625" marB="47625" anchor="ctr"/>
                </a:tc>
              </a:tr>
              <a:tr h="1446609">
                <a:tc>
                  <a:txBody>
                    <a:bodyPr/>
                    <a:lstStyle/>
                    <a:p>
                      <a:r>
                        <a:rPr lang="en-US"/>
                        <a:t>Semaphore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Гарантирует, что не более заданного числа потоков может получить доступ к ресурсу или секции кода.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да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средне</a:t>
                      </a: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74868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Блокировочные конструкции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126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Конструкция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Назначение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Доступна из других процессов?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Скорость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EventWaitHandle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Позволяет потоку ожидать сигнала от другого потока.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да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средне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Wait and Pulse*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Позволяет потоку ожидать, пока не выполнится заданное условие блокировки.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нет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средне</a:t>
                      </a: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800102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Стек пользовательского режима (</a:t>
            </a:r>
            <a:r>
              <a:rPr lang="ru-RU" dirty="0" err="1" smtClean="0"/>
              <a:t>user-mode</a:t>
            </a:r>
            <a:r>
              <a:rPr lang="ru-RU" dirty="0" smtClean="0"/>
              <a:t> </a:t>
            </a:r>
            <a:r>
              <a:rPr lang="ru-RU" dirty="0" err="1" smtClean="0"/>
              <a:t>stack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/>
            <a:r>
              <a:rPr lang="ru-RU" dirty="0" smtClean="0"/>
              <a:t>Применяется для </a:t>
            </a:r>
            <a:r>
              <a:rPr lang="ru-RU" dirty="0" smtClean="0"/>
              <a:t>хранения передаваемых </a:t>
            </a:r>
            <a:r>
              <a:rPr lang="ru-RU" dirty="0" smtClean="0"/>
              <a:t>в методы </a:t>
            </a:r>
            <a:r>
              <a:rPr lang="ru-RU" dirty="0" smtClean="0"/>
              <a:t>локальных переменных </a:t>
            </a:r>
            <a:r>
              <a:rPr lang="ru-RU" dirty="0" smtClean="0"/>
              <a:t>и </a:t>
            </a:r>
            <a:r>
              <a:rPr lang="ru-RU" dirty="0" smtClean="0"/>
              <a:t> аргументов</a:t>
            </a:r>
            <a:r>
              <a:rPr lang="ru-RU" dirty="0" smtClean="0"/>
              <a:t>. Также он </a:t>
            </a:r>
            <a:r>
              <a:rPr lang="ru-RU" dirty="0" smtClean="0"/>
              <a:t>содержит адрес</a:t>
            </a:r>
            <a:r>
              <a:rPr lang="ru-RU" dirty="0" smtClean="0"/>
              <a:t>, </a:t>
            </a:r>
            <a:r>
              <a:rPr lang="ru-RU" dirty="0" smtClean="0"/>
              <a:t>показывающий, откуда </a:t>
            </a:r>
            <a:r>
              <a:rPr lang="ru-RU" dirty="0" smtClean="0"/>
              <a:t>начнет исполнение поток после того, как </a:t>
            </a:r>
            <a:r>
              <a:rPr lang="ru-RU" dirty="0" smtClean="0"/>
              <a:t>текущий метод </a:t>
            </a:r>
            <a:r>
              <a:rPr lang="ru-RU" dirty="0" smtClean="0"/>
              <a:t>возвратит управление</a:t>
            </a:r>
            <a:r>
              <a:rPr lang="ru-RU" dirty="0" smtClean="0"/>
              <a:t>.</a:t>
            </a:r>
          </a:p>
          <a:p>
            <a:pPr marL="0" indent="0" algn="just"/>
            <a:r>
              <a:rPr lang="ru-RU" dirty="0" smtClean="0"/>
              <a:t> </a:t>
            </a:r>
            <a:r>
              <a:rPr lang="ru-RU" dirty="0" smtClean="0"/>
              <a:t>По умолчанию на каждый стек </a:t>
            </a:r>
            <a:r>
              <a:rPr lang="ru-RU" dirty="0" smtClean="0"/>
              <a:t> пользовательского режима </a:t>
            </a:r>
            <a:r>
              <a:rPr lang="ru-RU" dirty="0" err="1" smtClean="0"/>
              <a:t>Windows</a:t>
            </a:r>
            <a:r>
              <a:rPr lang="ru-RU" dirty="0" smtClean="0"/>
              <a:t> выделяет 1 </a:t>
            </a:r>
            <a:r>
              <a:rPr lang="ru-RU" dirty="0" smtClean="0"/>
              <a:t>Мбайт памяти </a:t>
            </a:r>
            <a:r>
              <a:rPr lang="ru-RU" dirty="0" smtClean="0"/>
              <a:t>(а точнее, резервирует 1 </a:t>
            </a:r>
            <a:r>
              <a:rPr lang="ru-RU" dirty="0" smtClean="0"/>
              <a:t>Мбайт памяти </a:t>
            </a:r>
            <a:r>
              <a:rPr lang="ru-RU" dirty="0" smtClean="0"/>
              <a:t>и добавляет физическую память по мере необходимости при росте стека).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39000" cy="67724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Блокировка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143932" cy="592935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Когда поток остановлен в результате использования конструкций, перечисленных в вышеприведенных таблицах, говорят, что он блокирован. Будучи блокированным, поток немедленно перестает получать время CPU, устанавливает свойство </a:t>
            </a:r>
            <a:r>
              <a:rPr lang="ru-RU" b="1" dirty="0" err="1" smtClean="0"/>
              <a:t>ThreadState</a:t>
            </a:r>
            <a:r>
              <a:rPr lang="ru-RU" dirty="0" smtClean="0"/>
              <a:t> в </a:t>
            </a:r>
            <a:r>
              <a:rPr lang="ru-RU" b="1" dirty="0" err="1" smtClean="0"/>
              <a:t>WaitSleepJoin</a:t>
            </a:r>
            <a:r>
              <a:rPr lang="ru-RU" b="1" dirty="0" smtClean="0"/>
              <a:t> </a:t>
            </a:r>
            <a:r>
              <a:rPr lang="ru-RU" dirty="0" smtClean="0"/>
              <a:t>и остается в таком состоянии, пока не </a:t>
            </a:r>
            <a:r>
              <a:rPr lang="ru-RU" dirty="0" err="1" smtClean="0"/>
              <a:t>разблокируется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Разблокировка может произойти в следующих четырех случаях (кнопка выключения питания не считается!):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выполнится условие разблокировки;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истечет таймаут операции (если он был задан);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 прерыванию через </a:t>
            </a:r>
            <a:r>
              <a:rPr lang="ru-RU" b="1" dirty="0" err="1" smtClean="0"/>
              <a:t>Thread.Interrupt</a:t>
            </a:r>
            <a:r>
              <a:rPr lang="ru-RU" b="1" dirty="0" smtClean="0"/>
              <a:t>;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 аварийному завершению через </a:t>
            </a:r>
            <a:r>
              <a:rPr lang="ru-RU" b="1" dirty="0" err="1" smtClean="0"/>
              <a:t>Thread.Abort</a:t>
            </a:r>
            <a:r>
              <a:rPr lang="ru-RU" b="1" dirty="0" smtClean="0"/>
              <a:t>.</a:t>
            </a:r>
          </a:p>
          <a:p>
            <a:pPr marL="514350" indent="-514350">
              <a:buNone/>
            </a:pPr>
            <a:endParaRPr lang="ru-RU" dirty="0" smtClean="0"/>
          </a:p>
          <a:p>
            <a:r>
              <a:rPr lang="ru-RU" dirty="0" smtClean="0"/>
              <a:t>Поток не считается блокированным, если его выполнение приостановлено </a:t>
            </a:r>
            <a:r>
              <a:rPr lang="ru-RU" dirty="0" err="1" smtClean="0"/>
              <a:t>нерекомендуемым</a:t>
            </a:r>
            <a:r>
              <a:rPr lang="ru-RU" dirty="0" smtClean="0"/>
              <a:t> методом </a:t>
            </a:r>
            <a:r>
              <a:rPr lang="ru-RU" b="1" dirty="0" err="1" smtClean="0"/>
              <a:t>Suspend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7239000" cy="605808"/>
          </a:xfrm>
        </p:spPr>
        <p:txBody>
          <a:bodyPr>
            <a:normAutofit/>
          </a:bodyPr>
          <a:lstStyle/>
          <a:p>
            <a:r>
              <a:rPr lang="en-US" dirty="0" smtClean="0"/>
              <a:t>Sleeping </a:t>
            </a:r>
            <a:r>
              <a:rPr lang="ru-RU" dirty="0" smtClean="0"/>
              <a:t>и </a:t>
            </a:r>
            <a:r>
              <a:rPr lang="en-US" dirty="0" smtClean="0"/>
              <a:t>Spinning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715436" cy="552706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Вызов </a:t>
            </a:r>
            <a:r>
              <a:rPr lang="ru-RU" b="1" dirty="0" err="1" smtClean="0"/>
              <a:t>Thread.Sleep</a:t>
            </a:r>
            <a:r>
              <a:rPr lang="ru-RU" dirty="0" smtClean="0"/>
              <a:t> блокирует текущий поток на указанное время (либо до прерывания):</a:t>
            </a:r>
          </a:p>
          <a:p>
            <a:pPr>
              <a:buNone/>
            </a:pPr>
            <a:r>
              <a:rPr lang="en-US" dirty="0" smtClean="0"/>
              <a:t>static void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err="1" smtClean="0"/>
              <a:t>Thread.Sleep</a:t>
            </a:r>
            <a:r>
              <a:rPr lang="ru-RU" dirty="0" smtClean="0"/>
              <a:t>(0);   </a:t>
            </a:r>
            <a:r>
              <a:rPr lang="ru-RU" dirty="0" smtClean="0">
                <a:solidFill>
                  <a:srgbClr val="00B050"/>
                </a:solidFill>
              </a:rPr>
              <a:t>// отказаться от одного кванта времени CPU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err="1" smtClean="0"/>
              <a:t>Thread.Sleep</a:t>
            </a:r>
            <a:r>
              <a:rPr lang="ru-RU" dirty="0" smtClean="0"/>
              <a:t>(1000);                   </a:t>
            </a:r>
            <a:r>
              <a:rPr lang="ru-RU" dirty="0" smtClean="0">
                <a:solidFill>
                  <a:srgbClr val="00B050"/>
                </a:solidFill>
              </a:rPr>
              <a:t>// заснуть на 1000 миллисекунд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Thread.Sleep</a:t>
            </a:r>
            <a:r>
              <a:rPr lang="en-US" dirty="0" smtClean="0"/>
              <a:t>(</a:t>
            </a:r>
            <a:r>
              <a:rPr lang="en-US" dirty="0" err="1" smtClean="0"/>
              <a:t>TimeSpan.FromHours</a:t>
            </a:r>
            <a:r>
              <a:rPr lang="en-US" dirty="0" smtClean="0"/>
              <a:t>(1));  </a:t>
            </a:r>
            <a:r>
              <a:rPr lang="en-US" dirty="0" smtClean="0">
                <a:solidFill>
                  <a:srgbClr val="00B050"/>
                </a:solidFill>
              </a:rPr>
              <a:t>// </a:t>
            </a:r>
            <a:r>
              <a:rPr lang="ru-RU" dirty="0" smtClean="0">
                <a:solidFill>
                  <a:srgbClr val="00B050"/>
                </a:solidFill>
              </a:rPr>
              <a:t>заснуть на 1 час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Thread.Sleep</a:t>
            </a:r>
            <a:r>
              <a:rPr lang="en-US" dirty="0" smtClean="0"/>
              <a:t>(</a:t>
            </a:r>
            <a:r>
              <a:rPr lang="en-US" dirty="0" err="1" smtClean="0"/>
              <a:t>Timeout.Infinite</a:t>
            </a:r>
            <a:r>
              <a:rPr lang="en-US" dirty="0" smtClean="0"/>
              <a:t>);       </a:t>
            </a:r>
            <a:r>
              <a:rPr lang="en-US" dirty="0" smtClean="0">
                <a:solidFill>
                  <a:srgbClr val="00B050"/>
                </a:solidFill>
              </a:rPr>
              <a:t>// </a:t>
            </a:r>
            <a:r>
              <a:rPr lang="ru-RU" dirty="0" smtClean="0">
                <a:solidFill>
                  <a:srgbClr val="00B050"/>
                </a:solidFill>
              </a:rPr>
              <a:t>заснуть до прерывания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r>
              <a:rPr lang="ru-RU" dirty="0" smtClean="0"/>
              <a:t>Если быть более точным, </a:t>
            </a:r>
            <a:r>
              <a:rPr lang="ru-RU" b="1" dirty="0" err="1" smtClean="0"/>
              <a:t>Thread.Sleep</a:t>
            </a:r>
            <a:r>
              <a:rPr lang="ru-RU" b="1" i="1" dirty="0" smtClean="0"/>
              <a:t> </a:t>
            </a:r>
            <a:r>
              <a:rPr lang="ru-RU" dirty="0" smtClean="0"/>
              <a:t>отпускает CPU и сообщает, что потоку не должно выделяться время в указанный период. </a:t>
            </a:r>
            <a:r>
              <a:rPr lang="ru-RU" b="1" dirty="0" err="1" smtClean="0"/>
              <a:t>Thread.Sleep</a:t>
            </a:r>
            <a:r>
              <a:rPr lang="ru-RU" b="1" dirty="0" smtClean="0"/>
              <a:t>(0)</a:t>
            </a:r>
            <a:r>
              <a:rPr lang="ru-RU" dirty="0" smtClean="0"/>
              <a:t> отпускает CPU для выделения одного кванта времени следующему потоку в очереди на исполнение.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7239000" cy="605808"/>
          </a:xfrm>
        </p:spPr>
        <p:txBody>
          <a:bodyPr>
            <a:normAutofit/>
          </a:bodyPr>
          <a:lstStyle/>
          <a:p>
            <a:r>
              <a:rPr lang="en-US" dirty="0" smtClean="0"/>
              <a:t>Sleeping </a:t>
            </a:r>
            <a:r>
              <a:rPr lang="ru-RU" dirty="0" smtClean="0"/>
              <a:t>и </a:t>
            </a:r>
            <a:r>
              <a:rPr lang="en-US" dirty="0" smtClean="0"/>
              <a:t>Spinning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072494" cy="578647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Класс </a:t>
            </a:r>
            <a:r>
              <a:rPr lang="ru-RU" b="1" dirty="0" err="1" smtClean="0"/>
              <a:t>Thread</a:t>
            </a:r>
            <a:r>
              <a:rPr lang="ru-RU" b="1" dirty="0" smtClean="0"/>
              <a:t> </a:t>
            </a:r>
            <a:r>
              <a:rPr lang="ru-RU" dirty="0" smtClean="0"/>
              <a:t>также предоставляет метод </a:t>
            </a:r>
            <a:r>
              <a:rPr lang="ru-RU" b="1" dirty="0" err="1" smtClean="0"/>
              <a:t>SpinWait</a:t>
            </a:r>
            <a:r>
              <a:rPr lang="ru-RU" dirty="0" smtClean="0"/>
              <a:t>, который не отказывается от времени CPU, а наоборот, загружает процессор в цикле на заданное количество итераций. 50 итераций эквивалентны паузе примерно в микросекунду, хотя это зависит от скорости и загрузки CPU.</a:t>
            </a:r>
            <a:endParaRPr lang="en-US" dirty="0" smtClean="0"/>
          </a:p>
          <a:p>
            <a:r>
              <a:rPr lang="ru-RU" dirty="0" smtClean="0"/>
              <a:t> Технически </a:t>
            </a:r>
            <a:r>
              <a:rPr lang="ru-RU" b="1" dirty="0" err="1" smtClean="0"/>
              <a:t>SpinWait</a:t>
            </a:r>
            <a:r>
              <a:rPr lang="ru-RU" dirty="0" smtClean="0"/>
              <a:t> – не блокирующий метод: </a:t>
            </a:r>
            <a:r>
              <a:rPr lang="ru-RU" b="1" dirty="0" err="1" smtClean="0"/>
              <a:t>ThreadState</a:t>
            </a:r>
            <a:r>
              <a:rPr lang="ru-RU" dirty="0" smtClean="0"/>
              <a:t> такого потока не устанавливается в </a:t>
            </a:r>
            <a:r>
              <a:rPr lang="ru-RU" b="1" dirty="0" err="1" smtClean="0"/>
              <a:t>WaitSleepJoin</a:t>
            </a:r>
            <a:r>
              <a:rPr lang="ru-RU" b="1" dirty="0" smtClean="0"/>
              <a:t>,</a:t>
            </a:r>
            <a:r>
              <a:rPr lang="ru-RU" dirty="0" smtClean="0"/>
              <a:t> и поток не может быть прерван из другого потока. </a:t>
            </a:r>
            <a:r>
              <a:rPr lang="ru-RU" b="1" dirty="0" err="1" smtClean="0"/>
              <a:t>SpinWait</a:t>
            </a:r>
            <a:r>
              <a:rPr lang="ru-RU" dirty="0" smtClean="0"/>
              <a:t> редко используется – его главное применение это ожидание ресурса, который должен освободится очень скоро (в течении микросекунд) без вызова </a:t>
            </a:r>
            <a:r>
              <a:rPr lang="ru-RU" b="1" dirty="0" err="1" smtClean="0"/>
              <a:t>Sleep</a:t>
            </a:r>
            <a:r>
              <a:rPr lang="ru-RU" dirty="0" smtClean="0"/>
              <a:t> и траты процессорного времени на переключение потока. </a:t>
            </a:r>
            <a:endParaRPr lang="en-US" dirty="0" smtClean="0"/>
          </a:p>
          <a:p>
            <a:r>
              <a:rPr lang="ru-RU" dirty="0" smtClean="0"/>
              <a:t>Однако эта методика выгодна только на многопроцессорных компьютерах, на однопроцессорном компьютере у ресурса нет никакого шанса освободиться, пока ожидающий на </a:t>
            </a:r>
            <a:r>
              <a:rPr lang="ru-RU" b="1" dirty="0" err="1" smtClean="0"/>
              <a:t>SpinWait</a:t>
            </a:r>
            <a:r>
              <a:rPr lang="ru-RU" b="1" dirty="0" smtClean="0"/>
              <a:t> </a:t>
            </a:r>
            <a:r>
              <a:rPr lang="ru-RU" dirty="0" smtClean="0"/>
              <a:t>поток не растратит остаток кванта времени, а значит, требуемый результат недостижим изначально. А частые или продолжительные вызовы </a:t>
            </a:r>
            <a:r>
              <a:rPr lang="ru-RU" b="1" dirty="0" err="1" smtClean="0"/>
              <a:t>SpinWait</a:t>
            </a:r>
            <a:r>
              <a:rPr lang="ru-RU" dirty="0" smtClean="0"/>
              <a:t> впустую растрачивает время CPU.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Блокирование против ожидания в цикле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34294"/>
          </a:xfrm>
        </p:spPr>
        <p:txBody>
          <a:bodyPr>
            <a:normAutofit/>
          </a:bodyPr>
          <a:lstStyle/>
          <a:p>
            <a:r>
              <a:rPr lang="ru-RU" dirty="0" smtClean="0"/>
              <a:t>Поток может ожидать выполнения некоторого условия, непосредственно прокручивая цикл проверки, например:</a:t>
            </a:r>
          </a:p>
          <a:p>
            <a:pPr>
              <a:buNone/>
            </a:pPr>
            <a:r>
              <a:rPr lang="ru-RU" dirty="0" err="1" smtClean="0"/>
              <a:t>while</a:t>
            </a:r>
            <a:r>
              <a:rPr lang="ru-RU" dirty="0" smtClean="0"/>
              <a:t> (!</a:t>
            </a:r>
            <a:r>
              <a:rPr lang="ru-RU" dirty="0" err="1" smtClean="0"/>
              <a:t>proceed</a:t>
            </a:r>
            <a:r>
              <a:rPr lang="ru-RU" dirty="0" smtClean="0"/>
              <a:t>) ; </a:t>
            </a:r>
          </a:p>
          <a:p>
            <a:r>
              <a:rPr lang="ru-RU" dirty="0" smtClean="0"/>
              <a:t>или:</a:t>
            </a:r>
          </a:p>
          <a:p>
            <a:pPr>
              <a:buNone/>
            </a:pPr>
            <a:r>
              <a:rPr lang="ru-RU" dirty="0" err="1" smtClean="0"/>
              <a:t>while</a:t>
            </a:r>
            <a:r>
              <a:rPr lang="ru-RU" dirty="0" smtClean="0"/>
              <a:t> (</a:t>
            </a:r>
            <a:r>
              <a:rPr lang="ru-RU" dirty="0" err="1" smtClean="0"/>
              <a:t>DateTime.Now</a:t>
            </a:r>
            <a:r>
              <a:rPr lang="ru-RU" dirty="0" smtClean="0"/>
              <a:t> &lt; </a:t>
            </a:r>
            <a:r>
              <a:rPr lang="ru-RU" dirty="0" err="1" smtClean="0"/>
              <a:t>nextStartTime</a:t>
            </a:r>
            <a:r>
              <a:rPr lang="ru-RU" dirty="0" smtClean="0"/>
              <a:t>) ;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Однако это очень расточительная трата процессорного времени: поскольку CLR и операционная система убеждены, что поток выполняет важные вычисления, ему выделяются соответствующие ресурсы.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543824" cy="6772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Ожидание завершения потока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972452" cy="564360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Поток можно заблокировать до завершения другого потока вызовом метода </a:t>
            </a:r>
            <a:r>
              <a:rPr lang="ru-RU" b="1" dirty="0" err="1" smtClean="0"/>
              <a:t>Join</a:t>
            </a:r>
            <a:r>
              <a:rPr lang="ru-RU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JoinDemo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    static void Main()</a:t>
            </a:r>
          </a:p>
          <a:p>
            <a:pPr>
              <a:buNone/>
            </a:pPr>
            <a:r>
              <a:rPr lang="ru-RU" dirty="0" smtClean="0"/>
              <a:t>    {</a:t>
            </a:r>
          </a:p>
          <a:p>
            <a:pPr>
              <a:buNone/>
            </a:pPr>
            <a:r>
              <a:rPr lang="en-US" dirty="0" smtClean="0"/>
              <a:t>        Thread t = new Thread(delegate() { 						</a:t>
            </a:r>
            <a:r>
              <a:rPr lang="en-US" dirty="0" err="1" smtClean="0"/>
              <a:t>Console.ReadLine</a:t>
            </a:r>
            <a:r>
              <a:rPr lang="en-US" dirty="0" smtClean="0"/>
              <a:t>(); });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t.Start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t.Join</a:t>
            </a:r>
            <a:r>
              <a:rPr lang="ru-RU" dirty="0" smtClean="0"/>
              <a:t>();    </a:t>
            </a:r>
            <a:r>
              <a:rPr lang="ru-RU" dirty="0" smtClean="0">
                <a:solidFill>
                  <a:srgbClr val="00B050"/>
                </a:solidFill>
              </a:rPr>
              <a:t>// ожидать, пока поток не завершится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Console.WriteLine</a:t>
            </a:r>
            <a:r>
              <a:rPr lang="en-US" dirty="0" smtClean="0"/>
              <a:t>("Thread </a:t>
            </a:r>
            <a:r>
              <a:rPr lang="en-US" dirty="0" err="1" smtClean="0"/>
              <a:t>t's</a:t>
            </a:r>
            <a:r>
              <a:rPr lang="en-US" dirty="0" smtClean="0"/>
              <a:t> </a:t>
            </a:r>
            <a:r>
              <a:rPr lang="en-US" dirty="0" err="1" smtClean="0"/>
              <a:t>ReadLine</a:t>
            </a:r>
            <a:r>
              <a:rPr lang="en-US" dirty="0" smtClean="0"/>
              <a:t> complete!");</a:t>
            </a:r>
          </a:p>
          <a:p>
            <a:pPr>
              <a:buNone/>
            </a:pPr>
            <a:r>
              <a:rPr lang="ru-RU" dirty="0" smtClean="0"/>
              <a:t>    }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7472386" cy="8201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Ожидание завершения потока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 </a:t>
            </a:r>
            <a:r>
              <a:rPr lang="ru-RU" b="1" dirty="0" err="1" smtClean="0"/>
              <a:t>Join</a:t>
            </a:r>
            <a:r>
              <a:rPr lang="ru-RU" dirty="0" smtClean="0"/>
              <a:t> может также принимать в качестве аргумента </a:t>
            </a:r>
            <a:r>
              <a:rPr lang="ru-RU" b="1" dirty="0" err="1" smtClean="0"/>
              <a:t>timeout</a:t>
            </a:r>
            <a:r>
              <a:rPr lang="ru-RU" b="1" dirty="0" smtClean="0"/>
              <a:t> </a:t>
            </a:r>
            <a:r>
              <a:rPr lang="ru-RU" dirty="0" smtClean="0"/>
              <a:t>- в миллисекундах или как </a:t>
            </a:r>
            <a:r>
              <a:rPr lang="ru-RU" b="1" dirty="0" err="1" smtClean="0"/>
              <a:t>TimeSpan</a:t>
            </a:r>
            <a:r>
              <a:rPr lang="ru-RU" b="1" dirty="0" smtClean="0"/>
              <a:t>.</a:t>
            </a:r>
            <a:endParaRPr lang="en-US" b="1" dirty="0" smtClean="0"/>
          </a:p>
          <a:p>
            <a:r>
              <a:rPr lang="ru-RU" dirty="0" smtClean="0"/>
              <a:t> Если указанное время истекло, а поток не завершился, </a:t>
            </a:r>
            <a:r>
              <a:rPr lang="ru-RU" b="1" dirty="0" err="1" smtClean="0"/>
              <a:t>Join</a:t>
            </a:r>
            <a:r>
              <a:rPr lang="ru-RU" dirty="0" smtClean="0"/>
              <a:t> возвращает </a:t>
            </a:r>
            <a:r>
              <a:rPr lang="ru-RU" dirty="0" err="1" smtClean="0"/>
              <a:t>false</a:t>
            </a:r>
            <a:r>
              <a:rPr lang="ru-RU" dirty="0" smtClean="0"/>
              <a:t>. </a:t>
            </a:r>
            <a:r>
              <a:rPr lang="ru-RU" b="1" dirty="0" err="1" smtClean="0"/>
              <a:t>Join</a:t>
            </a:r>
            <a:r>
              <a:rPr lang="ru-RU" dirty="0" smtClean="0"/>
              <a:t> с </a:t>
            </a:r>
            <a:r>
              <a:rPr lang="ru-RU" b="1" i="1" dirty="0" err="1" smtClean="0"/>
              <a:t>timeout</a:t>
            </a:r>
            <a:r>
              <a:rPr lang="ru-RU" i="1" dirty="0" smtClean="0"/>
              <a:t> </a:t>
            </a:r>
            <a:r>
              <a:rPr lang="ru-RU" dirty="0" smtClean="0"/>
              <a:t>функционирует как </a:t>
            </a:r>
            <a:r>
              <a:rPr lang="ru-RU" b="1" dirty="0" err="1" smtClean="0"/>
              <a:t>Sleep</a:t>
            </a:r>
            <a:r>
              <a:rPr lang="ru-RU" dirty="0" smtClean="0"/>
              <a:t> – фактически следующие две строки кода приводят к одинаковому результату:</a:t>
            </a:r>
          </a:p>
          <a:p>
            <a:pPr>
              <a:buNone/>
            </a:pPr>
            <a:r>
              <a:rPr lang="ru-RU" dirty="0" err="1" smtClean="0"/>
              <a:t>Thread.Sleep</a:t>
            </a:r>
            <a:r>
              <a:rPr lang="ru-RU" dirty="0" smtClean="0"/>
              <a:t>(1000); </a:t>
            </a:r>
            <a:r>
              <a:rPr lang="ru-RU" dirty="0" err="1" smtClean="0"/>
              <a:t>Thread.CurrentThread.Join</a:t>
            </a:r>
            <a:r>
              <a:rPr lang="ru-RU" dirty="0" smtClean="0"/>
              <a:t>(1000);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Блокирование и потоковая безопасность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Блокировка обеспечивает монопольный доступ и используется, чтобы обеспечить выполнение одной секции кода только одним потоком одновременно.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ThreadUnsafe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    static </a:t>
            </a:r>
            <a:r>
              <a:rPr lang="en-US" dirty="0" err="1" smtClean="0"/>
              <a:t>int</a:t>
            </a:r>
            <a:r>
              <a:rPr lang="en-US" dirty="0" smtClean="0"/>
              <a:t> val1, val2;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    static void Go()</a:t>
            </a:r>
          </a:p>
          <a:p>
            <a:pPr>
              <a:buNone/>
            </a:pPr>
            <a:r>
              <a:rPr lang="ru-RU" dirty="0" smtClean="0"/>
              <a:t>    {</a:t>
            </a:r>
          </a:p>
          <a:p>
            <a:pPr>
              <a:buNone/>
            </a:pPr>
            <a:r>
              <a:rPr lang="en-US" dirty="0" smtClean="0"/>
              <a:t>        if (val2 != 0)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(val1 / val2);</a:t>
            </a:r>
          </a:p>
          <a:p>
            <a:pPr>
              <a:buNone/>
            </a:pPr>
            <a:r>
              <a:rPr lang="en-US" dirty="0" smtClean="0"/>
              <a:t>        val2 = 0;</a:t>
            </a:r>
          </a:p>
          <a:p>
            <a:pPr>
              <a:buNone/>
            </a:pPr>
            <a:r>
              <a:rPr lang="ru-RU" dirty="0" smtClean="0"/>
              <a:t>    }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Блокирование и потоковая безопасность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Вот как при помощи блокировки можно решить эту проблему: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ThreadSafe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    static object locker = new object();</a:t>
            </a:r>
          </a:p>
          <a:p>
            <a:pPr>
              <a:buNone/>
            </a:pPr>
            <a:r>
              <a:rPr lang="en-US" dirty="0" smtClean="0"/>
              <a:t>    static </a:t>
            </a:r>
            <a:r>
              <a:rPr lang="en-US" dirty="0" err="1" smtClean="0"/>
              <a:t>int</a:t>
            </a:r>
            <a:r>
              <a:rPr lang="en-US" dirty="0" smtClean="0"/>
              <a:t> val1, val2;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    static void Go(){</a:t>
            </a:r>
          </a:p>
          <a:p>
            <a:pPr>
              <a:buNone/>
            </a:pPr>
            <a:r>
              <a:rPr lang="en-US" dirty="0" smtClean="0"/>
              <a:t>        lock (locker)</a:t>
            </a:r>
          </a:p>
          <a:p>
            <a:pPr>
              <a:buNone/>
            </a:pPr>
            <a:r>
              <a:rPr lang="en-US" dirty="0" smtClean="0"/>
              <a:t>		{</a:t>
            </a:r>
          </a:p>
          <a:p>
            <a:pPr>
              <a:buNone/>
            </a:pPr>
            <a:r>
              <a:rPr lang="en-US" dirty="0" smtClean="0"/>
              <a:t>            if (val2 != 0)</a:t>
            </a: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(val1 / val2);</a:t>
            </a:r>
          </a:p>
          <a:p>
            <a:pPr>
              <a:buNone/>
            </a:pPr>
            <a:r>
              <a:rPr lang="en-US" dirty="0" smtClean="0"/>
              <a:t>            val2 = 0;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en-US" dirty="0" smtClean="0"/>
              <a:t>	</a:t>
            </a:r>
            <a:r>
              <a:rPr lang="ru-RU" dirty="0" smtClean="0"/>
              <a:t>}       }   }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Блокирование и потоковая безопасность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Только один поток может единовременно заблокировать объект синхронизации (в данном случае </a:t>
            </a:r>
            <a:r>
              <a:rPr lang="ru-RU" b="1" dirty="0" err="1" smtClean="0"/>
              <a:t>locker</a:t>
            </a:r>
            <a:r>
              <a:rPr lang="ru-RU" dirty="0" smtClean="0"/>
              <a:t>), а все другие конкурирующие потоки будут приостановлены, пока блокировка не будет снята. Если за блокировку борются несколько потоков, они ставятся в очередь ожидания – "</a:t>
            </a:r>
            <a:r>
              <a:rPr lang="ru-RU" dirty="0" err="1" smtClean="0"/>
              <a:t>ready</a:t>
            </a:r>
            <a:r>
              <a:rPr lang="ru-RU" dirty="0" smtClean="0"/>
              <a:t> </a:t>
            </a:r>
            <a:r>
              <a:rPr lang="ru-RU" dirty="0" err="1" smtClean="0"/>
              <a:t>queue</a:t>
            </a:r>
            <a:r>
              <a:rPr lang="ru-RU" dirty="0" smtClean="0"/>
              <a:t>" – и обслуживаются, как только это становится возможным, по принципу “первым пришел – первым обслужен”. Эксклюзивная блокировка, как уже говорилось, обеспечивает последовательный доступ к тому, что она защищает, так что выполняемые потоки уже не могут </a:t>
            </a:r>
            <a:r>
              <a:rPr lang="ru-RU" dirty="0" err="1" smtClean="0"/>
              <a:t>наложиться</a:t>
            </a:r>
            <a:r>
              <a:rPr lang="ru-RU" dirty="0" smtClean="0"/>
              <a:t> друг на друга. В данном случае мы защитили логику внутри метода </a:t>
            </a:r>
            <a:r>
              <a:rPr lang="ru-RU" b="1" dirty="0" err="1" smtClean="0"/>
              <a:t>Go</a:t>
            </a:r>
            <a:r>
              <a:rPr lang="ru-RU" dirty="0" smtClean="0"/>
              <a:t>, так же, как и поля </a:t>
            </a:r>
            <a:r>
              <a:rPr lang="ru-RU" b="1" dirty="0" smtClean="0"/>
              <a:t>val1</a:t>
            </a:r>
            <a:r>
              <a:rPr lang="ru-RU" dirty="0" smtClean="0"/>
              <a:t> и </a:t>
            </a:r>
            <a:r>
              <a:rPr lang="ru-RU" b="1" dirty="0" smtClean="0"/>
              <a:t>val2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Блокирование и потоковая безопасность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Поток, заблокированный на время ожидания освобождения блокировки, имеет свойство </a:t>
            </a:r>
            <a:r>
              <a:rPr lang="ru-RU" b="1" dirty="0" err="1" smtClean="0"/>
              <a:t>ThreadState</a:t>
            </a:r>
            <a:r>
              <a:rPr lang="ru-RU" b="1" dirty="0" smtClean="0"/>
              <a:t>,</a:t>
            </a:r>
            <a:r>
              <a:rPr lang="ru-RU" dirty="0" smtClean="0"/>
              <a:t> установленное в </a:t>
            </a:r>
            <a:r>
              <a:rPr lang="ru-RU" b="1" dirty="0" err="1" smtClean="0"/>
              <a:t>WaitSleepJoin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Оператор </a:t>
            </a:r>
            <a:r>
              <a:rPr lang="ru-RU" b="1" dirty="0" err="1" smtClean="0"/>
              <a:t>lock</a:t>
            </a:r>
            <a:r>
              <a:rPr lang="ru-RU" dirty="0" smtClean="0"/>
              <a:t> языка C# фактически является синтаксическим сокращением для вызовов методов </a:t>
            </a:r>
            <a:r>
              <a:rPr lang="ru-RU" b="1" dirty="0" err="1" smtClean="0"/>
              <a:t>Monitor.Enter</a:t>
            </a:r>
            <a:r>
              <a:rPr lang="ru-RU" dirty="0" smtClean="0"/>
              <a:t> и </a:t>
            </a:r>
            <a:r>
              <a:rPr lang="ru-RU" b="1" dirty="0" err="1" smtClean="0"/>
              <a:t>Monitor.Exit</a:t>
            </a:r>
            <a:r>
              <a:rPr lang="ru-RU" dirty="0" smtClean="0"/>
              <a:t> в рамках блоков </a:t>
            </a:r>
            <a:r>
              <a:rPr lang="ru-RU" b="1" dirty="0" err="1" smtClean="0"/>
              <a:t>try-finally</a:t>
            </a:r>
            <a:r>
              <a:rPr lang="ru-RU" dirty="0" smtClean="0"/>
              <a:t>. Вот во что фактически разворачивается реализация метода </a:t>
            </a:r>
            <a:r>
              <a:rPr lang="ru-RU" b="1" dirty="0" err="1" smtClean="0"/>
              <a:t>Go</a:t>
            </a:r>
            <a:r>
              <a:rPr lang="ru-RU" dirty="0" smtClean="0"/>
              <a:t> из предыдущего примера: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800102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Стек режима ядра (</a:t>
            </a:r>
            <a:r>
              <a:rPr lang="en-US" dirty="0" smtClean="0"/>
              <a:t>kernel-mode stack).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/>
            <a:r>
              <a:rPr lang="ru-RU" dirty="0" smtClean="0"/>
              <a:t>Используется, когда код приложения передает аргументы в функцию операционной системы, находящуюся в режиме ядра. Для безопасности </a:t>
            </a:r>
            <a:r>
              <a:rPr lang="ru-RU" dirty="0" err="1" smtClean="0"/>
              <a:t>Windows</a:t>
            </a:r>
            <a:r>
              <a:rPr lang="ru-RU" dirty="0" smtClean="0"/>
              <a:t> копирует все аргументы, передаваемые в ядро кодом в пользовательском режиме, из стека потока пользовательского режима в стек режима ядра. После копирования ядро проверяет значения аргументов. Так как код приложения не имеет доступа к стеку режима ядра, приложение не в состоянии изменить уже проверенные аргументы, и с ними начинает работать код ядра операционной системы.</a:t>
            </a:r>
          </a:p>
          <a:p>
            <a:pPr marL="0" indent="0" algn="just"/>
            <a:r>
              <a:rPr lang="ru-RU" dirty="0" smtClean="0"/>
              <a:t> </a:t>
            </a:r>
            <a:r>
              <a:rPr lang="ru-RU" dirty="0" smtClean="0"/>
              <a:t>Кроме того, ядро вызывает собственные методы и использует стек режима ядра для передачи локальных аргументов, а также для сохранения локальных переменных функции и обратного адреса</a:t>
            </a:r>
            <a:r>
              <a:rPr lang="ru-RU" dirty="0" smtClean="0"/>
              <a:t>.</a:t>
            </a:r>
          </a:p>
          <a:p>
            <a:pPr marL="0" indent="0" algn="just"/>
            <a:r>
              <a:rPr lang="ru-RU" dirty="0" smtClean="0"/>
              <a:t> </a:t>
            </a:r>
            <a:r>
              <a:rPr lang="ru-RU" dirty="0" smtClean="0"/>
              <a:t>В 32-разрядной версии </a:t>
            </a:r>
            <a:r>
              <a:rPr lang="ru-RU" dirty="0" err="1" smtClean="0"/>
              <a:t>Windows</a:t>
            </a:r>
            <a:r>
              <a:rPr lang="ru-RU" dirty="0" smtClean="0"/>
              <a:t> стек режима ядра занимает 12 Кбайт, а в 64-разрядной — 24 Кбайт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Блокирование и потоковая безопасность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Monitor.Enter</a:t>
            </a:r>
            <a:r>
              <a:rPr lang="en-US" dirty="0" smtClean="0"/>
              <a:t>(locker);</a:t>
            </a:r>
          </a:p>
          <a:p>
            <a:pPr>
              <a:buNone/>
            </a:pPr>
            <a:r>
              <a:rPr lang="en-US" dirty="0" smtClean="0"/>
              <a:t>try </a:t>
            </a: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  if (val2 != 0)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Console.WriteLine</a:t>
            </a:r>
            <a:r>
              <a:rPr lang="en-US" dirty="0" smtClean="0"/>
              <a:t>(val1 / val2);</a:t>
            </a:r>
          </a:p>
          <a:p>
            <a:pPr>
              <a:buNone/>
            </a:pPr>
            <a:r>
              <a:rPr lang="en-US" dirty="0" smtClean="0"/>
              <a:t>  val2 =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en-US" dirty="0" smtClean="0"/>
              <a:t>finally { </a:t>
            </a:r>
            <a:r>
              <a:rPr lang="en-US" dirty="0" err="1" smtClean="0"/>
              <a:t>Monitor.Exit</a:t>
            </a:r>
            <a:r>
              <a:rPr lang="en-US" dirty="0" smtClean="0"/>
              <a:t>(locker); }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Блокирование и потоковая безопасность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Вызов </a:t>
            </a:r>
            <a:r>
              <a:rPr lang="ru-RU" b="1" dirty="0" err="1" smtClean="0"/>
              <a:t>Monitor.Exit</a:t>
            </a:r>
            <a:r>
              <a:rPr lang="ru-RU" dirty="0" smtClean="0"/>
              <a:t> без предшествующего вызова </a:t>
            </a:r>
            <a:r>
              <a:rPr lang="ru-RU" b="1" dirty="0" err="1" smtClean="0"/>
              <a:t>Monitor.Enter</a:t>
            </a:r>
            <a:r>
              <a:rPr lang="ru-RU" dirty="0" smtClean="0"/>
              <a:t> для того же объекта синхронизации вызовет исключение.</a:t>
            </a:r>
          </a:p>
          <a:p>
            <a:r>
              <a:rPr lang="ru-RU" b="1" dirty="0" err="1" smtClean="0"/>
              <a:t>Monitor</a:t>
            </a:r>
            <a:r>
              <a:rPr lang="ru-RU" dirty="0" smtClean="0"/>
              <a:t> также предоставляет метод </a:t>
            </a:r>
            <a:r>
              <a:rPr lang="ru-RU" b="1" dirty="0" err="1" smtClean="0"/>
              <a:t>TryEnter</a:t>
            </a:r>
            <a:r>
              <a:rPr lang="ru-RU" b="1" dirty="0" smtClean="0"/>
              <a:t>,</a:t>
            </a:r>
            <a:r>
              <a:rPr lang="ru-RU" dirty="0" smtClean="0"/>
              <a:t> позволяющий задать время ожидания в миллисекундах или в виде </a:t>
            </a:r>
            <a:r>
              <a:rPr lang="ru-RU" b="1" dirty="0" err="1" smtClean="0"/>
              <a:t>TimeSpan</a:t>
            </a:r>
            <a:r>
              <a:rPr lang="ru-RU" dirty="0" smtClean="0"/>
              <a:t>. Метод возвращает </a:t>
            </a:r>
            <a:r>
              <a:rPr lang="ru-RU" b="1" dirty="0" err="1" smtClean="0"/>
              <a:t>true</a:t>
            </a:r>
            <a:r>
              <a:rPr lang="ru-RU" dirty="0" smtClean="0"/>
              <a:t>, если блокировка была получена, и </a:t>
            </a:r>
            <a:r>
              <a:rPr lang="ru-RU" b="1" dirty="0" err="1" smtClean="0"/>
              <a:t>false</a:t>
            </a:r>
            <a:r>
              <a:rPr lang="ru-RU" dirty="0" smtClean="0"/>
              <a:t>, если блокировка не была получена за заданное время. </a:t>
            </a:r>
            <a:r>
              <a:rPr lang="ru-RU" b="1" dirty="0" err="1" smtClean="0"/>
              <a:t>TryEnter</a:t>
            </a:r>
            <a:r>
              <a:rPr lang="ru-RU" b="1" dirty="0" smtClean="0"/>
              <a:t> </a:t>
            </a:r>
            <a:r>
              <a:rPr lang="ru-RU" dirty="0" smtClean="0"/>
              <a:t>может также быть вызван без параметров и в этом случае возвращает управление немедленно.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800102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Уведомления о создании и завершении потоков.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357850"/>
          </a:xfrm>
        </p:spPr>
        <p:txBody>
          <a:bodyPr>
            <a:normAutofit fontScale="92500" lnSpcReduction="20000"/>
          </a:bodyPr>
          <a:lstStyle/>
          <a:p>
            <a:pPr marL="0" indent="0" algn="just"/>
            <a:r>
              <a:rPr lang="ru-RU" dirty="0" smtClean="0"/>
              <a:t>Политика </a:t>
            </a:r>
            <a:r>
              <a:rPr lang="ru-RU" dirty="0" err="1" smtClean="0"/>
              <a:t>Windows</a:t>
            </a:r>
            <a:r>
              <a:rPr lang="ru-RU" dirty="0" smtClean="0"/>
              <a:t> такова, что если в процессе создается поток, то для всех загруженных в этот </a:t>
            </a:r>
            <a:r>
              <a:rPr lang="ru-RU" dirty="0" smtClean="0"/>
              <a:t>процесс DLL-библиотек </a:t>
            </a:r>
            <a:r>
              <a:rPr lang="ru-RU" dirty="0" smtClean="0"/>
              <a:t>вызывается метод </a:t>
            </a:r>
            <a:r>
              <a:rPr lang="ru-RU" dirty="0" err="1" smtClean="0"/>
              <a:t>DllMain</a:t>
            </a:r>
            <a:r>
              <a:rPr lang="ru-RU" dirty="0" smtClean="0"/>
              <a:t> и в него передается флаг DLL_THREAD_ATTACH</a:t>
            </a:r>
            <a:r>
              <a:rPr lang="ru-RU" dirty="0" smtClean="0"/>
              <a:t>.</a:t>
            </a:r>
          </a:p>
          <a:p>
            <a:pPr marL="0" indent="0" algn="just"/>
            <a:r>
              <a:rPr lang="ru-RU" dirty="0" smtClean="0"/>
              <a:t> </a:t>
            </a:r>
            <a:r>
              <a:rPr lang="ru-RU" dirty="0" smtClean="0"/>
              <a:t>Соответственно, при завершении потока этому методу передается уже флаг DLL_THREAD_DETACH. Получая уведомления об этих событиях, некоторые DLL-библиотеки выполняют специальные операции инициализации или очистки для каждого созданного/завершенного в процессе потока</a:t>
            </a:r>
            <a:r>
              <a:rPr lang="ru-RU" dirty="0" smtClean="0"/>
              <a:t>.</a:t>
            </a:r>
          </a:p>
          <a:p>
            <a:pPr marL="0" indent="0" algn="just"/>
            <a:r>
              <a:rPr lang="ru-RU" dirty="0" smtClean="0"/>
              <a:t> </a:t>
            </a:r>
            <a:r>
              <a:rPr lang="ru-RU" dirty="0" smtClean="0"/>
              <a:t>К примеру, DLL-библиотека </a:t>
            </a:r>
            <a:r>
              <a:rPr lang="ru-RU" dirty="0" err="1" smtClean="0"/>
              <a:t>C-Runtime</a:t>
            </a:r>
            <a:r>
              <a:rPr lang="ru-RU" dirty="0" smtClean="0"/>
              <a:t> выделяет место под хранилище локальных состояний потока, необходимое для использования потоком функций из указанной библиотеки.</a:t>
            </a:r>
          </a:p>
          <a:p>
            <a:pPr marL="0" indent="0" algn="just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642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Обзор и ключевые понятия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285860"/>
            <a:ext cx="8229600" cy="535785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C# поддерживает параллельное выполнение кода через </a:t>
            </a:r>
            <a:r>
              <a:rPr lang="ru-RU" dirty="0" err="1" smtClean="0"/>
              <a:t>многопоточность</a:t>
            </a:r>
            <a:r>
              <a:rPr lang="ru-RU" dirty="0" smtClean="0"/>
              <a:t>. Поток – это независимый путь исполнения, способный выполняться одновременно с другими потоками.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Программа на C# запускается как единственный поток, автоматически создаваемый CLR и операционной системой (“главный” поток), и становится многопоточной при помощи создания дополнительных потоков. 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Все примеры предполагают, что импортируются следующие пространства </a:t>
            </a:r>
            <a:r>
              <a:rPr lang="ru-RU" dirty="0" smtClean="0"/>
              <a:t>имен:</a:t>
            </a:r>
            <a:endParaRPr lang="en-US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err="1" smtClean="0"/>
              <a:t>using</a:t>
            </a:r>
            <a:r>
              <a:rPr lang="ru-RU" dirty="0" smtClean="0"/>
              <a:t> </a:t>
            </a:r>
            <a:r>
              <a:rPr lang="ru-RU" dirty="0" err="1" smtClean="0"/>
              <a:t>System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err="1" smtClean="0"/>
              <a:t>using</a:t>
            </a:r>
            <a:r>
              <a:rPr lang="ru-RU" dirty="0" smtClean="0"/>
              <a:t> </a:t>
            </a:r>
            <a:r>
              <a:rPr lang="ru-RU" dirty="0" err="1" smtClean="0"/>
              <a:t>System.Threading</a:t>
            </a:r>
            <a:r>
              <a:rPr lang="ru-RU" dirty="0" smtClean="0"/>
              <a:t>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642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Обзор и ключевые понятия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285860"/>
            <a:ext cx="8229600" cy="535785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ThreadTest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{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static void Main()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{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   Thread t = new Thread(</a:t>
            </a:r>
            <a:r>
              <a:rPr lang="en-US" dirty="0" err="1" smtClean="0"/>
              <a:t>WriteY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ru-RU" dirty="0" err="1" smtClean="0"/>
              <a:t>t.Start</a:t>
            </a:r>
            <a:r>
              <a:rPr lang="ru-RU" dirty="0" smtClean="0"/>
              <a:t>();            </a:t>
            </a:r>
            <a:r>
              <a:rPr lang="ru-RU" dirty="0" smtClean="0">
                <a:solidFill>
                  <a:srgbClr val="00B050"/>
                </a:solidFill>
              </a:rPr>
              <a:t>// Выполнить </a:t>
            </a:r>
            <a:r>
              <a:rPr lang="ru-RU" dirty="0" err="1" smtClean="0">
                <a:solidFill>
                  <a:srgbClr val="00B050"/>
                </a:solidFill>
              </a:rPr>
              <a:t>WriteY</a:t>
            </a:r>
            <a:r>
              <a:rPr lang="ru-RU" dirty="0" smtClean="0">
                <a:solidFill>
                  <a:srgbClr val="00B050"/>
                </a:solidFill>
              </a:rPr>
              <a:t> в новом потоке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en-US" dirty="0" smtClean="0"/>
              <a:t>while (true)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Console.Write</a:t>
            </a:r>
            <a:r>
              <a:rPr lang="en-US" dirty="0" smtClean="0"/>
              <a:t>("x"); </a:t>
            </a:r>
            <a:r>
              <a:rPr lang="en-US" dirty="0" smtClean="0">
                <a:solidFill>
                  <a:srgbClr val="00B050"/>
                </a:solidFill>
              </a:rPr>
              <a:t>// </a:t>
            </a:r>
            <a:r>
              <a:rPr lang="ru-RU" dirty="0" smtClean="0">
                <a:solidFill>
                  <a:srgbClr val="00B050"/>
                </a:solidFill>
              </a:rPr>
              <a:t>Все время печатать</a:t>
            </a:r>
            <a:r>
              <a:rPr lang="en-US" dirty="0" smtClean="0">
                <a:solidFill>
                  <a:srgbClr val="00B050"/>
                </a:solidFill>
              </a:rPr>
              <a:t> 'x'</a:t>
            </a: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    }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static void </a:t>
            </a:r>
            <a:r>
              <a:rPr lang="en-US" dirty="0" err="1" smtClean="0"/>
              <a:t>WriteY</a:t>
            </a:r>
            <a:r>
              <a:rPr lang="en-US" dirty="0" smtClean="0"/>
              <a:t>()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{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   while (true)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Console.Write</a:t>
            </a:r>
            <a:r>
              <a:rPr lang="en-US" dirty="0" smtClean="0"/>
              <a:t>("y"); </a:t>
            </a:r>
            <a:r>
              <a:rPr lang="en-US" dirty="0" smtClean="0">
                <a:solidFill>
                  <a:srgbClr val="00B050"/>
                </a:solidFill>
              </a:rPr>
              <a:t>// </a:t>
            </a:r>
            <a:r>
              <a:rPr lang="ru-RU" dirty="0" smtClean="0">
                <a:solidFill>
                  <a:srgbClr val="00B050"/>
                </a:solidFill>
              </a:rPr>
              <a:t>Все время печатать</a:t>
            </a:r>
            <a:r>
              <a:rPr lang="en-US" dirty="0" smtClean="0">
                <a:solidFill>
                  <a:srgbClr val="00B050"/>
                </a:solidFill>
              </a:rPr>
              <a:t> 'y'</a:t>
            </a: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642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Обзор и ключевые понятия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557216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Среда</a:t>
            </a:r>
            <a:r>
              <a:rPr lang="ru-RU" dirty="0" smtClean="0"/>
              <a:t> </a:t>
            </a:r>
            <a:r>
              <a:rPr lang="ru-RU" dirty="0" smtClean="0"/>
              <a:t>назначает каждому потоку свой стек, так что локальные переменные хранятся раздельно.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 В следующем примере мы определяем метод с локальной переменной, а затем выполняем его одновременно в главном и во вновь созданном потоках: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static void Main()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{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new Thread(Go).Start();      </a:t>
            </a:r>
            <a:r>
              <a:rPr lang="en-US" dirty="0" smtClean="0">
                <a:solidFill>
                  <a:srgbClr val="00B050"/>
                </a:solidFill>
              </a:rPr>
              <a:t>// </a:t>
            </a:r>
            <a:r>
              <a:rPr lang="ru-RU" dirty="0" smtClean="0">
                <a:solidFill>
                  <a:srgbClr val="00B050"/>
                </a:solidFill>
              </a:rPr>
              <a:t>Выполнить</a:t>
            </a:r>
            <a:r>
              <a:rPr lang="en-US" dirty="0" smtClean="0">
                <a:solidFill>
                  <a:srgbClr val="00B050"/>
                </a:solidFill>
              </a:rPr>
              <a:t> Go() </a:t>
            </a:r>
            <a:r>
              <a:rPr lang="ru-RU" dirty="0" smtClean="0">
                <a:solidFill>
                  <a:srgbClr val="00B050"/>
                </a:solidFill>
              </a:rPr>
              <a:t>в новом потоке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err="1" smtClean="0"/>
              <a:t>Go</a:t>
            </a:r>
            <a:r>
              <a:rPr lang="ru-RU" dirty="0" smtClean="0"/>
              <a:t>();                         </a:t>
            </a:r>
            <a:r>
              <a:rPr lang="ru-RU" dirty="0" smtClean="0">
                <a:solidFill>
                  <a:srgbClr val="00B050"/>
                </a:solidFill>
              </a:rPr>
              <a:t>// Выполнить </a:t>
            </a:r>
            <a:r>
              <a:rPr lang="ru-RU" dirty="0" err="1" smtClean="0">
                <a:solidFill>
                  <a:srgbClr val="00B050"/>
                </a:solidFill>
              </a:rPr>
              <a:t>Go</a:t>
            </a:r>
            <a:r>
              <a:rPr lang="ru-RU" dirty="0" smtClean="0">
                <a:solidFill>
                  <a:srgbClr val="00B050"/>
                </a:solidFill>
              </a:rPr>
              <a:t>() в главном потоке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static</a:t>
            </a:r>
            <a:r>
              <a:rPr lang="ru-RU" dirty="0" smtClean="0"/>
              <a:t> </a:t>
            </a:r>
            <a:r>
              <a:rPr lang="ru-RU" dirty="0" err="1" smtClean="0"/>
              <a:t>void</a:t>
            </a:r>
            <a:r>
              <a:rPr lang="ru-RU" dirty="0" smtClean="0"/>
              <a:t> </a:t>
            </a:r>
            <a:r>
              <a:rPr lang="ru-RU" dirty="0" err="1" smtClean="0"/>
              <a:t>Go</a:t>
            </a:r>
            <a:r>
              <a:rPr lang="ru-RU" dirty="0" smtClean="0"/>
              <a:t>() 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// Определяем и используем локальную переменную </a:t>
            </a:r>
            <a:r>
              <a:rPr lang="en-US" dirty="0" smtClean="0">
                <a:solidFill>
                  <a:srgbClr val="00B050"/>
                </a:solidFill>
              </a:rPr>
              <a:t>'cycles'</a:t>
            </a: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  for (</a:t>
            </a:r>
            <a:r>
              <a:rPr lang="en-US" dirty="0" err="1" smtClean="0"/>
              <a:t>int</a:t>
            </a:r>
            <a:r>
              <a:rPr lang="en-US" dirty="0" smtClean="0"/>
              <a:t> cycles = 0; cycles &lt; 5; cycles++)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err="1" smtClean="0"/>
              <a:t>Console.Write</a:t>
            </a:r>
            <a:r>
              <a:rPr lang="ru-RU" dirty="0" smtClean="0"/>
              <a:t>('?');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1062</TotalTime>
  <Words>4358</Words>
  <Application>Microsoft Office PowerPoint</Application>
  <PresentationFormat>Экран (4:3)</PresentationFormat>
  <Paragraphs>469</Paragraphs>
  <Slides>51</Slides>
  <Notes>33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Изящная</vt:lpstr>
      <vt:lpstr> Работа с потоками в C# .</vt:lpstr>
      <vt:lpstr>Объект ядра потока (thread kernel object).</vt:lpstr>
      <vt:lpstr>БЛок окружения потока (Thread Environment Block, TEB).</vt:lpstr>
      <vt:lpstr>Стек пользовательского режима (user-mode stack).</vt:lpstr>
      <vt:lpstr>Стек режима ядра (kernel-mode stack).</vt:lpstr>
      <vt:lpstr>Уведомления о создании и завершении потоков.</vt:lpstr>
      <vt:lpstr>Обзор и ключевые понятия</vt:lpstr>
      <vt:lpstr>Обзор и ключевые понятия</vt:lpstr>
      <vt:lpstr>Обзор и ключевые понятия</vt:lpstr>
      <vt:lpstr>Обзор и ключевые понятия</vt:lpstr>
      <vt:lpstr>Обзор и ключевые понятия</vt:lpstr>
      <vt:lpstr>Обзор и ключевые понятия</vt:lpstr>
      <vt:lpstr>Обзор и ключевые понятия</vt:lpstr>
      <vt:lpstr>Обзор и ключевые понятия</vt:lpstr>
      <vt:lpstr>Обзор и ключевые понятия</vt:lpstr>
      <vt:lpstr>Как работает многопоточность</vt:lpstr>
      <vt:lpstr>Как работает многопоточность</vt:lpstr>
      <vt:lpstr>Как работает многопоточность</vt:lpstr>
      <vt:lpstr>Когда потоки не нужны</vt:lpstr>
      <vt:lpstr>Создание и запуск потоков</vt:lpstr>
      <vt:lpstr>Передача данных в ThreadStart</vt:lpstr>
      <vt:lpstr>Передача данных в ThreadStart</vt:lpstr>
      <vt:lpstr>Передача данных в ThreadStart</vt:lpstr>
      <vt:lpstr>Передача данных в ThreadStart</vt:lpstr>
      <vt:lpstr>Именование потоков</vt:lpstr>
      <vt:lpstr>Обзор и ключевые понятия</vt:lpstr>
      <vt:lpstr>Основные и фоновые потоки</vt:lpstr>
      <vt:lpstr>Основные и фоновые потоки</vt:lpstr>
      <vt:lpstr>Основные и фоновые потоки</vt:lpstr>
      <vt:lpstr>Основные и фоновые потоки</vt:lpstr>
      <vt:lpstr>Приоритеты потоков</vt:lpstr>
      <vt:lpstr>Приоритеты потоков</vt:lpstr>
      <vt:lpstr>Приоритеты потоков</vt:lpstr>
      <vt:lpstr>Обработка исключений</vt:lpstr>
      <vt:lpstr>Обработка исключений</vt:lpstr>
      <vt:lpstr>Обработка исключений</vt:lpstr>
      <vt:lpstr>Базовые сведения о синхронизации</vt:lpstr>
      <vt:lpstr>Простейшие методы блокировки</vt:lpstr>
      <vt:lpstr>Блокировочные конструкции</vt:lpstr>
      <vt:lpstr>Блокировка</vt:lpstr>
      <vt:lpstr>Sleeping и Spinning</vt:lpstr>
      <vt:lpstr>Sleeping и Spinning</vt:lpstr>
      <vt:lpstr>Блокирование против ожидания в цикле</vt:lpstr>
      <vt:lpstr>Ожидание завершения потока</vt:lpstr>
      <vt:lpstr>Ожидание завершения потока</vt:lpstr>
      <vt:lpstr>Блокирование и потоковая безопасность</vt:lpstr>
      <vt:lpstr>Блокирование и потоковая безопасность</vt:lpstr>
      <vt:lpstr>Блокирование и потоковая безопасность</vt:lpstr>
      <vt:lpstr>Блокирование и потоковая безопасность</vt:lpstr>
      <vt:lpstr>Блокирование и потоковая безопасность</vt:lpstr>
      <vt:lpstr>Блокирование и потоковая безопасность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Рефлексия типов, позднее связывание и программирование с использованием атрибутов</dc:title>
  <dc:creator>Alexander</dc:creator>
  <cp:lastModifiedBy>1</cp:lastModifiedBy>
  <cp:revision>129</cp:revision>
  <dcterms:created xsi:type="dcterms:W3CDTF">2014-09-21T16:43:45Z</dcterms:created>
  <dcterms:modified xsi:type="dcterms:W3CDTF">2014-11-18T12:45:55Z</dcterms:modified>
</cp:coreProperties>
</file>