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  <p:sldId id="272" r:id="rId15"/>
    <p:sldId id="273" r:id="rId16"/>
    <p:sldId id="274" r:id="rId17"/>
    <p:sldId id="269" r:id="rId18"/>
    <p:sldId id="275" r:id="rId19"/>
    <p:sldId id="270" r:id="rId20"/>
    <p:sldId id="271" r:id="rId21"/>
    <p:sldId id="278" r:id="rId22"/>
    <p:sldId id="279" r:id="rId23"/>
    <p:sldId id="280" r:id="rId24"/>
    <p:sldId id="277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76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F846-151F-4F9C-AFD8-05F4CAF243F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C8EC-F910-49EF-9537-EF34A38CB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F846-151F-4F9C-AFD8-05F4CAF243F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C8EC-F910-49EF-9537-EF34A38CB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F846-151F-4F9C-AFD8-05F4CAF243F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C8EC-F910-49EF-9537-EF34A38CB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F846-151F-4F9C-AFD8-05F4CAF243F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C8EC-F910-49EF-9537-EF34A38CB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F846-151F-4F9C-AFD8-05F4CAF243F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C8EC-F910-49EF-9537-EF34A38CB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F846-151F-4F9C-AFD8-05F4CAF243F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C8EC-F910-49EF-9537-EF34A38CB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F846-151F-4F9C-AFD8-05F4CAF243F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C8EC-F910-49EF-9537-EF34A38CB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F846-151F-4F9C-AFD8-05F4CAF243F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C8EC-F910-49EF-9537-EF34A38CB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F846-151F-4F9C-AFD8-05F4CAF243F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C8EC-F910-49EF-9537-EF34A38CB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F846-151F-4F9C-AFD8-05F4CAF243F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C8EC-F910-49EF-9537-EF34A38CB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F846-151F-4F9C-AFD8-05F4CAF243F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C8EC-F910-49EF-9537-EF34A38CB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2F846-151F-4F9C-AFD8-05F4CAF243F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FC8EC-F910-49EF-9537-EF34A38CB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	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Шрифты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Рельефный текст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543956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err="1"/>
              <a:t>int</a:t>
            </a:r>
            <a:r>
              <a:rPr lang="en-US" sz="3000" dirty="0"/>
              <a:t> </a:t>
            </a:r>
            <a:r>
              <a:rPr lang="en-US" sz="3000" dirty="0" err="1"/>
              <a:t>cx</a:t>
            </a:r>
            <a:r>
              <a:rPr lang="en-US" sz="3000" dirty="0"/>
              <a:t> = </a:t>
            </a:r>
            <a:r>
              <a:rPr lang="en-US" sz="3000" dirty="0" err="1"/>
              <a:t>ClientSize.Width</a:t>
            </a:r>
            <a:r>
              <a:rPr lang="en-US" sz="3000" dirty="0"/>
              <a:t>;</a:t>
            </a:r>
          </a:p>
          <a:p>
            <a:pPr>
              <a:buNone/>
            </a:pPr>
            <a:r>
              <a:rPr lang="en-US" sz="3000" dirty="0" err="1" smtClean="0"/>
              <a:t>int</a:t>
            </a:r>
            <a:r>
              <a:rPr lang="en-US" sz="3000" dirty="0" smtClean="0"/>
              <a:t> </a:t>
            </a:r>
            <a:r>
              <a:rPr lang="en-US" sz="3000" dirty="0"/>
              <a:t>cy = </a:t>
            </a:r>
            <a:r>
              <a:rPr lang="en-US" sz="3000" dirty="0" err="1"/>
              <a:t>ClientSize.Height</a:t>
            </a:r>
            <a:r>
              <a:rPr lang="en-US" sz="3000" dirty="0"/>
              <a:t>;</a:t>
            </a:r>
          </a:p>
          <a:p>
            <a:pPr>
              <a:buNone/>
            </a:pPr>
            <a:r>
              <a:rPr lang="en-US" sz="3000" dirty="0" smtClean="0"/>
              <a:t>Graphics </a:t>
            </a:r>
            <a:r>
              <a:rPr lang="en-US" sz="3000" dirty="0" err="1"/>
              <a:t>grfx</a:t>
            </a:r>
            <a:r>
              <a:rPr lang="en-US" sz="3000" dirty="0"/>
              <a:t> = </a:t>
            </a:r>
            <a:r>
              <a:rPr lang="en-US" sz="3000" dirty="0" err="1"/>
              <a:t>e.Graphics</a:t>
            </a:r>
            <a:r>
              <a:rPr lang="en-US" sz="3000" dirty="0"/>
              <a:t>;</a:t>
            </a:r>
          </a:p>
          <a:p>
            <a:pPr>
              <a:buNone/>
            </a:pPr>
            <a:r>
              <a:rPr lang="en-US" sz="3000" dirty="0" err="1" smtClean="0"/>
              <a:t>SizeF</a:t>
            </a:r>
            <a:r>
              <a:rPr lang="en-US" sz="3000" dirty="0" smtClean="0"/>
              <a:t> </a:t>
            </a:r>
            <a:r>
              <a:rPr lang="en-US" sz="3000" dirty="0" err="1"/>
              <a:t>sizef</a:t>
            </a:r>
            <a:r>
              <a:rPr lang="en-US" sz="3000" dirty="0"/>
              <a:t> = </a:t>
            </a:r>
            <a:r>
              <a:rPr lang="en-US" sz="3000" dirty="0" err="1"/>
              <a:t>grfx.MeasureString</a:t>
            </a:r>
            <a:r>
              <a:rPr lang="en-US" sz="3000" dirty="0"/>
              <a:t>(</a:t>
            </a:r>
            <a:r>
              <a:rPr lang="en-US" sz="3000" dirty="0" err="1"/>
              <a:t>strText</a:t>
            </a:r>
            <a:r>
              <a:rPr lang="en-US" sz="3000" dirty="0"/>
              <a:t>, font);</a:t>
            </a:r>
          </a:p>
          <a:p>
            <a:pPr>
              <a:buNone/>
            </a:pPr>
            <a:r>
              <a:rPr lang="en-US" sz="3000" dirty="0" smtClean="0"/>
              <a:t>float </a:t>
            </a:r>
            <a:r>
              <a:rPr lang="en-US" sz="3000" dirty="0"/>
              <a:t>x = (</a:t>
            </a:r>
            <a:r>
              <a:rPr lang="en-US" sz="3000" dirty="0" err="1"/>
              <a:t>cx</a:t>
            </a:r>
            <a:r>
              <a:rPr lang="en-US" sz="3000" dirty="0"/>
              <a:t> - </a:t>
            </a:r>
            <a:r>
              <a:rPr lang="en-US" sz="3000" dirty="0" err="1"/>
              <a:t>sizef</a:t>
            </a:r>
            <a:r>
              <a:rPr lang="en-US" sz="3000" dirty="0"/>
              <a:t>. Width) / 2;</a:t>
            </a:r>
          </a:p>
          <a:p>
            <a:pPr>
              <a:buNone/>
            </a:pPr>
            <a:r>
              <a:rPr lang="en-US" sz="3000" dirty="0" smtClean="0"/>
              <a:t>float </a:t>
            </a:r>
            <a:r>
              <a:rPr lang="en-US" sz="3000" dirty="0"/>
              <a:t>y = (cy - </a:t>
            </a:r>
            <a:r>
              <a:rPr lang="en-US" sz="3000" dirty="0" err="1"/>
              <a:t>sizef.Height</a:t>
            </a:r>
            <a:r>
              <a:rPr lang="en-US" sz="3000" dirty="0"/>
              <a:t>) / 2;</a:t>
            </a:r>
          </a:p>
          <a:p>
            <a:pPr>
              <a:buNone/>
            </a:pPr>
            <a:r>
              <a:rPr lang="en-US" sz="3000" dirty="0" err="1" smtClean="0"/>
              <a:t>grfx.Clear</a:t>
            </a:r>
            <a:r>
              <a:rPr lang="en-US" sz="3000" dirty="0" smtClean="0"/>
              <a:t>(Color</a:t>
            </a:r>
            <a:r>
              <a:rPr lang="en-US" sz="3000" dirty="0"/>
              <a:t>. White);</a:t>
            </a:r>
          </a:p>
          <a:p>
            <a:pPr>
              <a:buNone/>
            </a:pPr>
            <a:r>
              <a:rPr lang="en-US" sz="3000" dirty="0" err="1" smtClean="0"/>
              <a:t>grfx.DrawString</a:t>
            </a:r>
            <a:r>
              <a:rPr lang="en-US" sz="3000" dirty="0" smtClean="0"/>
              <a:t>(</a:t>
            </a:r>
            <a:r>
              <a:rPr lang="en-US" sz="3000" dirty="0" err="1" smtClean="0"/>
              <a:t>strText</a:t>
            </a:r>
            <a:r>
              <a:rPr lang="en-US" sz="3000" dirty="0"/>
              <a:t>, font, </a:t>
            </a:r>
            <a:r>
              <a:rPr lang="en-US" sz="3000" dirty="0" err="1"/>
              <a:t>Brushes.Gray</a:t>
            </a:r>
            <a:r>
              <a:rPr lang="en-US" sz="3000" dirty="0"/>
              <a:t>, x, y);</a:t>
            </a:r>
          </a:p>
          <a:p>
            <a:pPr>
              <a:buNone/>
            </a:pPr>
            <a:r>
              <a:rPr lang="en-US" sz="3000" dirty="0" err="1" smtClean="0"/>
              <a:t>grfx.DrawString</a:t>
            </a:r>
            <a:r>
              <a:rPr lang="en-US" sz="3000" dirty="0" smtClean="0"/>
              <a:t>(</a:t>
            </a:r>
            <a:r>
              <a:rPr lang="en-US" sz="3000" dirty="0" err="1" smtClean="0"/>
              <a:t>strText</a:t>
            </a:r>
            <a:r>
              <a:rPr lang="en-US" sz="3000" dirty="0"/>
              <a:t>, font, </a:t>
            </a:r>
            <a:r>
              <a:rPr lang="en-US" sz="3000" dirty="0" err="1"/>
              <a:t>Brushes.White</a:t>
            </a:r>
            <a:r>
              <a:rPr lang="en-US" sz="3000" dirty="0" smtClean="0"/>
              <a:t>,</a:t>
            </a:r>
            <a:r>
              <a:rPr lang="ru-RU" sz="3000" dirty="0" smtClean="0"/>
              <a:t> </a:t>
            </a:r>
            <a:r>
              <a:rPr lang="en-US" sz="3000" dirty="0" smtClean="0"/>
              <a:t> </a:t>
            </a:r>
            <a:r>
              <a:rPr lang="en-US" sz="3000" dirty="0"/>
              <a:t>x </a:t>
            </a:r>
            <a:r>
              <a:rPr lang="en-US" sz="3000" dirty="0" smtClean="0"/>
              <a:t>-</a:t>
            </a:r>
            <a:r>
              <a:rPr lang="ru-RU" sz="3000" dirty="0" smtClean="0">
                <a:solidFill>
                  <a:srgbClr val="FF0000"/>
                </a:solidFill>
              </a:rPr>
              <a:t>+</a:t>
            </a:r>
            <a:r>
              <a:rPr lang="en-US" sz="3000" dirty="0" smtClean="0"/>
              <a:t> </a:t>
            </a:r>
            <a:r>
              <a:rPr lang="en-US" sz="3000" dirty="0"/>
              <a:t>3,y </a:t>
            </a:r>
            <a:r>
              <a:rPr lang="en-US" sz="3000" dirty="0" smtClean="0"/>
              <a:t>-</a:t>
            </a:r>
            <a:r>
              <a:rPr lang="ru-RU" sz="3000" dirty="0" smtClean="0">
                <a:solidFill>
                  <a:srgbClr val="FF0000"/>
                </a:solidFill>
              </a:rPr>
              <a:t>+</a:t>
            </a:r>
            <a:r>
              <a:rPr lang="en-US" sz="3000" dirty="0" smtClean="0"/>
              <a:t> </a:t>
            </a:r>
            <a:r>
              <a:rPr lang="en-US" sz="3000" dirty="0"/>
              <a:t>3);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1275" y="4000500"/>
            <a:ext cx="65627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214422"/>
            <a:ext cx="63627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По сути эти два эффекта одинаковы. Единственная разница — в выборе </a:t>
            </a:r>
            <a:r>
              <a:rPr lang="ru-RU" dirty="0" smtClean="0"/>
              <a:t>положительного </a:t>
            </a:r>
            <a:r>
              <a:rPr lang="ru-RU" dirty="0"/>
              <a:t>или отрицательного сдвига между двумя выводимыми текстами. </a:t>
            </a:r>
            <a:endParaRPr lang="ru-RU" dirty="0" smtClean="0"/>
          </a:p>
          <a:p>
            <a:r>
              <a:rPr lang="ru-RU" dirty="0" smtClean="0"/>
              <a:t>Так как мы </a:t>
            </a:r>
            <a:r>
              <a:rPr lang="ru-RU" dirty="0"/>
              <a:t>привыкли, что источник света находится сверху, </a:t>
            </a:r>
            <a:r>
              <a:rPr lang="ru-RU" dirty="0" smtClean="0"/>
              <a:t>появление </a:t>
            </a:r>
            <a:r>
              <a:rPr lang="ru-RU" dirty="0"/>
              <a:t>тени внизу и </a:t>
            </a:r>
            <a:r>
              <a:rPr lang="ru-RU" dirty="0" smtClean="0"/>
              <a:t>справа от </a:t>
            </a:r>
            <a:r>
              <a:rPr lang="ru-RU" dirty="0"/>
              <a:t>знаков интерпретируется как выступающий текст, а тень сверху и слева — </a:t>
            </a:r>
            <a:r>
              <a:rPr lang="ru-RU" dirty="0" smtClean="0"/>
              <a:t>как утопленный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Перевернув монитор </a:t>
            </a:r>
            <a:r>
              <a:rPr lang="ru-RU" dirty="0"/>
              <a:t>вверх ногами, вы увидите</a:t>
            </a:r>
            <a:r>
              <a:rPr lang="ru-RU" dirty="0" smtClean="0"/>
              <a:t>, что </a:t>
            </a:r>
            <a:r>
              <a:rPr lang="ru-RU" dirty="0"/>
              <a:t>эффект изменится на противоположный.</a:t>
            </a:r>
          </a:p>
          <a:p>
            <a:r>
              <a:rPr lang="ru-RU" dirty="0"/>
              <a:t>Как показано в </a:t>
            </a:r>
            <a:r>
              <a:rPr lang="ru-RU" dirty="0" smtClean="0"/>
              <a:t>следующей программе, </a:t>
            </a:r>
            <a:r>
              <a:rPr lang="ru-RU" dirty="0"/>
              <a:t>если рисовать одну и ту же </a:t>
            </a:r>
            <a:r>
              <a:rPr lang="ru-RU" dirty="0" smtClean="0"/>
              <a:t>текстовую строку </a:t>
            </a:r>
            <a:r>
              <a:rPr lang="ru-RU" dirty="0"/>
              <a:t>несколько раз в одном и том же цвете, можно достичь объемного эффекта.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400" dirty="0" err="1"/>
              <a:t>int</a:t>
            </a:r>
            <a:r>
              <a:rPr lang="en-US" sz="3400" dirty="0"/>
              <a:t> </a:t>
            </a:r>
            <a:r>
              <a:rPr lang="en-US" sz="3400" dirty="0" err="1"/>
              <a:t>cx</a:t>
            </a:r>
            <a:r>
              <a:rPr lang="en-US" sz="3400" dirty="0"/>
              <a:t> = </a:t>
            </a:r>
            <a:r>
              <a:rPr lang="en-US" sz="3400" dirty="0" err="1"/>
              <a:t>ClientSize.Width</a:t>
            </a:r>
            <a:r>
              <a:rPr lang="en-US" sz="3400" dirty="0"/>
              <a:t>;</a:t>
            </a:r>
          </a:p>
          <a:p>
            <a:pPr>
              <a:buNone/>
            </a:pPr>
            <a:r>
              <a:rPr lang="en-US" sz="3400" dirty="0" err="1" smtClean="0"/>
              <a:t>int</a:t>
            </a:r>
            <a:r>
              <a:rPr lang="en-US" sz="3400" dirty="0" smtClean="0"/>
              <a:t> </a:t>
            </a:r>
            <a:r>
              <a:rPr lang="en-US" sz="3400" dirty="0"/>
              <a:t>cy = </a:t>
            </a:r>
            <a:r>
              <a:rPr lang="en-US" sz="3400" dirty="0" err="1"/>
              <a:t>ClientSize.Height</a:t>
            </a:r>
            <a:r>
              <a:rPr lang="en-US" sz="3400" dirty="0"/>
              <a:t>;</a:t>
            </a:r>
          </a:p>
          <a:p>
            <a:pPr>
              <a:buNone/>
            </a:pPr>
            <a:r>
              <a:rPr lang="en-US" sz="3400" dirty="0" err="1" smtClean="0"/>
              <a:t>int</a:t>
            </a:r>
            <a:r>
              <a:rPr lang="en-US" sz="3400" dirty="0" smtClean="0"/>
              <a:t> </a:t>
            </a:r>
            <a:r>
              <a:rPr lang="en-US" sz="3400" dirty="0" err="1"/>
              <a:t>iReps</a:t>
            </a:r>
            <a:r>
              <a:rPr lang="en-US" sz="3400" dirty="0"/>
              <a:t>=50;</a:t>
            </a:r>
          </a:p>
          <a:p>
            <a:pPr>
              <a:buNone/>
            </a:pPr>
            <a:r>
              <a:rPr lang="en-US" sz="3400" dirty="0" smtClean="0"/>
              <a:t>Graphics </a:t>
            </a:r>
            <a:r>
              <a:rPr lang="en-US" sz="3400" dirty="0" err="1"/>
              <a:t>grfx</a:t>
            </a:r>
            <a:r>
              <a:rPr lang="en-US" sz="3400" dirty="0"/>
              <a:t> = </a:t>
            </a:r>
            <a:r>
              <a:rPr lang="en-US" sz="3400" dirty="0" err="1"/>
              <a:t>e.Graphics</a:t>
            </a:r>
            <a:r>
              <a:rPr lang="en-US" sz="3400" dirty="0"/>
              <a:t>;</a:t>
            </a:r>
          </a:p>
          <a:p>
            <a:pPr>
              <a:buNone/>
            </a:pPr>
            <a:r>
              <a:rPr lang="en-US" sz="3400" dirty="0" err="1" smtClean="0"/>
              <a:t>SizeF</a:t>
            </a:r>
            <a:r>
              <a:rPr lang="en-US" sz="3400" dirty="0" smtClean="0"/>
              <a:t> </a:t>
            </a:r>
            <a:r>
              <a:rPr lang="en-US" sz="3400" dirty="0" err="1"/>
              <a:t>sizef</a:t>
            </a:r>
            <a:r>
              <a:rPr lang="en-US" sz="3400" dirty="0"/>
              <a:t> = </a:t>
            </a:r>
            <a:r>
              <a:rPr lang="en-US" sz="3400" dirty="0" err="1"/>
              <a:t>grfx.MeasureString</a:t>
            </a:r>
            <a:r>
              <a:rPr lang="en-US" sz="3400" dirty="0"/>
              <a:t>(</a:t>
            </a:r>
            <a:r>
              <a:rPr lang="en-US" sz="3400" dirty="0" err="1"/>
              <a:t>strText</a:t>
            </a:r>
            <a:r>
              <a:rPr lang="en-US" sz="3400" dirty="0"/>
              <a:t>, font);</a:t>
            </a:r>
          </a:p>
          <a:p>
            <a:pPr>
              <a:buNone/>
            </a:pPr>
            <a:r>
              <a:rPr lang="en-US" sz="3400" dirty="0" smtClean="0"/>
              <a:t>float </a:t>
            </a:r>
            <a:r>
              <a:rPr lang="en-US" sz="3400" dirty="0"/>
              <a:t>x = (</a:t>
            </a:r>
            <a:r>
              <a:rPr lang="en-US" sz="3400" dirty="0" err="1"/>
              <a:t>cx</a:t>
            </a:r>
            <a:r>
              <a:rPr lang="en-US" sz="3400" dirty="0"/>
              <a:t> - </a:t>
            </a:r>
            <a:r>
              <a:rPr lang="en-US" sz="3400" dirty="0" err="1"/>
              <a:t>sizef</a:t>
            </a:r>
            <a:r>
              <a:rPr lang="en-US" sz="3400" dirty="0"/>
              <a:t>. Width-</a:t>
            </a:r>
            <a:r>
              <a:rPr lang="en-US" sz="3400" dirty="0" err="1"/>
              <a:t>iReps</a:t>
            </a:r>
            <a:r>
              <a:rPr lang="en-US" sz="3400" dirty="0"/>
              <a:t>) / 2;</a:t>
            </a:r>
          </a:p>
          <a:p>
            <a:pPr>
              <a:buNone/>
            </a:pPr>
            <a:r>
              <a:rPr lang="en-US" sz="3400" dirty="0" smtClean="0"/>
              <a:t>float </a:t>
            </a:r>
            <a:r>
              <a:rPr lang="en-US" sz="3400" dirty="0"/>
              <a:t>y = (cy - </a:t>
            </a:r>
            <a:r>
              <a:rPr lang="en-US" sz="3400" dirty="0" err="1"/>
              <a:t>sizef.Height+iReps</a:t>
            </a:r>
            <a:r>
              <a:rPr lang="en-US" sz="3400" dirty="0"/>
              <a:t>) / 2;</a:t>
            </a:r>
          </a:p>
          <a:p>
            <a:pPr>
              <a:buNone/>
            </a:pPr>
            <a:r>
              <a:rPr lang="en-US" sz="3400" dirty="0" err="1" smtClean="0"/>
              <a:t>grfx.Clear</a:t>
            </a:r>
            <a:r>
              <a:rPr lang="en-US" sz="3400" dirty="0" smtClean="0"/>
              <a:t>(</a:t>
            </a:r>
            <a:r>
              <a:rPr lang="en-US" sz="3400" dirty="0" err="1" smtClean="0"/>
              <a:t>Color.LightGray</a:t>
            </a:r>
            <a:r>
              <a:rPr lang="en-US" sz="3400" dirty="0"/>
              <a:t>);</a:t>
            </a:r>
          </a:p>
          <a:p>
            <a:pPr>
              <a:buNone/>
            </a:pPr>
            <a:r>
              <a:rPr lang="nn-NO" sz="3400" dirty="0" smtClean="0"/>
              <a:t>for </a:t>
            </a:r>
            <a:r>
              <a:rPr lang="nn-NO" sz="3400" dirty="0"/>
              <a:t>(int i = 0; i &lt; iReps; i++)</a:t>
            </a:r>
          </a:p>
          <a:p>
            <a:pPr>
              <a:buNone/>
            </a:pPr>
            <a:r>
              <a:rPr lang="en-US" sz="3400" dirty="0" smtClean="0"/>
              <a:t>   </a:t>
            </a:r>
            <a:r>
              <a:rPr lang="en-US" sz="3400" dirty="0" err="1"/>
              <a:t>grfx.DrawString</a:t>
            </a:r>
            <a:r>
              <a:rPr lang="en-US" sz="3400" dirty="0"/>
              <a:t>(</a:t>
            </a:r>
            <a:r>
              <a:rPr lang="en-US" sz="3400" dirty="0" err="1"/>
              <a:t>strText</a:t>
            </a:r>
            <a:r>
              <a:rPr lang="en-US" sz="3400" dirty="0"/>
              <a:t>, font, </a:t>
            </a:r>
            <a:r>
              <a:rPr lang="en-US" sz="3400" dirty="0" err="1"/>
              <a:t>Brushes.Black</a:t>
            </a:r>
            <a:r>
              <a:rPr lang="en-US" sz="3400" dirty="0"/>
              <a:t>, x + </a:t>
            </a:r>
            <a:r>
              <a:rPr lang="en-US" sz="3400" dirty="0" err="1"/>
              <a:t>i</a:t>
            </a:r>
            <a:r>
              <a:rPr lang="en-US" sz="3400" dirty="0"/>
              <a:t>, y - </a:t>
            </a:r>
            <a:r>
              <a:rPr lang="en-US" sz="3400" dirty="0" err="1"/>
              <a:t>i</a:t>
            </a:r>
            <a:r>
              <a:rPr lang="en-US" sz="3400" dirty="0"/>
              <a:t>);</a:t>
            </a:r>
          </a:p>
          <a:p>
            <a:pPr>
              <a:buNone/>
            </a:pPr>
            <a:r>
              <a:rPr lang="en-US" sz="3400" dirty="0" smtClean="0"/>
              <a:t>  </a:t>
            </a:r>
            <a:r>
              <a:rPr lang="en-US" sz="3400" dirty="0" err="1"/>
              <a:t>grfx.DrawString</a:t>
            </a:r>
            <a:r>
              <a:rPr lang="en-US" sz="3400" dirty="0"/>
              <a:t>(</a:t>
            </a:r>
            <a:r>
              <a:rPr lang="en-US" sz="3400" dirty="0" err="1"/>
              <a:t>strText</a:t>
            </a:r>
            <a:r>
              <a:rPr lang="en-US" sz="3400" dirty="0"/>
              <a:t>, font, </a:t>
            </a:r>
            <a:r>
              <a:rPr lang="en-US" sz="3400" dirty="0" err="1"/>
              <a:t>Brushes.White</a:t>
            </a:r>
            <a:r>
              <a:rPr lang="en-US" sz="3400" dirty="0"/>
              <a:t>, x + </a:t>
            </a:r>
            <a:r>
              <a:rPr lang="en-US" sz="3400" dirty="0" err="1"/>
              <a:t>iReps</a:t>
            </a:r>
            <a:r>
              <a:rPr lang="en-US" sz="3400" dirty="0" smtClean="0"/>
              <a:t>,</a:t>
            </a:r>
            <a:r>
              <a:rPr lang="ru-RU" sz="3400" dirty="0" smtClean="0"/>
              <a:t> </a:t>
            </a:r>
            <a:r>
              <a:rPr lang="en-US" sz="3400" dirty="0" smtClean="0"/>
              <a:t>y </a:t>
            </a:r>
            <a:r>
              <a:rPr lang="en-US" sz="3400" dirty="0"/>
              <a:t>- </a:t>
            </a:r>
            <a:r>
              <a:rPr lang="en-US" sz="3400" dirty="0" err="1"/>
              <a:t>iReps</a:t>
            </a:r>
            <a:r>
              <a:rPr lang="en-US" sz="3400" dirty="0"/>
              <a:t>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785926"/>
            <a:ext cx="52006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Вращение текста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007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cx</a:t>
            </a:r>
            <a:r>
              <a:rPr lang="en-US" dirty="0"/>
              <a:t> = </a:t>
            </a:r>
            <a:r>
              <a:rPr lang="en-US" dirty="0" err="1"/>
              <a:t>ClientSize.Width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cy = </a:t>
            </a:r>
            <a:r>
              <a:rPr lang="en-US" dirty="0" err="1"/>
              <a:t>ClientSize.Height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Graphics </a:t>
            </a:r>
            <a:r>
              <a:rPr lang="en-US" dirty="0" err="1"/>
              <a:t>grfx</a:t>
            </a:r>
            <a:r>
              <a:rPr lang="en-US" dirty="0"/>
              <a:t>=</a:t>
            </a:r>
            <a:r>
              <a:rPr lang="en-US" dirty="0" err="1"/>
              <a:t>e.Graphics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iDegrees</a:t>
            </a:r>
            <a:r>
              <a:rPr lang="en-US" dirty="0"/>
              <a:t> = 20;</a:t>
            </a:r>
          </a:p>
          <a:p>
            <a:pPr marL="0" indent="0">
              <a:buNone/>
            </a:pPr>
            <a:r>
              <a:rPr lang="en-US" dirty="0" smtClean="0"/>
              <a:t>Brush </a:t>
            </a:r>
            <a:r>
              <a:rPr lang="en-US" dirty="0" err="1"/>
              <a:t>brush</a:t>
            </a:r>
            <a:r>
              <a:rPr lang="en-US" dirty="0"/>
              <a:t> = new </a:t>
            </a:r>
            <a:r>
              <a:rPr lang="en-US" dirty="0" err="1"/>
              <a:t>SolidBrush</a:t>
            </a:r>
            <a:r>
              <a:rPr lang="en-US" dirty="0"/>
              <a:t>(</a:t>
            </a:r>
            <a:r>
              <a:rPr lang="en-US" dirty="0" err="1"/>
              <a:t>Color.Red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StringFormat</a:t>
            </a:r>
            <a:r>
              <a:rPr lang="en-US" dirty="0" smtClean="0"/>
              <a:t> </a:t>
            </a:r>
            <a:r>
              <a:rPr lang="en-US" dirty="0" err="1"/>
              <a:t>strfmt</a:t>
            </a:r>
            <a:r>
              <a:rPr lang="en-US" dirty="0"/>
              <a:t> = new </a:t>
            </a:r>
            <a:r>
              <a:rPr lang="en-US" dirty="0" err="1"/>
              <a:t>StringFormat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err="1" smtClean="0"/>
              <a:t>strfmt.LineAlignment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StringAlignment.Center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 smtClean="0"/>
              <a:t>grfx.TranslateTransform</a:t>
            </a:r>
            <a:r>
              <a:rPr lang="en-US" dirty="0" smtClean="0"/>
              <a:t>(</a:t>
            </a:r>
            <a:r>
              <a:rPr lang="en-US" dirty="0" err="1" smtClean="0"/>
              <a:t>cx</a:t>
            </a:r>
            <a:r>
              <a:rPr lang="en-US" dirty="0" smtClean="0"/>
              <a:t> </a:t>
            </a:r>
            <a:r>
              <a:rPr lang="en-US" dirty="0"/>
              <a:t>/ 2 , cy / 2);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360; </a:t>
            </a:r>
            <a:r>
              <a:rPr lang="en-US" dirty="0" err="1"/>
              <a:t>i</a:t>
            </a:r>
            <a:r>
              <a:rPr lang="en-US" dirty="0"/>
              <a:t> +=</a:t>
            </a:r>
            <a:r>
              <a:rPr lang="en-US" dirty="0" err="1"/>
              <a:t>iDegrees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ru-RU" dirty="0" smtClean="0"/>
              <a:t>{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 smtClean="0"/>
              <a:t>grfx.DrawString</a:t>
            </a:r>
            <a:r>
              <a:rPr lang="en-US" dirty="0" smtClean="0"/>
              <a:t>(</a:t>
            </a:r>
            <a:r>
              <a:rPr lang="en-US" dirty="0" err="1" smtClean="0"/>
              <a:t>strText</a:t>
            </a:r>
            <a:r>
              <a:rPr lang="en-US" dirty="0"/>
              <a:t>, font, brush, 0, 0, </a:t>
            </a:r>
            <a:r>
              <a:rPr lang="en-US" dirty="0" err="1"/>
              <a:t>strfmt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 smtClean="0"/>
              <a:t>grfx.RotateTransform</a:t>
            </a:r>
            <a:r>
              <a:rPr lang="en-US" dirty="0" smtClean="0"/>
              <a:t>(</a:t>
            </a:r>
            <a:r>
              <a:rPr lang="en-US" dirty="0" err="1" smtClean="0"/>
              <a:t>iDegrees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ru-RU" dirty="0" smtClean="0"/>
              <a:t>}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860"/>
            <a:ext cx="319087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428992" y="1428736"/>
            <a:ext cx="53578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Метод </a:t>
            </a:r>
            <a:r>
              <a:rPr lang="ru-RU" sz="2400" dirty="0" smtClean="0"/>
              <a:t>вызывает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Translate</a:t>
            </a:r>
            <a:r>
              <a:rPr lang="en-US" sz="2400" i="1" dirty="0" smtClean="0"/>
              <a:t>T</a:t>
            </a:r>
            <a:r>
              <a:rPr lang="ru-RU" sz="2400" i="1" dirty="0" err="1" smtClean="0"/>
              <a:t>ransform</a:t>
            </a:r>
            <a:r>
              <a:rPr lang="ru-RU" sz="2400" i="1" dirty="0"/>
              <a:t>, </a:t>
            </a:r>
            <a:r>
              <a:rPr lang="ru-RU" sz="2400" dirty="0"/>
              <a:t>чтобы выставить начальную точку</a:t>
            </a:r>
          </a:p>
          <a:p>
            <a:r>
              <a:rPr lang="ru-RU" sz="2400" dirty="0"/>
              <a:t>в центре экрана. </a:t>
            </a:r>
            <a:endParaRPr lang="en-US" sz="2400" dirty="0" smtClean="0"/>
          </a:p>
          <a:p>
            <a:r>
              <a:rPr lang="ru-RU" sz="2400" dirty="0" smtClean="0"/>
              <a:t>Затем </a:t>
            </a:r>
            <a:r>
              <a:rPr lang="ru-RU" sz="2400" dirty="0"/>
              <a:t>он рисует 18 строк текста, каждая из которых </a:t>
            </a:r>
            <a:r>
              <a:rPr lang="ru-RU" sz="2400" dirty="0" smtClean="0"/>
              <a:t>повернута</a:t>
            </a:r>
            <a:r>
              <a:rPr lang="en-US" sz="2400" dirty="0" smtClean="0"/>
              <a:t> </a:t>
            </a:r>
            <a:r>
              <a:rPr lang="ru-RU" sz="2400" dirty="0" smtClean="0"/>
              <a:t>на </a:t>
            </a:r>
            <a:r>
              <a:rPr lang="ru-RU" sz="2400" dirty="0"/>
              <a:t>20 относительно предыдущей вокруг начальной точки. Метод </a:t>
            </a:r>
            <a:r>
              <a:rPr lang="ru-RU" sz="2400" i="1" dirty="0" err="1" smtClean="0"/>
              <a:t>Dra</a:t>
            </a:r>
            <a:r>
              <a:rPr lang="en-US" sz="2400" i="1" dirty="0" smtClean="0"/>
              <a:t>w</a:t>
            </a:r>
            <a:r>
              <a:rPr lang="ru-RU" sz="2400" i="1" dirty="0" err="1" smtClean="0"/>
              <a:t>String</a:t>
            </a:r>
            <a:r>
              <a:rPr lang="ru-RU" sz="2400" i="1" dirty="0" smtClean="0"/>
              <a:t> ис</a:t>
            </a:r>
            <a:r>
              <a:rPr lang="ru-RU" sz="2400" dirty="0" smtClean="0"/>
              <a:t>пользует </a:t>
            </a:r>
            <a:r>
              <a:rPr lang="ru-RU" sz="2400" dirty="0"/>
              <a:t>объект </a:t>
            </a:r>
            <a:r>
              <a:rPr lang="ru-RU" sz="2400" i="1" dirty="0" err="1" smtClean="0"/>
              <a:t>St</a:t>
            </a:r>
            <a:r>
              <a:rPr lang="en-US" sz="2400" i="1" dirty="0" err="1" smtClean="0"/>
              <a:t>ri</a:t>
            </a:r>
            <a:r>
              <a:rPr lang="ru-RU" sz="2400" i="1" dirty="0" err="1" smtClean="0"/>
              <a:t>ngFo</a:t>
            </a:r>
            <a:r>
              <a:rPr lang="en-US" sz="2400" i="1" dirty="0" err="1" smtClean="0"/>
              <a:t>rm</a:t>
            </a:r>
            <a:r>
              <a:rPr lang="ru-RU" sz="2400" i="1" dirty="0" err="1" smtClean="0"/>
              <a:t>at</a:t>
            </a:r>
            <a:r>
              <a:rPr lang="ru-RU" sz="2400" i="1" dirty="0"/>
              <a:t>, который центрирует текстовую строку по </a:t>
            </a:r>
            <a:r>
              <a:rPr lang="ru-RU" sz="2400" i="1" dirty="0" smtClean="0"/>
              <a:t>вертика</a:t>
            </a:r>
            <a:r>
              <a:rPr lang="ru-RU" sz="2400" dirty="0" smtClean="0"/>
              <a:t>ли</a:t>
            </a:r>
            <a:r>
              <a:rPr lang="ru-RU" sz="2400" dirty="0"/>
              <a:t>. Текстовая строка начинается с </a:t>
            </a:r>
            <a:r>
              <a:rPr lang="en-US" sz="2400" dirty="0" smtClean="0"/>
              <a:t>3-5</a:t>
            </a:r>
            <a:r>
              <a:rPr lang="ru-RU" sz="2400" dirty="0" smtClean="0"/>
              <a:t> </a:t>
            </a:r>
            <a:r>
              <a:rPr lang="ru-RU" sz="2400" dirty="0"/>
              <a:t>пустых знаков, чтобы не было </a:t>
            </a:r>
            <a:r>
              <a:rPr lang="ru-RU" sz="2400" dirty="0" smtClean="0"/>
              <a:t>мешанины</a:t>
            </a:r>
            <a:r>
              <a:rPr lang="en-US" sz="2400" dirty="0" smtClean="0"/>
              <a:t> </a:t>
            </a:r>
            <a:r>
              <a:rPr lang="ru-RU" sz="2400" dirty="0" smtClean="0"/>
              <a:t>в </a:t>
            </a:r>
            <a:r>
              <a:rPr lang="ru-RU" sz="2400" dirty="0"/>
              <a:t>центре. Вот результат работы программы с 18-пунктным шрифтом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Вспомогательные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86874" cy="578645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sz="4400" dirty="0" smtClean="0"/>
              <a:t> public float GetAscent(Graphics grfx, Font font)</a:t>
            </a:r>
          </a:p>
          <a:p>
            <a:pPr>
              <a:buNone/>
            </a:pPr>
            <a:r>
              <a:rPr lang="ru-RU" sz="4400" dirty="0" smtClean="0"/>
              <a:t>        {</a:t>
            </a:r>
          </a:p>
          <a:p>
            <a:pPr>
              <a:buNone/>
            </a:pPr>
            <a:r>
              <a:rPr lang="en-US" sz="4400" dirty="0" smtClean="0"/>
              <a:t>            return </a:t>
            </a:r>
            <a:r>
              <a:rPr lang="en-US" sz="4400" dirty="0" err="1" smtClean="0"/>
              <a:t>font.GetHeight</a:t>
            </a:r>
            <a:r>
              <a:rPr lang="en-US" sz="4400" dirty="0" smtClean="0"/>
              <a:t>(</a:t>
            </a:r>
            <a:r>
              <a:rPr lang="en-US" sz="4400" dirty="0" err="1" smtClean="0"/>
              <a:t>grfx</a:t>
            </a:r>
            <a:r>
              <a:rPr lang="en-US" sz="4400" dirty="0" smtClean="0"/>
              <a:t>) *</a:t>
            </a:r>
          </a:p>
          <a:p>
            <a:pPr>
              <a:buNone/>
            </a:pPr>
            <a:r>
              <a:rPr lang="en-US" sz="4400" dirty="0" smtClean="0"/>
              <a:t>            </a:t>
            </a:r>
            <a:r>
              <a:rPr lang="en-US" sz="4400" dirty="0" err="1" smtClean="0"/>
              <a:t>font.FontFamily.GetCellAscent</a:t>
            </a:r>
            <a:r>
              <a:rPr lang="en-US" sz="4400" dirty="0" smtClean="0"/>
              <a:t>(</a:t>
            </a:r>
            <a:r>
              <a:rPr lang="en-US" sz="4400" dirty="0" err="1" smtClean="0"/>
              <a:t>font.Style</a:t>
            </a:r>
            <a:r>
              <a:rPr lang="en-US" sz="4400" dirty="0" smtClean="0"/>
              <a:t>) / </a:t>
            </a:r>
            <a:r>
              <a:rPr lang="en-US" sz="4400" dirty="0" err="1" smtClean="0"/>
              <a:t>font.FontFamily.GetLineSpacing</a:t>
            </a:r>
            <a:r>
              <a:rPr lang="en-US" sz="4400" dirty="0" smtClean="0"/>
              <a:t>(</a:t>
            </a:r>
            <a:r>
              <a:rPr lang="en-US" sz="4400" dirty="0" err="1" smtClean="0"/>
              <a:t>font.Style</a:t>
            </a:r>
            <a:r>
              <a:rPr lang="en-US" sz="4400" dirty="0" smtClean="0"/>
              <a:t>);</a:t>
            </a:r>
          </a:p>
          <a:p>
            <a:pPr>
              <a:buNone/>
            </a:pPr>
            <a:r>
              <a:rPr lang="ru-RU" sz="4400" dirty="0" smtClean="0"/>
              <a:t>        }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fr-FR" sz="4400" dirty="0" smtClean="0"/>
              <a:t>        public float GetDescent(Graphics grfx, Font font)</a:t>
            </a:r>
          </a:p>
          <a:p>
            <a:pPr>
              <a:buNone/>
            </a:pPr>
            <a:r>
              <a:rPr lang="ru-RU" sz="4400" dirty="0" smtClean="0"/>
              <a:t>        {</a:t>
            </a:r>
          </a:p>
          <a:p>
            <a:pPr>
              <a:buNone/>
            </a:pPr>
            <a:r>
              <a:rPr lang="en-US" sz="4400" dirty="0" smtClean="0"/>
              <a:t>            return </a:t>
            </a:r>
            <a:r>
              <a:rPr lang="en-US" sz="4400" dirty="0" err="1" smtClean="0"/>
              <a:t>font.GetHeight</a:t>
            </a:r>
            <a:r>
              <a:rPr lang="en-US" sz="4400" dirty="0" smtClean="0"/>
              <a:t>(</a:t>
            </a:r>
            <a:r>
              <a:rPr lang="en-US" sz="4400" dirty="0" err="1" smtClean="0"/>
              <a:t>grfx</a:t>
            </a:r>
            <a:r>
              <a:rPr lang="en-US" sz="4400" dirty="0" smtClean="0"/>
              <a:t>) *</a:t>
            </a:r>
          </a:p>
          <a:p>
            <a:pPr>
              <a:buNone/>
            </a:pPr>
            <a:r>
              <a:rPr lang="en-US" sz="4400" dirty="0" smtClean="0"/>
              <a:t>            </a:t>
            </a:r>
            <a:r>
              <a:rPr lang="en-US" sz="4400" dirty="0" err="1" smtClean="0"/>
              <a:t>font.FontFamily.GetCellDescent</a:t>
            </a:r>
            <a:r>
              <a:rPr lang="en-US" sz="4400" dirty="0" smtClean="0"/>
              <a:t>(</a:t>
            </a:r>
            <a:r>
              <a:rPr lang="en-US" sz="4400" dirty="0" err="1" smtClean="0"/>
              <a:t>font.Style</a:t>
            </a:r>
            <a:r>
              <a:rPr lang="en-US" sz="4400" dirty="0" smtClean="0"/>
              <a:t>) / </a:t>
            </a:r>
            <a:r>
              <a:rPr lang="en-US" sz="4400" dirty="0" err="1" smtClean="0"/>
              <a:t>font.FontFamily.GetLineSpacing</a:t>
            </a:r>
            <a:r>
              <a:rPr lang="en-US" sz="4400" dirty="0" smtClean="0"/>
              <a:t>(</a:t>
            </a:r>
            <a:r>
              <a:rPr lang="en-US" sz="4400" dirty="0" err="1" smtClean="0"/>
              <a:t>font.Style</a:t>
            </a:r>
            <a:r>
              <a:rPr lang="en-US" sz="4400" dirty="0" smtClean="0"/>
              <a:t>);</a:t>
            </a:r>
          </a:p>
          <a:p>
            <a:pPr>
              <a:buNone/>
            </a:pPr>
            <a:r>
              <a:rPr lang="ru-RU" sz="4400" dirty="0" smtClean="0"/>
              <a:t>        </a:t>
            </a:r>
            <a:r>
              <a:rPr lang="ru-RU" sz="4400" dirty="0" smtClean="0"/>
              <a:t>}</a:t>
            </a:r>
          </a:p>
          <a:p>
            <a:r>
              <a:rPr lang="ru-RU" sz="4400" dirty="0" smtClean="0"/>
              <a:t>Методы </a:t>
            </a:r>
            <a:r>
              <a:rPr lang="ru-RU" sz="4400" dirty="0" err="1" smtClean="0"/>
              <a:t>GetAscent</a:t>
            </a:r>
            <a:r>
              <a:rPr lang="ru-RU" sz="4400" dirty="0" smtClean="0"/>
              <a:t> и </a:t>
            </a:r>
            <a:r>
              <a:rPr lang="ru-RU" sz="4400" dirty="0" err="1" smtClean="0"/>
              <a:t>GetDescent</a:t>
            </a:r>
            <a:r>
              <a:rPr lang="ru-RU" sz="4400" dirty="0" smtClean="0"/>
              <a:t> вычисляют высоту с надстрочным элементом </a:t>
            </a:r>
            <a:r>
              <a:rPr lang="ru-RU" sz="4400" dirty="0" smtClean="0"/>
              <a:t>и высоту </a:t>
            </a:r>
            <a:r>
              <a:rPr lang="ru-RU" sz="4400" dirty="0" smtClean="0"/>
              <a:t>подстрочного элемента для определенного </a:t>
            </a:r>
            <a:r>
              <a:rPr lang="ru-RU" sz="4400" dirty="0" smtClean="0"/>
              <a:t>шрифта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Зеркальное отражение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cx</a:t>
            </a:r>
            <a:r>
              <a:rPr lang="en-US" dirty="0" smtClean="0"/>
              <a:t> = </a:t>
            </a:r>
            <a:r>
              <a:rPr lang="en-US" dirty="0" err="1" smtClean="0"/>
              <a:t>ClientSize.Width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cy = </a:t>
            </a:r>
            <a:r>
              <a:rPr lang="en-US" dirty="0" err="1" smtClean="0"/>
              <a:t>ClientSize.Height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Graphics </a:t>
            </a:r>
            <a:r>
              <a:rPr lang="en-US" dirty="0" err="1" smtClean="0"/>
              <a:t>grfx</a:t>
            </a:r>
            <a:r>
              <a:rPr lang="en-US" dirty="0" smtClean="0"/>
              <a:t>=</a:t>
            </a:r>
            <a:r>
              <a:rPr lang="en-US" dirty="0" err="1" smtClean="0"/>
              <a:t>e.Graphics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Brush </a:t>
            </a:r>
            <a:r>
              <a:rPr lang="en-US" dirty="0" err="1" smtClean="0"/>
              <a:t>brush</a:t>
            </a:r>
            <a:r>
              <a:rPr lang="en-US" dirty="0" smtClean="0"/>
              <a:t> = new </a:t>
            </a:r>
            <a:r>
              <a:rPr lang="en-US" dirty="0" err="1" smtClean="0"/>
              <a:t>SolidBrush</a:t>
            </a:r>
            <a:r>
              <a:rPr lang="en-US" dirty="0" smtClean="0"/>
              <a:t>(</a:t>
            </a:r>
            <a:r>
              <a:rPr lang="en-US" dirty="0" err="1" smtClean="0"/>
              <a:t>Color.Blue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float </a:t>
            </a:r>
            <a:r>
              <a:rPr lang="en-US" dirty="0" err="1" smtClean="0"/>
              <a:t>fAscent</a:t>
            </a:r>
            <a:r>
              <a:rPr lang="en-US" dirty="0" smtClean="0"/>
              <a:t> = </a:t>
            </a:r>
            <a:r>
              <a:rPr lang="en-US" dirty="0" err="1" smtClean="0"/>
              <a:t>GetAscent</a:t>
            </a:r>
            <a:r>
              <a:rPr lang="en-US" dirty="0" smtClean="0"/>
              <a:t>(</a:t>
            </a:r>
            <a:r>
              <a:rPr lang="en-US" dirty="0" err="1" smtClean="0"/>
              <a:t>grfx</a:t>
            </a:r>
            <a:r>
              <a:rPr lang="en-US" dirty="0" smtClean="0"/>
              <a:t>, font);</a:t>
            </a:r>
          </a:p>
          <a:p>
            <a:pPr>
              <a:buNone/>
            </a:pPr>
            <a:r>
              <a:rPr lang="en-US" dirty="0" err="1" smtClean="0"/>
              <a:t>StringFormat</a:t>
            </a:r>
            <a:r>
              <a:rPr lang="en-US" dirty="0" smtClean="0"/>
              <a:t> </a:t>
            </a:r>
            <a:r>
              <a:rPr lang="en-US" dirty="0" err="1" smtClean="0"/>
              <a:t>strfmt</a:t>
            </a:r>
            <a:r>
              <a:rPr lang="en-US" dirty="0" smtClean="0"/>
              <a:t> = </a:t>
            </a:r>
            <a:r>
              <a:rPr lang="en-US" dirty="0" err="1" smtClean="0"/>
              <a:t>StringFormat.GenericTypographic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grfx.TranslateTransform</a:t>
            </a:r>
            <a:r>
              <a:rPr lang="en-US" dirty="0" smtClean="0"/>
              <a:t>(</a:t>
            </a:r>
            <a:r>
              <a:rPr lang="en-US" dirty="0" err="1" smtClean="0"/>
              <a:t>cx</a:t>
            </a:r>
            <a:r>
              <a:rPr lang="en-US" dirty="0" smtClean="0"/>
              <a:t> / 2 , cy / 2);</a:t>
            </a:r>
          </a:p>
          <a:p>
            <a:pPr>
              <a:buNone/>
            </a:pPr>
            <a:r>
              <a:rPr lang="nn-NO" dirty="0" smtClean="0"/>
              <a:t>for (int i = 0; i &lt; 4; i++)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GraphicsState</a:t>
            </a:r>
            <a:r>
              <a:rPr lang="en-US" dirty="0" smtClean="0"/>
              <a:t> </a:t>
            </a:r>
            <a:r>
              <a:rPr lang="en-US" dirty="0" err="1" smtClean="0"/>
              <a:t>grfxstate</a:t>
            </a:r>
            <a:r>
              <a:rPr lang="en-US" dirty="0" smtClean="0"/>
              <a:t> = </a:t>
            </a:r>
            <a:r>
              <a:rPr lang="en-US" dirty="0" err="1" smtClean="0"/>
              <a:t>grfx.Save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grfx.ScaleTransform</a:t>
            </a:r>
            <a:r>
              <a:rPr lang="en-US" dirty="0" smtClean="0"/>
              <a:t>((</a:t>
            </a:r>
            <a:r>
              <a:rPr lang="en-US" dirty="0" err="1" smtClean="0"/>
              <a:t>i</a:t>
            </a:r>
            <a:r>
              <a:rPr lang="en-US" dirty="0" smtClean="0"/>
              <a:t> &gt; 1 ? -1 : 1), (</a:t>
            </a:r>
            <a:r>
              <a:rPr lang="en-US" dirty="0" err="1" smtClean="0"/>
              <a:t>i</a:t>
            </a:r>
            <a:r>
              <a:rPr lang="en-US" dirty="0" smtClean="0"/>
              <a:t> &amp; 1) == 1 ? -1 : 1);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grfx.DrawString</a:t>
            </a:r>
            <a:r>
              <a:rPr lang="en-US" dirty="0" smtClean="0"/>
              <a:t>(</a:t>
            </a:r>
            <a:r>
              <a:rPr lang="en-US" dirty="0" err="1" smtClean="0"/>
              <a:t>strText</a:t>
            </a:r>
            <a:r>
              <a:rPr lang="en-US" dirty="0" smtClean="0"/>
              <a:t>, font, brush, 0, -</a:t>
            </a:r>
            <a:r>
              <a:rPr lang="en-US" dirty="0" err="1" smtClean="0"/>
              <a:t>fAscent</a:t>
            </a:r>
            <a:r>
              <a:rPr lang="en-US" dirty="0" smtClean="0"/>
              <a:t>, </a:t>
            </a:r>
            <a:r>
              <a:rPr lang="en-US" dirty="0" err="1" smtClean="0"/>
              <a:t>strfmt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grfx.Restore</a:t>
            </a:r>
            <a:r>
              <a:rPr lang="en-US" dirty="0" smtClean="0"/>
              <a:t>(</a:t>
            </a:r>
            <a:r>
              <a:rPr lang="en-US" dirty="0" err="1" smtClean="0"/>
              <a:t>grfxstate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285860"/>
            <a:ext cx="42005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3286124"/>
            <a:ext cx="8572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Метод </a:t>
            </a:r>
            <a:r>
              <a:rPr lang="ru-RU" sz="2400" i="1" dirty="0" err="1" smtClean="0"/>
              <a:t>TranslateTransform</a:t>
            </a:r>
            <a:r>
              <a:rPr lang="ru-RU" sz="2400" i="1" dirty="0" smtClean="0"/>
              <a:t> </a:t>
            </a:r>
            <a:r>
              <a:rPr lang="ru-RU" sz="2400" dirty="0" smtClean="0"/>
              <a:t>устанавливает начальную точку в центре </a:t>
            </a:r>
            <a:r>
              <a:rPr lang="ru-RU" sz="2400" dirty="0" smtClean="0"/>
              <a:t>клиентской области</a:t>
            </a:r>
            <a:r>
              <a:rPr lang="ru-RU" sz="2400" dirty="0" smtClean="0"/>
              <a:t>. Метод </a:t>
            </a:r>
            <a:r>
              <a:rPr lang="ru-RU" sz="2400" i="1" dirty="0" err="1" smtClean="0"/>
              <a:t>ScaleTransform</a:t>
            </a:r>
            <a:r>
              <a:rPr lang="ru-RU" sz="2400" i="1" dirty="0" smtClean="0"/>
              <a:t> </a:t>
            </a:r>
            <a:r>
              <a:rPr lang="ru-RU" sz="2400" dirty="0" smtClean="0"/>
              <a:t>выглядит немного запутанным, но он всего лишь</a:t>
            </a:r>
          </a:p>
          <a:p>
            <a:r>
              <a:rPr lang="ru-RU" sz="2400" dirty="0" smtClean="0"/>
              <a:t>перебирает 4 комбинации из </a:t>
            </a:r>
            <a:r>
              <a:rPr lang="ru-RU" sz="2400" dirty="0" smtClean="0"/>
              <a:t>1 </a:t>
            </a:r>
            <a:r>
              <a:rPr lang="ru-RU" sz="2400" dirty="0" smtClean="0"/>
              <a:t>и </a:t>
            </a:r>
            <a:r>
              <a:rPr lang="ru-RU" sz="2400" dirty="0" smtClean="0"/>
              <a:t>-1 </a:t>
            </a:r>
            <a:r>
              <a:rPr lang="ru-RU" sz="2400" dirty="0" smtClean="0"/>
              <a:t>для коэффициентов масштабирования </a:t>
            </a:r>
            <a:r>
              <a:rPr lang="ru-RU" sz="2400" dirty="0" smtClean="0"/>
              <a:t>при помощи </a:t>
            </a:r>
            <a:r>
              <a:rPr lang="ru-RU" sz="2400" dirty="0" smtClean="0"/>
              <a:t>переменной </a:t>
            </a:r>
            <a:r>
              <a:rPr lang="en-US" sz="2400" dirty="0" err="1" smtClean="0"/>
              <a:t>i</a:t>
            </a:r>
            <a:r>
              <a:rPr lang="ru-RU" sz="2400" dirty="0" smtClean="0"/>
              <a:t>. </a:t>
            </a:r>
            <a:r>
              <a:rPr lang="ru-RU" sz="2400" dirty="0" smtClean="0"/>
              <a:t>Аргумент </a:t>
            </a:r>
            <a:r>
              <a:rPr lang="ru-RU" sz="2400" i="1" dirty="0" smtClean="0"/>
              <a:t>-</a:t>
            </a:r>
            <a:r>
              <a:rPr lang="ru-RU" sz="2400" i="1" dirty="0" err="1" smtClean="0"/>
              <a:t>fAscent</a:t>
            </a:r>
            <a:r>
              <a:rPr lang="ru-RU" sz="2400" i="1" dirty="0" smtClean="0"/>
              <a:t> </a:t>
            </a:r>
            <a:r>
              <a:rPr lang="ru-RU" sz="2400" dirty="0" smtClean="0"/>
              <a:t>метода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DrawString</a:t>
            </a:r>
            <a:r>
              <a:rPr lang="ru-RU" sz="2400" i="1" dirty="0" smtClean="0"/>
              <a:t> </a:t>
            </a:r>
            <a:r>
              <a:rPr lang="ru-RU" sz="2400" dirty="0" smtClean="0"/>
              <a:t>позиционирует текст</a:t>
            </a:r>
            <a:r>
              <a:rPr lang="ru-RU" sz="2400" dirty="0" smtClean="0"/>
              <a:t>, так </a:t>
            </a:r>
            <a:r>
              <a:rPr lang="ru-RU" sz="2400" dirty="0" smtClean="0"/>
              <a:t>чтобы левый край базовой линии совпадал с начальной точкой: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20000"/>
          </a:bodyPr>
          <a:lstStyle/>
          <a:p>
            <a:pPr marL="0" indent="0" algn="just"/>
            <a:r>
              <a:rPr lang="ru-RU" dirty="0"/>
              <a:t>Шрифты </a:t>
            </a:r>
            <a:r>
              <a:rPr lang="ru-RU" dirty="0" err="1"/>
              <a:t>TrueType</a:t>
            </a:r>
            <a:r>
              <a:rPr lang="ru-RU" dirty="0"/>
              <a:t> и </a:t>
            </a:r>
            <a:r>
              <a:rPr lang="ru-RU" dirty="0" err="1"/>
              <a:t>ОрепТуре</a:t>
            </a:r>
            <a:r>
              <a:rPr lang="ru-RU" dirty="0"/>
              <a:t>, доступные программам </a:t>
            </a:r>
            <a:r>
              <a:rPr lang="ru-RU" dirty="0" err="1"/>
              <a:t>Windows</a:t>
            </a:r>
            <a:r>
              <a:rPr lang="ru-RU" dirty="0"/>
              <a:t> </a:t>
            </a:r>
            <a:r>
              <a:rPr lang="ru-RU" dirty="0" err="1"/>
              <a:t>Forms</a:t>
            </a:r>
            <a:r>
              <a:rPr lang="ru-RU" dirty="0"/>
              <a:t>, </a:t>
            </a:r>
            <a:r>
              <a:rPr lang="ru-RU" dirty="0" smtClean="0"/>
              <a:t>являются</a:t>
            </a:r>
            <a:r>
              <a:rPr lang="en-US" dirty="0" smtClean="0"/>
              <a:t> </a:t>
            </a:r>
            <a:r>
              <a:rPr lang="ru-RU" dirty="0" smtClean="0"/>
              <a:t>контурными</a:t>
            </a:r>
            <a:r>
              <a:rPr lang="ru-RU" dirty="0"/>
              <a:t>. Это значит, что каждый знак определяется набором прямых </a:t>
            </a:r>
            <a:r>
              <a:rPr lang="ru-RU" dirty="0" smtClean="0"/>
              <a:t>линий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ru-RU" dirty="0"/>
              <a:t>сплайнов</a:t>
            </a:r>
            <a:r>
              <a:rPr lang="ru-RU" dirty="0" smtClean="0"/>
              <a:t>.</a:t>
            </a:r>
          </a:p>
          <a:p>
            <a:pPr marL="0" indent="0" algn="just"/>
            <a:r>
              <a:rPr lang="ru-RU" dirty="0" smtClean="0"/>
              <a:t> </a:t>
            </a:r>
            <a:r>
              <a:rPr lang="ru-RU" dirty="0"/>
              <a:t>Т</a:t>
            </a:r>
            <a:r>
              <a:rPr lang="ru-RU" dirty="0" smtClean="0"/>
              <a:t>акие </a:t>
            </a:r>
            <a:r>
              <a:rPr lang="ru-RU" dirty="0"/>
              <a:t>шрифты можно </a:t>
            </a:r>
            <a:r>
              <a:rPr lang="ru-RU" dirty="0" smtClean="0"/>
              <a:t>плавно </a:t>
            </a:r>
            <a:r>
              <a:rPr lang="ru-RU" dirty="0"/>
              <a:t>масштабировать. Определения шрифтов содержат разметку, которая </a:t>
            </a:r>
            <a:r>
              <a:rPr lang="ru-RU" dirty="0" smtClean="0"/>
              <a:t>помогает</a:t>
            </a:r>
            <a:r>
              <a:rPr lang="en-US" dirty="0" smtClean="0"/>
              <a:t> </a:t>
            </a:r>
            <a:r>
              <a:rPr lang="ru-RU" dirty="0" smtClean="0"/>
              <a:t>избежать </a:t>
            </a:r>
            <a:r>
              <a:rPr lang="ru-RU" dirty="0"/>
              <a:t>искажений, возникающих при преобразовании координат с </a:t>
            </a:r>
            <a:r>
              <a:rPr lang="ru-RU" dirty="0" smtClean="0"/>
              <a:t>плавающей</a:t>
            </a:r>
            <a:r>
              <a:rPr lang="en-US" dirty="0" smtClean="0"/>
              <a:t> </a:t>
            </a:r>
            <a:r>
              <a:rPr lang="ru-RU" dirty="0" smtClean="0"/>
              <a:t>запятой </a:t>
            </a:r>
            <a:r>
              <a:rPr lang="ru-RU" dirty="0"/>
              <a:t>в дискретные размеры координатной сетки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Так </a:t>
            </a:r>
            <a:r>
              <a:rPr lang="ru-RU" dirty="0"/>
              <a:t>как знаки шрифта определяются набором прямых линий и кривых, </a:t>
            </a:r>
            <a:r>
              <a:rPr lang="ru-RU" dirty="0" smtClean="0"/>
              <a:t>они</a:t>
            </a:r>
            <a:r>
              <a:rPr lang="en-US" dirty="0" smtClean="0"/>
              <a:t> </a:t>
            </a:r>
            <a:r>
              <a:rPr lang="ru-RU" dirty="0" smtClean="0"/>
              <a:t>хорошо </a:t>
            </a:r>
            <a:r>
              <a:rPr lang="ru-RU" dirty="0"/>
              <a:t>интегрируются с остальной частью графической системы </a:t>
            </a:r>
            <a:r>
              <a:rPr lang="ru-RU" dirty="0" err="1"/>
              <a:t>Windows</a:t>
            </a:r>
            <a:r>
              <a:rPr lang="ru-RU" dirty="0"/>
              <a:t> </a:t>
            </a:r>
            <a:r>
              <a:rPr lang="ru-RU" dirty="0" err="1"/>
              <a:t>Forms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</a:p>
          <a:p>
            <a:pPr marL="0" indent="0" algn="just"/>
            <a:r>
              <a:rPr lang="ru-RU" dirty="0" smtClean="0"/>
              <a:t>Знаки </a:t>
            </a:r>
            <a:r>
              <a:rPr lang="ru-RU" dirty="0"/>
              <a:t>шрифта можно преобразовать, окрасить любыми кистями и сделать </a:t>
            </a:r>
            <a:r>
              <a:rPr lang="ru-RU" dirty="0" smtClean="0"/>
              <a:t>частью </a:t>
            </a:r>
            <a:r>
              <a:rPr lang="ru-RU" dirty="0"/>
              <a:t>графического </a:t>
            </a:r>
            <a:r>
              <a:rPr lang="ru-RU" dirty="0" smtClean="0"/>
              <a:t>контура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Комбинация эффектов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229600" cy="41434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n-NO" sz="2600" dirty="0" smtClean="0"/>
              <a:t>for (int i = 0; i &lt; 4; i++)</a:t>
            </a:r>
          </a:p>
          <a:p>
            <a:pPr>
              <a:buNone/>
            </a:pPr>
            <a:r>
              <a:rPr lang="ru-RU" sz="2600" dirty="0" smtClean="0"/>
              <a:t>{</a:t>
            </a:r>
          </a:p>
          <a:p>
            <a:pPr>
              <a:buNone/>
            </a:pPr>
            <a:r>
              <a:rPr lang="en-US" sz="2600" dirty="0" smtClean="0"/>
              <a:t> </a:t>
            </a:r>
            <a:r>
              <a:rPr lang="en-US" sz="2600" dirty="0" err="1" smtClean="0"/>
              <a:t>GraphicsState</a:t>
            </a:r>
            <a:r>
              <a:rPr lang="en-US" sz="2600" dirty="0" smtClean="0"/>
              <a:t> </a:t>
            </a:r>
            <a:r>
              <a:rPr lang="en-US" sz="2600" dirty="0" err="1" smtClean="0"/>
              <a:t>grfxstate</a:t>
            </a:r>
            <a:r>
              <a:rPr lang="en-US" sz="2600" dirty="0" smtClean="0"/>
              <a:t> = </a:t>
            </a:r>
            <a:r>
              <a:rPr lang="en-US" sz="2600" dirty="0" err="1" smtClean="0"/>
              <a:t>grfx.Save</a:t>
            </a:r>
            <a:r>
              <a:rPr lang="en-US" sz="2600" dirty="0" smtClean="0"/>
              <a:t>();</a:t>
            </a:r>
          </a:p>
          <a:p>
            <a:pPr>
              <a:buNone/>
            </a:pP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grfx.RotateTransform</a:t>
            </a:r>
            <a:r>
              <a:rPr lang="en-US" sz="2600" dirty="0" smtClean="0">
                <a:solidFill>
                  <a:srgbClr val="FF0000"/>
                </a:solidFill>
              </a:rPr>
              <a:t>(-45);</a:t>
            </a:r>
          </a:p>
          <a:p>
            <a:pPr>
              <a:buNone/>
            </a:pPr>
            <a:r>
              <a:rPr lang="en-US" sz="2600" dirty="0" smtClean="0"/>
              <a:t> </a:t>
            </a:r>
            <a:r>
              <a:rPr lang="en-US" sz="2600" dirty="0" err="1" smtClean="0"/>
              <a:t>grfx.ScaleTransform</a:t>
            </a:r>
            <a:r>
              <a:rPr lang="en-US" sz="2600" dirty="0" smtClean="0"/>
              <a:t>((</a:t>
            </a:r>
            <a:r>
              <a:rPr lang="en-US" sz="2600" dirty="0" err="1" smtClean="0"/>
              <a:t>i</a:t>
            </a:r>
            <a:r>
              <a:rPr lang="en-US" sz="2600" dirty="0" smtClean="0"/>
              <a:t> &gt; 1 ? -1 : 1), (</a:t>
            </a:r>
            <a:r>
              <a:rPr lang="en-US" sz="2600" dirty="0" err="1" smtClean="0"/>
              <a:t>i</a:t>
            </a:r>
            <a:r>
              <a:rPr lang="en-US" sz="2600" dirty="0" smtClean="0"/>
              <a:t> &amp; 1) == 1 ? -1 : 1);</a:t>
            </a:r>
          </a:p>
          <a:p>
            <a:pPr>
              <a:buNone/>
            </a:pPr>
            <a:r>
              <a:rPr lang="en-US" sz="2600" dirty="0" smtClean="0"/>
              <a:t> </a:t>
            </a:r>
            <a:r>
              <a:rPr lang="en-US" sz="2600" dirty="0" err="1" smtClean="0"/>
              <a:t>grfx.DrawString</a:t>
            </a:r>
            <a:r>
              <a:rPr lang="en-US" sz="2600" dirty="0" smtClean="0"/>
              <a:t>(</a:t>
            </a:r>
            <a:r>
              <a:rPr lang="en-US" sz="2600" dirty="0" err="1" smtClean="0"/>
              <a:t>strText</a:t>
            </a:r>
            <a:r>
              <a:rPr lang="en-US" sz="2600" dirty="0" smtClean="0"/>
              <a:t>, font, brush</a:t>
            </a:r>
            <a:r>
              <a:rPr lang="en-US" sz="2600" dirty="0" smtClean="0"/>
              <a:t>,</a:t>
            </a:r>
            <a:endParaRPr lang="ru-RU" sz="2600" dirty="0" smtClean="0"/>
          </a:p>
          <a:p>
            <a:pPr>
              <a:buNone/>
            </a:pPr>
            <a:r>
              <a:rPr lang="en-US" sz="2600" dirty="0" smtClean="0"/>
              <a:t> </a:t>
            </a:r>
            <a:r>
              <a:rPr lang="ru-RU" sz="2600" dirty="0" smtClean="0"/>
              <a:t>			</a:t>
            </a:r>
            <a:r>
              <a:rPr lang="en-US" sz="2600" dirty="0" smtClean="0"/>
              <a:t>0</a:t>
            </a:r>
            <a:r>
              <a:rPr lang="en-US" sz="2600" dirty="0" smtClean="0"/>
              <a:t>, -</a:t>
            </a:r>
            <a:r>
              <a:rPr lang="en-US" sz="2600" dirty="0" err="1" smtClean="0"/>
              <a:t>fAscent</a:t>
            </a:r>
            <a:r>
              <a:rPr lang="en-US" sz="2600" dirty="0" smtClean="0"/>
              <a:t>, </a:t>
            </a:r>
            <a:r>
              <a:rPr lang="en-US" sz="2600" dirty="0" err="1" smtClean="0"/>
              <a:t>strfmt</a:t>
            </a:r>
            <a:r>
              <a:rPr lang="en-US" sz="2600" dirty="0" smtClean="0"/>
              <a:t>);</a:t>
            </a:r>
          </a:p>
          <a:p>
            <a:pPr>
              <a:buNone/>
            </a:pPr>
            <a:r>
              <a:rPr lang="en-US" sz="2600" dirty="0" smtClean="0"/>
              <a:t> </a:t>
            </a:r>
            <a:r>
              <a:rPr lang="en-US" sz="2600" dirty="0" err="1" smtClean="0"/>
              <a:t>grfx.Restore</a:t>
            </a:r>
            <a:r>
              <a:rPr lang="en-US" sz="2600" dirty="0" smtClean="0"/>
              <a:t>(</a:t>
            </a:r>
            <a:r>
              <a:rPr lang="en-US" sz="2600" dirty="0" err="1" smtClean="0"/>
              <a:t>grfxstate</a:t>
            </a:r>
            <a:r>
              <a:rPr lang="en-US" sz="2600" dirty="0" smtClean="0"/>
              <a:t>);</a:t>
            </a:r>
          </a:p>
          <a:p>
            <a:pPr>
              <a:buNone/>
            </a:pPr>
            <a:r>
              <a:rPr lang="ru-RU" sz="2600" dirty="0" smtClean="0"/>
              <a:t>}</a:t>
            </a:r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75" y="3190875"/>
            <a:ext cx="404812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Аффинные преобразования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15430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Любое аффинное преобразование задается матрицей 3x3 с ненулевым определителем и вектором переноса:</a:t>
            </a:r>
          </a:p>
          <a:p>
            <a:endParaRPr lang="ru-RU" dirty="0"/>
          </a:p>
        </p:txBody>
      </p:sp>
      <p:pic>
        <p:nvPicPr>
          <p:cNvPr id="4098" name="Picture 2" descr="\begin{pmatrix}x^{'} \\ y^{'} \\ z^{'}\end{pmatrix} = \begin{pmatrix}R_{11} &amp; R_{12} &amp; R_{13} \\R_{21} &amp; R_{22} &amp; R_{23} \\R_{31} &amp; R_{32} &amp; R_{33} \\\end{pmatrix}\begin{pmatrix}x \\ y \\ z\end{pmatrix} + \begin{pmatrix}t_x \\ t_y \\ t_z\end{pmatrix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4572008"/>
            <a:ext cx="5359657" cy="1100140"/>
          </a:xfrm>
          <a:prstGeom prst="rect">
            <a:avLst/>
          </a:prstGeom>
          <a:noFill/>
        </p:spPr>
      </p:pic>
      <p:pic>
        <p:nvPicPr>
          <p:cNvPr id="4100" name="Picture 4" descr="\vec{p^{'}}=\mathbf{R}\vec{p}+\vec{t}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3357562"/>
            <a:ext cx="2744868" cy="642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pic>
        <p:nvPicPr>
          <p:cNvPr id="37890" name="Picture 2" descr="R_x(\phi_x)=\begin{pmatrix}1 &amp; 0 &amp; 0 \\0 &amp; \cos{(\phi_x)} &amp; -\sin{(\phi_x)} \\0 &amp; \sin{(\phi_x)} &amp; \cos{(\phi_x)} \\\end{pmatrix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14422"/>
            <a:ext cx="4440586" cy="10001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57818" y="1428736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Поворот вокруг ОХ</a:t>
            </a:r>
            <a:endParaRPr lang="ru-RU" sz="2400" dirty="0"/>
          </a:p>
        </p:txBody>
      </p:sp>
      <p:pic>
        <p:nvPicPr>
          <p:cNvPr id="37892" name="Picture 4" descr="\begin{pmatrix}s_x &amp; 0 &amp; 0 \\0 &amp; s_y &amp; 0 \\0 &amp; 0 &amp; s_z \\\end{pmatrix}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496"/>
            <a:ext cx="2040269" cy="1214446"/>
          </a:xfrm>
          <a:prstGeom prst="rect">
            <a:avLst/>
          </a:prstGeom>
          <a:noFill/>
        </p:spPr>
      </p:pic>
      <p:pic>
        <p:nvPicPr>
          <p:cNvPr id="37895" name="Picture 7" descr="y' = s_y 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3214686"/>
            <a:ext cx="1571636" cy="502923"/>
          </a:xfrm>
          <a:prstGeom prst="rect">
            <a:avLst/>
          </a:prstGeom>
          <a:noFill/>
        </p:spPr>
      </p:pic>
      <p:pic>
        <p:nvPicPr>
          <p:cNvPr id="37896" name="Picture 8" descr="z' = s_z 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3174" y="3628636"/>
            <a:ext cx="1714512" cy="493216"/>
          </a:xfrm>
          <a:prstGeom prst="rect">
            <a:avLst/>
          </a:prstGeom>
          <a:noFill/>
        </p:spPr>
      </p:pic>
      <p:pic>
        <p:nvPicPr>
          <p:cNvPr id="37894" name="Picture 6" descr="x' = s_x 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43174" y="2714620"/>
            <a:ext cx="1714512" cy="473749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214942" y="3000372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Масштабирование</a:t>
            </a:r>
            <a:endParaRPr lang="ru-RU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6436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cx</a:t>
            </a:r>
            <a:r>
              <a:rPr lang="en-US" dirty="0" smtClean="0"/>
              <a:t> = </a:t>
            </a:r>
            <a:r>
              <a:rPr lang="en-US" dirty="0" err="1" smtClean="0"/>
              <a:t>ClientSize.Width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cy = </a:t>
            </a:r>
            <a:r>
              <a:rPr lang="en-US" dirty="0" err="1" smtClean="0"/>
              <a:t>ClientSize.Height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Graphics </a:t>
            </a:r>
            <a:r>
              <a:rPr lang="en-US" dirty="0" err="1" smtClean="0"/>
              <a:t>grfx</a:t>
            </a:r>
            <a:r>
              <a:rPr lang="en-US" dirty="0" smtClean="0"/>
              <a:t>=</a:t>
            </a:r>
            <a:r>
              <a:rPr lang="en-US" dirty="0" err="1" smtClean="0"/>
              <a:t>e.Graphics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Brush </a:t>
            </a:r>
            <a:r>
              <a:rPr lang="en-US" dirty="0" err="1" smtClean="0"/>
              <a:t>brush</a:t>
            </a:r>
            <a:r>
              <a:rPr lang="en-US" dirty="0" smtClean="0"/>
              <a:t> = new </a:t>
            </a:r>
            <a:r>
              <a:rPr lang="en-US" dirty="0" err="1" smtClean="0"/>
              <a:t>SolidBrush</a:t>
            </a:r>
            <a:r>
              <a:rPr lang="en-US" dirty="0" smtClean="0"/>
              <a:t>(</a:t>
            </a:r>
            <a:r>
              <a:rPr lang="en-US" dirty="0" err="1" smtClean="0"/>
              <a:t>Color.Blue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Matrix </a:t>
            </a:r>
            <a:r>
              <a:rPr lang="en-US" dirty="0" err="1" smtClean="0"/>
              <a:t>matx</a:t>
            </a:r>
            <a:r>
              <a:rPr lang="en-US" dirty="0" smtClean="0"/>
              <a:t> = new Matrix();</a:t>
            </a:r>
          </a:p>
          <a:p>
            <a:pPr>
              <a:buNone/>
            </a:pPr>
            <a:r>
              <a:rPr lang="en-US" dirty="0" err="1" smtClean="0"/>
              <a:t>matx.Shear</a:t>
            </a:r>
            <a:r>
              <a:rPr lang="en-US" dirty="0" smtClean="0"/>
              <a:t>(0.5f, 0);</a:t>
            </a:r>
          </a:p>
          <a:p>
            <a:pPr>
              <a:buNone/>
            </a:pPr>
            <a:r>
              <a:rPr lang="en-US" dirty="0" err="1" smtClean="0"/>
              <a:t>grfx.Transform</a:t>
            </a:r>
            <a:r>
              <a:rPr lang="en-US" dirty="0" smtClean="0"/>
              <a:t> = </a:t>
            </a:r>
            <a:r>
              <a:rPr lang="en-US" dirty="0" err="1" smtClean="0"/>
              <a:t>matx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grfx.DrawString</a:t>
            </a:r>
            <a:r>
              <a:rPr lang="en-US" dirty="0" smtClean="0"/>
              <a:t>(</a:t>
            </a:r>
            <a:r>
              <a:rPr lang="en-US" dirty="0" err="1" smtClean="0"/>
              <a:t>strText</a:t>
            </a:r>
            <a:r>
              <a:rPr lang="en-US" dirty="0" smtClean="0"/>
              <a:t>, font, brush, 0, 0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x`=x+0.5*y		</a:t>
            </a:r>
            <a:r>
              <a:rPr lang="ru-RU" dirty="0" smtClean="0">
                <a:solidFill>
                  <a:srgbClr val="FF0000"/>
                </a:solidFill>
              </a:rPr>
              <a:t>Формулы преобразования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y`=y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214422"/>
            <a:ext cx="28575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Matrix </a:t>
            </a:r>
            <a:r>
              <a:rPr lang="en-US" dirty="0" err="1" smtClean="0"/>
              <a:t>matx</a:t>
            </a:r>
            <a:r>
              <a:rPr lang="en-US" dirty="0" smtClean="0"/>
              <a:t> = new Matrix();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matx.Shear</a:t>
            </a:r>
            <a:r>
              <a:rPr lang="en-US" dirty="0" smtClean="0">
                <a:solidFill>
                  <a:srgbClr val="FF0000"/>
                </a:solidFill>
              </a:rPr>
              <a:t>(0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0.5f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</a:p>
          <a:p>
            <a:pPr>
              <a:buNone/>
            </a:pPr>
            <a:r>
              <a:rPr lang="en-US" dirty="0" err="1" smtClean="0"/>
              <a:t>grfx.Transform</a:t>
            </a:r>
            <a:r>
              <a:rPr lang="en-US" dirty="0" smtClean="0"/>
              <a:t> = </a:t>
            </a:r>
            <a:r>
              <a:rPr lang="en-US" dirty="0" err="1" smtClean="0"/>
              <a:t>matx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grfx.DrawString</a:t>
            </a:r>
            <a:r>
              <a:rPr lang="en-US" dirty="0" smtClean="0"/>
              <a:t>(</a:t>
            </a:r>
            <a:r>
              <a:rPr lang="en-US" dirty="0" err="1" smtClean="0"/>
              <a:t>strText</a:t>
            </a:r>
            <a:r>
              <a:rPr lang="en-US" dirty="0" smtClean="0"/>
              <a:t>, font, brush, 0, 0);</a:t>
            </a:r>
          </a:p>
          <a:p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00438"/>
            <a:ext cx="26860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dirty="0" smtClean="0"/>
              <a:t>float </a:t>
            </a:r>
            <a:r>
              <a:rPr lang="en-US" sz="3000" dirty="0" err="1" smtClean="0"/>
              <a:t>fAscent</a:t>
            </a:r>
            <a:r>
              <a:rPr lang="en-US" sz="3000" dirty="0" smtClean="0"/>
              <a:t> = </a:t>
            </a:r>
            <a:r>
              <a:rPr lang="en-US" sz="3000" dirty="0" err="1" smtClean="0"/>
              <a:t>GetAscent</a:t>
            </a:r>
            <a:r>
              <a:rPr lang="en-US" sz="3000" dirty="0" smtClean="0"/>
              <a:t>(</a:t>
            </a:r>
            <a:r>
              <a:rPr lang="en-US" sz="3000" dirty="0" err="1" smtClean="0"/>
              <a:t>grfx</a:t>
            </a:r>
            <a:r>
              <a:rPr lang="en-US" sz="3000" dirty="0" smtClean="0"/>
              <a:t>, font);</a:t>
            </a:r>
          </a:p>
          <a:p>
            <a:pPr>
              <a:buNone/>
            </a:pPr>
            <a:r>
              <a:rPr lang="en-US" sz="3000" dirty="0" err="1" smtClean="0"/>
              <a:t>grfx.TranslateTransform</a:t>
            </a:r>
            <a:r>
              <a:rPr lang="en-US" sz="3000" dirty="0" smtClean="0"/>
              <a:t>(0, 3 * cy / 4);</a:t>
            </a:r>
          </a:p>
          <a:p>
            <a:pPr>
              <a:buNone/>
            </a:pPr>
            <a:r>
              <a:rPr lang="en-US" sz="3000" dirty="0" err="1" smtClean="0"/>
              <a:t>GraphicsState</a:t>
            </a:r>
            <a:r>
              <a:rPr lang="en-US" sz="3000" dirty="0" smtClean="0"/>
              <a:t> </a:t>
            </a:r>
            <a:r>
              <a:rPr lang="en-US" sz="3000" dirty="0" err="1" smtClean="0"/>
              <a:t>grfxstate</a:t>
            </a:r>
            <a:r>
              <a:rPr lang="en-US" sz="3000" dirty="0" smtClean="0"/>
              <a:t> = </a:t>
            </a:r>
            <a:r>
              <a:rPr lang="en-US" sz="3000" dirty="0" err="1" smtClean="0"/>
              <a:t>grfx.Save</a:t>
            </a:r>
            <a:r>
              <a:rPr lang="en-US" sz="3000" dirty="0" smtClean="0"/>
              <a:t>();</a:t>
            </a:r>
          </a:p>
          <a:p>
            <a:pPr>
              <a:buNone/>
            </a:pPr>
            <a:r>
              <a:rPr lang="en-US" sz="3000" dirty="0" err="1" smtClean="0"/>
              <a:t>grfx.MultiplyTransform</a:t>
            </a:r>
            <a:r>
              <a:rPr lang="en-US" sz="3000" dirty="0" smtClean="0"/>
              <a:t>(new Matrix(1,0,-3,3,0,0));</a:t>
            </a:r>
          </a:p>
          <a:p>
            <a:pPr>
              <a:buNone/>
            </a:pPr>
            <a:r>
              <a:rPr lang="en-US" sz="3000" dirty="0" err="1" smtClean="0"/>
              <a:t>grfx.DrawString</a:t>
            </a:r>
            <a:r>
              <a:rPr lang="en-US" sz="3000" dirty="0" smtClean="0"/>
              <a:t>(</a:t>
            </a:r>
            <a:r>
              <a:rPr lang="en-US" sz="3000" dirty="0" err="1" smtClean="0"/>
              <a:t>strText</a:t>
            </a:r>
            <a:r>
              <a:rPr lang="en-US" sz="3000" dirty="0" smtClean="0"/>
              <a:t>, font, </a:t>
            </a:r>
            <a:r>
              <a:rPr lang="en-US" sz="3000" dirty="0" err="1" smtClean="0"/>
              <a:t>Brushes.DarkGray</a:t>
            </a:r>
            <a:r>
              <a:rPr lang="en-US" sz="3000" dirty="0" smtClean="0"/>
              <a:t>, 0, -</a:t>
            </a:r>
            <a:r>
              <a:rPr lang="en-US" sz="3000" dirty="0" err="1" smtClean="0"/>
              <a:t>fAscent</a:t>
            </a:r>
            <a:r>
              <a:rPr lang="en-US" sz="3000" dirty="0" smtClean="0"/>
              <a:t>);</a:t>
            </a:r>
          </a:p>
          <a:p>
            <a:pPr>
              <a:buNone/>
            </a:pPr>
            <a:r>
              <a:rPr lang="en-US" sz="3000" dirty="0" err="1" smtClean="0"/>
              <a:t>grfx.Restore</a:t>
            </a:r>
            <a:r>
              <a:rPr lang="en-US" sz="3000" dirty="0" smtClean="0"/>
              <a:t>(</a:t>
            </a:r>
            <a:r>
              <a:rPr lang="en-US" sz="3000" dirty="0" err="1" smtClean="0"/>
              <a:t>grfxstate</a:t>
            </a:r>
            <a:r>
              <a:rPr lang="en-US" sz="3000" dirty="0" smtClean="0"/>
              <a:t>);</a:t>
            </a:r>
          </a:p>
          <a:p>
            <a:pPr>
              <a:buNone/>
            </a:pPr>
            <a:r>
              <a:rPr lang="en-US" sz="3000" dirty="0" err="1" smtClean="0"/>
              <a:t>grfx.DrawString</a:t>
            </a:r>
            <a:r>
              <a:rPr lang="en-US" sz="3000" dirty="0" smtClean="0"/>
              <a:t>(</a:t>
            </a:r>
            <a:r>
              <a:rPr lang="en-US" sz="3000" dirty="0" err="1" smtClean="0"/>
              <a:t>strText</a:t>
            </a:r>
            <a:r>
              <a:rPr lang="en-US" sz="3000" dirty="0" smtClean="0"/>
              <a:t>, font</a:t>
            </a:r>
            <a:r>
              <a:rPr lang="en-US" sz="3000" dirty="0" smtClean="0"/>
              <a:t>,</a:t>
            </a:r>
            <a:endParaRPr lang="ru-RU" sz="3000" dirty="0" smtClean="0"/>
          </a:p>
          <a:p>
            <a:pPr>
              <a:buNone/>
            </a:pPr>
            <a:r>
              <a:rPr lang="en-US" sz="3000" dirty="0" smtClean="0"/>
              <a:t> </a:t>
            </a:r>
            <a:r>
              <a:rPr lang="en-US" sz="3000" dirty="0" err="1" smtClean="0"/>
              <a:t>Brushes.Black</a:t>
            </a:r>
            <a:r>
              <a:rPr lang="en-US" sz="3000" dirty="0" smtClean="0"/>
              <a:t>, 0, -</a:t>
            </a:r>
            <a:r>
              <a:rPr lang="en-US" sz="3000" dirty="0" err="1" smtClean="0"/>
              <a:t>fAscent</a:t>
            </a:r>
            <a:r>
              <a:rPr lang="en-US" sz="3000" dirty="0" smtClean="0"/>
              <a:t>);</a:t>
            </a:r>
          </a:p>
          <a:p>
            <a:endParaRPr lang="ru-RU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570979"/>
            <a:ext cx="4357686" cy="4287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229600" cy="542928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Программа использует </a:t>
            </a:r>
            <a:r>
              <a:rPr lang="ru-RU" sz="2800" dirty="0" smtClean="0"/>
              <a:t>метод </a:t>
            </a:r>
            <a:r>
              <a:rPr lang="en-US" sz="2800" i="1" dirty="0" err="1" smtClean="0"/>
              <a:t>TranslateTransf</a:t>
            </a:r>
            <a:r>
              <a:rPr lang="en-US" sz="2800" i="1" dirty="0" err="1" smtClean="0"/>
              <a:t>o</a:t>
            </a:r>
            <a:r>
              <a:rPr lang="en-US" sz="2800" i="1" dirty="0" err="1" smtClean="0"/>
              <a:t>rm</a:t>
            </a:r>
            <a:r>
              <a:rPr lang="en-US" sz="2800" i="1" dirty="0" smtClean="0"/>
              <a:t>,</a:t>
            </a:r>
            <a:r>
              <a:rPr lang="ru-RU" sz="2800" i="1" dirty="0" smtClean="0"/>
              <a:t> </a:t>
            </a:r>
            <a:r>
              <a:rPr lang="ru-RU" sz="2800" dirty="0" smtClean="0"/>
              <a:t>чтобы </a:t>
            </a:r>
            <a:r>
              <a:rPr lang="ru-RU" sz="2800" dirty="0" smtClean="0"/>
              <a:t>установить начальную точку с координатами клиентской области </a:t>
            </a:r>
            <a:r>
              <a:rPr lang="ru-RU" sz="2800" i="1" dirty="0" smtClean="0"/>
              <a:t>(0, </a:t>
            </a:r>
            <a:r>
              <a:rPr lang="en-US" sz="2800" i="1" dirty="0" smtClean="0"/>
              <a:t>3*</a:t>
            </a:r>
            <a:r>
              <a:rPr lang="ru-RU" sz="2800" i="1" dirty="0" smtClean="0"/>
              <a:t>су/4). </a:t>
            </a:r>
          </a:p>
          <a:p>
            <a:r>
              <a:rPr lang="ru-RU" sz="2800" dirty="0" smtClean="0"/>
              <a:t>Метод </a:t>
            </a:r>
            <a:r>
              <a:rPr lang="ru-RU" sz="2800" i="1" dirty="0" err="1" smtClean="0"/>
              <a:t>MultiplyTransform</a:t>
            </a:r>
            <a:r>
              <a:rPr lang="ru-RU" sz="2800" i="1" dirty="0" smtClean="0"/>
              <a:t> </a:t>
            </a:r>
            <a:r>
              <a:rPr lang="ru-RU" sz="2800" dirty="0" smtClean="0"/>
              <a:t>затем умножает результаты на </a:t>
            </a:r>
            <a:r>
              <a:rPr lang="ru-RU" sz="2800" dirty="0" smtClean="0"/>
              <a:t>матрицу: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1		0    	0</a:t>
            </a:r>
          </a:p>
          <a:p>
            <a:pPr>
              <a:buNone/>
            </a:pPr>
            <a:r>
              <a:rPr lang="en-US" sz="2800" dirty="0" smtClean="0"/>
              <a:t>-3		3	0</a:t>
            </a:r>
          </a:p>
          <a:p>
            <a:pPr>
              <a:buNone/>
            </a:pPr>
            <a:r>
              <a:rPr lang="en-US" sz="2800" dirty="0" smtClean="0"/>
              <a:t> 0		0    	1</a:t>
            </a:r>
          </a:p>
          <a:p>
            <a:r>
              <a:rPr lang="ru-RU" sz="2800" dirty="0" smtClean="0"/>
              <a:t>Результирующее составное преобразование определяется формулами:</a:t>
            </a:r>
          </a:p>
          <a:p>
            <a:r>
              <a:rPr lang="ru-RU" sz="2800" dirty="0" err="1" smtClean="0"/>
              <a:t>х</a:t>
            </a:r>
            <a:r>
              <a:rPr lang="ru-RU" sz="2800" dirty="0" smtClean="0"/>
              <a:t>' = </a:t>
            </a:r>
            <a:r>
              <a:rPr lang="ru-RU" sz="2800" i="1" dirty="0" err="1" smtClean="0"/>
              <a:t>х</a:t>
            </a:r>
            <a:r>
              <a:rPr lang="ru-RU" sz="2800" i="1" dirty="0" smtClean="0"/>
              <a:t> - 3 </a:t>
            </a:r>
            <a:r>
              <a:rPr lang="en-US" sz="2800" i="1" dirty="0" smtClean="0"/>
              <a:t>*</a:t>
            </a:r>
            <a:r>
              <a:rPr lang="ru-RU" sz="2800" i="1" dirty="0" smtClean="0"/>
              <a:t> </a:t>
            </a:r>
            <a:r>
              <a:rPr lang="ru-RU" sz="2800" i="1" dirty="0" smtClean="0"/>
              <a:t>у</a:t>
            </a:r>
          </a:p>
          <a:p>
            <a:r>
              <a:rPr lang="ru-RU" sz="2800" i="1" dirty="0" smtClean="0"/>
              <a:t>у = 3 </a:t>
            </a:r>
            <a:r>
              <a:rPr lang="en-US" sz="2800" i="1" dirty="0" smtClean="0"/>
              <a:t>*</a:t>
            </a:r>
            <a:r>
              <a:rPr lang="ru-RU" sz="2800" i="1" dirty="0" smtClean="0"/>
              <a:t> </a:t>
            </a:r>
            <a:r>
              <a:rPr lang="ru-RU" sz="2800" i="1" dirty="0" smtClean="0"/>
              <a:t>у + (3 * су </a:t>
            </a:r>
            <a:r>
              <a:rPr lang="en-US" sz="2800" i="1" dirty="0" smtClean="0"/>
              <a:t>/</a:t>
            </a:r>
            <a:r>
              <a:rPr lang="ru-RU" sz="2800" i="1" dirty="0" smtClean="0"/>
              <a:t> </a:t>
            </a:r>
            <a:r>
              <a:rPr lang="ru-RU" sz="2800" i="1" dirty="0" smtClean="0"/>
              <a:t>4)</a:t>
            </a:r>
            <a:endParaRPr lang="ru-RU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 и контуры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401080" cy="4840303"/>
          </a:xfrm>
        </p:spPr>
        <p:txBody>
          <a:bodyPr>
            <a:normAutofit/>
          </a:bodyPr>
          <a:lstStyle/>
          <a:p>
            <a:r>
              <a:rPr lang="ru-RU" dirty="0" smtClean="0"/>
              <a:t>Класс </a:t>
            </a:r>
            <a:r>
              <a:rPr lang="ru-RU" i="1" dirty="0" err="1" smtClean="0"/>
              <a:t>GraphicsPath</a:t>
            </a:r>
            <a:r>
              <a:rPr lang="ru-RU" i="1" dirty="0" smtClean="0"/>
              <a:t> </a:t>
            </a:r>
            <a:r>
              <a:rPr lang="ru-RU" dirty="0" smtClean="0"/>
              <a:t>включает метод </a:t>
            </a:r>
            <a:r>
              <a:rPr lang="ru-RU" i="1" dirty="0" err="1" smtClean="0"/>
              <a:t>AddString</a:t>
            </a:r>
            <a:r>
              <a:rPr lang="ru-RU" i="1" dirty="0" smtClean="0"/>
              <a:t>, </a:t>
            </a:r>
            <a:r>
              <a:rPr lang="ru-RU" dirty="0" smtClean="0"/>
              <a:t>позволяющий добавлять </a:t>
            </a:r>
            <a:r>
              <a:rPr lang="ru-RU" dirty="0" smtClean="0"/>
              <a:t>текстовую строку </a:t>
            </a:r>
            <a:r>
              <a:rPr lang="ru-RU" dirty="0" smtClean="0"/>
              <a:t>в контур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Прямые </a:t>
            </a:r>
            <a:r>
              <a:rPr lang="ru-RU" dirty="0" smtClean="0"/>
              <a:t>и кривые, из которых состоят очертания знаков, </a:t>
            </a:r>
            <a:r>
              <a:rPr lang="ru-RU" dirty="0" smtClean="0"/>
              <a:t>становятся </a:t>
            </a:r>
            <a:r>
              <a:rPr lang="ru-RU" dirty="0" smtClean="0"/>
              <a:t>частью контура. Как обычно, текст немного отличается от других </a:t>
            </a:r>
            <a:r>
              <a:rPr lang="ru-RU" dirty="0" smtClean="0"/>
              <a:t>графических объектов</a:t>
            </a:r>
            <a:r>
              <a:rPr lang="ru-RU" dirty="0" smtClean="0"/>
              <a:t>, и добавление текста в контур требует специального рассмотрения,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51435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Большинство </a:t>
            </a:r>
            <a:r>
              <a:rPr lang="ru-RU" dirty="0" smtClean="0"/>
              <a:t>методов </a:t>
            </a:r>
            <a:r>
              <a:rPr lang="ru-RU" i="1" dirty="0" err="1" smtClean="0"/>
              <a:t>Add</a:t>
            </a:r>
            <a:r>
              <a:rPr lang="ru-RU" i="1" dirty="0" smtClean="0"/>
              <a:t> </a:t>
            </a:r>
            <a:r>
              <a:rPr lang="ru-RU" dirty="0" smtClean="0"/>
              <a:t>в</a:t>
            </a:r>
            <a:r>
              <a:rPr lang="ru-RU" i="1" dirty="0" smtClean="0"/>
              <a:t> </a:t>
            </a:r>
            <a:r>
              <a:rPr lang="ru-RU" i="1" dirty="0" err="1" smtClean="0"/>
              <a:t>GraphicsPath</a:t>
            </a:r>
            <a:r>
              <a:rPr lang="ru-RU" i="1" dirty="0" smtClean="0"/>
              <a:t> </a:t>
            </a:r>
            <a:r>
              <a:rPr lang="ru-RU" dirty="0" smtClean="0"/>
              <a:t>похожи на соответствующие им методы </a:t>
            </a:r>
            <a:r>
              <a:rPr lang="ru-RU" i="1" dirty="0" err="1" smtClean="0"/>
              <a:t>Draw</a:t>
            </a:r>
            <a:r>
              <a:rPr lang="ru-RU" i="1" dirty="0" smtClean="0"/>
              <a:t> </a:t>
            </a:r>
            <a:r>
              <a:rPr lang="ru-RU" dirty="0" smtClean="0"/>
              <a:t>в </a:t>
            </a:r>
            <a:r>
              <a:rPr lang="ru-RU" dirty="0" smtClean="0"/>
              <a:t>классе </a:t>
            </a:r>
            <a:r>
              <a:rPr lang="ru-RU" i="1" dirty="0" err="1" smtClean="0"/>
              <a:t>Graphics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dirty="0" smtClean="0"/>
              <a:t>Так, используя класс </a:t>
            </a:r>
            <a:r>
              <a:rPr lang="ru-RU" dirty="0" err="1" smtClean="0"/>
              <a:t>Graphics</a:t>
            </a:r>
            <a:r>
              <a:rPr lang="ru-RU" dirty="0" smtClean="0"/>
              <a:t>, можно нарисовать линию:</a:t>
            </a:r>
          </a:p>
          <a:p>
            <a:pPr>
              <a:buNone/>
            </a:pPr>
            <a:r>
              <a:rPr lang="en-US" dirty="0" err="1" smtClean="0"/>
              <a:t>grfx</a:t>
            </a:r>
            <a:r>
              <a:rPr lang="en-US" dirty="0" smtClean="0"/>
              <a:t>. </a:t>
            </a:r>
            <a:r>
              <a:rPr lang="en-US" dirty="0" err="1" smtClean="0"/>
              <a:t>DrawLine</a:t>
            </a:r>
            <a:r>
              <a:rPr lang="en-US" dirty="0" smtClean="0"/>
              <a:t>(pen, x1, y1</a:t>
            </a:r>
            <a:r>
              <a:rPr lang="en-US" dirty="0" smtClean="0"/>
              <a:t>,</a:t>
            </a:r>
            <a:r>
              <a:rPr lang="ru-RU" dirty="0" smtClean="0"/>
              <a:t> х2</a:t>
            </a:r>
            <a:r>
              <a:rPr lang="ru-RU" dirty="0" smtClean="0"/>
              <a:t>, у2);</a:t>
            </a:r>
          </a:p>
          <a:p>
            <a:pPr>
              <a:buNone/>
            </a:pPr>
            <a:r>
              <a:rPr lang="ru-RU" dirty="0" smtClean="0"/>
              <a:t>или </a:t>
            </a:r>
            <a:r>
              <a:rPr lang="ru-RU" dirty="0" smtClean="0"/>
              <a:t>добавить </a:t>
            </a:r>
            <a:r>
              <a:rPr lang="ru-RU" dirty="0" smtClean="0"/>
              <a:t>линию в контур, </a:t>
            </a:r>
            <a:r>
              <a:rPr lang="ru-RU" dirty="0" smtClean="0"/>
              <a:t>вызвав </a:t>
            </a:r>
            <a:r>
              <a:rPr lang="ru-RU" dirty="0" smtClean="0"/>
              <a:t>метод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dirty="0" err="1" smtClean="0"/>
              <a:t>path.AddLine</a:t>
            </a:r>
            <a:r>
              <a:rPr lang="en-US" dirty="0" smtClean="0"/>
              <a:t>(x1, y1, </a:t>
            </a:r>
            <a:r>
              <a:rPr lang="ru-RU" dirty="0" smtClean="0"/>
              <a:t>х2, у2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ru-RU" dirty="0" err="1" smtClean="0"/>
              <a:t>Meтод</a:t>
            </a:r>
            <a:r>
              <a:rPr lang="ru-RU" dirty="0" smtClean="0"/>
              <a:t> </a:t>
            </a:r>
            <a:r>
              <a:rPr lang="ru-RU" i="1" dirty="0" err="1" smtClean="0"/>
              <a:t>AddLine</a:t>
            </a:r>
            <a:r>
              <a:rPr lang="ru-RU" dirty="0" smtClean="0"/>
              <a:t> </a:t>
            </a:r>
            <a:r>
              <a:rPr lang="ru-RU" dirty="0" smtClean="0"/>
              <a:t>не требует аргумента </a:t>
            </a:r>
            <a:r>
              <a:rPr lang="ru-RU" dirty="0" smtClean="0"/>
              <a:t>Ре</a:t>
            </a:r>
            <a:r>
              <a:rPr lang="en-US" dirty="0" smtClean="0"/>
              <a:t>n</a:t>
            </a:r>
            <a:r>
              <a:rPr lang="ru-RU" dirty="0" smtClean="0"/>
              <a:t>, </a:t>
            </a:r>
            <a:r>
              <a:rPr lang="ru-RU" dirty="0" smtClean="0"/>
              <a:t>так как контур содержит только </a:t>
            </a:r>
            <a:r>
              <a:rPr lang="ru-RU" dirty="0" smtClean="0"/>
              <a:t>координаты </a:t>
            </a:r>
            <a:r>
              <a:rPr lang="ru-RU" dirty="0" smtClean="0"/>
              <a:t>линий.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</a:t>
            </a:r>
            <a:r>
              <a:rPr lang="en-US" i="1" dirty="0" err="1" smtClean="0"/>
              <a:t>AddString</a:t>
            </a:r>
            <a:r>
              <a:rPr lang="en-US" i="1" dirty="0" smtClean="0"/>
              <a:t> </a:t>
            </a:r>
            <a:r>
              <a:rPr lang="ru-RU" i="1" dirty="0" smtClean="0"/>
              <a:t>класса </a:t>
            </a:r>
            <a:r>
              <a:rPr lang="en-US" i="1" dirty="0" err="1" smtClean="0"/>
              <a:t>GraphicsPath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AddString</a:t>
            </a:r>
            <a:r>
              <a:rPr lang="en-US" dirty="0" smtClean="0"/>
              <a:t>(string </a:t>
            </a:r>
            <a:r>
              <a:rPr lang="en-US" dirty="0" err="1" smtClean="0"/>
              <a:t>str</a:t>
            </a:r>
            <a:r>
              <a:rPr lang="en-US" dirty="0" smtClean="0"/>
              <a:t>, </a:t>
            </a:r>
            <a:r>
              <a:rPr lang="en-US" dirty="0" err="1" smtClean="0"/>
              <a:t>FontFamily</a:t>
            </a:r>
            <a:r>
              <a:rPr lang="en-US" dirty="0" smtClean="0"/>
              <a:t> ff,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iStyle</a:t>
            </a:r>
            <a:r>
              <a:rPr lang="en-US" dirty="0" smtClean="0"/>
              <a:t>, float </a:t>
            </a:r>
            <a:r>
              <a:rPr lang="en-US" dirty="0" err="1" smtClean="0"/>
              <a:t>fSize</a:t>
            </a:r>
            <a:r>
              <a:rPr lang="en-US" dirty="0" smtClean="0"/>
              <a:t>, Point pt</a:t>
            </a:r>
            <a:r>
              <a:rPr lang="en-US" dirty="0" smtClean="0"/>
              <a:t>, </a:t>
            </a:r>
            <a:r>
              <a:rPr lang="en-US" dirty="0" err="1" smtClean="0"/>
              <a:t>StringFormat</a:t>
            </a:r>
            <a:r>
              <a:rPr lang="en-US" dirty="0" smtClean="0"/>
              <a:t> </a:t>
            </a:r>
            <a:r>
              <a:rPr lang="en-US" dirty="0" err="1" smtClean="0"/>
              <a:t>sf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AddString</a:t>
            </a:r>
            <a:r>
              <a:rPr lang="en-US" dirty="0" smtClean="0"/>
              <a:t>(string </a:t>
            </a:r>
            <a:r>
              <a:rPr lang="en-US" dirty="0" err="1" smtClean="0"/>
              <a:t>str</a:t>
            </a:r>
            <a:r>
              <a:rPr lang="en-US" dirty="0" smtClean="0"/>
              <a:t>, </a:t>
            </a:r>
            <a:r>
              <a:rPr lang="en-US" dirty="0" err="1" smtClean="0"/>
              <a:t>FontFamily</a:t>
            </a:r>
            <a:r>
              <a:rPr lang="en-US" dirty="0" smtClean="0"/>
              <a:t> ff,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iStyle</a:t>
            </a:r>
            <a:r>
              <a:rPr lang="en-US" dirty="0" smtClean="0"/>
              <a:t>, float </a:t>
            </a:r>
            <a:r>
              <a:rPr lang="en-US" dirty="0" err="1" smtClean="0"/>
              <a:t>fSize</a:t>
            </a:r>
            <a:r>
              <a:rPr lang="en-US" dirty="0" smtClean="0"/>
              <a:t>, </a:t>
            </a:r>
            <a:r>
              <a:rPr lang="en-US" dirty="0" err="1" smtClean="0"/>
              <a:t>PointF</a:t>
            </a:r>
            <a:r>
              <a:rPr lang="en-US" dirty="0" smtClean="0"/>
              <a:t> </a:t>
            </a:r>
            <a:r>
              <a:rPr lang="en-US" dirty="0" err="1" smtClean="0"/>
              <a:t>ptf</a:t>
            </a:r>
            <a:r>
              <a:rPr lang="en-US" dirty="0" smtClean="0"/>
              <a:t>, </a:t>
            </a:r>
            <a:r>
              <a:rPr lang="en-US" dirty="0" err="1" smtClean="0"/>
              <a:t>StringFormat</a:t>
            </a:r>
            <a:r>
              <a:rPr lang="en-US" dirty="0" smtClean="0"/>
              <a:t> </a:t>
            </a:r>
            <a:r>
              <a:rPr lang="en-US" dirty="0" err="1" smtClean="0"/>
              <a:t>sf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AddStringCstring</a:t>
            </a:r>
            <a:r>
              <a:rPr lang="en-US" dirty="0" smtClean="0"/>
              <a:t> </a:t>
            </a:r>
            <a:r>
              <a:rPr lang="en-US" dirty="0" err="1" smtClean="0"/>
              <a:t>str</a:t>
            </a:r>
            <a:r>
              <a:rPr lang="en-US" dirty="0" smtClean="0"/>
              <a:t>, </a:t>
            </a:r>
            <a:r>
              <a:rPr lang="en-US" dirty="0" err="1" smtClean="0"/>
              <a:t>FontFamily</a:t>
            </a:r>
            <a:r>
              <a:rPr lang="en-US" dirty="0" smtClean="0"/>
              <a:t> ff,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iStyle</a:t>
            </a:r>
            <a:r>
              <a:rPr lang="en-US" dirty="0" smtClean="0"/>
              <a:t>, float </a:t>
            </a:r>
            <a:r>
              <a:rPr lang="en-US" dirty="0" err="1" smtClean="0"/>
              <a:t>fSize</a:t>
            </a:r>
            <a:r>
              <a:rPr lang="en-US" dirty="0" smtClean="0"/>
              <a:t>, Rectangle </a:t>
            </a:r>
            <a:r>
              <a:rPr lang="en-US" dirty="0" err="1" smtClean="0"/>
              <a:t>rect</a:t>
            </a:r>
            <a:r>
              <a:rPr lang="en-US" dirty="0" smtClean="0"/>
              <a:t>, </a:t>
            </a:r>
            <a:r>
              <a:rPr lang="en-US" dirty="0" err="1" smtClean="0"/>
              <a:t>StringFormat</a:t>
            </a:r>
            <a:r>
              <a:rPr lang="en-US" dirty="0" smtClean="0"/>
              <a:t> </a:t>
            </a:r>
            <a:r>
              <a:rPr lang="en-US" dirty="0" err="1" smtClean="0"/>
              <a:t>sf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AddStringCstring</a:t>
            </a:r>
            <a:r>
              <a:rPr lang="en-US" dirty="0" smtClean="0"/>
              <a:t> </a:t>
            </a:r>
            <a:r>
              <a:rPr lang="en-US" dirty="0" err="1" smtClean="0"/>
              <a:t>str</a:t>
            </a:r>
            <a:r>
              <a:rPr lang="en-US" dirty="0" smtClean="0"/>
              <a:t>, </a:t>
            </a:r>
            <a:r>
              <a:rPr lang="en-US" dirty="0" err="1" smtClean="0"/>
              <a:t>FontFamily</a:t>
            </a:r>
            <a:r>
              <a:rPr lang="en-US" dirty="0" smtClean="0"/>
              <a:t> ff,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iStyle</a:t>
            </a:r>
            <a:r>
              <a:rPr lang="en-US" dirty="0" smtClean="0"/>
              <a:t>, float </a:t>
            </a:r>
            <a:r>
              <a:rPr lang="en-US" dirty="0" err="1" smtClean="0"/>
              <a:t>fSize</a:t>
            </a:r>
            <a:r>
              <a:rPr lang="en-US" dirty="0" smtClean="0"/>
              <a:t>, </a:t>
            </a:r>
            <a:r>
              <a:rPr lang="en-US" dirty="0" err="1" smtClean="0"/>
              <a:t>RectangleF</a:t>
            </a:r>
            <a:r>
              <a:rPr lang="en-US" dirty="0" smtClean="0"/>
              <a:t> </a:t>
            </a:r>
            <a:r>
              <a:rPr lang="en-US" dirty="0" err="1" smtClean="0"/>
              <a:t>rectf</a:t>
            </a:r>
            <a:r>
              <a:rPr lang="en-US" dirty="0" smtClean="0"/>
              <a:t>, </a:t>
            </a:r>
            <a:r>
              <a:rPr lang="en-US" dirty="0" err="1" smtClean="0"/>
              <a:t>StringFormat</a:t>
            </a:r>
            <a:r>
              <a:rPr lang="en-US" dirty="0" smtClean="0"/>
              <a:t> </a:t>
            </a:r>
            <a:r>
              <a:rPr lang="en-US" dirty="0" err="1" smtClean="0"/>
              <a:t>sf</a:t>
            </a:r>
            <a:r>
              <a:rPr lang="en-US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ru-RU" b="1" dirty="0"/>
              <a:t>Закрашивание текста кистью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using System.Drawing.Drawing2D;</a:t>
            </a:r>
          </a:p>
          <a:p>
            <a:pPr>
              <a:buNone/>
            </a:pPr>
            <a:r>
              <a:rPr lang="en-US" sz="2400" dirty="0" smtClean="0"/>
              <a:t>public Bricks(){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text = "Bricks";</a:t>
            </a:r>
          </a:p>
          <a:p>
            <a:pPr>
              <a:buNone/>
            </a:pPr>
            <a:r>
              <a:rPr lang="en-US" sz="2400" dirty="0" err="1"/>
              <a:t>strText</a:t>
            </a:r>
            <a:r>
              <a:rPr lang="en-US" sz="2400" dirty="0"/>
              <a:t> </a:t>
            </a:r>
            <a:r>
              <a:rPr lang="en-US" sz="2400" dirty="0" smtClean="0"/>
              <a:t>=</a:t>
            </a:r>
            <a:r>
              <a:rPr lang="ru-RU" sz="2400" dirty="0" smtClean="0"/>
              <a:t> </a:t>
            </a:r>
            <a:r>
              <a:rPr lang="ru-RU" sz="2400" dirty="0"/>
              <a:t>"</a:t>
            </a:r>
            <a:r>
              <a:rPr lang="en-US" sz="2400" dirty="0"/>
              <a:t>Bricks";</a:t>
            </a:r>
          </a:p>
          <a:p>
            <a:pPr>
              <a:buNone/>
            </a:pPr>
            <a:r>
              <a:rPr lang="fr-FR" sz="2400" dirty="0"/>
              <a:t>font = </a:t>
            </a:r>
            <a:r>
              <a:rPr lang="fr-FR" sz="2400" dirty="0" smtClean="0"/>
              <a:t>new Font("Times </a:t>
            </a:r>
            <a:r>
              <a:rPr lang="fr-FR" sz="2400" dirty="0"/>
              <a:t>New Roman", 144</a:t>
            </a:r>
            <a:r>
              <a:rPr lang="fr-FR" sz="2400" dirty="0" smtClean="0"/>
              <a:t>);}</a:t>
            </a:r>
          </a:p>
          <a:p>
            <a:pPr>
              <a:buNone/>
            </a:pPr>
            <a:endParaRPr lang="fr-FR" sz="2400" dirty="0"/>
          </a:p>
          <a:p>
            <a:pPr>
              <a:buNone/>
            </a:pPr>
            <a:r>
              <a:rPr lang="en-US" sz="2400" dirty="0"/>
              <a:t>protected override void </a:t>
            </a:r>
            <a:r>
              <a:rPr lang="en-US" sz="2400" dirty="0" err="1" smtClean="0"/>
              <a:t>DoPage</a:t>
            </a:r>
            <a:r>
              <a:rPr lang="en-US" sz="2400" dirty="0" smtClean="0"/>
              <a:t>{Graphics </a:t>
            </a:r>
            <a:r>
              <a:rPr lang="en-US" sz="2400" dirty="0" err="1"/>
              <a:t>grfx</a:t>
            </a:r>
            <a:r>
              <a:rPr lang="en-US" sz="2400" dirty="0"/>
              <a:t>, Color </a:t>
            </a:r>
            <a:r>
              <a:rPr lang="en-US" sz="2400" dirty="0" err="1"/>
              <a:t>clr</a:t>
            </a:r>
            <a:r>
              <a:rPr lang="en-US" sz="2400" dirty="0"/>
              <a:t>,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 smtClean="0"/>
              <a:t>cx</a:t>
            </a:r>
            <a:r>
              <a:rPr lang="en-US" sz="2400" dirty="0"/>
              <a:t>, </a:t>
            </a:r>
            <a:r>
              <a:rPr lang="en-US" sz="2400" dirty="0" err="1"/>
              <a:t>int</a:t>
            </a:r>
            <a:r>
              <a:rPr lang="en-US" sz="2400" dirty="0"/>
              <a:t> cy</a:t>
            </a:r>
            <a:r>
              <a:rPr lang="en-US" sz="2400" dirty="0" smtClean="0"/>
              <a:t>){</a:t>
            </a:r>
            <a:endParaRPr lang="en-US" sz="2400" dirty="0"/>
          </a:p>
          <a:p>
            <a:pPr>
              <a:buNone/>
            </a:pPr>
            <a:r>
              <a:rPr lang="en-US" sz="2400" dirty="0" err="1"/>
              <a:t>SizeF</a:t>
            </a:r>
            <a:r>
              <a:rPr lang="en-US" sz="2400" dirty="0"/>
              <a:t> </a:t>
            </a:r>
            <a:r>
              <a:rPr lang="en-US" sz="2400" dirty="0" err="1"/>
              <a:t>sizef</a:t>
            </a:r>
            <a:r>
              <a:rPr lang="en-US" sz="2400" dirty="0"/>
              <a:t> </a:t>
            </a:r>
            <a:r>
              <a:rPr lang="en-US" sz="2400" dirty="0" smtClean="0"/>
              <a:t>= </a:t>
            </a:r>
            <a:r>
              <a:rPr lang="en-US" sz="2400" dirty="0" err="1" smtClean="0"/>
              <a:t>grfx.MeasureString</a:t>
            </a:r>
            <a:r>
              <a:rPr lang="en-US" sz="2400" dirty="0" smtClean="0"/>
              <a:t>(</a:t>
            </a:r>
            <a:r>
              <a:rPr lang="en-US" sz="2400" dirty="0" err="1" smtClean="0"/>
              <a:t>strText</a:t>
            </a:r>
            <a:r>
              <a:rPr lang="en-US" sz="2400" dirty="0"/>
              <a:t>, font);</a:t>
            </a:r>
          </a:p>
          <a:p>
            <a:pPr>
              <a:buNone/>
            </a:pPr>
            <a:r>
              <a:rPr lang="en-US" sz="2400" dirty="0" smtClean="0"/>
              <a:t>Brush </a:t>
            </a:r>
            <a:r>
              <a:rPr lang="en-US" sz="2400" dirty="0" err="1" smtClean="0"/>
              <a:t>hbrush</a:t>
            </a:r>
            <a:r>
              <a:rPr lang="en-US" sz="2400" dirty="0" smtClean="0"/>
              <a:t> = new </a:t>
            </a:r>
            <a:r>
              <a:rPr lang="en-US" sz="2400" dirty="0" err="1" smtClean="0"/>
              <a:t>HatchBrush</a:t>
            </a:r>
            <a:r>
              <a:rPr lang="en-US" sz="2400" dirty="0" smtClean="0"/>
              <a:t>(</a:t>
            </a:r>
            <a:r>
              <a:rPr lang="en-US" sz="2400" dirty="0" err="1" smtClean="0"/>
              <a:t>HatchStyle.HorizontalBrick</a:t>
            </a:r>
            <a:r>
              <a:rPr lang="en-US" sz="2400" dirty="0"/>
              <a:t>,</a:t>
            </a:r>
          </a:p>
          <a:p>
            <a:pPr>
              <a:buNone/>
            </a:pPr>
            <a:r>
              <a:rPr lang="en-US" sz="2400" dirty="0" err="1"/>
              <a:t>Color.White</a:t>
            </a:r>
            <a:r>
              <a:rPr lang="en-US" sz="2400" dirty="0"/>
              <a:t>, </a:t>
            </a:r>
            <a:r>
              <a:rPr lang="en-US" sz="2400" dirty="0" err="1" smtClean="0"/>
              <a:t>Color.Red</a:t>
            </a:r>
            <a:r>
              <a:rPr lang="en-US" sz="2400" dirty="0" smtClean="0"/>
              <a:t>);</a:t>
            </a:r>
            <a:endParaRPr lang="en-US" sz="2400" dirty="0"/>
          </a:p>
          <a:p>
            <a:pPr>
              <a:buNone/>
            </a:pPr>
            <a:r>
              <a:rPr lang="en-US" sz="2400" dirty="0" err="1" smtClean="0"/>
              <a:t>grfx.DrawString</a:t>
            </a:r>
            <a:r>
              <a:rPr lang="en-US" sz="2400" dirty="0" smtClean="0"/>
              <a:t>(</a:t>
            </a:r>
            <a:r>
              <a:rPr lang="en-US" sz="2400" dirty="0" err="1" smtClean="0"/>
              <a:t>strText</a:t>
            </a:r>
            <a:r>
              <a:rPr lang="en-US" sz="2400" dirty="0"/>
              <a:t>, font, </a:t>
            </a:r>
            <a:r>
              <a:rPr lang="en-US" sz="2400" dirty="0" err="1"/>
              <a:t>hbrush</a:t>
            </a:r>
            <a:r>
              <a:rPr lang="en-US" sz="2400" dirty="0"/>
              <a:t>, </a:t>
            </a:r>
            <a:r>
              <a:rPr lang="en-US" sz="2400" dirty="0" smtClean="0"/>
              <a:t>(</a:t>
            </a:r>
            <a:r>
              <a:rPr lang="en-US" sz="2400" dirty="0" err="1" smtClean="0"/>
              <a:t>cx</a:t>
            </a:r>
            <a:r>
              <a:rPr lang="en-US" sz="2400" dirty="0" smtClean="0"/>
              <a:t> </a:t>
            </a:r>
            <a:r>
              <a:rPr lang="en-US" sz="2400" dirty="0"/>
              <a:t>- </a:t>
            </a:r>
            <a:r>
              <a:rPr lang="en-US" sz="2400" dirty="0" err="1" smtClean="0"/>
              <a:t>sizef.Width</a:t>
            </a:r>
            <a:r>
              <a:rPr lang="en-US" sz="2400" dirty="0"/>
              <a:t>) / 2,</a:t>
            </a:r>
          </a:p>
          <a:p>
            <a:pPr>
              <a:buNone/>
            </a:pPr>
            <a:r>
              <a:rPr lang="ru-RU" sz="2400" dirty="0" smtClean="0"/>
              <a:t>(</a:t>
            </a:r>
            <a:r>
              <a:rPr lang="en-US" sz="2400" dirty="0" smtClean="0"/>
              <a:t>cy </a:t>
            </a:r>
            <a:r>
              <a:rPr lang="en-US" sz="2400" dirty="0"/>
              <a:t>- </a:t>
            </a:r>
            <a:r>
              <a:rPr lang="en-US" sz="2400" dirty="0" err="1" smtClean="0"/>
              <a:t>sizef.Height</a:t>
            </a:r>
            <a:r>
              <a:rPr lang="en-US" sz="2400" dirty="0"/>
              <a:t>) / 2</a:t>
            </a:r>
            <a:r>
              <a:rPr lang="en-US" sz="2400" dirty="0" smtClean="0"/>
              <a:t>);}</a:t>
            </a:r>
            <a:endParaRPr lang="ru-RU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472518" cy="56261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Метод </a:t>
            </a:r>
            <a:r>
              <a:rPr lang="ru-RU" i="1" dirty="0" err="1" smtClean="0"/>
              <a:t>AddString</a:t>
            </a:r>
            <a:r>
              <a:rPr lang="ru-RU" i="1" dirty="0" smtClean="0"/>
              <a:t> </a:t>
            </a:r>
            <a:r>
              <a:rPr lang="ru-RU" dirty="0" smtClean="0"/>
              <a:t>класса</a:t>
            </a:r>
            <a:r>
              <a:rPr lang="ru-RU" i="1" dirty="0" smtClean="0"/>
              <a:t> </a:t>
            </a:r>
            <a:r>
              <a:rPr lang="ru-RU" i="1" dirty="0" err="1" smtClean="0"/>
              <a:t>GrapbicsPath</a:t>
            </a:r>
            <a:r>
              <a:rPr lang="ru-RU" i="1" dirty="0" smtClean="0"/>
              <a:t> </a:t>
            </a:r>
            <a:r>
              <a:rPr lang="ru-RU" dirty="0" smtClean="0"/>
              <a:t>существенно отличается от метода </a:t>
            </a:r>
            <a:r>
              <a:rPr lang="ru-RU" dirty="0" err="1" smtClean="0"/>
              <a:t>DrawString</a:t>
            </a:r>
            <a:r>
              <a:rPr lang="ru-RU" dirty="0" smtClean="0"/>
              <a:t> </a:t>
            </a:r>
            <a:r>
              <a:rPr lang="ru-RU" dirty="0" smtClean="0"/>
              <a:t>класса </a:t>
            </a:r>
            <a:r>
              <a:rPr lang="ru-RU" dirty="0" err="1" smtClean="0"/>
              <a:t>Graphics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ru-RU" i="1" dirty="0" smtClean="0"/>
              <a:t> </a:t>
            </a:r>
            <a:r>
              <a:rPr lang="ru-RU" dirty="0" smtClean="0"/>
              <a:t>Вместо шрифта </a:t>
            </a:r>
            <a:r>
              <a:rPr lang="ru-RU" i="1" dirty="0" smtClean="0"/>
              <a:t>(как в </a:t>
            </a:r>
            <a:r>
              <a:rPr lang="ru-RU" i="1" dirty="0" err="1" smtClean="0"/>
              <a:t>DrawString</a:t>
            </a:r>
            <a:r>
              <a:rPr lang="ru-RU" i="1" dirty="0" smtClean="0"/>
              <a:t>) </a:t>
            </a:r>
            <a:r>
              <a:rPr lang="ru-RU" dirty="0" smtClean="0"/>
              <a:t>вы задаете три </a:t>
            </a:r>
            <a:r>
              <a:rPr lang="ru-RU" dirty="0" smtClean="0"/>
              <a:t>основных</a:t>
            </a:r>
            <a:r>
              <a:rPr lang="en-US" dirty="0" smtClean="0"/>
              <a:t> </a:t>
            </a:r>
            <a:r>
              <a:rPr lang="ru-RU" dirty="0" smtClean="0"/>
              <a:t>компонента</a:t>
            </a:r>
            <a:r>
              <a:rPr lang="ru-RU" dirty="0" smtClean="0"/>
              <a:t>, используемые при создании шрифта (гарнитура, начертание и </a:t>
            </a:r>
            <a:r>
              <a:rPr lang="ru-RU" dirty="0" smtClean="0"/>
              <a:t>размер</a:t>
            </a:r>
            <a:r>
              <a:rPr lang="ru-RU" dirty="0" smtClean="0"/>
              <a:t>), а также расположение (либо точка, либо прямоугольник) и объект </a:t>
            </a:r>
            <a:r>
              <a:rPr lang="ru-RU" i="1" dirty="0" err="1" smtClean="0"/>
              <a:t>StringFor</a:t>
            </a:r>
            <a:r>
              <a:rPr lang="en-US" i="1" dirty="0" smtClean="0"/>
              <a:t>m</a:t>
            </a:r>
            <a:r>
              <a:rPr lang="ru-RU" i="1" dirty="0" err="1" smtClean="0"/>
              <a:t>at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Т</a:t>
            </a:r>
            <a:r>
              <a:rPr lang="ru-RU" dirty="0" smtClean="0"/>
              <a:t>ретий </a:t>
            </a:r>
            <a:r>
              <a:rPr lang="ru-RU" dirty="0" smtClean="0"/>
              <a:t>аргумент определяется как </a:t>
            </a:r>
            <a:r>
              <a:rPr lang="ru-RU" i="1" dirty="0" err="1" smtClean="0"/>
              <a:t>int</a:t>
            </a:r>
            <a:r>
              <a:rPr lang="ru-RU" i="1" dirty="0" smtClean="0"/>
              <a:t>, </a:t>
            </a:r>
            <a:r>
              <a:rPr lang="ru-RU" dirty="0" smtClean="0"/>
              <a:t>но на самом деле — это член </a:t>
            </a:r>
            <a:r>
              <a:rPr lang="ru-RU" dirty="0" smtClean="0"/>
              <a:t>перечисления </a:t>
            </a:r>
            <a:r>
              <a:rPr lang="ru-RU" i="1" dirty="0" err="1" smtClean="0"/>
              <a:t>FontStyle</a:t>
            </a:r>
            <a:r>
              <a:rPr lang="ru-RU" i="1" dirty="0" smtClean="0"/>
              <a:t>, </a:t>
            </a:r>
            <a:r>
              <a:rPr lang="ru-RU" dirty="0" smtClean="0"/>
              <a:t>приведенный к типу</a:t>
            </a:r>
            <a:r>
              <a:rPr lang="ru-RU" i="1" dirty="0" smtClean="0"/>
              <a:t> </a:t>
            </a:r>
            <a:r>
              <a:rPr lang="ru-RU" i="1" dirty="0" err="1" smtClean="0"/>
              <a:t>int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401080" cy="50720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600" dirty="0" err="1" smtClean="0"/>
              <a:t>GraphicsPath</a:t>
            </a:r>
            <a:r>
              <a:rPr lang="en-US" sz="2600" dirty="0" smtClean="0"/>
              <a:t> path = new </a:t>
            </a:r>
            <a:r>
              <a:rPr lang="en-US" sz="2600" dirty="0" err="1" smtClean="0"/>
              <a:t>GraphicsPath</a:t>
            </a:r>
            <a:r>
              <a:rPr lang="en-US" sz="2600" dirty="0" smtClean="0"/>
              <a:t>();</a:t>
            </a:r>
          </a:p>
          <a:p>
            <a:pPr>
              <a:buNone/>
            </a:pPr>
            <a:r>
              <a:rPr lang="en-US" sz="2600" dirty="0" smtClean="0"/>
              <a:t>float </a:t>
            </a:r>
            <a:r>
              <a:rPr lang="en-US" sz="2600" dirty="0" err="1" smtClean="0"/>
              <a:t>fFontSize</a:t>
            </a:r>
            <a:r>
              <a:rPr lang="en-US" sz="2600" dirty="0" smtClean="0"/>
              <a:t> = </a:t>
            </a:r>
            <a:r>
              <a:rPr lang="en-US" sz="2600" dirty="0" err="1" smtClean="0"/>
              <a:t>PointsToPageUnits</a:t>
            </a:r>
            <a:r>
              <a:rPr lang="en-US" sz="2600" dirty="0" smtClean="0"/>
              <a:t>(</a:t>
            </a:r>
            <a:r>
              <a:rPr lang="en-US" sz="2600" dirty="0" err="1" smtClean="0"/>
              <a:t>grfx</a:t>
            </a:r>
            <a:r>
              <a:rPr lang="en-US" sz="2600" dirty="0" smtClean="0"/>
              <a:t>, font</a:t>
            </a:r>
            <a:r>
              <a:rPr lang="en-US" sz="2600" dirty="0" smtClean="0"/>
              <a:t>);</a:t>
            </a:r>
            <a:endParaRPr lang="ru-RU" sz="2600" dirty="0" smtClean="0"/>
          </a:p>
          <a:p>
            <a:pPr>
              <a:buNone/>
            </a:pPr>
            <a:r>
              <a:rPr lang="ru-RU" sz="2800" dirty="0" smtClean="0">
                <a:solidFill>
                  <a:srgbClr val="00B0F0"/>
                </a:solidFill>
              </a:rPr>
              <a:t>// Получаем координаты для размещения строки по центру.</a:t>
            </a:r>
            <a:endParaRPr lang="en-US" sz="26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600" dirty="0" err="1" smtClean="0"/>
              <a:t>SizeF</a:t>
            </a:r>
            <a:r>
              <a:rPr lang="en-US" sz="2600" dirty="0" smtClean="0"/>
              <a:t> </a:t>
            </a:r>
            <a:r>
              <a:rPr lang="en-US" sz="2600" dirty="0" err="1" smtClean="0"/>
              <a:t>sizef</a:t>
            </a:r>
            <a:r>
              <a:rPr lang="en-US" sz="2600" dirty="0" smtClean="0"/>
              <a:t> = </a:t>
            </a:r>
            <a:r>
              <a:rPr lang="en-US" sz="2600" dirty="0" err="1" smtClean="0"/>
              <a:t>grfx.MeasureString</a:t>
            </a:r>
            <a:r>
              <a:rPr lang="en-US" sz="2600" dirty="0" smtClean="0"/>
              <a:t>(</a:t>
            </a:r>
            <a:r>
              <a:rPr lang="en-US" sz="2600" dirty="0" err="1" smtClean="0"/>
              <a:t>strText</a:t>
            </a:r>
            <a:r>
              <a:rPr lang="en-US" sz="2600" dirty="0" smtClean="0"/>
              <a:t>, font);</a:t>
            </a:r>
          </a:p>
          <a:p>
            <a:pPr>
              <a:buNone/>
            </a:pPr>
            <a:r>
              <a:rPr lang="en-US" sz="2600" dirty="0" err="1" smtClean="0"/>
              <a:t>PointF</a:t>
            </a:r>
            <a:r>
              <a:rPr lang="en-US" sz="2600" dirty="0" smtClean="0"/>
              <a:t> </a:t>
            </a:r>
            <a:r>
              <a:rPr lang="en-US" sz="2600" dirty="0" err="1" smtClean="0"/>
              <a:t>ptf</a:t>
            </a:r>
            <a:r>
              <a:rPr lang="en-US" sz="2600" dirty="0" smtClean="0"/>
              <a:t> = new </a:t>
            </a:r>
            <a:r>
              <a:rPr lang="en-US" sz="2600" dirty="0" err="1" smtClean="0"/>
              <a:t>PointF</a:t>
            </a:r>
            <a:r>
              <a:rPr lang="en-US" sz="2600" dirty="0" smtClean="0"/>
              <a:t>((</a:t>
            </a:r>
            <a:r>
              <a:rPr lang="en-US" sz="2600" dirty="0" err="1" smtClean="0"/>
              <a:t>cx</a:t>
            </a:r>
            <a:r>
              <a:rPr lang="en-US" sz="2600" dirty="0" smtClean="0"/>
              <a:t> - </a:t>
            </a:r>
            <a:r>
              <a:rPr lang="en-US" sz="2600" dirty="0" err="1" smtClean="0"/>
              <a:t>sizef.Width</a:t>
            </a:r>
            <a:r>
              <a:rPr lang="en-US" sz="2600" dirty="0" smtClean="0"/>
              <a:t>) / 2, (cy - </a:t>
            </a:r>
            <a:r>
              <a:rPr lang="en-US" sz="2600" dirty="0" err="1" smtClean="0"/>
              <a:t>sizef.Height</a:t>
            </a:r>
            <a:r>
              <a:rPr lang="en-US" sz="2600" dirty="0" smtClean="0"/>
              <a:t>) / 2</a:t>
            </a:r>
            <a:r>
              <a:rPr lang="en-US" sz="2600" dirty="0" smtClean="0"/>
              <a:t>);</a:t>
            </a:r>
            <a:endParaRPr lang="ru-RU" sz="2600" dirty="0" smtClean="0"/>
          </a:p>
          <a:p>
            <a:pPr>
              <a:buNone/>
            </a:pPr>
            <a:r>
              <a:rPr lang="ru-RU" sz="2800" dirty="0" smtClean="0">
                <a:solidFill>
                  <a:srgbClr val="00B0F0"/>
                </a:solidFill>
              </a:rPr>
              <a:t>// Добавляем текст а контур.</a:t>
            </a:r>
            <a:endParaRPr lang="en-US" sz="26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600" dirty="0" err="1" smtClean="0"/>
              <a:t>path.AddString</a:t>
            </a:r>
            <a:r>
              <a:rPr lang="en-US" sz="2600" dirty="0" smtClean="0"/>
              <a:t>(</a:t>
            </a:r>
            <a:r>
              <a:rPr lang="en-US" sz="2600" dirty="0" err="1" smtClean="0"/>
              <a:t>strText</a:t>
            </a:r>
            <a:r>
              <a:rPr lang="en-US" sz="2600" dirty="0" smtClean="0"/>
              <a:t>, </a:t>
            </a:r>
            <a:r>
              <a:rPr lang="en-US" sz="2600" dirty="0" err="1" smtClean="0"/>
              <a:t>font.FontFamily</a:t>
            </a:r>
            <a:r>
              <a:rPr lang="en-US" sz="2600" dirty="0" smtClean="0"/>
              <a:t>, (</a:t>
            </a:r>
            <a:r>
              <a:rPr lang="en-US" sz="2600" dirty="0" err="1" smtClean="0"/>
              <a:t>int</a:t>
            </a:r>
            <a:r>
              <a:rPr lang="en-US" sz="2600" dirty="0" smtClean="0"/>
              <a:t>)</a:t>
            </a:r>
            <a:r>
              <a:rPr lang="en-US" sz="2600" dirty="0" err="1" smtClean="0"/>
              <a:t>font.Style</a:t>
            </a:r>
            <a:r>
              <a:rPr lang="en-US" sz="2600" dirty="0" smtClean="0"/>
              <a:t>, </a:t>
            </a:r>
            <a:r>
              <a:rPr lang="en-US" sz="2600" dirty="0" err="1" smtClean="0"/>
              <a:t>fFontSize</a:t>
            </a:r>
            <a:r>
              <a:rPr lang="en-US" sz="2600" dirty="0" smtClean="0"/>
              <a:t>, </a:t>
            </a:r>
            <a:r>
              <a:rPr lang="en-US" sz="2600" dirty="0" err="1" smtClean="0"/>
              <a:t>ptf</a:t>
            </a:r>
            <a:r>
              <a:rPr lang="en-US" sz="2600" dirty="0" smtClean="0"/>
              <a:t>, new </a:t>
            </a:r>
            <a:r>
              <a:rPr lang="en-US" sz="2600" dirty="0" err="1" smtClean="0"/>
              <a:t>StringFormat</a:t>
            </a:r>
            <a:r>
              <a:rPr lang="en-US" sz="2600" dirty="0" smtClean="0"/>
              <a:t>());</a:t>
            </a:r>
            <a:endParaRPr lang="ru-RU" sz="2600" dirty="0" smtClean="0"/>
          </a:p>
          <a:p>
            <a:pPr>
              <a:buNone/>
            </a:pPr>
            <a:r>
              <a:rPr lang="ru-RU" sz="2800" dirty="0" smtClean="0">
                <a:solidFill>
                  <a:srgbClr val="00B0F0"/>
                </a:solidFill>
              </a:rPr>
              <a:t>// Рисуем контур.</a:t>
            </a:r>
            <a:endParaRPr lang="en-US" sz="26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600" dirty="0" err="1" smtClean="0"/>
              <a:t>grfx.DrawPath</a:t>
            </a:r>
            <a:r>
              <a:rPr lang="en-US" sz="2600" dirty="0" smtClean="0"/>
              <a:t>(new Pen(</a:t>
            </a:r>
            <a:r>
              <a:rPr lang="en-US" sz="2600" dirty="0" err="1" smtClean="0"/>
              <a:t>Color.Black</a:t>
            </a:r>
            <a:r>
              <a:rPr lang="en-US" sz="2600" dirty="0" smtClean="0"/>
              <a:t>), path);</a:t>
            </a:r>
          </a:p>
          <a:p>
            <a:endParaRPr lang="ru-RU" dirty="0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786322"/>
            <a:ext cx="24384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229600" cy="664371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public float PointsToPageUnits(Graphics grfx, Font font)</a:t>
            </a:r>
          </a:p>
          <a:p>
            <a:pPr>
              <a:buNone/>
            </a:pPr>
            <a:r>
              <a:rPr lang="ru-RU" dirty="0" smtClean="0"/>
              <a:t>        {</a:t>
            </a:r>
          </a:p>
          <a:p>
            <a:pPr>
              <a:buNone/>
            </a:pPr>
            <a:r>
              <a:rPr lang="en-US" dirty="0" smtClean="0"/>
              <a:t>            float </a:t>
            </a:r>
            <a:r>
              <a:rPr lang="en-US" dirty="0" err="1" smtClean="0"/>
              <a:t>fFontSize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         if (</a:t>
            </a:r>
            <a:r>
              <a:rPr lang="en-US" dirty="0" err="1" smtClean="0"/>
              <a:t>grfx.PageUnit</a:t>
            </a:r>
            <a:r>
              <a:rPr lang="en-US" dirty="0" smtClean="0"/>
              <a:t> == </a:t>
            </a:r>
            <a:r>
              <a:rPr lang="en-US" dirty="0" err="1" smtClean="0"/>
              <a:t>GraphicsUnit.Display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fFontSize</a:t>
            </a:r>
            <a:r>
              <a:rPr lang="en-US" dirty="0" smtClean="0"/>
              <a:t> = 100 * </a:t>
            </a:r>
            <a:r>
              <a:rPr lang="en-US" dirty="0" err="1" smtClean="0"/>
              <a:t>font.SizeInPoints</a:t>
            </a:r>
            <a:r>
              <a:rPr lang="en-US" dirty="0" smtClean="0"/>
              <a:t> / 72;</a:t>
            </a:r>
          </a:p>
          <a:p>
            <a:pPr>
              <a:buNone/>
            </a:pPr>
            <a:r>
              <a:rPr lang="en-US" dirty="0" smtClean="0"/>
              <a:t>            else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fFontSize</a:t>
            </a:r>
            <a:r>
              <a:rPr lang="en-US" dirty="0" smtClean="0"/>
              <a:t> = </a:t>
            </a:r>
            <a:r>
              <a:rPr lang="en-US" dirty="0" err="1" smtClean="0"/>
              <a:t>grfx.DpiX</a:t>
            </a:r>
            <a:r>
              <a:rPr lang="en-US" dirty="0" smtClean="0"/>
              <a:t> * </a:t>
            </a:r>
            <a:r>
              <a:rPr lang="en-US" dirty="0" err="1" smtClean="0"/>
              <a:t>font.SizeInPoints</a:t>
            </a:r>
            <a:r>
              <a:rPr lang="en-US" dirty="0" smtClean="0"/>
              <a:t> / 72;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  <a:tabLst>
                <a:tab pos="2959100" algn="l"/>
              </a:tabLst>
            </a:pPr>
            <a:r>
              <a:rPr lang="en-US" dirty="0" smtClean="0"/>
              <a:t>            return </a:t>
            </a:r>
            <a:r>
              <a:rPr lang="en-US" dirty="0" err="1" smtClean="0"/>
              <a:t>fFontSize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smtClean="0"/>
              <a:t>}</a:t>
            </a:r>
          </a:p>
          <a:p>
            <a:r>
              <a:rPr lang="ru-RU" dirty="0" smtClean="0"/>
              <a:t>Метод </a:t>
            </a:r>
            <a:r>
              <a:rPr lang="ru-RU" i="1" dirty="0" err="1" smtClean="0"/>
              <a:t>PointToPageUnit</a:t>
            </a:r>
            <a:r>
              <a:rPr lang="ru-RU" i="1" dirty="0" smtClean="0"/>
              <a:t> </a:t>
            </a:r>
            <a:r>
              <a:rPr lang="ru-RU" dirty="0" smtClean="0"/>
              <a:t>вычисляет размер </a:t>
            </a:r>
            <a:r>
              <a:rPr lang="ru-RU" dirty="0" smtClean="0"/>
              <a:t>шрифта в единицах </a:t>
            </a:r>
            <a:r>
              <a:rPr lang="ru-RU" dirty="0" smtClean="0"/>
              <a:t>страницы. </a:t>
            </a:r>
            <a:endParaRPr lang="ru-RU" dirty="0" smtClean="0"/>
          </a:p>
          <a:p>
            <a:r>
              <a:rPr lang="ru-RU" dirty="0" smtClean="0"/>
              <a:t>Метод </a:t>
            </a:r>
            <a:r>
              <a:rPr lang="ru-RU" dirty="0" smtClean="0"/>
              <a:t>предполагает, что для объекта </a:t>
            </a:r>
            <a:r>
              <a:rPr lang="ru-RU" i="1" dirty="0" err="1" smtClean="0"/>
              <a:t>Graphics</a:t>
            </a:r>
            <a:r>
              <a:rPr lang="ru-RU" i="1" dirty="0" smtClean="0"/>
              <a:t>, </a:t>
            </a:r>
            <a:r>
              <a:rPr lang="ru-RU" i="1" dirty="0" smtClean="0"/>
              <a:t>передаваемо</a:t>
            </a:r>
            <a:r>
              <a:rPr lang="ru-RU" dirty="0" smtClean="0"/>
              <a:t>го </a:t>
            </a:r>
            <a:r>
              <a:rPr lang="ru-RU" dirty="0" smtClean="0"/>
              <a:t>в качестве аргумента, указываются единицы измерения страницы по </a:t>
            </a:r>
            <a:r>
              <a:rPr lang="ru-RU" dirty="0" smtClean="0"/>
              <a:t>умолчанию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 smtClean="0"/>
              <a:t>принтеров единицами измерения страницы по умолчанию </a:t>
            </a:r>
            <a:r>
              <a:rPr lang="ru-RU" dirty="0" smtClean="0"/>
              <a:t>являются </a:t>
            </a:r>
            <a:r>
              <a:rPr lang="en-US" i="1" dirty="0" err="1" smtClean="0"/>
              <a:t>GraphicsUnit</a:t>
            </a:r>
            <a:r>
              <a:rPr lang="en-US" i="1" dirty="0" smtClean="0"/>
              <a:t> </a:t>
            </a:r>
            <a:r>
              <a:rPr lang="en-US" i="1" dirty="0" smtClean="0"/>
              <a:t>Display, </a:t>
            </a:r>
            <a:r>
              <a:rPr lang="ru-RU" i="1" dirty="0" smtClean="0"/>
              <a:t>а для мониторов — </a:t>
            </a:r>
            <a:r>
              <a:rPr lang="en-US" i="1" dirty="0" err="1" smtClean="0"/>
              <a:t>GraphicsUnitPixel</a:t>
            </a:r>
            <a:r>
              <a:rPr lang="en-US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52"/>
            <a:ext cx="8786842" cy="6429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Перед вызовом метода </a:t>
            </a:r>
            <a:r>
              <a:rPr lang="ru-RU" sz="2400" i="1" dirty="0" err="1" smtClean="0"/>
              <a:t>AddString</a:t>
            </a:r>
            <a:r>
              <a:rPr lang="ru-RU" sz="2400" dirty="0" smtClean="0"/>
              <a:t> программа вычисляет размер шрифта (</a:t>
            </a:r>
            <a:r>
              <a:rPr lang="ru-RU" sz="2400" dirty="0" smtClean="0"/>
              <a:t>он хранится </a:t>
            </a:r>
            <a:r>
              <a:rPr lang="ru-RU" sz="2400" dirty="0" smtClean="0"/>
              <a:t>в переменной </a:t>
            </a:r>
            <a:r>
              <a:rPr lang="en-US" sz="2400" i="1" dirty="0" err="1" smtClean="0"/>
              <a:t>iF</a:t>
            </a:r>
            <a:r>
              <a:rPr lang="ru-RU" sz="2400" i="1" dirty="0" err="1" smtClean="0"/>
              <a:t>ontSize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0" indent="0">
              <a:buNone/>
            </a:pPr>
            <a:r>
              <a:rPr lang="ru-RU" sz="2400" dirty="0" smtClean="0"/>
              <a:t> Программа также </a:t>
            </a:r>
            <a:r>
              <a:rPr lang="ru-RU" sz="2400" dirty="0" smtClean="0"/>
              <a:t>вычисляет аргумент </a:t>
            </a:r>
            <a:r>
              <a:rPr lang="ru-RU" sz="2400" i="1" dirty="0" err="1" smtClean="0"/>
              <a:t>PointF</a:t>
            </a:r>
            <a:r>
              <a:rPr lang="ru-RU" sz="2400" dirty="0" smtClean="0"/>
              <a:t> метода </a:t>
            </a:r>
            <a:r>
              <a:rPr lang="ru-RU" sz="2400" i="1" dirty="0" err="1" smtClean="0"/>
              <a:t>AddString</a:t>
            </a:r>
            <a:r>
              <a:rPr lang="ru-RU" sz="2400" dirty="0" smtClean="0"/>
              <a:t>, который располагает </a:t>
            </a:r>
            <a:r>
              <a:rPr lang="ru-RU" sz="2400" dirty="0" smtClean="0"/>
              <a:t>стр</a:t>
            </a:r>
            <a:r>
              <a:rPr lang="ru-RU" sz="2400" dirty="0" smtClean="0"/>
              <a:t>о</a:t>
            </a:r>
            <a:r>
              <a:rPr lang="ru-RU" sz="2400" dirty="0" smtClean="0"/>
              <a:t>ку в центре </a:t>
            </a:r>
            <a:r>
              <a:rPr lang="ru-RU" sz="2400" dirty="0" smtClean="0"/>
              <a:t>клиентской области при выводе </a:t>
            </a:r>
            <a:r>
              <a:rPr lang="ru-RU" sz="2400" dirty="0" smtClean="0"/>
              <a:t>контура.</a:t>
            </a:r>
          </a:p>
          <a:p>
            <a:pPr marL="0" indent="0">
              <a:buNone/>
            </a:pPr>
            <a:r>
              <a:rPr lang="ru-RU" sz="2400" dirty="0" smtClean="0"/>
              <a:t>Программа </a:t>
            </a:r>
            <a:r>
              <a:rPr lang="ru-RU" sz="2400" dirty="0" smtClean="0"/>
              <a:t>вычисляет </a:t>
            </a:r>
            <a:r>
              <a:rPr lang="ru-RU" sz="2400" dirty="0" smtClean="0"/>
              <a:t>место для размещения текста </a:t>
            </a:r>
            <a:r>
              <a:rPr lang="ru-RU" sz="2400" dirty="0" smtClean="0"/>
              <a:t>перед добавлением </a:t>
            </a:r>
            <a:r>
              <a:rPr lang="ru-RU" sz="2400" dirty="0" smtClean="0"/>
              <a:t>текста в контур, потому что метод </a:t>
            </a:r>
            <a:r>
              <a:rPr lang="ru-RU" sz="2400" i="1" dirty="0" err="1" smtClean="0"/>
              <a:t>DrawPath</a:t>
            </a:r>
            <a:r>
              <a:rPr lang="ru-RU" sz="2400" dirty="0" smtClean="0"/>
              <a:t> не имеет аргумента</a:t>
            </a:r>
            <a:r>
              <a:rPr lang="ru-RU" sz="2400" dirty="0" smtClean="0"/>
              <a:t>, показывающего</a:t>
            </a:r>
            <a:r>
              <a:rPr lang="ru-RU" sz="2400" dirty="0" smtClean="0"/>
              <a:t>, где нарисован контур. При вызове </a:t>
            </a:r>
            <a:r>
              <a:rPr lang="ru-RU" sz="2400" i="1" dirty="0" err="1" smtClean="0"/>
              <a:t>DrawPath</a:t>
            </a:r>
            <a:r>
              <a:rPr lang="ru-RU" sz="2400" dirty="0" smtClean="0"/>
              <a:t> все координаты </a:t>
            </a:r>
            <a:r>
              <a:rPr lang="ru-RU" sz="2400" dirty="0" smtClean="0"/>
              <a:t>в контуре </a:t>
            </a:r>
            <a:r>
              <a:rPr lang="ru-RU" sz="2400" dirty="0" smtClean="0"/>
              <a:t>интерпретируются как глобальные.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Аргумент </a:t>
            </a:r>
            <a:r>
              <a:rPr lang="ru-RU" sz="2400" i="1" dirty="0" err="1" smtClean="0"/>
              <a:t>PointF</a:t>
            </a:r>
            <a:r>
              <a:rPr lang="ru-RU" sz="2400" dirty="0" smtClean="0"/>
              <a:t> метода </a:t>
            </a:r>
            <a:r>
              <a:rPr lang="ru-RU" sz="2400" i="1" dirty="0" err="1" smtClean="0"/>
              <a:t>AddString</a:t>
            </a:r>
            <a:r>
              <a:rPr lang="ru-RU" sz="2400" dirty="0" smtClean="0"/>
              <a:t> </a:t>
            </a:r>
            <a:r>
              <a:rPr lang="ru-RU" sz="2400" dirty="0" smtClean="0"/>
              <a:t>указывает </a:t>
            </a:r>
            <a:r>
              <a:rPr lang="ru-RU" sz="2400" dirty="0" smtClean="0"/>
              <a:t>на координаты верхнего левого угла текстовой строки. Все </a:t>
            </a:r>
            <a:r>
              <a:rPr lang="ru-RU" sz="2400" dirty="0" smtClean="0"/>
              <a:t>координаты знаков </a:t>
            </a:r>
            <a:r>
              <a:rPr lang="ru-RU" sz="2400" dirty="0" smtClean="0"/>
              <a:t>текста вычисляются относительно этой точки, и именно эти </a:t>
            </a:r>
            <a:r>
              <a:rPr lang="ru-RU" sz="2400" dirty="0" smtClean="0"/>
              <a:t>координаты хранятся </a:t>
            </a:r>
            <a:r>
              <a:rPr lang="ru-RU" sz="2400" dirty="0" smtClean="0"/>
              <a:t>в контуре. Программа </a:t>
            </a:r>
            <a:r>
              <a:rPr lang="ru-RU" sz="2400" dirty="0" smtClean="0"/>
              <a:t>вычисляет </a:t>
            </a:r>
            <a:r>
              <a:rPr lang="ru-RU" sz="2400" dirty="0" smtClean="0"/>
              <a:t>эту точку; используя </a:t>
            </a:r>
            <a:r>
              <a:rPr lang="ru-RU" sz="2400" i="1" dirty="0" err="1" smtClean="0"/>
              <a:t>MeasureString</a:t>
            </a:r>
            <a:r>
              <a:rPr lang="ru-RU" sz="2400" dirty="0" smtClean="0"/>
              <a:t> </a:t>
            </a:r>
            <a:r>
              <a:rPr lang="ru-RU" sz="2400" dirty="0" smtClean="0"/>
              <a:t>с начальным объектом </a:t>
            </a:r>
            <a:r>
              <a:rPr lang="ru-RU" sz="2400" i="1" dirty="0" err="1" smtClean="0"/>
              <a:t>Font</a:t>
            </a:r>
            <a:r>
              <a:rPr lang="ru-RU" sz="2400" dirty="0" smtClean="0"/>
              <a:t>, как если бы она собиралась выводить текст </a:t>
            </a:r>
            <a:r>
              <a:rPr lang="ru-RU" sz="2400" dirty="0" smtClean="0"/>
              <a:t>с помощью </a:t>
            </a:r>
            <a:r>
              <a:rPr lang="en-US" sz="2400" i="1" dirty="0" err="1" smtClean="0"/>
              <a:t>DrawString</a:t>
            </a:r>
            <a:r>
              <a:rPr lang="en-US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Заполнение клиентской области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0006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err="1" smtClean="0"/>
              <a:t>GraphicsPath</a:t>
            </a:r>
            <a:r>
              <a:rPr lang="en-US" sz="2600" dirty="0" smtClean="0"/>
              <a:t> path = new </a:t>
            </a:r>
            <a:r>
              <a:rPr lang="en-US" sz="2600" dirty="0" err="1" smtClean="0"/>
              <a:t>GraphicsPath</a:t>
            </a:r>
            <a:r>
              <a:rPr lang="en-US" sz="2600" dirty="0" smtClean="0"/>
              <a:t>();</a:t>
            </a:r>
          </a:p>
          <a:p>
            <a:pPr>
              <a:buNone/>
            </a:pPr>
            <a:r>
              <a:rPr lang="en-US" sz="2600" dirty="0" err="1" smtClean="0"/>
              <a:t>path.AddString</a:t>
            </a:r>
            <a:r>
              <a:rPr lang="en-US" sz="2600" dirty="0" smtClean="0"/>
              <a:t>(</a:t>
            </a:r>
            <a:r>
              <a:rPr lang="en-US" sz="2600" dirty="0" err="1" smtClean="0"/>
              <a:t>strText</a:t>
            </a:r>
            <a:r>
              <a:rPr lang="en-US" sz="2600" dirty="0" smtClean="0"/>
              <a:t>, </a:t>
            </a:r>
            <a:r>
              <a:rPr lang="en-US" sz="2600" dirty="0" err="1" smtClean="0"/>
              <a:t>font.FontFamily</a:t>
            </a:r>
            <a:r>
              <a:rPr lang="en-US" sz="2600" dirty="0" smtClean="0"/>
              <a:t>, (</a:t>
            </a:r>
            <a:r>
              <a:rPr lang="en-US" sz="2600" dirty="0" err="1" smtClean="0"/>
              <a:t>int</a:t>
            </a:r>
            <a:r>
              <a:rPr lang="en-US" sz="2600" dirty="0" smtClean="0"/>
              <a:t>)</a:t>
            </a:r>
            <a:r>
              <a:rPr lang="en-US" sz="2600" dirty="0" err="1" smtClean="0"/>
              <a:t>font.Style</a:t>
            </a:r>
            <a:r>
              <a:rPr lang="en-US" sz="2600" dirty="0" smtClean="0"/>
              <a:t>, 100, new Point(0,0), new </a:t>
            </a:r>
            <a:r>
              <a:rPr lang="en-US" sz="2600" dirty="0" err="1" smtClean="0"/>
              <a:t>StringFormat</a:t>
            </a:r>
            <a:r>
              <a:rPr lang="en-US" sz="2600" dirty="0" smtClean="0"/>
              <a:t>());</a:t>
            </a:r>
          </a:p>
          <a:p>
            <a:pPr>
              <a:buNone/>
            </a:pPr>
            <a:r>
              <a:rPr lang="en-US" sz="2600" dirty="0" err="1" smtClean="0"/>
              <a:t>RectangleF</a:t>
            </a:r>
            <a:r>
              <a:rPr lang="en-US" sz="2600" dirty="0" smtClean="0"/>
              <a:t> </a:t>
            </a:r>
            <a:r>
              <a:rPr lang="en-US" sz="2600" dirty="0" err="1" smtClean="0"/>
              <a:t>rectfBounds</a:t>
            </a:r>
            <a:r>
              <a:rPr lang="en-US" sz="2600" dirty="0" smtClean="0"/>
              <a:t> = </a:t>
            </a:r>
            <a:r>
              <a:rPr lang="en-US" sz="2600" dirty="0" err="1" smtClean="0"/>
              <a:t>path.GetBounds</a:t>
            </a:r>
            <a:r>
              <a:rPr lang="en-US" sz="2600" dirty="0" smtClean="0"/>
              <a:t>();</a:t>
            </a:r>
          </a:p>
          <a:p>
            <a:pPr>
              <a:buNone/>
            </a:pPr>
            <a:r>
              <a:rPr lang="en-US" sz="2600" dirty="0" err="1" smtClean="0"/>
              <a:t>PointF</a:t>
            </a:r>
            <a:r>
              <a:rPr lang="en-US" sz="2600" dirty="0" smtClean="0"/>
              <a:t>[] </a:t>
            </a:r>
            <a:r>
              <a:rPr lang="en-US" sz="2600" dirty="0" err="1" smtClean="0"/>
              <a:t>aptfDest</a:t>
            </a:r>
            <a:r>
              <a:rPr lang="en-US" sz="2600" dirty="0" smtClean="0"/>
              <a:t>={new </a:t>
            </a:r>
            <a:r>
              <a:rPr lang="en-US" sz="2600" dirty="0" err="1" smtClean="0"/>
              <a:t>PointF</a:t>
            </a:r>
            <a:r>
              <a:rPr lang="en-US" sz="2600" dirty="0" smtClean="0"/>
              <a:t>(0,0</a:t>
            </a:r>
            <a:r>
              <a:rPr lang="en-US" sz="2600" dirty="0" smtClean="0"/>
              <a:t>),</a:t>
            </a:r>
            <a:r>
              <a:rPr lang="ru-RU" sz="2600" dirty="0" smtClean="0"/>
              <a:t> </a:t>
            </a:r>
            <a:r>
              <a:rPr lang="en-US" sz="2600" dirty="0" smtClean="0"/>
              <a:t>new </a:t>
            </a:r>
            <a:r>
              <a:rPr lang="en-US" sz="2600" dirty="0" err="1" smtClean="0"/>
              <a:t>PointF</a:t>
            </a:r>
            <a:r>
              <a:rPr lang="en-US" sz="2600" dirty="0" smtClean="0"/>
              <a:t>(cx,0</a:t>
            </a:r>
            <a:r>
              <a:rPr lang="en-US" sz="2600" dirty="0" smtClean="0"/>
              <a:t>),</a:t>
            </a:r>
            <a:r>
              <a:rPr lang="ru-RU" sz="2600" dirty="0" smtClean="0"/>
              <a:t> </a:t>
            </a:r>
            <a:r>
              <a:rPr lang="en-US" sz="2600" dirty="0" smtClean="0"/>
              <a:t>new </a:t>
            </a:r>
            <a:r>
              <a:rPr lang="en-US" sz="2600" dirty="0" err="1" smtClean="0"/>
              <a:t>PointF</a:t>
            </a:r>
            <a:r>
              <a:rPr lang="en-US" sz="2600" dirty="0" smtClean="0"/>
              <a:t>(0,cy)};</a:t>
            </a:r>
          </a:p>
          <a:p>
            <a:pPr>
              <a:buNone/>
            </a:pPr>
            <a:r>
              <a:rPr lang="en-US" sz="2600" dirty="0" err="1" smtClean="0"/>
              <a:t>grfx.Transform</a:t>
            </a:r>
            <a:r>
              <a:rPr lang="en-US" sz="2600" dirty="0" smtClean="0"/>
              <a:t> = new Matrix(</a:t>
            </a:r>
            <a:r>
              <a:rPr lang="en-US" sz="2600" dirty="0" err="1" smtClean="0"/>
              <a:t>rectfBounds</a:t>
            </a:r>
            <a:r>
              <a:rPr lang="en-US" sz="2600" dirty="0" smtClean="0"/>
              <a:t>,</a:t>
            </a:r>
            <a:endParaRPr lang="ru-RU" sz="2600" dirty="0" smtClean="0"/>
          </a:p>
          <a:p>
            <a:pPr>
              <a:buNone/>
            </a:pPr>
            <a:r>
              <a:rPr lang="en-US" sz="2600" dirty="0" smtClean="0"/>
              <a:t> </a:t>
            </a:r>
            <a:r>
              <a:rPr lang="en-US" sz="2600" dirty="0" err="1" smtClean="0"/>
              <a:t>aptfDest</a:t>
            </a:r>
            <a:r>
              <a:rPr lang="en-US" sz="2600" dirty="0" smtClean="0"/>
              <a:t>);</a:t>
            </a:r>
          </a:p>
          <a:p>
            <a:pPr>
              <a:buNone/>
            </a:pPr>
            <a:r>
              <a:rPr lang="en-US" sz="2600" dirty="0" err="1" smtClean="0"/>
              <a:t>grfx.FillPath</a:t>
            </a:r>
            <a:r>
              <a:rPr lang="en-US" sz="2600" dirty="0" smtClean="0"/>
              <a:t>(new </a:t>
            </a:r>
            <a:r>
              <a:rPr lang="en-US" sz="2600" dirty="0" err="1" smtClean="0"/>
              <a:t>SolidBrush</a:t>
            </a:r>
            <a:r>
              <a:rPr lang="en-US" sz="2600" dirty="0" smtClean="0"/>
              <a:t>(</a:t>
            </a:r>
            <a:r>
              <a:rPr lang="en-US" sz="2600" dirty="0" err="1" smtClean="0"/>
              <a:t>Color.Black</a:t>
            </a:r>
            <a:r>
              <a:rPr lang="en-US" sz="2600" dirty="0" smtClean="0"/>
              <a:t>),</a:t>
            </a:r>
            <a:endParaRPr lang="ru-RU" sz="2600" dirty="0" smtClean="0"/>
          </a:p>
          <a:p>
            <a:pPr>
              <a:buNone/>
            </a:pPr>
            <a:r>
              <a:rPr lang="en-US" sz="2600" dirty="0" smtClean="0"/>
              <a:t> </a:t>
            </a:r>
            <a:r>
              <a:rPr lang="en-US" sz="2600" dirty="0" smtClean="0"/>
              <a:t>path);</a:t>
            </a:r>
          </a:p>
          <a:p>
            <a:endParaRPr lang="ru-RU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6" y="3429000"/>
            <a:ext cx="3071814" cy="307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Нелинейные преобразования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Матричное преобразование широко используется в графической системе </a:t>
            </a:r>
            <a:r>
              <a:rPr lang="ru-RU" dirty="0" err="1" smtClean="0"/>
              <a:t>Windows</a:t>
            </a:r>
            <a:r>
              <a:rPr lang="ru-RU" dirty="0" smtClean="0"/>
              <a:t> </a:t>
            </a:r>
            <a:r>
              <a:rPr lang="ru-RU" dirty="0" err="1" smtClean="0"/>
              <a:t>Forms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Его можно </a:t>
            </a:r>
            <a:r>
              <a:rPr lang="ru-RU" dirty="0" smtClean="0"/>
              <a:t>применить </a:t>
            </a:r>
            <a:r>
              <a:rPr lang="ru-RU" dirty="0" smtClean="0"/>
              <a:t> </a:t>
            </a:r>
            <a:r>
              <a:rPr lang="ru-RU" dirty="0" smtClean="0"/>
              <a:t>к объекту </a:t>
            </a:r>
            <a:r>
              <a:rPr lang="ru-RU" i="1" dirty="0" err="1" smtClean="0"/>
              <a:t>Graphics</a:t>
            </a:r>
            <a:r>
              <a:rPr lang="ru-RU" i="1" dirty="0" smtClean="0"/>
              <a:t>, </a:t>
            </a:r>
            <a:r>
              <a:rPr lang="ru-RU" dirty="0" smtClean="0"/>
              <a:t>к контуру, к кистям и </a:t>
            </a:r>
            <a:r>
              <a:rPr lang="ru-RU" dirty="0" smtClean="0"/>
              <a:t>перьям</a:t>
            </a:r>
            <a:r>
              <a:rPr lang="ru-RU" dirty="0" smtClean="0"/>
              <a:t>. Но матричное преобразование — это всегда линейное преобразование. </a:t>
            </a:r>
            <a:r>
              <a:rPr lang="ru-RU" dirty="0" smtClean="0"/>
              <a:t>Параллельные </a:t>
            </a:r>
            <a:r>
              <a:rPr lang="ru-RU" dirty="0" smtClean="0"/>
              <a:t>линии всегда преобразуются в другие параллельные </a:t>
            </a:r>
            <a:r>
              <a:rPr lang="ru-RU" dirty="0" smtClean="0"/>
              <a:t>линии.</a:t>
            </a:r>
          </a:p>
          <a:p>
            <a:pPr marL="0" indent="0">
              <a:buNone/>
            </a:pPr>
            <a:r>
              <a:rPr lang="ru-RU" dirty="0" smtClean="0"/>
              <a:t>Класс </a:t>
            </a:r>
            <a:r>
              <a:rPr lang="ru-RU" dirty="0" err="1" smtClean="0"/>
              <a:t>GraphicsPath</a:t>
            </a:r>
            <a:r>
              <a:rPr lang="ru-RU" dirty="0" smtClean="0"/>
              <a:t> имеет одно нелинейное преобразование, доступное </a:t>
            </a:r>
            <a:r>
              <a:rPr lang="ru-RU" dirty="0" smtClean="0"/>
              <a:t>через метод </a:t>
            </a:r>
            <a:r>
              <a:rPr lang="ru-RU" dirty="0" err="1" smtClean="0"/>
              <a:t>Warp</a:t>
            </a:r>
            <a:r>
              <a:rPr lang="ru-RU" dirty="0" smtClean="0"/>
              <a:t>. Следующая программа сохраняет некоторый текст в контуре и </a:t>
            </a:r>
            <a:r>
              <a:rPr lang="ru-RU" dirty="0" smtClean="0"/>
              <a:t>затем использует </a:t>
            </a:r>
            <a:r>
              <a:rPr lang="ru-RU" dirty="0" err="1" smtClean="0"/>
              <a:t>Warp</a:t>
            </a:r>
            <a:r>
              <a:rPr lang="ru-RU" dirty="0" smtClean="0"/>
              <a:t> для сжатия верхней части контура.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GraphicsPath</a:t>
            </a:r>
            <a:r>
              <a:rPr lang="en-US" dirty="0" smtClean="0"/>
              <a:t> path = new </a:t>
            </a:r>
            <a:r>
              <a:rPr lang="en-US" dirty="0" err="1" smtClean="0"/>
              <a:t>GraphicsPath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// Добавляем текст в контур.</a:t>
            </a:r>
          </a:p>
          <a:p>
            <a:pPr>
              <a:buNone/>
            </a:pPr>
            <a:r>
              <a:rPr lang="en-US" dirty="0" err="1" smtClean="0"/>
              <a:t>path.AddString</a:t>
            </a:r>
            <a:r>
              <a:rPr lang="en-US" dirty="0" smtClean="0"/>
              <a:t>(</a:t>
            </a:r>
            <a:r>
              <a:rPr lang="en-US" dirty="0" err="1" smtClean="0"/>
              <a:t>strText</a:t>
            </a:r>
            <a:r>
              <a:rPr lang="en-US" dirty="0" smtClean="0"/>
              <a:t>, </a:t>
            </a:r>
            <a:r>
              <a:rPr lang="en-US" dirty="0" err="1" smtClean="0"/>
              <a:t>font.FontFamily</a:t>
            </a:r>
            <a:r>
              <a:rPr lang="en-US" dirty="0" smtClean="0"/>
              <a:t>, 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  <a:r>
              <a:rPr lang="en-US" dirty="0" err="1" smtClean="0"/>
              <a:t>font.Style</a:t>
            </a:r>
            <a:r>
              <a:rPr lang="en-US" dirty="0" smtClean="0"/>
              <a:t>, 100, new </a:t>
            </a:r>
            <a:r>
              <a:rPr lang="en-US" dirty="0" err="1" smtClean="0"/>
              <a:t>PointF</a:t>
            </a:r>
            <a:r>
              <a:rPr lang="en-US" dirty="0" smtClean="0"/>
              <a:t>(0,0), new </a:t>
            </a:r>
            <a:r>
              <a:rPr lang="en-US" dirty="0" err="1" smtClean="0"/>
              <a:t>StringFormat</a:t>
            </a:r>
            <a:r>
              <a:rPr lang="en-US" dirty="0" smtClean="0"/>
              <a:t>());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// Преобразовываем контур</a:t>
            </a:r>
          </a:p>
          <a:p>
            <a:pPr>
              <a:buNone/>
            </a:pPr>
            <a:r>
              <a:rPr lang="en-US" dirty="0" err="1" smtClean="0"/>
              <a:t>RectangleF</a:t>
            </a:r>
            <a:r>
              <a:rPr lang="en-US" dirty="0" smtClean="0"/>
              <a:t> </a:t>
            </a:r>
            <a:r>
              <a:rPr lang="en-US" dirty="0" err="1" smtClean="0"/>
              <a:t>rectfBounds</a:t>
            </a:r>
            <a:r>
              <a:rPr lang="en-US" dirty="0" smtClean="0"/>
              <a:t> = </a:t>
            </a:r>
            <a:r>
              <a:rPr lang="en-US" dirty="0" err="1" smtClean="0"/>
              <a:t>path.GetBounds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err="1" smtClean="0"/>
              <a:t>PointF</a:t>
            </a:r>
            <a:r>
              <a:rPr lang="en-US" dirty="0" smtClean="0"/>
              <a:t>[] </a:t>
            </a:r>
            <a:r>
              <a:rPr lang="en-US" dirty="0" err="1" smtClean="0"/>
              <a:t>aptfDest</a:t>
            </a:r>
            <a:r>
              <a:rPr lang="en-US" dirty="0" smtClean="0"/>
              <a:t> = { new </a:t>
            </a:r>
            <a:r>
              <a:rPr lang="en-US" dirty="0" err="1" smtClean="0"/>
              <a:t>PointF</a:t>
            </a:r>
            <a:r>
              <a:rPr lang="en-US" dirty="0" smtClean="0"/>
              <a:t>(</a:t>
            </a:r>
            <a:r>
              <a:rPr lang="en-US" dirty="0" err="1" smtClean="0"/>
              <a:t>cx</a:t>
            </a:r>
            <a:r>
              <a:rPr lang="en-US" dirty="0" smtClean="0"/>
              <a:t> / 3, 0), new </a:t>
            </a:r>
            <a:r>
              <a:rPr lang="en-US" dirty="0" err="1" smtClean="0"/>
              <a:t>PointF</a:t>
            </a:r>
            <a:r>
              <a:rPr lang="en-US" dirty="0" smtClean="0"/>
              <a:t>(2 * </a:t>
            </a:r>
            <a:r>
              <a:rPr lang="en-US" dirty="0" err="1" smtClean="0"/>
              <a:t>cx</a:t>
            </a:r>
            <a:r>
              <a:rPr lang="en-US" dirty="0" smtClean="0"/>
              <a:t> / 3, 0), new </a:t>
            </a:r>
            <a:r>
              <a:rPr lang="en-US" dirty="0" err="1" smtClean="0"/>
              <a:t>PointF</a:t>
            </a:r>
            <a:r>
              <a:rPr lang="en-US" dirty="0" smtClean="0"/>
              <a:t>(0, cy), new </a:t>
            </a:r>
            <a:r>
              <a:rPr lang="en-US" dirty="0" err="1" smtClean="0"/>
              <a:t>PointF</a:t>
            </a:r>
            <a:r>
              <a:rPr lang="en-US" dirty="0" smtClean="0"/>
              <a:t>(</a:t>
            </a:r>
            <a:r>
              <a:rPr lang="en-US" dirty="0" err="1" smtClean="0"/>
              <a:t>cx</a:t>
            </a:r>
            <a:r>
              <a:rPr lang="en-US" dirty="0" smtClean="0"/>
              <a:t>, cy) };</a:t>
            </a:r>
          </a:p>
          <a:p>
            <a:pPr>
              <a:buNone/>
            </a:pPr>
            <a:r>
              <a:rPr lang="en-US" dirty="0" err="1" smtClean="0"/>
              <a:t>path.Warp</a:t>
            </a:r>
            <a:r>
              <a:rPr lang="en-US" dirty="0" smtClean="0"/>
              <a:t>(</a:t>
            </a:r>
            <a:r>
              <a:rPr lang="en-US" dirty="0" err="1" smtClean="0"/>
              <a:t>aptfDest</a:t>
            </a:r>
            <a:r>
              <a:rPr lang="en-US" dirty="0" smtClean="0"/>
              <a:t>, </a:t>
            </a:r>
            <a:r>
              <a:rPr lang="en-US" dirty="0" err="1" smtClean="0"/>
              <a:t>rectfBounds</a:t>
            </a:r>
            <a:r>
              <a:rPr lang="en-US" dirty="0" smtClean="0"/>
              <a:t>, new Matrix(), (</a:t>
            </a:r>
            <a:r>
              <a:rPr lang="en-US" dirty="0" err="1" smtClean="0"/>
              <a:t>WarpMode</a:t>
            </a:r>
            <a:r>
              <a:rPr lang="en-US" dirty="0" smtClean="0"/>
              <a:t>)0);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// Заполняем контур,</a:t>
            </a:r>
          </a:p>
          <a:p>
            <a:pPr>
              <a:buNone/>
            </a:pPr>
            <a:r>
              <a:rPr lang="en-US" dirty="0" err="1" smtClean="0"/>
              <a:t>grfx.FillPath</a:t>
            </a:r>
            <a:r>
              <a:rPr lang="en-US" dirty="0" smtClean="0"/>
              <a:t>(new </a:t>
            </a:r>
            <a:r>
              <a:rPr lang="en-US" dirty="0" err="1" smtClean="0"/>
              <a:t>SolidBrush</a:t>
            </a:r>
            <a:r>
              <a:rPr lang="en-US" dirty="0" smtClean="0"/>
              <a:t>(</a:t>
            </a:r>
            <a:r>
              <a:rPr lang="en-US" dirty="0" err="1" smtClean="0"/>
              <a:t>Color.Black</a:t>
            </a:r>
            <a:r>
              <a:rPr lang="en-US" dirty="0" smtClean="0"/>
              <a:t>), path);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14422"/>
            <a:ext cx="35909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214422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00034" y="4500570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Конструктор </a:t>
            </a:r>
            <a:r>
              <a:rPr lang="ru-RU" sz="2400" i="1" dirty="0" err="1" smtClean="0"/>
              <a:t>Matrix</a:t>
            </a:r>
            <a:r>
              <a:rPr lang="ru-RU" sz="2400" i="1" dirty="0" smtClean="0"/>
              <a:t> вычислял преобразование, </a:t>
            </a:r>
            <a:r>
              <a:rPr lang="ru-RU" sz="2400" i="1" dirty="0" smtClean="0"/>
              <a:t>сопостав</a:t>
            </a:r>
            <a:r>
              <a:rPr lang="ru-RU" sz="2400" dirty="0" smtClean="0"/>
              <a:t>ляющее </a:t>
            </a:r>
            <a:r>
              <a:rPr lang="ru-RU" sz="2400" dirty="0" smtClean="0"/>
              <a:t>трем углам прямоугольника 3 точки в массиве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Метод </a:t>
            </a:r>
            <a:r>
              <a:rPr lang="ru-RU" sz="2400" i="1" dirty="0" err="1" smtClean="0"/>
              <a:t>Warp</a:t>
            </a:r>
            <a:r>
              <a:rPr lang="ru-RU" sz="2400" i="1" dirty="0" smtClean="0"/>
              <a:t> работает </a:t>
            </a:r>
            <a:r>
              <a:rPr lang="ru-RU" sz="2400" i="1" dirty="0" smtClean="0"/>
              <a:t>ана</a:t>
            </a:r>
            <a:r>
              <a:rPr lang="ru-RU" sz="2400" dirty="0" smtClean="0"/>
              <a:t>логично</a:t>
            </a:r>
            <a:r>
              <a:rPr lang="ru-RU" sz="2400" dirty="0" smtClean="0"/>
              <a:t>, но он сопоставляет 4 углам прямоугольника </a:t>
            </a:r>
            <a:r>
              <a:rPr lang="ru-RU" sz="2400" dirty="0" smtClean="0"/>
              <a:t>4 </a:t>
            </a:r>
            <a:r>
              <a:rPr lang="ru-RU" sz="2400" dirty="0" smtClean="0"/>
              <a:t>точки массива.</a:t>
            </a:r>
            <a:endParaRPr lang="ru-RU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58404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Хотя метод </a:t>
            </a:r>
            <a:r>
              <a:rPr lang="ru-RU" i="1" dirty="0" err="1" smtClean="0"/>
              <a:t>Warp</a:t>
            </a:r>
            <a:r>
              <a:rPr lang="ru-RU" i="1" dirty="0" smtClean="0"/>
              <a:t> — </a:t>
            </a:r>
            <a:r>
              <a:rPr lang="ru-RU" dirty="0" smtClean="0"/>
              <a:t>единственное нелинейное преобразование, </a:t>
            </a:r>
            <a:r>
              <a:rPr lang="ru-RU" dirty="0" smtClean="0"/>
              <a:t>непосредственно доступное </a:t>
            </a:r>
            <a:r>
              <a:rPr lang="ru-RU" dirty="0" smtClean="0"/>
              <a:t>программистам в </a:t>
            </a:r>
            <a:r>
              <a:rPr lang="ru-RU" dirty="0" err="1" smtClean="0"/>
              <a:t>Windows</a:t>
            </a:r>
            <a:r>
              <a:rPr lang="ru-RU" dirty="0" smtClean="0"/>
              <a:t> </a:t>
            </a:r>
            <a:r>
              <a:rPr lang="ru-RU" dirty="0" err="1" smtClean="0"/>
              <a:t>Forms</a:t>
            </a:r>
            <a:r>
              <a:rPr lang="ru-RU" dirty="0" smtClean="0"/>
              <a:t>, графические контуры </a:t>
            </a:r>
            <a:r>
              <a:rPr lang="ru-RU" dirty="0" smtClean="0"/>
              <a:t>позволяют совершать </a:t>
            </a:r>
            <a:r>
              <a:rPr lang="ru-RU" dirty="0" smtClean="0"/>
              <a:t>любые нелинейные преобразования, которые вы можете придумать </a:t>
            </a:r>
            <a:r>
              <a:rPr lang="ru-RU" dirty="0" smtClean="0"/>
              <a:t>и описать </a:t>
            </a:r>
            <a:r>
              <a:rPr lang="ru-RU" dirty="0" smtClean="0"/>
              <a:t>математически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/>
              <a:t>Вот как это сделать:</a:t>
            </a:r>
          </a:p>
          <a:p>
            <a:pPr marL="0" indent="0">
              <a:buNone/>
            </a:pPr>
            <a:r>
              <a:rPr lang="ru-RU" dirty="0" smtClean="0"/>
              <a:t>• получить массив координат в контуре, используя свойство </a:t>
            </a:r>
            <a:r>
              <a:rPr lang="ru-RU" i="1" dirty="0" err="1" smtClean="0"/>
              <a:t>PathPoints</a:t>
            </a:r>
            <a:r>
              <a:rPr lang="ru-RU" i="1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• изменить эти координаты, используя необходимые формулы преобразования;</a:t>
            </a:r>
          </a:p>
          <a:p>
            <a:pPr marL="0" indent="0">
              <a:buNone/>
            </a:pPr>
            <a:r>
              <a:rPr lang="ru-RU" dirty="0" smtClean="0"/>
              <a:t>• создать новый контур на основе измененных координат.</a:t>
            </a:r>
          </a:p>
          <a:p>
            <a:pPr marL="0" indent="0">
              <a:buNone/>
            </a:pPr>
            <a:r>
              <a:rPr lang="ru-RU" dirty="0" smtClean="0"/>
              <a:t>Конечно, самое трудное — это придумать формулы преобразования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Следующая программа выводит строку текста, расширяющуюся в средней части.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472518" cy="657227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/>
              <a:t>GraphicsPath</a:t>
            </a:r>
            <a:r>
              <a:rPr lang="en-US" dirty="0" smtClean="0"/>
              <a:t> path = new </a:t>
            </a:r>
            <a:r>
              <a:rPr lang="en-US" dirty="0" err="1" smtClean="0"/>
              <a:t>GraphicsPath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// Добавляем текст в контур.</a:t>
            </a:r>
          </a:p>
          <a:p>
            <a:pPr>
              <a:buNone/>
            </a:pPr>
            <a:r>
              <a:rPr lang="en-US" dirty="0" smtClean="0"/>
              <a:t>float </a:t>
            </a:r>
            <a:r>
              <a:rPr lang="en-US" dirty="0" err="1" smtClean="0"/>
              <a:t>fFontSize</a:t>
            </a:r>
            <a:r>
              <a:rPr lang="en-US" dirty="0" smtClean="0"/>
              <a:t> = </a:t>
            </a:r>
            <a:r>
              <a:rPr lang="en-US" dirty="0" err="1" smtClean="0"/>
              <a:t>PointsToPageUnits</a:t>
            </a:r>
            <a:r>
              <a:rPr lang="en-US" dirty="0" smtClean="0"/>
              <a:t>(</a:t>
            </a:r>
            <a:r>
              <a:rPr lang="en-US" dirty="0" err="1" smtClean="0"/>
              <a:t>grfx</a:t>
            </a:r>
            <a:r>
              <a:rPr lang="en-US" dirty="0" smtClean="0"/>
              <a:t>, font);</a:t>
            </a:r>
          </a:p>
          <a:p>
            <a:pPr>
              <a:buNone/>
            </a:pPr>
            <a:r>
              <a:rPr lang="en-US" dirty="0" err="1" smtClean="0"/>
              <a:t>path.AddString</a:t>
            </a:r>
            <a:r>
              <a:rPr lang="en-US" dirty="0" smtClean="0"/>
              <a:t>(</a:t>
            </a:r>
            <a:r>
              <a:rPr lang="en-US" dirty="0" err="1" smtClean="0"/>
              <a:t>strText</a:t>
            </a:r>
            <a:r>
              <a:rPr lang="en-US" dirty="0" smtClean="0"/>
              <a:t>, </a:t>
            </a:r>
            <a:r>
              <a:rPr lang="en-US" dirty="0" err="1" smtClean="0"/>
              <a:t>font.FontFamily</a:t>
            </a:r>
            <a:r>
              <a:rPr lang="en-US" dirty="0" smtClean="0"/>
              <a:t>, 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  <a:r>
              <a:rPr lang="en-US" dirty="0" err="1" smtClean="0"/>
              <a:t>font.Style</a:t>
            </a:r>
            <a:r>
              <a:rPr lang="en-US" dirty="0" smtClean="0"/>
              <a:t>, </a:t>
            </a:r>
            <a:r>
              <a:rPr lang="en-US" dirty="0" err="1" smtClean="0"/>
              <a:t>fFontSize</a:t>
            </a:r>
            <a:r>
              <a:rPr lang="en-US" dirty="0" smtClean="0"/>
              <a:t>, new </a:t>
            </a:r>
            <a:r>
              <a:rPr lang="en-US" dirty="0" err="1" smtClean="0"/>
              <a:t>PointF</a:t>
            </a:r>
            <a:r>
              <a:rPr lang="en-US" dirty="0" smtClean="0"/>
              <a:t>(0,0), new </a:t>
            </a:r>
            <a:r>
              <a:rPr lang="en-US" dirty="0" err="1" smtClean="0"/>
              <a:t>StringFormat</a:t>
            </a:r>
            <a:r>
              <a:rPr lang="en-US" dirty="0" smtClean="0"/>
              <a:t>());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// Сдвигаем начальную точку в центр контура.</a:t>
            </a:r>
          </a:p>
          <a:p>
            <a:pPr>
              <a:buNone/>
            </a:pPr>
            <a:r>
              <a:rPr lang="en-US" dirty="0" err="1" smtClean="0"/>
              <a:t>RectangleF</a:t>
            </a:r>
            <a:r>
              <a:rPr lang="en-US" dirty="0" smtClean="0"/>
              <a:t> </a:t>
            </a:r>
            <a:r>
              <a:rPr lang="en-US" dirty="0" err="1" smtClean="0"/>
              <a:t>rectf</a:t>
            </a:r>
            <a:r>
              <a:rPr lang="en-US" dirty="0" smtClean="0"/>
              <a:t> = </a:t>
            </a:r>
            <a:r>
              <a:rPr lang="en-US" dirty="0" err="1" smtClean="0"/>
              <a:t>path.GetBounds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err="1" smtClean="0"/>
              <a:t>path.Transform</a:t>
            </a:r>
            <a:r>
              <a:rPr lang="en-US" dirty="0" smtClean="0"/>
              <a:t>(new Matrix(1, 0, 0, 1, -(</a:t>
            </a:r>
            <a:r>
              <a:rPr lang="en-US" dirty="0" err="1" smtClean="0"/>
              <a:t>rectf.Left</a:t>
            </a:r>
            <a:r>
              <a:rPr lang="en-US" dirty="0" smtClean="0"/>
              <a:t> + </a:t>
            </a:r>
            <a:r>
              <a:rPr lang="en-US" dirty="0" err="1" smtClean="0"/>
              <a:t>rectf.Right</a:t>
            </a:r>
            <a:r>
              <a:rPr lang="en-US" dirty="0" smtClean="0"/>
              <a:t>) / 2, -(</a:t>
            </a:r>
            <a:r>
              <a:rPr lang="en-US" dirty="0" err="1" smtClean="0"/>
              <a:t>rectf.Top</a:t>
            </a:r>
            <a:r>
              <a:rPr lang="en-US" dirty="0" smtClean="0"/>
              <a:t> + </a:t>
            </a:r>
            <a:r>
              <a:rPr lang="en-US" dirty="0" err="1" smtClean="0"/>
              <a:t>rectf.Bottom</a:t>
            </a:r>
            <a:r>
              <a:rPr lang="en-US" dirty="0" smtClean="0"/>
              <a:t>) / 2));</a:t>
            </a:r>
          </a:p>
          <a:p>
            <a:pPr>
              <a:buNone/>
            </a:pPr>
            <a:r>
              <a:rPr lang="en-US" dirty="0" err="1" smtClean="0"/>
              <a:t>rectf</a:t>
            </a:r>
            <a:r>
              <a:rPr lang="en-US" dirty="0" smtClean="0"/>
              <a:t> = </a:t>
            </a:r>
            <a:r>
              <a:rPr lang="en-US" dirty="0" err="1" smtClean="0"/>
              <a:t>path.GetBounds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// </a:t>
            </a:r>
            <a:r>
              <a:rPr lang="ru-RU" dirty="0" smtClean="0">
                <a:solidFill>
                  <a:srgbClr val="00B0F0"/>
                </a:solidFill>
              </a:rPr>
              <a:t>Изменяем </a:t>
            </a:r>
            <a:r>
              <a:rPr lang="ru-RU" dirty="0" smtClean="0">
                <a:solidFill>
                  <a:srgbClr val="00B0F0"/>
                </a:solidFill>
              </a:rPr>
              <a:t>контур,</a:t>
            </a:r>
          </a:p>
          <a:p>
            <a:pPr>
              <a:buNone/>
            </a:pPr>
            <a:r>
              <a:rPr lang="en-US" dirty="0" err="1" smtClean="0"/>
              <a:t>PointF</a:t>
            </a:r>
            <a:r>
              <a:rPr lang="en-US" dirty="0" smtClean="0"/>
              <a:t>[] </a:t>
            </a:r>
            <a:r>
              <a:rPr lang="en-US" dirty="0" err="1" smtClean="0"/>
              <a:t>aptf</a:t>
            </a:r>
            <a:r>
              <a:rPr lang="en-US" dirty="0" smtClean="0"/>
              <a:t> = </a:t>
            </a:r>
            <a:r>
              <a:rPr lang="en-US" dirty="0" err="1" smtClean="0"/>
              <a:t>path.PathPoints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aptf.Length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aptf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].Y *= 2 * (</a:t>
            </a:r>
            <a:r>
              <a:rPr lang="en-US" dirty="0" err="1" smtClean="0"/>
              <a:t>rectf.Width</a:t>
            </a:r>
            <a:r>
              <a:rPr lang="en-US" dirty="0" smtClean="0"/>
              <a:t> - </a:t>
            </a:r>
            <a:r>
              <a:rPr lang="en-US" dirty="0" err="1" smtClean="0"/>
              <a:t>Math.Abs</a:t>
            </a:r>
            <a:r>
              <a:rPr lang="en-US" dirty="0" smtClean="0"/>
              <a:t>(</a:t>
            </a:r>
            <a:r>
              <a:rPr lang="en-US" dirty="0" err="1" smtClean="0"/>
              <a:t>aptf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].X)) / </a:t>
            </a:r>
            <a:r>
              <a:rPr lang="en-US" dirty="0" err="1" smtClean="0"/>
              <a:t>rectf.Width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path = new </a:t>
            </a:r>
            <a:r>
              <a:rPr lang="en-US" dirty="0" err="1" smtClean="0"/>
              <a:t>GraphicsPath</a:t>
            </a:r>
            <a:r>
              <a:rPr lang="en-US" dirty="0" smtClean="0"/>
              <a:t>(</a:t>
            </a:r>
            <a:r>
              <a:rPr lang="en-US" dirty="0" err="1" smtClean="0"/>
              <a:t>aptf</a:t>
            </a:r>
            <a:r>
              <a:rPr lang="en-US" dirty="0" smtClean="0"/>
              <a:t>, </a:t>
            </a:r>
            <a:r>
              <a:rPr lang="en-US" dirty="0" err="1" smtClean="0"/>
              <a:t>path.PathTypes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// Заполняем контур.</a:t>
            </a:r>
          </a:p>
          <a:p>
            <a:pPr>
              <a:buNone/>
            </a:pPr>
            <a:r>
              <a:rPr lang="en-US" dirty="0" err="1" smtClean="0"/>
              <a:t>grfx.TranslateTransform</a:t>
            </a:r>
            <a:r>
              <a:rPr lang="en-US" dirty="0" smtClean="0"/>
              <a:t>(</a:t>
            </a:r>
            <a:r>
              <a:rPr lang="en-US" dirty="0" err="1" smtClean="0"/>
              <a:t>cx</a:t>
            </a:r>
            <a:r>
              <a:rPr lang="en-US" dirty="0" smtClean="0"/>
              <a:t> / 2, cy / 2);</a:t>
            </a:r>
          </a:p>
          <a:p>
            <a:pPr>
              <a:buNone/>
            </a:pPr>
            <a:r>
              <a:rPr lang="en-US" dirty="0" err="1" smtClean="0"/>
              <a:t>grfx.FillPath</a:t>
            </a:r>
            <a:r>
              <a:rPr lang="en-US" dirty="0" smtClean="0"/>
              <a:t>(new </a:t>
            </a:r>
            <a:r>
              <a:rPr lang="en-US" dirty="0" err="1" smtClean="0"/>
              <a:t>SolidBrush</a:t>
            </a:r>
            <a:r>
              <a:rPr lang="en-US" dirty="0" smtClean="0"/>
              <a:t>(</a:t>
            </a:r>
            <a:r>
              <a:rPr lang="en-US" dirty="0" err="1" smtClean="0"/>
              <a:t>Color.Black</a:t>
            </a:r>
            <a:r>
              <a:rPr lang="en-US" dirty="0" smtClean="0"/>
              <a:t>), path);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214422"/>
            <a:ext cx="5663843" cy="310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8596" y="4500570"/>
            <a:ext cx="83582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Штриховые кисти работают </a:t>
            </a:r>
            <a:r>
              <a:rPr lang="ru-RU" sz="2800" dirty="0" smtClean="0"/>
              <a:t>лучше </a:t>
            </a:r>
            <a:r>
              <a:rPr lang="ru-RU" sz="2800" dirty="0"/>
              <a:t>с большими шрифтами. С помощью </a:t>
            </a:r>
            <a:r>
              <a:rPr lang="ru-RU" sz="2800" dirty="0" smtClean="0"/>
              <a:t>узких штриховых </a:t>
            </a:r>
            <a:r>
              <a:rPr lang="ru-RU" sz="2800" dirty="0"/>
              <a:t>кистей внешний вид можно улучшить, используя </a:t>
            </a:r>
            <a:r>
              <a:rPr lang="ru-RU" sz="2800" dirty="0" smtClean="0"/>
              <a:t>оконтуривание знаков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571612"/>
            <a:ext cx="47815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66437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Одна из полезных методик в подобных программах состоит в подготовке </a:t>
            </a:r>
            <a:r>
              <a:rPr lang="ru-RU" sz="2400" dirty="0" smtClean="0"/>
              <a:t>контура </a:t>
            </a:r>
            <a:r>
              <a:rPr lang="ru-RU" sz="2400" dirty="0" smtClean="0"/>
              <a:t>к нелинейному преобразованию путем предварительного линейного </a:t>
            </a:r>
            <a:r>
              <a:rPr lang="ru-RU" sz="2400" dirty="0" smtClean="0"/>
              <a:t>преобразования.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Получив границы контура (хранимые в переменной </a:t>
            </a:r>
            <a:r>
              <a:rPr lang="ru-RU" sz="2400" i="1" dirty="0" err="1" smtClean="0"/>
              <a:t>rectf</a:t>
            </a:r>
            <a:r>
              <a:rPr lang="ru-RU" sz="2400" i="1" dirty="0" smtClean="0"/>
              <a:t>), </a:t>
            </a:r>
            <a:r>
              <a:rPr lang="ru-RU" sz="2400" dirty="0" smtClean="0"/>
              <a:t>программа сдвигает </a:t>
            </a:r>
            <a:r>
              <a:rPr lang="ru-RU" sz="2400" dirty="0" smtClean="0"/>
              <a:t>начальную точку к центру контура:</a:t>
            </a:r>
          </a:p>
          <a:p>
            <a:pPr marL="0" indent="0">
              <a:buNone/>
            </a:pPr>
            <a:r>
              <a:rPr lang="en-US" sz="2400" dirty="0" err="1" smtClean="0"/>
              <a:t>path.Transform</a:t>
            </a:r>
            <a:r>
              <a:rPr lang="en-US" sz="2400" dirty="0" smtClean="0"/>
              <a:t>(new Matrix(1, </a:t>
            </a:r>
            <a:r>
              <a:rPr lang="ru-RU" sz="2400" dirty="0" smtClean="0"/>
              <a:t>0,0 , </a:t>
            </a:r>
            <a:r>
              <a:rPr lang="ru-RU" sz="2400" dirty="0" smtClean="0"/>
              <a:t>1,</a:t>
            </a:r>
          </a:p>
          <a:p>
            <a:pPr marL="0" indent="0">
              <a:buNone/>
            </a:pPr>
            <a:r>
              <a:rPr lang="en-US" sz="2400" dirty="0" smtClean="0"/>
              <a:t>-(</a:t>
            </a:r>
            <a:r>
              <a:rPr lang="en-US" sz="2400" dirty="0" err="1" smtClean="0"/>
              <a:t>rectf.Left</a:t>
            </a:r>
            <a:r>
              <a:rPr lang="en-US" sz="2400" dirty="0" smtClean="0"/>
              <a:t> + </a:t>
            </a:r>
            <a:r>
              <a:rPr lang="en-US" sz="2400" dirty="0" err="1" smtClean="0"/>
              <a:t>rectf.Right</a:t>
            </a:r>
            <a:r>
              <a:rPr lang="en-US" sz="2400" dirty="0" smtClean="0"/>
              <a:t>) / 2,</a:t>
            </a:r>
          </a:p>
          <a:p>
            <a:pPr marL="0" indent="0">
              <a:buNone/>
            </a:pPr>
            <a:r>
              <a:rPr lang="en-US" sz="2400" dirty="0" smtClean="0"/>
              <a:t>-(</a:t>
            </a:r>
            <a:r>
              <a:rPr lang="en-US" sz="2400" dirty="0" err="1" smtClean="0"/>
              <a:t>rectf.Top</a:t>
            </a:r>
            <a:r>
              <a:rPr lang="en-US" sz="2400" dirty="0" smtClean="0"/>
              <a:t> + </a:t>
            </a:r>
            <a:r>
              <a:rPr lang="en-US" sz="2400" dirty="0" err="1" smtClean="0"/>
              <a:t>rectf.Bottom</a:t>
            </a:r>
            <a:r>
              <a:rPr lang="en-US" sz="2400" dirty="0" smtClean="0"/>
              <a:t>) / 2</a:t>
            </a:r>
            <a:r>
              <a:rPr lang="en-US" sz="2400" dirty="0" smtClean="0"/>
              <a:t>));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Затем она вновь вызывает метод </a:t>
            </a:r>
            <a:r>
              <a:rPr lang="ru-RU" sz="2400" i="1" dirty="0" err="1" smtClean="0"/>
              <a:t>GetBounds</a:t>
            </a:r>
            <a:r>
              <a:rPr lang="ru-RU" sz="2400" i="1" dirty="0" smtClean="0"/>
              <a:t>, </a:t>
            </a:r>
            <a:r>
              <a:rPr lang="ru-RU" sz="2400" dirty="0" smtClean="0"/>
              <a:t>чтобы сохранить новые границы в </a:t>
            </a:r>
            <a:r>
              <a:rPr lang="ru-RU" sz="2400" dirty="0" err="1" smtClean="0"/>
              <a:t>rectf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Чтобы начать нелинейное преобразование, программа получает массив </a:t>
            </a:r>
            <a:r>
              <a:rPr lang="ru-RU" sz="2400" dirty="0" smtClean="0"/>
              <a:t>структур </a:t>
            </a:r>
            <a:r>
              <a:rPr lang="en-US" sz="2400" i="1" dirty="0" err="1" smtClean="0"/>
              <a:t>PointF</a:t>
            </a:r>
            <a:r>
              <a:rPr lang="en-US" sz="2400" i="1" dirty="0" smtClean="0"/>
              <a:t>, </a:t>
            </a:r>
            <a:r>
              <a:rPr lang="ru-RU" sz="2400" dirty="0" smtClean="0"/>
              <a:t>определяемых контуром:</a:t>
            </a:r>
          </a:p>
          <a:p>
            <a:pPr>
              <a:buNone/>
            </a:pPr>
            <a:r>
              <a:rPr lang="en-US" sz="2400" dirty="0" err="1" smtClean="0"/>
              <a:t>PointF</a:t>
            </a:r>
            <a:r>
              <a:rPr lang="en-US" sz="2400" dirty="0" smtClean="0"/>
              <a:t>[] </a:t>
            </a:r>
            <a:r>
              <a:rPr lang="en-US" sz="2400" dirty="0" err="1" smtClean="0"/>
              <a:t>aptf</a:t>
            </a:r>
            <a:r>
              <a:rPr lang="en-US" sz="2400" dirty="0" smtClean="0"/>
              <a:t> = </a:t>
            </a:r>
            <a:r>
              <a:rPr lang="en-US" sz="2400" dirty="0" err="1" smtClean="0"/>
              <a:t>path.PathPoints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Далее программа изменяет эти значения, увеличивая </a:t>
            </a:r>
            <a:r>
              <a:rPr lang="ru-RU" sz="2400" dirty="0" smtClean="0"/>
              <a:t>координату </a:t>
            </a:r>
            <a:r>
              <a:rPr lang="ru-RU" sz="2400" dirty="0" smtClean="0"/>
              <a:t>У в </a:t>
            </a:r>
            <a:r>
              <a:rPr lang="ru-RU" sz="2400" dirty="0" smtClean="0"/>
              <a:t>зависимости </a:t>
            </a:r>
            <a:r>
              <a:rPr lang="ru-RU" sz="2400" dirty="0" smtClean="0"/>
              <a:t>от того, насколько близко точка находится к центру:</a:t>
            </a:r>
          </a:p>
          <a:p>
            <a:pPr marL="0" indent="0">
              <a:buNone/>
            </a:pPr>
            <a:r>
              <a:rPr lang="en-US" sz="2400" dirty="0" smtClean="0"/>
              <a:t>for 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= 0; </a:t>
            </a:r>
            <a:r>
              <a:rPr lang="en-US" sz="2400" dirty="0" err="1" smtClean="0"/>
              <a:t>i</a:t>
            </a:r>
            <a:r>
              <a:rPr lang="en-US" sz="2400" dirty="0" smtClean="0"/>
              <a:t> &lt; </a:t>
            </a:r>
            <a:r>
              <a:rPr lang="en-US" sz="2400" dirty="0" err="1" smtClean="0"/>
              <a:t>aptf.Length</a:t>
            </a:r>
            <a:r>
              <a:rPr lang="en-US" sz="2400" dirty="0" smtClean="0"/>
              <a:t>; </a:t>
            </a:r>
            <a:r>
              <a:rPr lang="en-US" sz="2400" dirty="0" err="1" smtClean="0"/>
              <a:t>i</a:t>
            </a:r>
            <a:r>
              <a:rPr lang="en-US" sz="2400" dirty="0" smtClean="0"/>
              <a:t>++)</a:t>
            </a:r>
            <a:r>
              <a:rPr lang="ru-RU" sz="2400" dirty="0" smtClean="0"/>
              <a:t> …</a:t>
            </a:r>
            <a:endParaRPr lang="en-US" sz="2400" dirty="0" smtClean="0"/>
          </a:p>
          <a:p>
            <a:pPr marL="0" indent="0">
              <a:buNone/>
            </a:pPr>
            <a:r>
              <a:rPr lang="ru-RU" sz="2400" dirty="0" smtClean="0"/>
              <a:t>Затем </a:t>
            </a:r>
            <a:r>
              <a:rPr lang="ru-RU" sz="2400" dirty="0" smtClean="0"/>
              <a:t>она создает новый контур:</a:t>
            </a:r>
          </a:p>
          <a:p>
            <a:pPr marL="0" indent="0">
              <a:buNone/>
            </a:pPr>
            <a:r>
              <a:rPr lang="en-US" sz="2400" dirty="0" smtClean="0"/>
              <a:t>path = new </a:t>
            </a:r>
            <a:r>
              <a:rPr lang="en-US" sz="2400" dirty="0" err="1" smtClean="0"/>
              <a:t>GraphicsPath</a:t>
            </a:r>
            <a:r>
              <a:rPr lang="en-US" sz="2400" dirty="0" smtClean="0"/>
              <a:t>(</a:t>
            </a:r>
            <a:r>
              <a:rPr lang="en-US" sz="2400" dirty="0" err="1" smtClean="0"/>
              <a:t>aptf</a:t>
            </a:r>
            <a:r>
              <a:rPr lang="en-US" sz="2400" dirty="0" smtClean="0"/>
              <a:t>,</a:t>
            </a: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path.PathTypes</a:t>
            </a:r>
            <a:r>
              <a:rPr lang="en-US" sz="2400" dirty="0" smtClean="0"/>
              <a:t>);</a:t>
            </a:r>
            <a:endParaRPr lang="ru-RU" sz="2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GraphicsPath</a:t>
            </a:r>
            <a:r>
              <a:rPr lang="en-US" sz="2400" dirty="0" smtClean="0"/>
              <a:t> path = new </a:t>
            </a:r>
            <a:r>
              <a:rPr lang="en-US" sz="2400" dirty="0" err="1" smtClean="0"/>
              <a:t>GraphicsPath</a:t>
            </a:r>
            <a:r>
              <a:rPr lang="en-US" sz="2400" dirty="0" smtClean="0"/>
              <a:t>();</a:t>
            </a:r>
          </a:p>
          <a:p>
            <a:pPr>
              <a:buNone/>
            </a:pPr>
            <a:r>
              <a:rPr lang="ru-RU" sz="2400" dirty="0" smtClean="0">
                <a:solidFill>
                  <a:srgbClr val="00B0F0"/>
                </a:solidFill>
              </a:rPr>
              <a:t>// Добавляем текст в контур.</a:t>
            </a:r>
          </a:p>
          <a:p>
            <a:pPr>
              <a:buNone/>
            </a:pPr>
            <a:r>
              <a:rPr lang="en-US" sz="2400" dirty="0" smtClean="0"/>
              <a:t>float </a:t>
            </a:r>
            <a:r>
              <a:rPr lang="en-US" sz="2400" dirty="0" err="1" smtClean="0"/>
              <a:t>fFontSize</a:t>
            </a:r>
            <a:r>
              <a:rPr lang="en-US" sz="2400" dirty="0" smtClean="0"/>
              <a:t> = </a:t>
            </a:r>
            <a:r>
              <a:rPr lang="en-US" sz="2400" dirty="0" err="1" smtClean="0"/>
              <a:t>PointsToPageUnits</a:t>
            </a:r>
            <a:r>
              <a:rPr lang="en-US" sz="2400" dirty="0" smtClean="0"/>
              <a:t>(</a:t>
            </a:r>
            <a:r>
              <a:rPr lang="en-US" sz="2400" dirty="0" err="1" smtClean="0"/>
              <a:t>grfx</a:t>
            </a:r>
            <a:r>
              <a:rPr lang="en-US" sz="2400" dirty="0" smtClean="0"/>
              <a:t>, font);</a:t>
            </a:r>
          </a:p>
          <a:p>
            <a:pPr>
              <a:buNone/>
            </a:pPr>
            <a:r>
              <a:rPr lang="en-US" sz="2400" dirty="0" err="1" smtClean="0"/>
              <a:t>path.AddString</a:t>
            </a:r>
            <a:r>
              <a:rPr lang="en-US" sz="2400" dirty="0" smtClean="0"/>
              <a:t>(</a:t>
            </a:r>
            <a:r>
              <a:rPr lang="en-US" sz="2400" dirty="0" err="1" smtClean="0"/>
              <a:t>strText</a:t>
            </a:r>
            <a:r>
              <a:rPr lang="en-US" sz="2400" dirty="0" smtClean="0"/>
              <a:t>, </a:t>
            </a:r>
            <a:r>
              <a:rPr lang="en-US" sz="2400" dirty="0" err="1" smtClean="0"/>
              <a:t>font.FontFamily</a:t>
            </a:r>
            <a:r>
              <a:rPr lang="en-US" sz="2400" dirty="0" smtClean="0"/>
              <a:t>, (</a:t>
            </a:r>
            <a:r>
              <a:rPr lang="en-US" sz="2400" dirty="0" err="1" smtClean="0"/>
              <a:t>int</a:t>
            </a:r>
            <a:r>
              <a:rPr lang="en-US" sz="2400" dirty="0" smtClean="0"/>
              <a:t>)</a:t>
            </a:r>
            <a:r>
              <a:rPr lang="en-US" sz="2400" dirty="0" err="1" smtClean="0"/>
              <a:t>font.Style</a:t>
            </a:r>
            <a:r>
              <a:rPr lang="en-US" sz="2400" dirty="0" smtClean="0"/>
              <a:t>, </a:t>
            </a:r>
            <a:r>
              <a:rPr lang="en-US" sz="2400" dirty="0" err="1" smtClean="0"/>
              <a:t>fFontSize</a:t>
            </a:r>
            <a:r>
              <a:rPr lang="en-US" sz="2400" dirty="0" smtClean="0"/>
              <a:t>, new </a:t>
            </a:r>
            <a:r>
              <a:rPr lang="en-US" sz="2400" dirty="0" err="1" smtClean="0"/>
              <a:t>PointF</a:t>
            </a:r>
            <a:r>
              <a:rPr lang="en-US" sz="2400" dirty="0" smtClean="0"/>
              <a:t>(0,0), new </a:t>
            </a:r>
            <a:r>
              <a:rPr lang="en-US" sz="2400" dirty="0" err="1" smtClean="0"/>
              <a:t>StringFormat</a:t>
            </a:r>
            <a:r>
              <a:rPr lang="en-US" sz="2400" dirty="0" smtClean="0"/>
              <a:t>());</a:t>
            </a:r>
          </a:p>
          <a:p>
            <a:pPr>
              <a:buNone/>
            </a:pPr>
            <a:r>
              <a:rPr lang="ru-RU" sz="2400" dirty="0" smtClean="0">
                <a:solidFill>
                  <a:srgbClr val="00B0F0"/>
                </a:solidFill>
              </a:rPr>
              <a:t>// Сдвигаем начальную точку к явному краю базовой линии,</a:t>
            </a:r>
          </a:p>
          <a:p>
            <a:pPr>
              <a:buNone/>
            </a:pPr>
            <a:r>
              <a:rPr lang="ru-RU" sz="2400" dirty="0" smtClean="0">
                <a:solidFill>
                  <a:srgbClr val="00B0F0"/>
                </a:solidFill>
              </a:rPr>
              <a:t>// увеличивая у,</a:t>
            </a:r>
          </a:p>
          <a:p>
            <a:pPr>
              <a:buNone/>
            </a:pPr>
            <a:r>
              <a:rPr lang="en-US" sz="2400" dirty="0" err="1" smtClean="0"/>
              <a:t>RectangleF</a:t>
            </a:r>
            <a:r>
              <a:rPr lang="en-US" sz="2400" dirty="0" smtClean="0"/>
              <a:t> </a:t>
            </a:r>
            <a:r>
              <a:rPr lang="en-US" sz="2400" dirty="0" err="1" smtClean="0"/>
              <a:t>rectf</a:t>
            </a:r>
            <a:r>
              <a:rPr lang="en-US" sz="2400" dirty="0" smtClean="0"/>
              <a:t> = </a:t>
            </a:r>
            <a:r>
              <a:rPr lang="en-US" sz="2400" dirty="0" err="1" smtClean="0"/>
              <a:t>path.GetBounds</a:t>
            </a:r>
            <a:r>
              <a:rPr lang="en-US" sz="2400" dirty="0" smtClean="0"/>
              <a:t>();</a:t>
            </a:r>
          </a:p>
          <a:p>
            <a:pPr>
              <a:buNone/>
            </a:pPr>
            <a:r>
              <a:rPr lang="en-US" sz="2400" dirty="0" err="1" smtClean="0"/>
              <a:t>path.Transform</a:t>
            </a:r>
            <a:r>
              <a:rPr lang="en-US" sz="2400" dirty="0" smtClean="0"/>
              <a:t>(new Matrix(1, 0, 0, </a:t>
            </a:r>
            <a:r>
              <a:rPr lang="en-US" sz="2400" dirty="0" smtClean="0"/>
              <a:t>-1</a:t>
            </a:r>
            <a:r>
              <a:rPr lang="en-US" sz="2400" dirty="0" smtClean="0"/>
              <a:t>, -</a:t>
            </a:r>
            <a:r>
              <a:rPr lang="en-US" sz="2400" dirty="0" err="1" smtClean="0"/>
              <a:t>rectf.Left</a:t>
            </a:r>
            <a:r>
              <a:rPr lang="en-US" sz="2400" dirty="0" smtClean="0"/>
              <a:t>, </a:t>
            </a:r>
            <a:r>
              <a:rPr lang="en-US" sz="2400" dirty="0" err="1" smtClean="0"/>
              <a:t>GetAscent</a:t>
            </a:r>
            <a:r>
              <a:rPr lang="en-US" sz="2400" dirty="0" smtClean="0"/>
              <a:t>(</a:t>
            </a:r>
            <a:r>
              <a:rPr lang="en-US" sz="2400" dirty="0" err="1" smtClean="0"/>
              <a:t>grfx</a:t>
            </a:r>
            <a:r>
              <a:rPr lang="en-US" sz="2400" dirty="0" smtClean="0"/>
              <a:t>, font)));</a:t>
            </a:r>
          </a:p>
          <a:p>
            <a:pPr>
              <a:buNone/>
            </a:pPr>
            <a:r>
              <a:rPr lang="ru-RU" sz="2400" dirty="0" smtClean="0">
                <a:solidFill>
                  <a:srgbClr val="00B0F0"/>
                </a:solidFill>
              </a:rPr>
              <a:t>// Масштабируем так, чтобы ширина равнялась </a:t>
            </a:r>
            <a:r>
              <a:rPr lang="ru-RU" sz="2400" dirty="0" smtClean="0">
                <a:solidFill>
                  <a:srgbClr val="00B0F0"/>
                </a:solidFill>
              </a:rPr>
              <a:t>2*Р</a:t>
            </a:r>
            <a:r>
              <a:rPr lang="en-US" sz="2400" dirty="0" smtClean="0">
                <a:solidFill>
                  <a:srgbClr val="00B0F0"/>
                </a:solidFill>
              </a:rPr>
              <a:t>I</a:t>
            </a:r>
            <a:r>
              <a:rPr lang="ru-RU" sz="2400" dirty="0" smtClean="0">
                <a:solidFill>
                  <a:srgbClr val="00B0F0"/>
                </a:solidFill>
              </a:rPr>
              <a:t>.</a:t>
            </a:r>
            <a:endParaRPr lang="ru-RU" sz="24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400" dirty="0" smtClean="0"/>
              <a:t>float </a:t>
            </a:r>
            <a:r>
              <a:rPr lang="en-US" sz="2400" dirty="0" err="1" smtClean="0"/>
              <a:t>fScale</a:t>
            </a:r>
            <a:r>
              <a:rPr lang="en-US" sz="2400" dirty="0" smtClean="0"/>
              <a:t> = 2 * (float) </a:t>
            </a:r>
            <a:r>
              <a:rPr lang="en-US" sz="2400" dirty="0" err="1" smtClean="0"/>
              <a:t>Math.PI</a:t>
            </a:r>
            <a:r>
              <a:rPr lang="en-US" sz="2400" dirty="0" smtClean="0"/>
              <a:t> / </a:t>
            </a:r>
            <a:r>
              <a:rPr lang="en-US" sz="2400" dirty="0" err="1" smtClean="0"/>
              <a:t>rectf.Width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fr-FR" sz="2400" dirty="0" smtClean="0"/>
              <a:t>path.Transform(new Matrix(fScale, 0, 0, fScale, 0, 0</a:t>
            </a:r>
            <a:r>
              <a:rPr lang="fr-FR" sz="2400" dirty="0" smtClean="0"/>
              <a:t>));</a:t>
            </a:r>
            <a:endParaRPr lang="fr-FR" sz="2400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501122" cy="55006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B0F0"/>
                </a:solidFill>
              </a:rPr>
              <a:t>// Изменяем контур.</a:t>
            </a:r>
          </a:p>
          <a:p>
            <a:pPr>
              <a:buNone/>
            </a:pPr>
            <a:r>
              <a:rPr lang="en-US" sz="2800" dirty="0" err="1" smtClean="0"/>
              <a:t>PointF</a:t>
            </a:r>
            <a:r>
              <a:rPr lang="en-US" sz="2800" dirty="0" smtClean="0"/>
              <a:t>[] </a:t>
            </a:r>
            <a:r>
              <a:rPr lang="en-US" sz="2800" dirty="0" err="1" smtClean="0"/>
              <a:t>aptf</a:t>
            </a:r>
            <a:r>
              <a:rPr lang="en-US" sz="2800" dirty="0" smtClean="0"/>
              <a:t> = </a:t>
            </a:r>
            <a:r>
              <a:rPr lang="en-US" sz="2800" dirty="0" err="1" smtClean="0"/>
              <a:t>path.PathPoints</a:t>
            </a:r>
            <a:r>
              <a:rPr lang="en-US" sz="2800" dirty="0" smtClean="0"/>
              <a:t>;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float </a:t>
            </a:r>
            <a:r>
              <a:rPr lang="en-US" sz="2800" dirty="0" err="1" smtClean="0"/>
              <a:t>fRadius</a:t>
            </a:r>
            <a:r>
              <a:rPr lang="en-US" sz="2800" dirty="0" smtClean="0"/>
              <a:t>=100;</a:t>
            </a:r>
          </a:p>
          <a:p>
            <a:pPr>
              <a:buNone/>
            </a:pPr>
            <a:r>
              <a:rPr lang="en-US" sz="2800" dirty="0" smtClean="0"/>
              <a:t>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= 0; </a:t>
            </a:r>
            <a:r>
              <a:rPr lang="en-US" sz="2800" dirty="0" err="1" smtClean="0"/>
              <a:t>i</a:t>
            </a:r>
            <a:r>
              <a:rPr lang="en-US" sz="2800" dirty="0" smtClean="0"/>
              <a:t> &lt; </a:t>
            </a:r>
            <a:r>
              <a:rPr lang="en-US" sz="2800" dirty="0" err="1" smtClean="0"/>
              <a:t>aptf.Length</a:t>
            </a:r>
            <a:r>
              <a:rPr lang="en-US" sz="2800" dirty="0" smtClean="0"/>
              <a:t>; </a:t>
            </a:r>
            <a:r>
              <a:rPr lang="en-US" sz="2800" dirty="0" err="1" smtClean="0"/>
              <a:t>i</a:t>
            </a:r>
            <a:r>
              <a:rPr lang="en-US" sz="2800" dirty="0" smtClean="0"/>
              <a:t>++)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aptf</a:t>
            </a:r>
            <a:r>
              <a:rPr lang="en-US" sz="2800" dirty="0" smtClean="0"/>
              <a:t>[</a:t>
            </a:r>
            <a:r>
              <a:rPr lang="en-US" sz="2800" dirty="0" err="1" smtClean="0"/>
              <a:t>i</a:t>
            </a:r>
            <a:r>
              <a:rPr lang="en-US" sz="2800" dirty="0" smtClean="0"/>
              <a:t>]= new </a:t>
            </a:r>
            <a:r>
              <a:rPr lang="en-US" sz="2800" dirty="0" err="1" smtClean="0"/>
              <a:t>PointF</a:t>
            </a:r>
            <a:r>
              <a:rPr lang="en-US" sz="2800" dirty="0" smtClean="0"/>
              <a:t>(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fRadius</a:t>
            </a:r>
            <a:r>
              <a:rPr lang="en-US" sz="2800" dirty="0" smtClean="0"/>
              <a:t> * (1 + </a:t>
            </a:r>
            <a:r>
              <a:rPr lang="en-US" sz="2800" dirty="0" err="1" smtClean="0"/>
              <a:t>aptf</a:t>
            </a:r>
            <a:r>
              <a:rPr lang="en-US" sz="2800" dirty="0" smtClean="0"/>
              <a:t>[</a:t>
            </a:r>
            <a:r>
              <a:rPr lang="en-US" sz="2800" dirty="0" err="1" smtClean="0"/>
              <a:t>i</a:t>
            </a:r>
            <a:r>
              <a:rPr lang="en-US" sz="2800" dirty="0" smtClean="0"/>
              <a:t>].Y) * (float) </a:t>
            </a:r>
            <a:r>
              <a:rPr lang="en-US" sz="2800" dirty="0" err="1" smtClean="0"/>
              <a:t>Math.Cos</a:t>
            </a:r>
            <a:r>
              <a:rPr lang="en-US" sz="2800" dirty="0" smtClean="0"/>
              <a:t>(</a:t>
            </a:r>
            <a:r>
              <a:rPr lang="en-US" sz="2800" dirty="0" err="1" smtClean="0"/>
              <a:t>aptf</a:t>
            </a:r>
            <a:r>
              <a:rPr lang="en-US" sz="2800" dirty="0" smtClean="0"/>
              <a:t>[</a:t>
            </a:r>
            <a:r>
              <a:rPr lang="en-US" sz="2800" dirty="0" err="1" smtClean="0"/>
              <a:t>i</a:t>
            </a:r>
            <a:r>
              <a:rPr lang="en-US" sz="2800" dirty="0" smtClean="0"/>
              <a:t>].X),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fRadius</a:t>
            </a:r>
            <a:r>
              <a:rPr lang="en-US" sz="2800" dirty="0" smtClean="0"/>
              <a:t> * (1 + </a:t>
            </a:r>
            <a:r>
              <a:rPr lang="en-US" sz="2800" dirty="0" err="1" smtClean="0"/>
              <a:t>aptf</a:t>
            </a:r>
            <a:r>
              <a:rPr lang="en-US" sz="2800" dirty="0" smtClean="0"/>
              <a:t>[</a:t>
            </a:r>
            <a:r>
              <a:rPr lang="en-US" sz="2800" dirty="0" err="1" smtClean="0"/>
              <a:t>i</a:t>
            </a:r>
            <a:r>
              <a:rPr lang="en-US" sz="2800" dirty="0" smtClean="0"/>
              <a:t>].Y) * (float) </a:t>
            </a:r>
            <a:r>
              <a:rPr lang="en-US" sz="2800" dirty="0" err="1" smtClean="0"/>
              <a:t>Math.Sin</a:t>
            </a:r>
            <a:r>
              <a:rPr lang="en-US" sz="2800" dirty="0" smtClean="0"/>
              <a:t>(</a:t>
            </a:r>
            <a:r>
              <a:rPr lang="en-US" sz="2800" dirty="0" err="1" smtClean="0"/>
              <a:t>aptf</a:t>
            </a:r>
            <a:r>
              <a:rPr lang="en-US" sz="2800" dirty="0" smtClean="0"/>
              <a:t>[</a:t>
            </a:r>
            <a:r>
              <a:rPr lang="en-US" sz="2800" dirty="0" err="1" smtClean="0"/>
              <a:t>i</a:t>
            </a:r>
            <a:r>
              <a:rPr lang="en-US" sz="2800" dirty="0" smtClean="0"/>
              <a:t>].X));</a:t>
            </a:r>
          </a:p>
          <a:p>
            <a:pPr>
              <a:buNone/>
            </a:pPr>
            <a:r>
              <a:rPr lang="en-US" sz="2800" dirty="0" smtClean="0"/>
              <a:t>path = new </a:t>
            </a:r>
            <a:r>
              <a:rPr lang="en-US" sz="2800" dirty="0" err="1" smtClean="0"/>
              <a:t>GraphicsPath</a:t>
            </a:r>
            <a:r>
              <a:rPr lang="en-US" sz="2800" dirty="0" smtClean="0"/>
              <a:t>(</a:t>
            </a:r>
            <a:r>
              <a:rPr lang="en-US" sz="2800" dirty="0" err="1" smtClean="0"/>
              <a:t>aptf</a:t>
            </a:r>
            <a:r>
              <a:rPr lang="en-US" sz="2800" dirty="0" smtClean="0"/>
              <a:t>, </a:t>
            </a:r>
            <a:r>
              <a:rPr lang="en-US" sz="2800" dirty="0" err="1" smtClean="0"/>
              <a:t>path.PathTypes</a:t>
            </a:r>
            <a:r>
              <a:rPr lang="en-US" sz="2800" dirty="0" smtClean="0"/>
              <a:t>);</a:t>
            </a:r>
          </a:p>
          <a:p>
            <a:pPr>
              <a:buNone/>
            </a:pPr>
            <a:r>
              <a:rPr lang="ru-RU" sz="2800" dirty="0" smtClean="0">
                <a:solidFill>
                  <a:srgbClr val="00B0F0"/>
                </a:solidFill>
              </a:rPr>
              <a:t>// Заполняем контур.</a:t>
            </a:r>
          </a:p>
          <a:p>
            <a:pPr>
              <a:buNone/>
            </a:pPr>
            <a:r>
              <a:rPr lang="en-US" sz="2800" dirty="0" err="1" smtClean="0"/>
              <a:t>grfx.TranslateTransform</a:t>
            </a:r>
            <a:r>
              <a:rPr lang="en-US" sz="2800" dirty="0" smtClean="0"/>
              <a:t>(</a:t>
            </a:r>
            <a:r>
              <a:rPr lang="en-US" sz="2800" dirty="0" err="1" smtClean="0"/>
              <a:t>cx</a:t>
            </a:r>
            <a:r>
              <a:rPr lang="en-US" sz="2800" dirty="0" smtClean="0"/>
              <a:t> / 2, cy / 2);</a:t>
            </a:r>
          </a:p>
          <a:p>
            <a:pPr>
              <a:buNone/>
            </a:pPr>
            <a:r>
              <a:rPr lang="en-US" sz="2800" dirty="0" err="1" smtClean="0"/>
              <a:t>grfx.FillPath</a:t>
            </a:r>
            <a:r>
              <a:rPr lang="en-US" sz="2800" dirty="0" smtClean="0"/>
              <a:t>(new </a:t>
            </a:r>
            <a:r>
              <a:rPr lang="en-US" sz="2800" dirty="0" err="1" smtClean="0"/>
              <a:t>SolidBrush</a:t>
            </a:r>
            <a:r>
              <a:rPr lang="en-US" sz="2800" dirty="0" smtClean="0"/>
              <a:t>(</a:t>
            </a:r>
            <a:r>
              <a:rPr lang="en-US" sz="2800" dirty="0" err="1" smtClean="0"/>
              <a:t>Color.Black</a:t>
            </a:r>
            <a:r>
              <a:rPr lang="en-US" sz="2800" dirty="0" smtClean="0"/>
              <a:t>),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path</a:t>
            </a:r>
            <a:r>
              <a:rPr lang="en-US" sz="2800" dirty="0" smtClean="0"/>
              <a:t>);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0" y="3495675"/>
            <a:ext cx="314325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dirty="0" smtClean="0"/>
              <a:t>Градиентная кисть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001156" cy="57150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800" dirty="0"/>
              <a:t> private void Form1_Paint(object sender, </a:t>
            </a:r>
            <a:r>
              <a:rPr lang="en-US" sz="3800" dirty="0" err="1"/>
              <a:t>PaintEventArgs</a:t>
            </a:r>
            <a:r>
              <a:rPr lang="en-US" sz="3800" dirty="0"/>
              <a:t> e)</a:t>
            </a:r>
          </a:p>
          <a:p>
            <a:pPr>
              <a:buNone/>
            </a:pPr>
            <a:r>
              <a:rPr lang="ru-RU" sz="3800" dirty="0"/>
              <a:t>        {</a:t>
            </a:r>
          </a:p>
          <a:p>
            <a:pPr>
              <a:buNone/>
            </a:pPr>
            <a:r>
              <a:rPr lang="en-US" sz="3800" dirty="0"/>
              <a:t>            </a:t>
            </a:r>
            <a:r>
              <a:rPr lang="en-US" sz="3800" dirty="0" err="1"/>
              <a:t>int</a:t>
            </a:r>
            <a:r>
              <a:rPr lang="en-US" sz="3800" dirty="0"/>
              <a:t> </a:t>
            </a:r>
            <a:r>
              <a:rPr lang="en-US" sz="3800" dirty="0" err="1"/>
              <a:t>cx</a:t>
            </a:r>
            <a:r>
              <a:rPr lang="en-US" sz="3800" dirty="0"/>
              <a:t> = </a:t>
            </a:r>
            <a:r>
              <a:rPr lang="en-US" sz="3800" dirty="0" err="1"/>
              <a:t>ClientSize.Width</a:t>
            </a:r>
            <a:r>
              <a:rPr lang="en-US" sz="3800" dirty="0"/>
              <a:t>;</a:t>
            </a:r>
          </a:p>
          <a:p>
            <a:pPr>
              <a:buNone/>
            </a:pPr>
            <a:r>
              <a:rPr lang="en-US" sz="3800" dirty="0"/>
              <a:t>            </a:t>
            </a:r>
            <a:r>
              <a:rPr lang="en-US" sz="3800" dirty="0" err="1"/>
              <a:t>int</a:t>
            </a:r>
            <a:r>
              <a:rPr lang="en-US" sz="3800" dirty="0"/>
              <a:t> cy = </a:t>
            </a:r>
            <a:r>
              <a:rPr lang="en-US" sz="3800" dirty="0" err="1"/>
              <a:t>ClientSize.Height</a:t>
            </a:r>
            <a:r>
              <a:rPr lang="en-US" sz="3800" dirty="0"/>
              <a:t>;</a:t>
            </a:r>
          </a:p>
          <a:p>
            <a:pPr>
              <a:buNone/>
            </a:pPr>
            <a:r>
              <a:rPr lang="en-US" sz="3800" dirty="0"/>
              <a:t>            Graphics </a:t>
            </a:r>
            <a:r>
              <a:rPr lang="en-US" sz="3800" dirty="0" err="1"/>
              <a:t>grfx</a:t>
            </a:r>
            <a:r>
              <a:rPr lang="en-US" sz="3800" dirty="0"/>
              <a:t> = </a:t>
            </a:r>
            <a:r>
              <a:rPr lang="en-US" sz="3800" dirty="0" err="1"/>
              <a:t>e.Graphics</a:t>
            </a:r>
            <a:r>
              <a:rPr lang="en-US" sz="3800" dirty="0"/>
              <a:t>;</a:t>
            </a:r>
          </a:p>
          <a:p>
            <a:pPr>
              <a:buNone/>
            </a:pPr>
            <a:r>
              <a:rPr lang="en-US" sz="3800" dirty="0"/>
              <a:t>            </a:t>
            </a:r>
            <a:r>
              <a:rPr lang="en-US" sz="3800" dirty="0" err="1"/>
              <a:t>SizeF</a:t>
            </a:r>
            <a:r>
              <a:rPr lang="en-US" sz="3800" dirty="0"/>
              <a:t> </a:t>
            </a:r>
            <a:r>
              <a:rPr lang="en-US" sz="3800" dirty="0" err="1"/>
              <a:t>sizef</a:t>
            </a:r>
            <a:r>
              <a:rPr lang="en-US" sz="3800" dirty="0"/>
              <a:t> = </a:t>
            </a:r>
            <a:r>
              <a:rPr lang="en-US" sz="3800" dirty="0" err="1"/>
              <a:t>grfx.MeasureString</a:t>
            </a:r>
            <a:r>
              <a:rPr lang="en-US" sz="3800" dirty="0"/>
              <a:t>(</a:t>
            </a:r>
            <a:r>
              <a:rPr lang="en-US" sz="3800" dirty="0" err="1"/>
              <a:t>strText</a:t>
            </a:r>
            <a:r>
              <a:rPr lang="en-US" sz="3800" dirty="0"/>
              <a:t>, font);</a:t>
            </a:r>
          </a:p>
          <a:p>
            <a:pPr>
              <a:buNone/>
            </a:pPr>
            <a:r>
              <a:rPr lang="en-US" sz="3800" dirty="0"/>
              <a:t>            </a:t>
            </a:r>
            <a:r>
              <a:rPr lang="en-US" sz="3800" dirty="0" err="1"/>
              <a:t>PointF</a:t>
            </a:r>
            <a:r>
              <a:rPr lang="en-US" sz="3800" dirty="0"/>
              <a:t> </a:t>
            </a:r>
            <a:r>
              <a:rPr lang="en-US" sz="3800" dirty="0" err="1"/>
              <a:t>ptf</a:t>
            </a:r>
            <a:r>
              <a:rPr lang="en-US" sz="3800" dirty="0"/>
              <a:t>=new </a:t>
            </a:r>
            <a:r>
              <a:rPr lang="en-US" sz="3800" dirty="0" err="1"/>
              <a:t>PointF</a:t>
            </a:r>
            <a:r>
              <a:rPr lang="en-US" sz="3800" dirty="0"/>
              <a:t>((</a:t>
            </a:r>
            <a:r>
              <a:rPr lang="en-US" sz="3800" dirty="0" err="1"/>
              <a:t>cx</a:t>
            </a:r>
            <a:r>
              <a:rPr lang="en-US" sz="3800" dirty="0"/>
              <a:t> - </a:t>
            </a:r>
            <a:r>
              <a:rPr lang="en-US" sz="3800" dirty="0" err="1"/>
              <a:t>sizef.Width</a:t>
            </a:r>
            <a:r>
              <a:rPr lang="en-US" sz="3800" dirty="0"/>
              <a:t>) / 2, (cy - </a:t>
            </a:r>
            <a:r>
              <a:rPr lang="en-US" sz="3800" dirty="0" err="1"/>
              <a:t>sizef.Height</a:t>
            </a:r>
            <a:r>
              <a:rPr lang="en-US" sz="3800" dirty="0"/>
              <a:t>) / 2);</a:t>
            </a:r>
          </a:p>
          <a:p>
            <a:pPr>
              <a:buNone/>
            </a:pPr>
            <a:r>
              <a:rPr lang="en-US" sz="3800" dirty="0"/>
              <a:t>            </a:t>
            </a:r>
            <a:r>
              <a:rPr lang="en-US" sz="3800" dirty="0" err="1"/>
              <a:t>RectangleF</a:t>
            </a:r>
            <a:r>
              <a:rPr lang="en-US" sz="3800" dirty="0"/>
              <a:t> </a:t>
            </a:r>
            <a:r>
              <a:rPr lang="en-US" sz="3800" dirty="0" err="1"/>
              <a:t>rectf</a:t>
            </a:r>
            <a:r>
              <a:rPr lang="en-US" sz="3800" dirty="0"/>
              <a:t>=new </a:t>
            </a:r>
            <a:r>
              <a:rPr lang="en-US" sz="3800" dirty="0" err="1"/>
              <a:t>RectangleF</a:t>
            </a:r>
            <a:r>
              <a:rPr lang="en-US" sz="3800" dirty="0"/>
              <a:t>(</a:t>
            </a:r>
            <a:r>
              <a:rPr lang="en-US" sz="3800" dirty="0" err="1"/>
              <a:t>ptf,sizef</a:t>
            </a:r>
            <a:r>
              <a:rPr lang="en-US" sz="3800" dirty="0"/>
              <a:t>);</a:t>
            </a:r>
          </a:p>
          <a:p>
            <a:pPr>
              <a:buNone/>
            </a:pPr>
            <a:r>
              <a:rPr lang="ru-RU" sz="3800" dirty="0"/>
              <a:t>               </a:t>
            </a:r>
          </a:p>
          <a:p>
            <a:pPr>
              <a:buNone/>
            </a:pPr>
            <a:r>
              <a:rPr lang="en-US" sz="3800" dirty="0"/>
              <a:t>            </a:t>
            </a:r>
            <a:r>
              <a:rPr lang="en-US" sz="3800" dirty="0" err="1"/>
              <a:t>LinearGradientBrush</a:t>
            </a:r>
            <a:r>
              <a:rPr lang="en-US" sz="3800" dirty="0"/>
              <a:t> </a:t>
            </a:r>
            <a:r>
              <a:rPr lang="en-US" sz="3800" dirty="0" err="1"/>
              <a:t>lgbrush</a:t>
            </a:r>
            <a:r>
              <a:rPr lang="en-US" sz="3800" dirty="0"/>
              <a:t> = new </a:t>
            </a:r>
            <a:r>
              <a:rPr lang="en-US" sz="3800" dirty="0" err="1"/>
              <a:t>LinearGradientBrush</a:t>
            </a:r>
            <a:r>
              <a:rPr lang="en-US" sz="3800" dirty="0"/>
              <a:t>(</a:t>
            </a:r>
            <a:r>
              <a:rPr lang="en-US" sz="3800" dirty="0" err="1"/>
              <a:t>rectf</a:t>
            </a:r>
            <a:r>
              <a:rPr lang="en-US" sz="3800" dirty="0"/>
              <a:t>, </a:t>
            </a:r>
            <a:r>
              <a:rPr lang="en-US" sz="3800" dirty="0" err="1"/>
              <a:t>Color.Blue</a:t>
            </a:r>
            <a:r>
              <a:rPr lang="en-US" sz="3800" dirty="0"/>
              <a:t>, </a:t>
            </a:r>
            <a:r>
              <a:rPr lang="en-US" sz="3800" dirty="0" err="1"/>
              <a:t>Color.Red</a:t>
            </a:r>
            <a:r>
              <a:rPr lang="en-US" sz="3800" dirty="0"/>
              <a:t>, </a:t>
            </a:r>
            <a:r>
              <a:rPr lang="en-US" sz="3800" dirty="0" err="1"/>
              <a:t>LinearGradientMode.ForwardDiagonal</a:t>
            </a:r>
            <a:r>
              <a:rPr lang="en-US" sz="3800" dirty="0"/>
              <a:t>);</a:t>
            </a:r>
          </a:p>
          <a:p>
            <a:pPr>
              <a:buNone/>
            </a:pPr>
            <a:r>
              <a:rPr lang="en-US" sz="3800" dirty="0"/>
              <a:t>            </a:t>
            </a:r>
            <a:r>
              <a:rPr lang="en-US" sz="3800" dirty="0" err="1"/>
              <a:t>grfx.DrawString</a:t>
            </a:r>
            <a:r>
              <a:rPr lang="en-US" sz="3800" dirty="0"/>
              <a:t>(</a:t>
            </a:r>
            <a:r>
              <a:rPr lang="en-US" sz="3800" dirty="0" err="1"/>
              <a:t>strText</a:t>
            </a:r>
            <a:r>
              <a:rPr lang="en-US" sz="3800" dirty="0"/>
              <a:t>, font, </a:t>
            </a:r>
            <a:r>
              <a:rPr lang="en-US" sz="3800" dirty="0" err="1"/>
              <a:t>lgbrush</a:t>
            </a:r>
            <a:r>
              <a:rPr lang="en-US" sz="3800" dirty="0"/>
              <a:t>, </a:t>
            </a:r>
            <a:r>
              <a:rPr lang="en-US" sz="3800" dirty="0" err="1"/>
              <a:t>ptf</a:t>
            </a:r>
            <a:r>
              <a:rPr lang="en-US" sz="3800" dirty="0"/>
              <a:t>);</a:t>
            </a:r>
          </a:p>
          <a:p>
            <a:pPr>
              <a:buNone/>
            </a:pPr>
            <a:endParaRPr lang="ru-RU" sz="3800" dirty="0"/>
          </a:p>
          <a:p>
            <a:pPr>
              <a:buNone/>
            </a:pPr>
            <a:r>
              <a:rPr lang="ru-RU" sz="3800" dirty="0"/>
              <a:t>        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256"/>
            <a:ext cx="8229600" cy="25717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Если вставить две строчки;</a:t>
            </a:r>
          </a:p>
          <a:p>
            <a:pPr>
              <a:buNone/>
            </a:pPr>
            <a:r>
              <a:rPr lang="en-US" dirty="0" err="1"/>
              <a:t>sizef.Width</a:t>
            </a:r>
            <a:r>
              <a:rPr lang="en-US" dirty="0"/>
              <a:t> /= </a:t>
            </a:r>
            <a:r>
              <a:rPr lang="en-US" dirty="0" smtClean="0"/>
              <a:t>8;</a:t>
            </a:r>
            <a:r>
              <a:rPr lang="ru-RU" dirty="0" smtClean="0"/>
              <a:t>                  </a:t>
            </a:r>
            <a:r>
              <a:rPr lang="en-US" dirty="0" err="1" smtClean="0"/>
              <a:t>sizef.Height</a:t>
            </a:r>
            <a:r>
              <a:rPr lang="en-US" dirty="0" smtClean="0"/>
              <a:t> </a:t>
            </a:r>
            <a:r>
              <a:rPr lang="en-US" dirty="0"/>
              <a:t>/= 8;</a:t>
            </a:r>
          </a:p>
          <a:p>
            <a:pPr>
              <a:buNone/>
            </a:pPr>
            <a:r>
              <a:rPr lang="ru-RU" dirty="0"/>
              <a:t>перед </a:t>
            </a:r>
            <a:r>
              <a:rPr lang="en-US" i="1" dirty="0" err="1"/>
              <a:t>RectangleF</a:t>
            </a:r>
            <a:r>
              <a:rPr lang="en-US" i="1" dirty="0"/>
              <a:t> </a:t>
            </a:r>
            <a:r>
              <a:rPr lang="ru-RU" i="1" dirty="0"/>
              <a:t>и строку:</a:t>
            </a:r>
          </a:p>
          <a:p>
            <a:pPr>
              <a:buNone/>
            </a:pPr>
            <a:r>
              <a:rPr lang="en-US" dirty="0" err="1"/>
              <a:t>Igbrush.WrapMode</a:t>
            </a:r>
            <a:r>
              <a:rPr lang="en-US" dirty="0"/>
              <a:t> = </a:t>
            </a:r>
            <a:r>
              <a:rPr lang="en-US" dirty="0" err="1"/>
              <a:t>WrapMode.TileFlipXY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/>
              <a:t>после создания кисти вы получите небольшую мозаичную кисть, которая </a:t>
            </a:r>
            <a:r>
              <a:rPr lang="ru-RU" dirty="0" smtClean="0"/>
              <a:t>выглядит </a:t>
            </a:r>
            <a:r>
              <a:rPr lang="ru-RU" dirty="0"/>
              <a:t>так: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142984"/>
            <a:ext cx="686752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14488"/>
            <a:ext cx="7334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Тень, сплошные кисти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9001156" cy="550072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cx</a:t>
            </a:r>
            <a:r>
              <a:rPr lang="en-US" dirty="0"/>
              <a:t> = </a:t>
            </a:r>
            <a:r>
              <a:rPr lang="en-US" dirty="0" err="1"/>
              <a:t>ClientSize.Width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            </a:t>
            </a:r>
            <a:r>
              <a:rPr lang="en-US" dirty="0" err="1"/>
              <a:t>int</a:t>
            </a:r>
            <a:r>
              <a:rPr lang="en-US" dirty="0"/>
              <a:t> cy = </a:t>
            </a:r>
            <a:r>
              <a:rPr lang="en-US" dirty="0" err="1"/>
              <a:t>ClientSize.Height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            Graphics </a:t>
            </a:r>
            <a:r>
              <a:rPr lang="en-US" dirty="0" err="1"/>
              <a:t>grfx</a:t>
            </a:r>
            <a:r>
              <a:rPr lang="en-US" dirty="0"/>
              <a:t> = </a:t>
            </a:r>
            <a:r>
              <a:rPr lang="en-US" dirty="0" err="1"/>
              <a:t>e.Graphics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            </a:t>
            </a:r>
            <a:r>
              <a:rPr lang="en-US" dirty="0" err="1"/>
              <a:t>SizeF</a:t>
            </a:r>
            <a:r>
              <a:rPr lang="en-US" dirty="0"/>
              <a:t> </a:t>
            </a:r>
            <a:r>
              <a:rPr lang="en-US" dirty="0" err="1"/>
              <a:t>sizef</a:t>
            </a:r>
            <a:r>
              <a:rPr lang="en-US" dirty="0"/>
              <a:t> = </a:t>
            </a:r>
            <a:r>
              <a:rPr lang="en-US" dirty="0" err="1"/>
              <a:t>grfx.MeasureString</a:t>
            </a:r>
            <a:r>
              <a:rPr lang="en-US" dirty="0"/>
              <a:t>(</a:t>
            </a:r>
            <a:r>
              <a:rPr lang="en-US" dirty="0" err="1"/>
              <a:t>strText</a:t>
            </a:r>
            <a:r>
              <a:rPr lang="en-US" dirty="0"/>
              <a:t>, font);</a:t>
            </a:r>
          </a:p>
          <a:p>
            <a:pPr>
              <a:buNone/>
            </a:pPr>
            <a:r>
              <a:rPr lang="en-US" dirty="0"/>
              <a:t>           float x = (</a:t>
            </a:r>
            <a:r>
              <a:rPr lang="en-US" dirty="0" err="1"/>
              <a:t>cx</a:t>
            </a:r>
            <a:r>
              <a:rPr lang="en-US" dirty="0"/>
              <a:t> - </a:t>
            </a:r>
            <a:r>
              <a:rPr lang="en-US" dirty="0" err="1"/>
              <a:t>sizef</a:t>
            </a:r>
            <a:r>
              <a:rPr lang="en-US" dirty="0"/>
              <a:t>. Width) / 2;</a:t>
            </a:r>
          </a:p>
          <a:p>
            <a:pPr>
              <a:buNone/>
            </a:pPr>
            <a:r>
              <a:rPr lang="en-US" dirty="0"/>
              <a:t>           float y = (cy - </a:t>
            </a:r>
            <a:r>
              <a:rPr lang="en-US" dirty="0" err="1"/>
              <a:t>sizef.Height</a:t>
            </a:r>
            <a:r>
              <a:rPr lang="en-US" dirty="0"/>
              <a:t>) / 2;</a:t>
            </a:r>
          </a:p>
          <a:p>
            <a:pPr>
              <a:buNone/>
            </a:pPr>
            <a:r>
              <a:rPr lang="en-US" dirty="0"/>
              <a:t>            </a:t>
            </a:r>
            <a:r>
              <a:rPr lang="en-US" dirty="0" err="1"/>
              <a:t>grfx.Clear</a:t>
            </a:r>
            <a:r>
              <a:rPr lang="en-US" dirty="0"/>
              <a:t>(Color. White);</a:t>
            </a:r>
          </a:p>
          <a:p>
            <a:pPr>
              <a:buNone/>
            </a:pPr>
            <a:r>
              <a:rPr lang="en-US" dirty="0"/>
              <a:t>            </a:t>
            </a:r>
            <a:r>
              <a:rPr lang="en-US" dirty="0" err="1"/>
              <a:t>grfx.DrawString</a:t>
            </a:r>
            <a:r>
              <a:rPr lang="en-US" dirty="0"/>
              <a:t>(</a:t>
            </a:r>
            <a:r>
              <a:rPr lang="en-US" dirty="0" err="1"/>
              <a:t>strText</a:t>
            </a:r>
            <a:r>
              <a:rPr lang="en-US" dirty="0"/>
              <a:t>, font, </a:t>
            </a:r>
            <a:r>
              <a:rPr lang="en-US" dirty="0" err="1"/>
              <a:t>Brushes.Gray</a:t>
            </a:r>
            <a:r>
              <a:rPr lang="en-US" dirty="0"/>
              <a:t>, x, y);</a:t>
            </a:r>
          </a:p>
          <a:p>
            <a:pPr>
              <a:buNone/>
            </a:pPr>
            <a:r>
              <a:rPr lang="en-US" dirty="0"/>
              <a:t>            </a:t>
            </a:r>
            <a:r>
              <a:rPr lang="en-US" dirty="0" err="1"/>
              <a:t>grfx.DrawString</a:t>
            </a:r>
            <a:r>
              <a:rPr lang="en-US" dirty="0"/>
              <a:t>(</a:t>
            </a:r>
            <a:r>
              <a:rPr lang="en-US" dirty="0" err="1"/>
              <a:t>strText</a:t>
            </a:r>
            <a:r>
              <a:rPr lang="en-US" dirty="0"/>
              <a:t>, font, </a:t>
            </a:r>
            <a:r>
              <a:rPr lang="en-US" dirty="0" err="1"/>
              <a:t>Brushes.Black</a:t>
            </a:r>
            <a:r>
              <a:rPr lang="en-US" dirty="0"/>
              <a:t>, x - 10,y - 10);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72140"/>
            <a:ext cx="8229600" cy="554023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000250"/>
            <a:ext cx="70104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2672</Words>
  <Application>Microsoft Office PowerPoint</Application>
  <PresentationFormat>Экран (4:3)</PresentationFormat>
  <Paragraphs>307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Лекция </vt:lpstr>
      <vt:lpstr>Слайд 2</vt:lpstr>
      <vt:lpstr>Закрашивание текста кистью</vt:lpstr>
      <vt:lpstr>Результат</vt:lpstr>
      <vt:lpstr>Градиентная кисть</vt:lpstr>
      <vt:lpstr>Результат</vt:lpstr>
      <vt:lpstr>Результат</vt:lpstr>
      <vt:lpstr>Тень, сплошные кисти</vt:lpstr>
      <vt:lpstr>Результат</vt:lpstr>
      <vt:lpstr>Рельефный текст</vt:lpstr>
      <vt:lpstr>Результат</vt:lpstr>
      <vt:lpstr>Слайд 12</vt:lpstr>
      <vt:lpstr>Слайд 13</vt:lpstr>
      <vt:lpstr>Результат</vt:lpstr>
      <vt:lpstr>Вращение текста</vt:lpstr>
      <vt:lpstr>Результат</vt:lpstr>
      <vt:lpstr>Вспомогательные функции</vt:lpstr>
      <vt:lpstr>Зеркальное отражение</vt:lpstr>
      <vt:lpstr>Результат</vt:lpstr>
      <vt:lpstr>Комбинация эффектов</vt:lpstr>
      <vt:lpstr>Аффинные преобразования</vt:lpstr>
      <vt:lpstr>Примеры</vt:lpstr>
      <vt:lpstr>Скос</vt:lpstr>
      <vt:lpstr>Слайд 24</vt:lpstr>
      <vt:lpstr>Слайд 25</vt:lpstr>
      <vt:lpstr>Слайд 26</vt:lpstr>
      <vt:lpstr>Текст и контуры</vt:lpstr>
      <vt:lpstr>Слайд 28</vt:lpstr>
      <vt:lpstr>Методы AddString класса GraphicsPath</vt:lpstr>
      <vt:lpstr>Слайд 30</vt:lpstr>
      <vt:lpstr>Слайд 31</vt:lpstr>
      <vt:lpstr>Слайд 32</vt:lpstr>
      <vt:lpstr>Слайд 33</vt:lpstr>
      <vt:lpstr>Заполнение клиентской области</vt:lpstr>
      <vt:lpstr>Нелинейные преобразования</vt:lpstr>
      <vt:lpstr>Слайд 36</vt:lpstr>
      <vt:lpstr>Результат</vt:lpstr>
      <vt:lpstr>Слайд 38</vt:lpstr>
      <vt:lpstr>Слайд 39</vt:lpstr>
      <vt:lpstr>Результат</vt:lpstr>
      <vt:lpstr>Слайд 41</vt:lpstr>
      <vt:lpstr>Слайд 42</vt:lpstr>
      <vt:lpstr>Слайд 43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</dc:title>
  <dc:creator>Alexander</dc:creator>
  <cp:lastModifiedBy>Alexander</cp:lastModifiedBy>
  <cp:revision>44</cp:revision>
  <dcterms:created xsi:type="dcterms:W3CDTF">2012-05-10T09:05:35Z</dcterms:created>
  <dcterms:modified xsi:type="dcterms:W3CDTF">2012-05-10T21:01:30Z</dcterms:modified>
</cp:coreProperties>
</file>