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7" r:id="rId11"/>
    <p:sldId id="269" r:id="rId12"/>
    <p:sldId id="270" r:id="rId13"/>
    <p:sldId id="272" r:id="rId14"/>
    <p:sldId id="273" r:id="rId15"/>
    <p:sldId id="274" r:id="rId16"/>
    <p:sldId id="275" r:id="rId17"/>
    <p:sldId id="278" r:id="rId18"/>
    <p:sldId id="277" r:id="rId19"/>
    <p:sldId id="279" r:id="rId20"/>
    <p:sldId id="280" r:id="rId21"/>
    <p:sldId id="282" r:id="rId22"/>
    <p:sldId id="284" r:id="rId23"/>
    <p:sldId id="283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9" r:id="rId34"/>
    <p:sldId id="294" r:id="rId35"/>
    <p:sldId id="295" r:id="rId36"/>
    <p:sldId id="296" r:id="rId37"/>
    <p:sldId id="300" r:id="rId38"/>
    <p:sldId id="297" r:id="rId39"/>
    <p:sldId id="298" r:id="rId40"/>
    <p:sldId id="301" r:id="rId41"/>
    <p:sldId id="302" r:id="rId42"/>
    <p:sldId id="303" r:id="rId43"/>
    <p:sldId id="306" r:id="rId44"/>
    <p:sldId id="304" r:id="rId45"/>
    <p:sldId id="305" r:id="rId46"/>
    <p:sldId id="307" r:id="rId47"/>
    <p:sldId id="308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49FC-CAF9-4001-BE03-5E002638E392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4D5A-A60C-4CA6-84D3-3F3C709DA3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49FC-CAF9-4001-BE03-5E002638E392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4D5A-A60C-4CA6-84D3-3F3C709DA3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49FC-CAF9-4001-BE03-5E002638E392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4D5A-A60C-4CA6-84D3-3F3C709DA3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49FC-CAF9-4001-BE03-5E002638E392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4D5A-A60C-4CA6-84D3-3F3C709DA3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49FC-CAF9-4001-BE03-5E002638E392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4D5A-A60C-4CA6-84D3-3F3C709DA3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49FC-CAF9-4001-BE03-5E002638E392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4D5A-A60C-4CA6-84D3-3F3C709DA3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49FC-CAF9-4001-BE03-5E002638E392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4D5A-A60C-4CA6-84D3-3F3C709DA3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49FC-CAF9-4001-BE03-5E002638E392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4D5A-A60C-4CA6-84D3-3F3C709DA3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49FC-CAF9-4001-BE03-5E002638E392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4D5A-A60C-4CA6-84D3-3F3C709DA3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49FC-CAF9-4001-BE03-5E002638E392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4D5A-A60C-4CA6-84D3-3F3C709DA3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49FC-CAF9-4001-BE03-5E002638E392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4D5A-A60C-4CA6-84D3-3F3C709DA3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749FC-CAF9-4001-BE03-5E002638E392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A4D5A-A60C-4CA6-84D3-3F3C709DA33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Рефлексия типов, позднее связывание и программирование с использованием атрибутов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ru-RU" dirty="0" smtClean="0"/>
              <a:t>Отличия </a:t>
            </a:r>
            <a:r>
              <a:rPr lang="ru-RU" dirty="0"/>
              <a:t>от </a:t>
            </a:r>
            <a:r>
              <a:rPr lang="en-US" dirty="0"/>
              <a:t>C++</a:t>
            </a:r>
          </a:p>
          <a:p>
            <a:r>
              <a:rPr lang="ru-RU" dirty="0" smtClean="0"/>
              <a:t>Проверка </a:t>
            </a:r>
            <a:r>
              <a:rPr lang="ru-RU" dirty="0"/>
              <a:t>на наличие перегруженных операторов и методов не выполняется</a:t>
            </a: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143380"/>
            <a:ext cx="60293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ru-RU" dirty="0" smtClean="0"/>
              <a:t>Отличия </a:t>
            </a:r>
            <a:r>
              <a:rPr lang="ru-RU" dirty="0"/>
              <a:t>от </a:t>
            </a:r>
            <a:r>
              <a:rPr lang="en-US" dirty="0"/>
              <a:t>C++</a:t>
            </a:r>
          </a:p>
          <a:p>
            <a:r>
              <a:rPr lang="ru-RU" dirty="0" smtClean="0"/>
              <a:t>Проверка </a:t>
            </a:r>
            <a:r>
              <a:rPr lang="ru-RU" dirty="0"/>
              <a:t>на наличие перегруженных операторов и методов не выполняется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929066"/>
            <a:ext cx="62484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8"/>
          </a:xfrm>
        </p:spPr>
        <p:txBody>
          <a:bodyPr>
            <a:normAutofit/>
          </a:bodyPr>
          <a:lstStyle/>
          <a:p>
            <a:r>
              <a:rPr lang="fr-FR" dirty="0" smtClean="0"/>
              <a:t>Однако</a:t>
            </a:r>
            <a:r>
              <a:rPr lang="fr-FR" dirty="0"/>
              <a:t>, в C# есть type parameter constraints</a:t>
            </a:r>
          </a:p>
          <a:p>
            <a:r>
              <a:rPr lang="ru-RU" dirty="0" smtClean="0"/>
              <a:t>Указание </a:t>
            </a:r>
            <a:r>
              <a:rPr lang="ru-RU" dirty="0"/>
              <a:t>требований на параметр шаблона с помощью ключевого слова </a:t>
            </a:r>
            <a:r>
              <a:rPr lang="ru-RU" dirty="0" err="1"/>
              <a:t>where</a:t>
            </a:r>
            <a:endParaRPr lang="ru-RU" dirty="0"/>
          </a:p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2714620"/>
            <a:ext cx="91249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5000636"/>
            <a:ext cx="33432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5643578"/>
            <a:ext cx="48196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4298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Что </a:t>
            </a:r>
            <a:r>
              <a:rPr lang="ru-RU" dirty="0"/>
              <a:t>можно специфицировать с помощью </a:t>
            </a:r>
            <a:r>
              <a:rPr lang="ru-RU" dirty="0" err="1"/>
              <a:t>where</a:t>
            </a:r>
            <a:r>
              <a:rPr lang="ru-RU" dirty="0"/>
              <a:t>?</a:t>
            </a:r>
          </a:p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786058"/>
            <a:ext cx="4171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3214686"/>
            <a:ext cx="46958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3786190"/>
            <a:ext cx="61150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7290" y="4429132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04925" y="5000636"/>
            <a:ext cx="78390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429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where-</a:t>
            </a:r>
            <a:r>
              <a:rPr lang="ru-RU" dirty="0"/>
              <a:t>спецификаций может быть несколько</a:t>
            </a:r>
          </a:p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357562"/>
            <a:ext cx="57150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29"/>
          </a:xfrm>
        </p:spPr>
        <p:txBody>
          <a:bodyPr/>
          <a:lstStyle/>
          <a:p>
            <a:r>
              <a:rPr lang="ru-RU" dirty="0" smtClean="0"/>
              <a:t>Немножко </a:t>
            </a:r>
            <a:r>
              <a:rPr lang="ru-RU" dirty="0"/>
              <a:t>по поводу </a:t>
            </a:r>
            <a:r>
              <a:rPr lang="en-US" dirty="0"/>
              <a:t>new()</a:t>
            </a:r>
          </a:p>
          <a:p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781300"/>
            <a:ext cx="7620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00570"/>
            <a:ext cx="91440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29"/>
          </a:xfrm>
        </p:spPr>
        <p:txBody>
          <a:bodyPr/>
          <a:lstStyle/>
          <a:p>
            <a:r>
              <a:rPr lang="ru-RU" dirty="0" smtClean="0"/>
              <a:t>Ключевое </a:t>
            </a:r>
            <a:r>
              <a:rPr lang="ru-RU" dirty="0"/>
              <a:t>слово </a:t>
            </a:r>
            <a:r>
              <a:rPr lang="en-US" dirty="0"/>
              <a:t>default</a:t>
            </a:r>
          </a:p>
          <a:p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14554"/>
            <a:ext cx="82867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643314"/>
            <a:ext cx="64865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71472" y="4929198"/>
            <a:ext cx="8072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Если </a:t>
            </a:r>
            <a:r>
              <a:rPr lang="ru-RU" sz="2800" dirty="0"/>
              <a:t>вместо </a:t>
            </a:r>
            <a:r>
              <a:rPr lang="ru-RU" sz="2800" dirty="0" err="1"/>
              <a:t>default</a:t>
            </a:r>
            <a:r>
              <a:rPr lang="ru-RU" sz="2800" dirty="0"/>
              <a:t> вы </a:t>
            </a:r>
            <a:r>
              <a:rPr lang="ru-RU" sz="2800" dirty="0" smtClean="0"/>
              <a:t>используете </a:t>
            </a:r>
            <a:r>
              <a:rPr lang="ru-RU" sz="2800" dirty="0" err="1" smtClean="0"/>
              <a:t>new</a:t>
            </a:r>
            <a:r>
              <a:rPr lang="ru-RU" sz="2800" dirty="0" smtClean="0"/>
              <a:t> </a:t>
            </a:r>
            <a:r>
              <a:rPr lang="ru-RU" sz="2800" dirty="0"/>
              <a:t>на </a:t>
            </a:r>
            <a:r>
              <a:rPr lang="ru-RU" sz="2800" dirty="0" err="1"/>
              <a:t>тип-параметре</a:t>
            </a:r>
            <a:r>
              <a:rPr lang="ru-RU" sz="2800" dirty="0"/>
              <a:t>, то компилятор </a:t>
            </a:r>
            <a:r>
              <a:rPr lang="ru-RU" sz="2800" dirty="0" smtClean="0"/>
              <a:t>выдаст ошибку потребует </a:t>
            </a:r>
            <a:r>
              <a:rPr lang="ru-RU" sz="2800" dirty="0"/>
              <a:t>добавить в </a:t>
            </a:r>
            <a:r>
              <a:rPr lang="ru-RU" sz="2800" dirty="0" err="1"/>
              <a:t>where</a:t>
            </a:r>
            <a:r>
              <a:rPr lang="ru-RU" sz="2800" dirty="0"/>
              <a:t> </a:t>
            </a:r>
            <a:r>
              <a:rPr lang="ru-RU" sz="2800" dirty="0" err="1"/>
              <a:t>new</a:t>
            </a:r>
            <a:r>
              <a:rPr lang="ru-RU" sz="2800" dirty="0"/>
              <a:t>()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0369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Полезные шаблонные типы</a:t>
            </a:r>
          </a:p>
          <a:p>
            <a:r>
              <a:rPr lang="ru-RU" dirty="0" smtClean="0"/>
              <a:t>Контейнеры</a:t>
            </a:r>
            <a:r>
              <a:rPr lang="ru-RU" dirty="0"/>
              <a:t>: </a:t>
            </a:r>
            <a:r>
              <a:rPr lang="en-US" b="1" i="1" dirty="0"/>
              <a:t>List&lt;T&gt;, Dictionary&lt;K, V&gt;, …</a:t>
            </a:r>
          </a:p>
          <a:p>
            <a:r>
              <a:rPr lang="ru-RU" dirty="0" smtClean="0"/>
              <a:t>Обертка </a:t>
            </a:r>
            <a:r>
              <a:rPr lang="ru-RU" dirty="0"/>
              <a:t>для </a:t>
            </a:r>
            <a:r>
              <a:rPr lang="ru-RU" dirty="0" err="1"/>
              <a:t>value</a:t>
            </a:r>
            <a:r>
              <a:rPr lang="ru-RU" dirty="0"/>
              <a:t> </a:t>
            </a:r>
            <a:r>
              <a:rPr lang="ru-RU" dirty="0" err="1"/>
              <a:t>types</a:t>
            </a:r>
            <a:r>
              <a:rPr lang="ru-RU" dirty="0" smtClean="0"/>
              <a:t>, позволяющая </a:t>
            </a:r>
            <a:r>
              <a:rPr lang="ru-RU" dirty="0"/>
              <a:t>присваивать им </a:t>
            </a:r>
            <a:r>
              <a:rPr lang="ru-RU" dirty="0" err="1"/>
              <a:t>null</a:t>
            </a:r>
            <a:r>
              <a:rPr lang="ru-RU" dirty="0"/>
              <a:t>: </a:t>
            </a:r>
            <a:r>
              <a:rPr lang="ru-RU" b="1" i="1" dirty="0" err="1"/>
              <a:t>Nullable</a:t>
            </a:r>
            <a:r>
              <a:rPr lang="ru-RU" b="1" i="1" dirty="0"/>
              <a:t>&lt;T&gt;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1"/>
          </a:xfrm>
        </p:spPr>
        <p:txBody>
          <a:bodyPr>
            <a:normAutofit/>
          </a:bodyPr>
          <a:lstStyle/>
          <a:p>
            <a:r>
              <a:rPr lang="en-US" dirty="0" err="1" smtClean="0"/>
              <a:t>Nullable</a:t>
            </a:r>
            <a:r>
              <a:rPr lang="en-US" dirty="0" smtClean="0"/>
              <a:t>&lt;T&gt;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643182"/>
            <a:ext cx="32194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071942"/>
            <a:ext cx="14097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одержимое 3"/>
          <p:cNvSpPr txBox="1">
            <a:spLocks/>
          </p:cNvSpPr>
          <p:nvPr/>
        </p:nvSpPr>
        <p:spPr>
          <a:xfrm>
            <a:off x="0" y="4714884"/>
            <a:ext cx="8229600" cy="685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 Свойства </a:t>
            </a:r>
            <a:r>
              <a:rPr lang="en-US" sz="3200" dirty="0" err="1" smtClean="0"/>
              <a:t>HasValue</a:t>
            </a:r>
            <a:r>
              <a:rPr lang="ru-RU" sz="3200" dirty="0" smtClean="0"/>
              <a:t> и </a:t>
            </a:r>
            <a:r>
              <a:rPr lang="en-US" sz="3200" dirty="0"/>
              <a:t>Value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5500702"/>
            <a:ext cx="7000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1"/>
          </a:xfrm>
        </p:spPr>
        <p:txBody>
          <a:bodyPr>
            <a:normAutofit/>
          </a:bodyPr>
          <a:lstStyle/>
          <a:p>
            <a:r>
              <a:rPr lang="ru-RU" dirty="0" smtClean="0"/>
              <a:t>Сокращение </a:t>
            </a:r>
            <a:r>
              <a:rPr lang="ru-RU" dirty="0"/>
              <a:t>для </a:t>
            </a:r>
            <a:r>
              <a:rPr lang="en-US" dirty="0" err="1"/>
              <a:t>Nullable</a:t>
            </a:r>
            <a:r>
              <a:rPr lang="en-US" dirty="0"/>
              <a:t>&lt;T&gt;: T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428868"/>
            <a:ext cx="694372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на сегодня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Шаблонные </a:t>
            </a:r>
            <a:r>
              <a:rPr lang="ru-RU" dirty="0"/>
              <a:t>типы (</a:t>
            </a:r>
            <a:r>
              <a:rPr lang="en-US" dirty="0"/>
              <a:t>generics)</a:t>
            </a:r>
          </a:p>
          <a:p>
            <a:r>
              <a:rPr lang="en-US" dirty="0" smtClean="0"/>
              <a:t>Reflection</a:t>
            </a:r>
            <a:endParaRPr lang="en-US" dirty="0"/>
          </a:p>
          <a:p>
            <a:r>
              <a:rPr lang="ru-RU" dirty="0" smtClean="0"/>
              <a:t>Атрибуты </a:t>
            </a:r>
            <a:r>
              <a:rPr lang="ru-RU" dirty="0"/>
              <a:t>(</a:t>
            </a:r>
            <a:r>
              <a:rPr lang="en-US" dirty="0"/>
              <a:t>attributes)</a:t>
            </a:r>
          </a:p>
          <a:p>
            <a:r>
              <a:rPr lang="ru-RU" dirty="0" smtClean="0"/>
              <a:t>Сборщик </a:t>
            </a:r>
            <a:r>
              <a:rPr lang="ru-RU" dirty="0"/>
              <a:t>мусора (</a:t>
            </a:r>
            <a:r>
              <a:rPr lang="en-US" dirty="0"/>
              <a:t>garbage collector)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1"/>
          </a:xfrm>
        </p:spPr>
        <p:txBody>
          <a:bodyPr>
            <a:normAutofit/>
          </a:bodyPr>
          <a:lstStyle/>
          <a:p>
            <a:r>
              <a:rPr lang="en-US" dirty="0" smtClean="0"/>
              <a:t>Null </a:t>
            </a:r>
            <a:r>
              <a:rPr lang="en-US" dirty="0"/>
              <a:t>coalescing operator: </a:t>
            </a:r>
            <a:r>
              <a:rPr lang="en-US" dirty="0" smtClean="0"/>
              <a:t>??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714620"/>
            <a:ext cx="6276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286256"/>
            <a:ext cx="3810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REFLECTION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Рефлексия (</a:t>
            </a:r>
            <a:r>
              <a:rPr lang="en-US" dirty="0"/>
              <a:t>reflection)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2005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 smtClean="0"/>
              <a:t>Получение </a:t>
            </a:r>
            <a:r>
              <a:rPr lang="ru-RU" dirty="0"/>
              <a:t>информации о типе в </a:t>
            </a:r>
            <a:r>
              <a:rPr lang="ru-RU" dirty="0" err="1"/>
              <a:t>run-time</a:t>
            </a:r>
            <a:endParaRPr lang="ru-RU" dirty="0"/>
          </a:p>
          <a:p>
            <a:r>
              <a:rPr lang="ru-RU" dirty="0" smtClean="0"/>
              <a:t>C </a:t>
            </a:r>
            <a:r>
              <a:rPr lang="ru-RU" dirty="0"/>
              <a:t>каждым </a:t>
            </a:r>
            <a:r>
              <a:rPr lang="ru-RU" dirty="0" err="1"/>
              <a:t>reference-type</a:t>
            </a:r>
            <a:r>
              <a:rPr lang="ru-RU" dirty="0"/>
              <a:t> объектом ассоциировано два </a:t>
            </a:r>
            <a:r>
              <a:rPr lang="ru-RU" dirty="0" smtClean="0"/>
              <a:t>поля</a:t>
            </a:r>
          </a:p>
          <a:p>
            <a:endParaRPr lang="ru-RU" dirty="0"/>
          </a:p>
          <a:p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Sync</a:t>
            </a:r>
            <a:r>
              <a:rPr lang="ru-RU" dirty="0" smtClean="0"/>
              <a:t> </a:t>
            </a:r>
            <a:r>
              <a:rPr lang="ru-RU" dirty="0" err="1"/>
              <a:t>block</a:t>
            </a:r>
            <a:r>
              <a:rPr lang="ru-RU" dirty="0"/>
              <a:t> </a:t>
            </a:r>
            <a:r>
              <a:rPr lang="ru-RU" dirty="0" err="1"/>
              <a:t>index</a:t>
            </a:r>
            <a:r>
              <a:rPr lang="ru-RU" dirty="0"/>
              <a:t> (используется для </a:t>
            </a:r>
            <a:r>
              <a:rPr lang="ru-RU" dirty="0" err="1"/>
              <a:t>lock</a:t>
            </a:r>
            <a:r>
              <a:rPr lang="ru-RU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Type </a:t>
            </a:r>
            <a:r>
              <a:rPr lang="en-US" dirty="0"/>
              <a:t>object pointer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Рефлексия (</a:t>
            </a:r>
            <a:r>
              <a:rPr lang="en-US" dirty="0"/>
              <a:t>reflection)</a:t>
            </a:r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214422"/>
            <a:ext cx="7723525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Рефлексия (</a:t>
            </a:r>
            <a:r>
              <a:rPr lang="en-US" dirty="0"/>
              <a:t>reflection)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57757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/>
              <a:t>Помимо созданных объектов, </a:t>
            </a:r>
            <a:r>
              <a:rPr lang="ru-RU" dirty="0" err="1"/>
              <a:t>вmanaged</a:t>
            </a:r>
            <a:r>
              <a:rPr lang="ru-RU" dirty="0"/>
              <a:t> </a:t>
            </a:r>
            <a:r>
              <a:rPr lang="ru-RU" dirty="0" err="1"/>
              <a:t>heap</a:t>
            </a:r>
            <a:r>
              <a:rPr lang="ru-RU" dirty="0"/>
              <a:t> лежат </a:t>
            </a:r>
            <a:r>
              <a:rPr lang="ru-RU" dirty="0" err="1"/>
              <a:t>type</a:t>
            </a:r>
            <a:r>
              <a:rPr lang="ru-RU" dirty="0"/>
              <a:t> </a:t>
            </a:r>
            <a:r>
              <a:rPr lang="ru-RU" dirty="0" err="1"/>
              <a:t>objects</a:t>
            </a:r>
            <a:endParaRPr lang="ru-RU" dirty="0"/>
          </a:p>
          <a:p>
            <a:r>
              <a:rPr lang="ru-RU" dirty="0" err="1" smtClean="0"/>
              <a:t>Type</a:t>
            </a:r>
            <a:r>
              <a:rPr lang="ru-RU" dirty="0" smtClean="0"/>
              <a:t> </a:t>
            </a:r>
            <a:r>
              <a:rPr lang="ru-RU" dirty="0" err="1"/>
              <a:t>object</a:t>
            </a:r>
            <a:r>
              <a:rPr lang="ru-RU" dirty="0"/>
              <a:t> несет всю информацию о типе: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название, имена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и сигнатуры методов,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имена и типы полей</a:t>
            </a:r>
            <a:r>
              <a:rPr lang="ru-RU" dirty="0" smtClean="0"/>
              <a:t>…</a:t>
            </a:r>
          </a:p>
          <a:p>
            <a:endParaRPr lang="ru-RU" dirty="0"/>
          </a:p>
          <a:p>
            <a:r>
              <a:rPr lang="ru-RU" dirty="0" smtClean="0"/>
              <a:t>Внезапно</a:t>
            </a:r>
            <a:r>
              <a:rPr lang="ru-RU" dirty="0"/>
              <a:t>, статические </a:t>
            </a:r>
            <a:r>
              <a:rPr lang="ru-RU" dirty="0" smtClean="0"/>
              <a:t>поля хранятся </a:t>
            </a:r>
            <a:r>
              <a:rPr lang="ru-RU" dirty="0"/>
              <a:t>там же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Рефлексия (</a:t>
            </a:r>
            <a:r>
              <a:rPr lang="en-US" dirty="0"/>
              <a:t>reflection)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57427"/>
          </a:xfrm>
        </p:spPr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ru-RU" dirty="0" smtClean="0"/>
              <a:t>Каждый </a:t>
            </a:r>
            <a:r>
              <a:rPr lang="ru-RU" dirty="0" err="1"/>
              <a:t>type</a:t>
            </a:r>
            <a:r>
              <a:rPr lang="ru-RU" dirty="0"/>
              <a:t> </a:t>
            </a:r>
            <a:r>
              <a:rPr lang="ru-RU" dirty="0" err="1" smtClean="0"/>
              <a:t>object</a:t>
            </a:r>
            <a:r>
              <a:rPr lang="ru-RU" dirty="0" smtClean="0"/>
              <a:t> существует </a:t>
            </a:r>
            <a:r>
              <a:rPr lang="ru-RU" dirty="0"/>
              <a:t>в куче в единственном экземпляре</a:t>
            </a:r>
          </a:p>
          <a:p>
            <a:r>
              <a:rPr lang="ru-RU" dirty="0" smtClean="0"/>
              <a:t>Каждый </a:t>
            </a:r>
            <a:r>
              <a:rPr lang="ru-RU" dirty="0"/>
              <a:t>объект в куче имеет ссылку на свой </a:t>
            </a:r>
            <a:r>
              <a:rPr lang="ru-RU" dirty="0" err="1"/>
              <a:t>type</a:t>
            </a:r>
            <a:r>
              <a:rPr lang="ru-RU" dirty="0"/>
              <a:t> </a:t>
            </a:r>
            <a:r>
              <a:rPr lang="ru-RU" dirty="0" err="1"/>
              <a:t>object</a:t>
            </a:r>
            <a:r>
              <a:rPr lang="ru-RU" dirty="0"/>
              <a:t> (она присваивается при выполнении </a:t>
            </a:r>
            <a:r>
              <a:rPr lang="ru-RU" b="1" i="1" dirty="0" err="1"/>
              <a:t>new</a:t>
            </a:r>
            <a:r>
              <a:rPr lang="ru-RU" b="1" i="1" dirty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Рефлексия (</a:t>
            </a:r>
            <a:r>
              <a:rPr lang="en-US" dirty="0"/>
              <a:t>reflection)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104298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</a:t>
            </a:r>
            <a:r>
              <a:rPr lang="ru-RU" dirty="0"/>
              <a:t>итоге, выяснение типа объекта—невероятно дешевая операция</a:t>
            </a:r>
          </a:p>
          <a:p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000372"/>
            <a:ext cx="732472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14348" y="5000636"/>
            <a:ext cx="81439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3200" dirty="0"/>
              <a:t>Сравнение тоже очень дешево —сравниваются ссылки </a:t>
            </a:r>
            <a:r>
              <a:rPr lang="ru-RU" sz="3200" dirty="0" err="1"/>
              <a:t>type</a:t>
            </a:r>
            <a:r>
              <a:rPr lang="ru-RU" sz="3200" dirty="0"/>
              <a:t> </a:t>
            </a:r>
            <a:r>
              <a:rPr lang="ru-RU" sz="3200" dirty="0" err="1"/>
              <a:t>object-ов</a:t>
            </a:r>
            <a:endParaRPr lang="ru-RU" sz="32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Рефлексия (</a:t>
            </a:r>
            <a:r>
              <a:rPr lang="en-US" dirty="0"/>
              <a:t>reflection)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86187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 err="1"/>
              <a:t>Type</a:t>
            </a:r>
            <a:r>
              <a:rPr lang="ru-RU" dirty="0"/>
              <a:t> </a:t>
            </a:r>
            <a:r>
              <a:rPr lang="ru-RU" dirty="0" err="1"/>
              <a:t>object</a:t>
            </a:r>
            <a:r>
              <a:rPr lang="ru-RU" dirty="0"/>
              <a:t> создаются ленивым образом (при первом создании объекта этого типа или при доступе к статическому полю)</a:t>
            </a:r>
          </a:p>
          <a:p>
            <a:r>
              <a:rPr lang="ru-RU" dirty="0" smtClean="0"/>
              <a:t>Существуют </a:t>
            </a:r>
            <a:r>
              <a:rPr lang="ru-RU" dirty="0"/>
              <a:t>статические конструкторы, вызывающиеся при создании </a:t>
            </a:r>
            <a:r>
              <a:rPr lang="ru-RU" dirty="0" err="1"/>
              <a:t>type</a:t>
            </a:r>
            <a:r>
              <a:rPr lang="ru-RU" dirty="0"/>
              <a:t> </a:t>
            </a:r>
            <a:r>
              <a:rPr lang="ru-RU" dirty="0" err="1"/>
              <a:t>objects</a:t>
            </a:r>
            <a:endParaRPr lang="ru-RU" dirty="0"/>
          </a:p>
          <a:p>
            <a:r>
              <a:rPr lang="ru-RU" dirty="0" err="1" smtClean="0"/>
              <a:t>Type</a:t>
            </a:r>
            <a:r>
              <a:rPr lang="ru-RU" dirty="0" smtClean="0"/>
              <a:t> </a:t>
            </a:r>
            <a:r>
              <a:rPr lang="ru-RU" dirty="0" err="1"/>
              <a:t>objects,очевидно</a:t>
            </a:r>
            <a:r>
              <a:rPr lang="ru-RU" dirty="0"/>
              <a:t>, не собираются сборщиком мусора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Рефлексия (</a:t>
            </a:r>
            <a:r>
              <a:rPr lang="en-US" dirty="0"/>
              <a:t>reflection)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1"/>
          </a:xfrm>
        </p:spPr>
        <p:txBody>
          <a:bodyPr>
            <a:normAutofit/>
          </a:bodyPr>
          <a:lstStyle/>
          <a:p>
            <a:r>
              <a:rPr lang="ru-RU" dirty="0" smtClean="0"/>
              <a:t>Что </a:t>
            </a:r>
            <a:r>
              <a:rPr lang="ru-RU" dirty="0"/>
              <a:t>можно делать с типом </a:t>
            </a:r>
            <a:r>
              <a:rPr lang="ru-RU" dirty="0" err="1"/>
              <a:t>Type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357430"/>
            <a:ext cx="37719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3214686"/>
            <a:ext cx="44005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3929066"/>
            <a:ext cx="5581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4857760"/>
            <a:ext cx="61245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Рефлексия (</a:t>
            </a:r>
            <a:r>
              <a:rPr lang="en-US" dirty="0"/>
              <a:t>reflection)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7"/>
          </a:xfrm>
        </p:spPr>
        <p:txBody>
          <a:bodyPr>
            <a:normAutofit/>
          </a:bodyPr>
          <a:lstStyle/>
          <a:p>
            <a:r>
              <a:rPr lang="ru-RU" dirty="0" smtClean="0"/>
              <a:t>Что </a:t>
            </a:r>
            <a:r>
              <a:rPr lang="ru-RU" dirty="0"/>
              <a:t>можно делать с типом </a:t>
            </a:r>
            <a:r>
              <a:rPr lang="ru-RU" dirty="0" err="1"/>
              <a:t>Type</a:t>
            </a:r>
            <a:r>
              <a:rPr lang="ru-RU" dirty="0"/>
              <a:t>?</a:t>
            </a:r>
          </a:p>
          <a:p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2050" y="2838450"/>
            <a:ext cx="68199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Типы</a:t>
            </a:r>
            <a:r>
              <a:rPr lang="ru-RU" dirty="0"/>
              <a:t>, принимающие параметром другие типы</a:t>
            </a:r>
          </a:p>
          <a:p>
            <a:r>
              <a:rPr lang="ru-RU" dirty="0" smtClean="0"/>
              <a:t>В </a:t>
            </a:r>
            <a:r>
              <a:rPr lang="ru-RU" dirty="0"/>
              <a:t>двух словах: на этапе написания типа –мы указываем что «там-то и там-то будут методы (</a:t>
            </a:r>
            <a:r>
              <a:rPr lang="ru-RU" dirty="0" err="1"/>
              <a:t>проперти</a:t>
            </a:r>
            <a:r>
              <a:rPr lang="ru-RU" dirty="0"/>
              <a:t>, аргументы) типа, который нам укажут позже»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System.Reflection.Emit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1614485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r>
              <a:rPr lang="ru-RU" dirty="0"/>
              <a:t>Advanced-тема. Это пространство имен позволяет </a:t>
            </a:r>
            <a:r>
              <a:rPr lang="ru-RU" dirty="0" smtClean="0"/>
              <a:t>создать </a:t>
            </a:r>
            <a:r>
              <a:rPr lang="ru-RU" b="1" dirty="0" smtClean="0"/>
              <a:t>в </a:t>
            </a:r>
            <a:r>
              <a:rPr lang="ru-RU" dirty="0" err="1" smtClean="0"/>
              <a:t>runtime</a:t>
            </a:r>
            <a:r>
              <a:rPr lang="ru-RU" dirty="0" smtClean="0"/>
              <a:t> с </a:t>
            </a:r>
            <a:r>
              <a:rPr lang="ru-RU" dirty="0"/>
              <a:t>нуля сборку, класс, методы и написать им реализацию на чистом MSIL и скинуть это все на диск в .</a:t>
            </a:r>
            <a:r>
              <a:rPr lang="ru-RU" dirty="0" err="1"/>
              <a:t>exe</a:t>
            </a:r>
            <a:endParaRPr lang="ru-RU" dirty="0"/>
          </a:p>
          <a:p>
            <a:endParaRPr lang="ru-RU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00372"/>
            <a:ext cx="9144000" cy="366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496"/>
            <a:ext cx="8229600" cy="1143000"/>
          </a:xfrm>
        </p:spPr>
        <p:txBody>
          <a:bodyPr/>
          <a:lstStyle/>
          <a:p>
            <a:r>
              <a:rPr lang="ru-RU" dirty="0"/>
              <a:t>АТРИБУТЫ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Атрибуты (</a:t>
            </a:r>
            <a:r>
              <a:rPr lang="en-US" dirty="0"/>
              <a:t>attributes)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7"/>
          </a:xfrm>
        </p:spPr>
        <p:txBody>
          <a:bodyPr>
            <a:normAutofit/>
          </a:bodyPr>
          <a:lstStyle/>
          <a:p>
            <a:r>
              <a:rPr lang="ru-RU" dirty="0" smtClean="0"/>
              <a:t>Способ </a:t>
            </a:r>
            <a:r>
              <a:rPr lang="ru-RU" dirty="0"/>
              <a:t>пометить класс, поле или метод</a:t>
            </a:r>
          </a:p>
          <a:p>
            <a:endParaRPr lang="ru-RU" dirty="0"/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500034" y="4000504"/>
            <a:ext cx="8229600" cy="828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3200" dirty="0" smtClean="0"/>
              <a:t>И </a:t>
            </a:r>
            <a:r>
              <a:rPr lang="ru-RU" sz="3200" dirty="0"/>
              <a:t>даже, внезапно, аргумент метода!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357430"/>
            <a:ext cx="44577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4857760"/>
            <a:ext cx="31813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Атрибуты (</a:t>
            </a:r>
            <a:r>
              <a:rPr lang="en-US" dirty="0"/>
              <a:t>attributes)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7"/>
          </a:xfrm>
        </p:spPr>
        <p:txBody>
          <a:bodyPr>
            <a:normAutofit/>
          </a:bodyPr>
          <a:lstStyle/>
          <a:p>
            <a:r>
              <a:rPr lang="ru-RU" dirty="0" smtClean="0"/>
              <a:t>Способ </a:t>
            </a:r>
            <a:r>
              <a:rPr lang="ru-RU" dirty="0"/>
              <a:t>пометить класс, поле или метод</a:t>
            </a:r>
          </a:p>
          <a:p>
            <a:endParaRPr lang="ru-RU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357430"/>
            <a:ext cx="44577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643446"/>
            <a:ext cx="88011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Атрибуты (</a:t>
            </a:r>
            <a:r>
              <a:rPr lang="en-US" dirty="0"/>
              <a:t>attributes)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28865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dirty="0"/>
              <a:t>Атрибут —свойство </a:t>
            </a:r>
            <a:r>
              <a:rPr lang="ru-RU" dirty="0" err="1"/>
              <a:t>type</a:t>
            </a:r>
            <a:r>
              <a:rPr lang="ru-RU" dirty="0"/>
              <a:t> </a:t>
            </a:r>
            <a:r>
              <a:rPr lang="ru-RU" dirty="0" err="1"/>
              <a:t>object</a:t>
            </a:r>
            <a:r>
              <a:rPr lang="ru-RU" dirty="0"/>
              <a:t>, а не экземпляра класса</a:t>
            </a:r>
          </a:p>
          <a:p>
            <a:r>
              <a:rPr lang="ru-RU" dirty="0" smtClean="0"/>
              <a:t>Каждый </a:t>
            </a:r>
            <a:r>
              <a:rPr lang="ru-RU" dirty="0" err="1"/>
              <a:t>type</a:t>
            </a:r>
            <a:r>
              <a:rPr lang="ru-RU" dirty="0"/>
              <a:t> </a:t>
            </a:r>
            <a:r>
              <a:rPr lang="ru-RU" dirty="0" err="1"/>
              <a:t>object</a:t>
            </a:r>
            <a:r>
              <a:rPr lang="ru-RU" dirty="0"/>
              <a:t> в куче создается с набором ассоциированных с ним атрибутов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Атрибуты (</a:t>
            </a:r>
            <a:r>
              <a:rPr lang="en-US" dirty="0"/>
              <a:t>attributes)</a:t>
            </a:r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" y="2852738"/>
            <a:ext cx="7391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Атрибуты (</a:t>
            </a:r>
            <a:r>
              <a:rPr lang="en-US" dirty="0"/>
              <a:t>attributes)</a:t>
            </a:r>
            <a:endParaRPr lang="ru-RU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71612"/>
            <a:ext cx="7391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0438"/>
            <a:ext cx="45910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4825" y="5214950"/>
            <a:ext cx="48291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Атрибуты (</a:t>
            </a:r>
            <a:r>
              <a:rPr lang="en-US" dirty="0"/>
              <a:t>attributes)</a:t>
            </a:r>
            <a:endParaRPr lang="ru-RU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58616"/>
            <a:ext cx="8229600" cy="71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Атрибуты (</a:t>
            </a:r>
            <a:r>
              <a:rPr lang="en-US" dirty="0"/>
              <a:t>attributes)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736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 </a:t>
            </a:r>
            <a:r>
              <a:rPr lang="ru-RU" dirty="0"/>
              <a:t>как сделать атрибут специально только для поля или метода?</a:t>
            </a:r>
          </a:p>
          <a:p>
            <a:r>
              <a:rPr lang="ru-RU" dirty="0" smtClean="0"/>
              <a:t>Назначить </a:t>
            </a:r>
            <a:r>
              <a:rPr lang="ru-RU" dirty="0"/>
              <a:t>вашему атрибуту атрибут </a:t>
            </a:r>
            <a:r>
              <a:rPr lang="ru-RU" dirty="0" err="1"/>
              <a:t>AttributeUsage</a:t>
            </a:r>
            <a:endParaRPr lang="ru-RU" dirty="0"/>
          </a:p>
          <a:p>
            <a:endParaRPr lang="ru-RU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86124"/>
            <a:ext cx="87058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5000636"/>
            <a:ext cx="59340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Атрибуты (</a:t>
            </a:r>
            <a:r>
              <a:rPr lang="en-US" dirty="0"/>
              <a:t>attributes)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То </a:t>
            </a:r>
            <a:r>
              <a:rPr lang="ru-RU" dirty="0"/>
              <a:t>есть атрибуту можно передавать параметры в конструктор</a:t>
            </a:r>
          </a:p>
          <a:p>
            <a:endParaRPr lang="ru-RU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500306"/>
            <a:ext cx="87058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4357694"/>
            <a:ext cx="61436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ru-RU" dirty="0" smtClean="0"/>
              <a:t>Типы</a:t>
            </a:r>
            <a:r>
              <a:rPr lang="ru-RU" dirty="0"/>
              <a:t>, принимающие параметром другие типы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929066"/>
            <a:ext cx="69723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Атрибуты (</a:t>
            </a:r>
            <a:r>
              <a:rPr lang="en-US" dirty="0"/>
              <a:t>attributes)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7"/>
          </a:xfrm>
        </p:spPr>
        <p:txBody>
          <a:bodyPr>
            <a:normAutofit/>
          </a:bodyPr>
          <a:lstStyle/>
          <a:p>
            <a:r>
              <a:rPr lang="ru-RU" dirty="0" smtClean="0"/>
              <a:t>Как </a:t>
            </a:r>
            <a:r>
              <a:rPr lang="ru-RU" dirty="0"/>
              <a:t>теперь </a:t>
            </a:r>
            <a:r>
              <a:rPr lang="ru-RU" dirty="0" smtClean="0"/>
              <a:t>достучаться до </a:t>
            </a:r>
            <a:r>
              <a:rPr lang="ru-RU" dirty="0"/>
              <a:t>атрибутов полей?</a:t>
            </a:r>
          </a:p>
          <a:p>
            <a:endParaRPr lang="ru-RU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" y="2643182"/>
            <a:ext cx="9144029" cy="2374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Атрибуты (</a:t>
            </a:r>
            <a:r>
              <a:rPr lang="en-US" dirty="0"/>
              <a:t>attributes)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600201"/>
            <a:ext cx="8686800" cy="497207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Зачем </a:t>
            </a:r>
            <a:r>
              <a:rPr lang="ru-RU" dirty="0"/>
              <a:t>они нужны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Добавить </a:t>
            </a:r>
            <a:r>
              <a:rPr lang="ru-RU" dirty="0"/>
              <a:t>какую-то информацию о классе, методе или поле</a:t>
            </a:r>
          </a:p>
          <a:p>
            <a:r>
              <a:rPr lang="ru-RU" dirty="0" smtClean="0"/>
              <a:t>Класс </a:t>
            </a:r>
            <a:r>
              <a:rPr lang="ru-RU" dirty="0"/>
              <a:t>доступен для </a:t>
            </a:r>
            <a:r>
              <a:rPr lang="ru-RU" dirty="0" err="1"/>
              <a:t>сериализации</a:t>
            </a:r>
            <a:endParaRPr lang="ru-RU" dirty="0"/>
          </a:p>
          <a:p>
            <a:r>
              <a:rPr lang="ru-RU" dirty="0" smtClean="0"/>
              <a:t>Метод </a:t>
            </a:r>
            <a:r>
              <a:rPr lang="ru-RU" dirty="0"/>
              <a:t>является входной точкой для набора тестов</a:t>
            </a:r>
          </a:p>
          <a:p>
            <a:r>
              <a:rPr lang="ru-RU" dirty="0" smtClean="0"/>
              <a:t>Поле </a:t>
            </a:r>
            <a:r>
              <a:rPr lang="ru-RU" dirty="0"/>
              <a:t>объекта должно </a:t>
            </a:r>
            <a:r>
              <a:rPr lang="ru-RU" dirty="0" err="1"/>
              <a:t>мапитьсяна</a:t>
            </a:r>
            <a:r>
              <a:rPr lang="ru-RU" dirty="0"/>
              <a:t> колонку в базе данных</a:t>
            </a:r>
          </a:p>
          <a:p>
            <a:r>
              <a:rPr lang="en-US" dirty="0" err="1" smtClean="0"/>
              <a:t>ActionFilters</a:t>
            </a:r>
            <a:r>
              <a:rPr lang="ru-RU" dirty="0"/>
              <a:t>в </a:t>
            </a:r>
            <a:r>
              <a:rPr lang="en-US" dirty="0"/>
              <a:t>MVC</a:t>
            </a:r>
          </a:p>
          <a:p>
            <a:r>
              <a:rPr lang="en-US" dirty="0" err="1" smtClean="0"/>
              <a:t>ThreadStaticAttribute</a:t>
            </a:r>
            <a:endParaRPr lang="en-US" dirty="0"/>
          </a:p>
          <a:p>
            <a:r>
              <a:rPr lang="ru-RU" dirty="0" smtClean="0"/>
              <a:t>…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Атрибут </a:t>
            </a:r>
            <a:r>
              <a:rPr lang="ru-RU" dirty="0"/>
              <a:t>—свойство типа, а не объекта!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 смешного доходит</a:t>
            </a:r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643050"/>
            <a:ext cx="5823749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GC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Сборщик мусора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15"/>
          </a:xfrm>
        </p:spPr>
        <p:txBody>
          <a:bodyPr>
            <a:normAutofit fontScale="92500"/>
          </a:bodyPr>
          <a:lstStyle/>
          <a:p>
            <a:endParaRPr lang="ru-RU" dirty="0"/>
          </a:p>
          <a:p>
            <a:pPr>
              <a:buNone/>
            </a:pPr>
            <a:r>
              <a:rPr lang="ru-RU" dirty="0" smtClean="0"/>
              <a:t>Два </a:t>
            </a:r>
            <a:r>
              <a:rPr lang="ru-RU" dirty="0"/>
              <a:t>факта о работе с динамической памятью C#</a:t>
            </a:r>
          </a:p>
          <a:p>
            <a:r>
              <a:rPr lang="ru-RU" dirty="0" smtClean="0"/>
              <a:t>Выделенную </a:t>
            </a:r>
            <a:r>
              <a:rPr lang="ru-RU" dirty="0"/>
              <a:t>динамическую память освобождать не нужно (есть </a:t>
            </a:r>
            <a:r>
              <a:rPr lang="ru-RU" b="1" i="1" dirty="0" err="1"/>
              <a:t>new</a:t>
            </a:r>
            <a:r>
              <a:rPr lang="ru-RU" b="1" i="1" dirty="0"/>
              <a:t>, но нет </a:t>
            </a:r>
            <a:r>
              <a:rPr lang="ru-RU" b="1" i="1" dirty="0" err="1"/>
              <a:t>delete</a:t>
            </a:r>
            <a:r>
              <a:rPr lang="ru-RU" b="1" i="1" dirty="0"/>
              <a:t>)</a:t>
            </a:r>
          </a:p>
          <a:p>
            <a:r>
              <a:rPr lang="ru-RU" dirty="0" smtClean="0"/>
              <a:t>За </a:t>
            </a:r>
            <a:r>
              <a:rPr lang="ru-RU" dirty="0"/>
              <a:t>её освобождение отвечает механизм под названием «сборщик мусора» (</a:t>
            </a:r>
            <a:r>
              <a:rPr lang="ru-RU" dirty="0" err="1"/>
              <a:t>garbage</a:t>
            </a:r>
            <a:r>
              <a:rPr lang="ru-RU" dirty="0"/>
              <a:t> </a:t>
            </a:r>
            <a:r>
              <a:rPr lang="ru-RU" dirty="0" err="1"/>
              <a:t>collector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576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/>
              <a:t>—What does your dad do?</a:t>
            </a:r>
          </a:p>
          <a:p>
            <a:pPr>
              <a:buNone/>
            </a:pPr>
            <a:r>
              <a:rPr lang="en-US" i="1" dirty="0"/>
              <a:t>—He does garbage collection at Microsoft.</a:t>
            </a:r>
          </a:p>
          <a:p>
            <a:pPr>
              <a:buNone/>
            </a:pPr>
            <a:r>
              <a:rPr lang="en-US" i="1" dirty="0"/>
              <a:t>—Cool! Is he a software architect?</a:t>
            </a:r>
          </a:p>
          <a:p>
            <a:pPr>
              <a:buNone/>
            </a:pPr>
            <a:r>
              <a:rPr lang="en-US" i="1" dirty="0"/>
              <a:t>—Nope, he is a janitor.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5762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5762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ru-RU" dirty="0" smtClean="0"/>
              <a:t>Типы</a:t>
            </a:r>
            <a:r>
              <a:rPr lang="ru-RU" dirty="0"/>
              <a:t>, принимающие параметром другие типы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429132"/>
            <a:ext cx="73914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2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нешаблонном типе могут быть шаблонные методы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214686"/>
            <a:ext cx="65532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8733"/>
          </a:xfrm>
        </p:spPr>
        <p:txBody>
          <a:bodyPr/>
          <a:lstStyle/>
          <a:p>
            <a:r>
              <a:rPr lang="ru-RU" dirty="0" smtClean="0"/>
              <a:t>Для </a:t>
            </a:r>
            <a:r>
              <a:rPr lang="ru-RU" dirty="0"/>
              <a:t>шаблонных методов работает </a:t>
            </a:r>
            <a:r>
              <a:rPr lang="ru-RU" dirty="0" err="1"/>
              <a:t>type</a:t>
            </a:r>
            <a:r>
              <a:rPr lang="ru-RU" dirty="0"/>
              <a:t> </a:t>
            </a:r>
            <a:r>
              <a:rPr lang="ru-RU" dirty="0" err="1"/>
              <a:t>inference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857496"/>
            <a:ext cx="767715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5000636"/>
            <a:ext cx="64865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3114"/>
          </a:xfrm>
        </p:spPr>
        <p:txBody>
          <a:bodyPr/>
          <a:lstStyle/>
          <a:p>
            <a:r>
              <a:rPr lang="ru-RU" dirty="0" smtClean="0"/>
              <a:t>Отличия </a:t>
            </a:r>
            <a:r>
              <a:rPr lang="ru-RU" dirty="0"/>
              <a:t>от </a:t>
            </a:r>
            <a:r>
              <a:rPr lang="en-US" dirty="0"/>
              <a:t>C++</a:t>
            </a:r>
          </a:p>
          <a:p>
            <a:r>
              <a:rPr lang="ru-RU" dirty="0" smtClean="0"/>
              <a:t>Спецификация </a:t>
            </a:r>
            <a:r>
              <a:rPr lang="ru-RU" dirty="0"/>
              <a:t>шаблонов конкретным типом не поддерживается (но есть </a:t>
            </a:r>
            <a:r>
              <a:rPr lang="ru-RU" dirty="0" err="1"/>
              <a:t>where</a:t>
            </a:r>
            <a:r>
              <a:rPr lang="ru-RU" dirty="0"/>
              <a:t>)</a:t>
            </a:r>
          </a:p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143380"/>
            <a:ext cx="70675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ru-RU" dirty="0" smtClean="0"/>
              <a:t>Отличия </a:t>
            </a:r>
            <a:r>
              <a:rPr lang="ru-RU" dirty="0"/>
              <a:t>от </a:t>
            </a:r>
            <a:r>
              <a:rPr lang="en-US" dirty="0"/>
              <a:t>C++</a:t>
            </a:r>
          </a:p>
          <a:p>
            <a:r>
              <a:rPr lang="ru-RU" dirty="0" err="1" smtClean="0"/>
              <a:t>Параметризовать</a:t>
            </a:r>
            <a:r>
              <a:rPr lang="ru-RU" dirty="0" smtClean="0"/>
              <a:t> </a:t>
            </a:r>
            <a:r>
              <a:rPr lang="ru-RU" dirty="0"/>
              <a:t>шаблоны можно только типами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929066"/>
            <a:ext cx="49434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794</Words>
  <Application>Microsoft Office PowerPoint</Application>
  <PresentationFormat>Экран (4:3)</PresentationFormat>
  <Paragraphs>141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Тема Office</vt:lpstr>
      <vt:lpstr>Рефлексия типов, позднее связывание и программирование с использованием атрибутов</vt:lpstr>
      <vt:lpstr>Программа на сегодня </vt:lpstr>
      <vt:lpstr>Шаблонные типы (generics)</vt:lpstr>
      <vt:lpstr>Шаблонные типы (generics)</vt:lpstr>
      <vt:lpstr>Шаблонные типы (generics)</vt:lpstr>
      <vt:lpstr>Шаблонные типы (generics) </vt:lpstr>
      <vt:lpstr>Шаблонные типы (generics) 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REFLECTION</vt:lpstr>
      <vt:lpstr>Рефлексия (reflection)</vt:lpstr>
      <vt:lpstr>Рефлексия (reflection)</vt:lpstr>
      <vt:lpstr>Рефлексия (reflection)</vt:lpstr>
      <vt:lpstr>Рефлексия (reflection)</vt:lpstr>
      <vt:lpstr>Рефлексия (reflection)</vt:lpstr>
      <vt:lpstr>Рефлексия (reflection)</vt:lpstr>
      <vt:lpstr>Рефлексия (reflection)</vt:lpstr>
      <vt:lpstr>Рефлексия (reflection)</vt:lpstr>
      <vt:lpstr>System.Reflection.Emit</vt:lpstr>
      <vt:lpstr>АТРИБУТЫ</vt:lpstr>
      <vt:lpstr>Атрибуты (attributes)</vt:lpstr>
      <vt:lpstr>Атрибуты (attributes)</vt:lpstr>
      <vt:lpstr>Атрибуты (attributes)</vt:lpstr>
      <vt:lpstr>Атрибуты (attributes)</vt:lpstr>
      <vt:lpstr>Атрибуты (attributes)</vt:lpstr>
      <vt:lpstr>Атрибуты (attributes)</vt:lpstr>
      <vt:lpstr>Атрибуты (attributes)</vt:lpstr>
      <vt:lpstr>Атрибуты (attributes)</vt:lpstr>
      <vt:lpstr>Атрибуты (attributes)</vt:lpstr>
      <vt:lpstr>Атрибуты (attributes)</vt:lpstr>
      <vt:lpstr>До смешного доходит</vt:lpstr>
      <vt:lpstr>GC</vt:lpstr>
      <vt:lpstr>Сборщик мусора</vt:lpstr>
      <vt:lpstr>Сборщик мусора</vt:lpstr>
      <vt:lpstr>Сборщик мусора</vt:lpstr>
      <vt:lpstr>Сборщик мусора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Рефлексия типов, позднее связывание и программирование с использованием атрибутов</dc:title>
  <dc:creator>Alexander</dc:creator>
  <cp:lastModifiedBy>Alexander</cp:lastModifiedBy>
  <cp:revision>25</cp:revision>
  <dcterms:created xsi:type="dcterms:W3CDTF">2014-09-21T16:43:45Z</dcterms:created>
  <dcterms:modified xsi:type="dcterms:W3CDTF">2014-09-21T18:11:01Z</dcterms:modified>
</cp:coreProperties>
</file>