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68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  <p:sldId id="281" r:id="rId26"/>
    <p:sldId id="282" r:id="rId27"/>
    <p:sldId id="283" r:id="rId28"/>
    <p:sldId id="26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DE5C1D-6525-41BC-8A1B-AF918F24C85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9ABE93-036D-490B-84C7-05612BDF1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bb298736.aspx" TargetMode="External"/><Relationship Id="rId2" Type="http://schemas.openxmlformats.org/officeDocument/2006/relationships/hyperlink" Target="http://msdn.microsoft.com/ru-ru/library/bb342261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2%D0%B8%D0%BB%D1%8C%D1%8F%D0%BC%D1%81_(%D0%B8%D0%B7%D0%B4%D0%B0%D1%82%D0%B5%D0%BB%D1%8C%D1%81%D1%82%D0%B2%D0%BE)&amp;action=edit&amp;redlink=1" TargetMode="External"/><Relationship Id="rId2" Type="http://schemas.openxmlformats.org/officeDocument/2006/relationships/hyperlink" Target="http://ru.wikipedia.org/w/index.php?title=%D0%92%D0%B8%D0%BB%D1%8C%D1%8F%D0%BC%D1%81_(%D0%B8%D0%B7%D0%B4%D0%B0%D1%82%D0%B5%D0%BB%D1%8C%D1%81%D1%82%D0%B2%D0%BE)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ru-ru/library/system.collections.ienumerable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system.collections.ienumerable.aspx" TargetMode="External"/><Relationship Id="rId2" Type="http://schemas.openxmlformats.org/officeDocument/2006/relationships/hyperlink" Target="http://msdn.microsoft.com/ru-ru/library/9eekhta0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ru-ru/library/bb351562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ru-ru/library/system.xml.linq.xelement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LINQ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Language-Integrated </a:t>
            </a:r>
            <a:r>
              <a:rPr lang="en-US" sz="2800" dirty="0" smtClean="0"/>
              <a:t>Query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Лекция 1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Оператор </a:t>
            </a:r>
            <a:r>
              <a:rPr lang="ru-RU" dirty="0" err="1" smtClean="0"/>
              <a:t>foreach</a:t>
            </a:r>
            <a:r>
              <a:rPr lang="ru-RU" dirty="0" smtClean="0"/>
              <a:t> является также местом, где извлекаются результаты запроса. Например, в предыдущем запросе переменная итерации </a:t>
            </a:r>
            <a:r>
              <a:rPr lang="ru-RU" dirty="0" err="1" smtClean="0"/>
              <a:t>num</a:t>
            </a:r>
            <a:r>
              <a:rPr lang="ru-RU" dirty="0" smtClean="0"/>
              <a:t> содержит каждое (по очереди) значение в возвращаемой последовательности. </a:t>
            </a:r>
          </a:p>
          <a:p>
            <a:r>
              <a:rPr lang="ru-RU" dirty="0" smtClean="0"/>
              <a:t>Так как сама переменная запроса никогда не содержит результатов запроса, ее можно выполнять так часто, как необходимо. Например, если база данных непрерывно обновляется отдельным приложением. В приложении можно создать один запрос, получающий последние данные, и его можно выполнять повторно с некоторым интервалом для извлечения каждый раз разных результатов.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Принудительное немедленное выполнение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Запросы, выполняющие статистические функции над диапазоном исходных элементов, должны сначала выполнить итерацию этих элементов. Примерами таких запросов являются </a:t>
            </a:r>
            <a:r>
              <a:rPr lang="ru-RU" b="1" dirty="0" err="1" smtClean="0"/>
              <a:t>Count</a:t>
            </a:r>
            <a:r>
              <a:rPr lang="ru-RU" dirty="0" smtClean="0"/>
              <a:t>, </a:t>
            </a:r>
            <a:r>
              <a:rPr lang="ru-RU" b="1" dirty="0" err="1" smtClean="0"/>
              <a:t>Max</a:t>
            </a:r>
            <a:r>
              <a:rPr lang="ru-RU" dirty="0" smtClean="0"/>
              <a:t>, </a:t>
            </a:r>
            <a:r>
              <a:rPr lang="ru-RU" b="1" dirty="0" err="1" smtClean="0"/>
              <a:t>Average</a:t>
            </a:r>
            <a:r>
              <a:rPr lang="ru-RU" dirty="0" smtClean="0"/>
              <a:t> и </a:t>
            </a:r>
            <a:r>
              <a:rPr lang="ru-RU" b="1" dirty="0" err="1" smtClean="0"/>
              <a:t>First</a:t>
            </a:r>
            <a:r>
              <a:rPr lang="ru-RU" dirty="0" smtClean="0"/>
              <a:t>. Они выполняются без явного оператора </a:t>
            </a:r>
            <a:r>
              <a:rPr lang="ru-RU" dirty="0" err="1" smtClean="0"/>
              <a:t>foreach</a:t>
            </a:r>
            <a:r>
              <a:rPr lang="ru-RU" dirty="0" smtClean="0"/>
              <a:t>, поскольку сам запрос должен использовать </a:t>
            </a:r>
            <a:r>
              <a:rPr lang="ru-RU" dirty="0" err="1" smtClean="0"/>
              <a:t>foreach</a:t>
            </a:r>
            <a:r>
              <a:rPr lang="ru-RU" dirty="0" smtClean="0"/>
              <a:t> для возвращения результата. Обратите внимание, что такой тип запросов возвращает одиночное значение, а не коллекцию </a:t>
            </a:r>
            <a:r>
              <a:rPr lang="ru-RU" b="1" dirty="0" err="1" smtClean="0"/>
              <a:t>IEnumerable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Следующий запрос возвращает количество четных чисел в исходном массиве.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evenNumQuery</a:t>
            </a:r>
            <a:r>
              <a:rPr lang="en-US" sz="2800" dirty="0" smtClean="0"/>
              <a:t> =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from</a:t>
            </a:r>
            <a:r>
              <a:rPr lang="en-US" sz="2800" dirty="0" smtClean="0"/>
              <a:t> num </a:t>
            </a:r>
            <a:r>
              <a:rPr lang="en-US" sz="2800" dirty="0">
                <a:solidFill>
                  <a:schemeClr val="accent1"/>
                </a:solidFill>
              </a:rPr>
              <a:t>in</a:t>
            </a:r>
            <a:r>
              <a:rPr lang="en-US" sz="2800" dirty="0" smtClean="0"/>
              <a:t> numbers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where</a:t>
            </a:r>
            <a:r>
              <a:rPr lang="en-US" sz="2800" dirty="0" smtClean="0"/>
              <a:t> (num % 2) == 0 </a:t>
            </a:r>
            <a:r>
              <a:rPr lang="en-US" sz="2800" dirty="0">
                <a:solidFill>
                  <a:schemeClr val="accent1"/>
                </a:solidFill>
              </a:rPr>
              <a:t>select</a:t>
            </a:r>
            <a:r>
              <a:rPr lang="en-US" sz="2800" dirty="0" smtClean="0"/>
              <a:t> num; 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>
                <a:solidFill>
                  <a:schemeClr val="accent1"/>
                </a:solidFill>
              </a:rPr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evenNumCount</a:t>
            </a:r>
            <a:r>
              <a:rPr lang="en-US" sz="2800" dirty="0" smtClean="0"/>
              <a:t> = </a:t>
            </a:r>
            <a:r>
              <a:rPr lang="en-US" sz="2800" dirty="0" err="1" smtClean="0"/>
              <a:t>evenNumQuery.Count</a:t>
            </a:r>
            <a:r>
              <a:rPr lang="en-US" sz="2800" dirty="0" smtClean="0"/>
              <a:t>();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Чтобы принудительно вызвать немедленное выполнение любого запроса и кэшировать его результаты, можно вызвать метод </a:t>
            </a:r>
            <a:r>
              <a:rPr lang="ru-RU" sz="2800" dirty="0" err="1" smtClean="0">
                <a:hlinkClick r:id="rId2"/>
              </a:rPr>
              <a:t>ToList</a:t>
            </a:r>
            <a:r>
              <a:rPr lang="ru-RU" sz="2800" dirty="0" smtClean="0">
                <a:hlinkClick r:id="rId2"/>
              </a:rPr>
              <a:t>(</a:t>
            </a:r>
            <a:r>
              <a:rPr lang="ru-RU" sz="2800" dirty="0" err="1" smtClean="0">
                <a:hlinkClick r:id="rId2"/>
              </a:rPr>
              <a:t>Of</a:t>
            </a:r>
            <a:r>
              <a:rPr lang="ru-RU" sz="2800" dirty="0" smtClean="0">
                <a:hlinkClick r:id="rId2"/>
              </a:rPr>
              <a:t> </a:t>
            </a:r>
            <a:r>
              <a:rPr lang="ru-RU" sz="2800" dirty="0" err="1" smtClean="0">
                <a:hlinkClick r:id="rId2"/>
              </a:rPr>
              <a:t>TSource</a:t>
            </a:r>
            <a:r>
              <a:rPr lang="ru-RU" sz="2800" dirty="0" smtClean="0">
                <a:hlinkClick r:id="rId2"/>
              </a:rPr>
              <a:t>)</a:t>
            </a:r>
            <a:r>
              <a:rPr lang="ru-RU" sz="2800" dirty="0" smtClean="0"/>
              <a:t> или </a:t>
            </a:r>
            <a:r>
              <a:rPr lang="ru-RU" sz="2800" dirty="0" err="1" smtClean="0">
                <a:hlinkClick r:id="rId3"/>
              </a:rPr>
              <a:t>ToArray</a:t>
            </a:r>
            <a:r>
              <a:rPr lang="ru-RU" sz="2800" dirty="0" smtClean="0">
                <a:hlinkClick r:id="rId3"/>
              </a:rPr>
              <a:t>(</a:t>
            </a:r>
            <a:r>
              <a:rPr lang="ru-RU" sz="2800" dirty="0" err="1" smtClean="0">
                <a:hlinkClick r:id="rId3"/>
              </a:rPr>
              <a:t>Of</a:t>
            </a:r>
            <a:r>
              <a:rPr lang="ru-RU" sz="2800" dirty="0" smtClean="0">
                <a:hlinkClick r:id="rId3"/>
              </a:rPr>
              <a:t> </a:t>
            </a:r>
            <a:r>
              <a:rPr lang="ru-RU" sz="2800" dirty="0" err="1" smtClean="0">
                <a:hlinkClick r:id="rId3"/>
              </a:rPr>
              <a:t>TSource</a:t>
            </a:r>
            <a:r>
              <a:rPr lang="ru-RU" sz="2800" dirty="0" smtClean="0">
                <a:hlinkClick r:id="rId3"/>
              </a:rPr>
              <a:t>)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sz="2800" dirty="0" smtClean="0"/>
              <a:t>Можно также принудительно выполнить запрос, поместив цикл </a:t>
            </a:r>
            <a:r>
              <a:rPr lang="ru-RU" sz="2800" dirty="0" err="1" smtClean="0"/>
              <a:t>foreach</a:t>
            </a:r>
            <a:r>
              <a:rPr lang="ru-RU" sz="2800" dirty="0" smtClean="0"/>
              <a:t> сразу после выражения запроса. Однако вызов </a:t>
            </a:r>
            <a:r>
              <a:rPr lang="ru-RU" sz="2800" b="1" dirty="0" err="1" smtClean="0"/>
              <a:t>ToList</a:t>
            </a:r>
            <a:r>
              <a:rPr lang="ru-RU" sz="2800" dirty="0" smtClean="0"/>
              <a:t> или </a:t>
            </a:r>
            <a:r>
              <a:rPr lang="ru-RU" sz="2800" b="1" dirty="0" err="1" smtClean="0"/>
              <a:t>ToArray</a:t>
            </a:r>
            <a:r>
              <a:rPr lang="ru-RU" sz="2800" dirty="0" smtClean="0"/>
              <a:t> также кэширует все данные в одной коллекции объектов.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List&lt;</a:t>
            </a:r>
            <a:r>
              <a:rPr lang="en-US" dirty="0" err="1"/>
              <a:t>int</a:t>
            </a:r>
            <a:r>
              <a:rPr lang="en-US" dirty="0" smtClean="0"/>
              <a:t>&gt; numQuery2 =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num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numbers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(num % 2) == 0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>
                <a:solidFill>
                  <a:srgbClr val="0070C0"/>
                </a:solidFill>
              </a:rPr>
              <a:t>select</a:t>
            </a:r>
            <a:r>
              <a:rPr lang="en-US" dirty="0" smtClean="0"/>
              <a:t> num).</a:t>
            </a:r>
            <a:r>
              <a:rPr lang="en-US" dirty="0" err="1" smtClean="0"/>
              <a:t>ToList</a:t>
            </a:r>
            <a:r>
              <a:rPr lang="en-US" dirty="0" smtClean="0"/>
              <a:t>(); 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ru-RU" dirty="0" smtClean="0">
                <a:solidFill>
                  <a:srgbClr val="00B050"/>
                </a:solidFill>
              </a:rPr>
              <a:t>или так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>
                <a:solidFill>
                  <a:srgbClr val="00B050"/>
                </a:solidFill>
              </a:rPr>
              <a:t>numQuery3 </a:t>
            </a:r>
            <a:r>
              <a:rPr lang="ru-RU" dirty="0" smtClean="0">
                <a:solidFill>
                  <a:srgbClr val="00B050"/>
                </a:solidFill>
              </a:rPr>
              <a:t>как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[]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err="1">
                <a:solidFill>
                  <a:srgbClr val="0070C0"/>
                </a:solidFill>
              </a:rPr>
              <a:t>var</a:t>
            </a:r>
            <a:r>
              <a:rPr lang="en-US" dirty="0" smtClean="0"/>
              <a:t> numQuery3 =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dirty="0" smtClean="0"/>
              <a:t>num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numbers    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(num % 2) == 0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>
                <a:solidFill>
                  <a:srgbClr val="0070C0"/>
                </a:solidFill>
              </a:rPr>
              <a:t>select</a:t>
            </a:r>
            <a:r>
              <a:rPr lang="en-US" dirty="0" smtClean="0"/>
              <a:t> num).</a:t>
            </a:r>
            <a:r>
              <a:rPr lang="en-US" dirty="0" err="1" smtClean="0"/>
              <a:t>ToArray</a:t>
            </a:r>
            <a:r>
              <a:rPr lang="en-US" dirty="0" smtClean="0"/>
              <a:t>();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Основные операции запросов LINQ (C#)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первую очередь в запросе LINQ нужно указать источник данных. В C#, как и в большинстве языков программирования, переменная должна быть объявлена до ее использования.</a:t>
            </a:r>
          </a:p>
          <a:p>
            <a:r>
              <a:rPr lang="ru-RU" dirty="0" smtClean="0"/>
              <a:t> В запросе LINQ первым идет предложение </a:t>
            </a:r>
            <a:r>
              <a:rPr lang="ru-RU" dirty="0" err="1" smtClean="0"/>
              <a:t>from</a:t>
            </a:r>
            <a:r>
              <a:rPr lang="ru-RU" dirty="0" smtClean="0"/>
              <a:t> для указания источника данных (</a:t>
            </a:r>
            <a:r>
              <a:rPr lang="ru-RU" dirty="0" err="1" smtClean="0"/>
              <a:t>customers</a:t>
            </a:r>
            <a:r>
              <a:rPr lang="ru-RU" dirty="0" smtClean="0"/>
              <a:t>) и переменная диапазона (</a:t>
            </a:r>
            <a:r>
              <a:rPr lang="ru-RU" dirty="0" err="1" smtClean="0"/>
              <a:t>cust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en-US" dirty="0" err="1">
                <a:solidFill>
                  <a:srgbClr val="0070C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queryAllCustomers</a:t>
            </a:r>
            <a:r>
              <a:rPr lang="en-US" dirty="0" smtClean="0"/>
              <a:t> =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customers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select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Переменная диапазона схожа с переменной итерации в цикле </a:t>
            </a:r>
            <a:r>
              <a:rPr lang="ru-RU" dirty="0" err="1" smtClean="0"/>
              <a:t>foreach</a:t>
            </a:r>
            <a:r>
              <a:rPr lang="ru-RU" dirty="0" smtClean="0"/>
              <a:t> за исключением того, что в выражении запроса не происходит фактической итерации.</a:t>
            </a:r>
          </a:p>
          <a:p>
            <a:r>
              <a:rPr lang="ru-RU" dirty="0" smtClean="0"/>
              <a:t> При выполнении запроса переменная диапазона будет использоваться как ссылка на каждый последующий элемент в </a:t>
            </a:r>
            <a:r>
              <a:rPr lang="ru-RU" dirty="0" err="1" smtClean="0"/>
              <a:t>customers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Поскольку компилятор может определить тип </a:t>
            </a:r>
            <a:r>
              <a:rPr lang="ru-RU" dirty="0" err="1" smtClean="0"/>
              <a:t>cust</a:t>
            </a:r>
            <a:r>
              <a:rPr lang="ru-RU" dirty="0" smtClean="0"/>
              <a:t>, нет необходимости указывать его в явном виде. Дополнительные переменные диапазона могут быть введены предложением </a:t>
            </a:r>
            <a:r>
              <a:rPr lang="ru-RU" dirty="0" err="1" smtClean="0">
                <a:solidFill>
                  <a:srgbClr val="0070C0"/>
                </a:solidFill>
              </a:rPr>
              <a:t>let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выражении запроса иногда полезно сохранить результат выполнения какой-то составной части выражения, чтобы использовать его в последующих предложениях. </a:t>
            </a:r>
          </a:p>
          <a:p>
            <a:r>
              <a:rPr lang="ru-RU" dirty="0" smtClean="0"/>
              <a:t>Это можно выполнить с помощью ключевого слова </a:t>
            </a:r>
            <a:r>
              <a:rPr lang="ru-RU" dirty="0" err="1" smtClean="0"/>
              <a:t>let</a:t>
            </a:r>
            <a:r>
              <a:rPr lang="ru-RU" dirty="0" smtClean="0"/>
              <a:t>, создающего новую переменную диапазона и инициализирующего ее результатом предоставленного выражения. </a:t>
            </a:r>
          </a:p>
          <a:p>
            <a:r>
              <a:rPr lang="ru-RU" dirty="0" smtClean="0"/>
              <a:t>После инициализации значением переменная диапазона не может использоваться для хранения другого значения. Однако, если в переменной диапазона хранится запрашиваемый тип, то его можно запросить.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ru-RU" dirty="0" smtClean="0"/>
              <a:t>Фильтрация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Возможно, наиболее распространенной операцией запроса является применение фильтра в виде логического выражения.</a:t>
            </a:r>
          </a:p>
          <a:p>
            <a:r>
              <a:rPr lang="ru-RU" dirty="0" smtClean="0"/>
              <a:t> Фильтр приводит к возвращению запросом только тех элементов, для которых выражение является истинным. Результат создается с помощью предложения </a:t>
            </a:r>
            <a:r>
              <a:rPr lang="ru-RU" dirty="0" err="1" smtClean="0"/>
              <a:t>where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Фильтр фактически указывает элементы для исключения из исходной последовательности. В следующем примере возвращаются только </a:t>
            </a:r>
            <a:r>
              <a:rPr lang="ru-RU" dirty="0" err="1" smtClean="0"/>
              <a:t>customers</a:t>
            </a:r>
            <a:r>
              <a:rPr lang="ru-RU" dirty="0" smtClean="0"/>
              <a:t>, находящиеся в Лондоне. </a:t>
            </a:r>
          </a:p>
          <a:p>
            <a:pPr>
              <a:buNone/>
            </a:pPr>
            <a:r>
              <a:rPr lang="en-US" dirty="0" err="1">
                <a:solidFill>
                  <a:srgbClr val="0070C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queryLondonCustomers</a:t>
            </a:r>
            <a:r>
              <a:rPr lang="en-US" dirty="0" smtClean="0"/>
              <a:t> =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customers </a:t>
            </a:r>
            <a:r>
              <a:rPr lang="en-US" dirty="0"/>
              <a:t>where</a:t>
            </a:r>
            <a:r>
              <a:rPr lang="en-US" dirty="0" smtClean="0"/>
              <a:t> </a:t>
            </a:r>
            <a:r>
              <a:rPr lang="en-US" dirty="0" err="1" smtClean="0"/>
              <a:t>cust.City</a:t>
            </a:r>
            <a:r>
              <a:rPr lang="en-US" dirty="0" smtClean="0"/>
              <a:t> == </a:t>
            </a:r>
            <a:r>
              <a:rPr lang="en-US" dirty="0"/>
              <a:t>"</a:t>
            </a:r>
            <a:r>
              <a:rPr lang="en-US" dirty="0" smtClean="0"/>
              <a:t>London«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>Для применения нужного числа выражений фильтра в предложении </a:t>
            </a:r>
            <a:r>
              <a:rPr lang="ru-RU" dirty="0" err="1" smtClean="0"/>
              <a:t>where</a:t>
            </a:r>
            <a:r>
              <a:rPr lang="ru-RU" dirty="0" smtClean="0"/>
              <a:t> можно использовать знакомые логические операторы C# AND и OR. </a:t>
            </a:r>
          </a:p>
          <a:p>
            <a:r>
              <a:rPr lang="ru-RU" dirty="0" smtClean="0"/>
              <a:t>Например, для получения только заказчиков из Лондона AND с именем </a:t>
            </a:r>
            <a:r>
              <a:rPr lang="ru-RU" dirty="0" err="1" smtClean="0"/>
              <a:t>Devon</a:t>
            </a:r>
            <a:r>
              <a:rPr lang="ru-RU" dirty="0" smtClean="0"/>
              <a:t> следует написать следующий код. </a:t>
            </a:r>
          </a:p>
          <a:p>
            <a:r>
              <a:rPr lang="en-US" dirty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 smtClean="0"/>
              <a:t>cust.City</a:t>
            </a:r>
            <a:r>
              <a:rPr lang="en-US" dirty="0" smtClean="0"/>
              <a:t>==</a:t>
            </a:r>
            <a:r>
              <a:rPr lang="en-US" dirty="0"/>
              <a:t>"London"</a:t>
            </a:r>
            <a:r>
              <a:rPr lang="en-US" dirty="0" smtClean="0"/>
              <a:t> &amp;&amp; </a:t>
            </a:r>
            <a:r>
              <a:rPr lang="en-US" dirty="0" err="1" smtClean="0"/>
              <a:t>cust.Name</a:t>
            </a:r>
            <a:r>
              <a:rPr lang="en-US" dirty="0" smtClean="0"/>
              <a:t> == </a:t>
            </a:r>
            <a:r>
              <a:rPr lang="en-US" dirty="0"/>
              <a:t>"</a:t>
            </a:r>
            <a:r>
              <a:rPr lang="en-US" dirty="0" smtClean="0"/>
              <a:t>Devon”</a:t>
            </a:r>
            <a:endParaRPr lang="ru-RU" dirty="0" smtClean="0"/>
          </a:p>
          <a:p>
            <a:r>
              <a:rPr lang="ru-RU" dirty="0" smtClean="0"/>
              <a:t>Для получения заказчиков из Лондона или Парижа следует написать следующий код.</a:t>
            </a:r>
          </a:p>
          <a:p>
            <a:r>
              <a:rPr lang="en-US" dirty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 smtClean="0"/>
              <a:t>cust.City</a:t>
            </a:r>
            <a:r>
              <a:rPr lang="en-US" dirty="0" smtClean="0"/>
              <a:t> == </a:t>
            </a:r>
            <a:r>
              <a:rPr lang="en-US" dirty="0"/>
              <a:t>"London"</a:t>
            </a:r>
            <a:r>
              <a:rPr lang="en-US" dirty="0" smtClean="0"/>
              <a:t> || </a:t>
            </a:r>
            <a:r>
              <a:rPr lang="en-US" dirty="0" err="1" smtClean="0"/>
              <a:t>cust.City</a:t>
            </a:r>
            <a:r>
              <a:rPr lang="en-US" dirty="0" smtClean="0"/>
              <a:t> == </a:t>
            </a:r>
            <a:r>
              <a:rPr lang="en-US" dirty="0"/>
              <a:t>"Paris"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Часто целесообразно отсортировать возвращенные данные. Предложение </a:t>
            </a:r>
            <a:r>
              <a:rPr lang="ru-RU" dirty="0" err="1" smtClean="0"/>
              <a:t>orderby</a:t>
            </a:r>
            <a:r>
              <a:rPr lang="ru-RU" dirty="0" smtClean="0"/>
              <a:t> сортирует элементы возвращаемой последовательности в зависимости от компаратора по умолчанию для сортируемого типа. Например, следующий запрос может быть расширен для сортировки результатов на основе свойства </a:t>
            </a:r>
            <a:r>
              <a:rPr lang="ru-RU" dirty="0" err="1" smtClean="0"/>
              <a:t>Name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Поскольку </a:t>
            </a:r>
            <a:r>
              <a:rPr lang="ru-RU" dirty="0" err="1" smtClean="0"/>
              <a:t>Name</a:t>
            </a:r>
            <a:r>
              <a:rPr lang="ru-RU" dirty="0" smtClean="0"/>
              <a:t> является строкой, сравнение по умолчанию выполняется в алфавитном порядке от А до 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LINQ— это набор появившихся в </a:t>
            </a:r>
            <a:r>
              <a:rPr lang="ru-RU" dirty="0" err="1" smtClean="0"/>
              <a:t>Visual</a:t>
            </a:r>
            <a:r>
              <a:rPr lang="ru-RU" dirty="0" smtClean="0"/>
              <a:t> </a:t>
            </a:r>
            <a:r>
              <a:rPr lang="ru-RU" dirty="0" err="1" smtClean="0"/>
              <a:t>Studio</a:t>
            </a:r>
            <a:r>
              <a:rPr lang="ru-RU" dirty="0" smtClean="0"/>
              <a:t> 2008 функций, который значительно расширяет возможности синтаксиса языков </a:t>
            </a:r>
            <a:r>
              <a:rPr lang="ru-RU" dirty="0" smtClean="0"/>
              <a:t>C#.</a:t>
            </a:r>
            <a:endParaRPr lang="en-US" dirty="0" smtClean="0"/>
          </a:p>
          <a:p>
            <a:r>
              <a:rPr lang="ru-RU" dirty="0" smtClean="0"/>
              <a:t> LINQ предоставляет стандартные, простые в изучении шаблоны для запроса и изменения данных и технологии, которые могут быть расширены для поддержки практически любого типа источника </a:t>
            </a:r>
            <a:r>
              <a:rPr lang="ru-RU" dirty="0" smtClean="0"/>
              <a:t>данных.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состав </a:t>
            </a:r>
            <a:r>
              <a:rPr lang="ru-RU" dirty="0" err="1" smtClean="0"/>
              <a:t>Visual</a:t>
            </a:r>
            <a:r>
              <a:rPr lang="ru-RU" dirty="0" smtClean="0"/>
              <a:t> </a:t>
            </a:r>
            <a:r>
              <a:rPr lang="ru-RU" dirty="0" err="1" smtClean="0"/>
              <a:t>Studio</a:t>
            </a:r>
            <a:r>
              <a:rPr lang="ru-RU" dirty="0" smtClean="0"/>
              <a:t> входят сборки поставщиков LINQ для использования LINQ с коллекциями .NET </a:t>
            </a:r>
            <a:r>
              <a:rPr lang="ru-RU" dirty="0" err="1" smtClean="0"/>
              <a:t>Framework</a:t>
            </a:r>
            <a:r>
              <a:rPr lang="ru-RU" dirty="0" smtClean="0"/>
              <a:t>, базами данных SQL </a:t>
            </a:r>
            <a:r>
              <a:rPr lang="ru-RU" dirty="0" err="1" smtClean="0"/>
              <a:t>Server</a:t>
            </a:r>
            <a:r>
              <a:rPr lang="ru-RU" dirty="0" smtClean="0"/>
              <a:t>, наборами данных ADO.NET и XML-документами.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solidFill>
                  <a:srgbClr val="0070C0"/>
                </a:solidFill>
              </a:rPr>
              <a:t>var</a:t>
            </a:r>
            <a:r>
              <a:rPr lang="en-US" dirty="0" smtClean="0"/>
              <a:t> queryLondonCustomers3 =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customers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cust.City</a:t>
            </a:r>
            <a:r>
              <a:rPr lang="en-US" dirty="0" smtClean="0"/>
              <a:t> == </a:t>
            </a:r>
            <a:r>
              <a:rPr lang="en-US" dirty="0"/>
              <a:t>"London"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orderby</a:t>
            </a:r>
            <a:r>
              <a:rPr lang="en-US" dirty="0" smtClean="0"/>
              <a:t> </a:t>
            </a:r>
            <a:r>
              <a:rPr lang="en-US" dirty="0" err="1" smtClean="0"/>
              <a:t>cust.Name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ascending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select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упорядочения результатов в обратном порядке от Я до А используется предложение </a:t>
            </a:r>
            <a:r>
              <a:rPr lang="ru-RU" dirty="0" err="1" smtClean="0"/>
              <a:t>orderby</a:t>
            </a:r>
            <a:r>
              <a:rPr lang="ru-RU" dirty="0" smtClean="0"/>
              <a:t>…</a:t>
            </a:r>
            <a:r>
              <a:rPr lang="ru-RU" dirty="0" err="1" smtClean="0"/>
              <a:t>descending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Группировка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Предложение </a:t>
            </a:r>
            <a:r>
              <a:rPr lang="ru-RU" dirty="0" err="1" smtClean="0"/>
              <a:t>group</a:t>
            </a:r>
            <a:r>
              <a:rPr lang="ru-RU" dirty="0" smtClean="0"/>
              <a:t> позволяет группировать результаты на основе указанного ключа.</a:t>
            </a:r>
          </a:p>
          <a:p>
            <a:r>
              <a:rPr lang="ru-RU" dirty="0" smtClean="0"/>
              <a:t> Например, можно указать, что результаты должны быть сгруппированы по </a:t>
            </a:r>
            <a:r>
              <a:rPr lang="ru-RU" dirty="0" err="1" smtClean="0"/>
              <a:t>City</a:t>
            </a:r>
            <a:r>
              <a:rPr lang="ru-RU" dirty="0" smtClean="0"/>
              <a:t> так, чтобы все заказчики из Лондона или Парижа оказались в отдельных группах. </a:t>
            </a:r>
          </a:p>
          <a:p>
            <a:r>
              <a:rPr lang="ru-RU" dirty="0" smtClean="0"/>
              <a:t>В этом случае ключом является </a:t>
            </a:r>
            <a:r>
              <a:rPr lang="ru-RU" dirty="0" err="1" smtClean="0"/>
              <a:t>cust.City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queryCustomersByCity</a:t>
            </a:r>
            <a:r>
              <a:rPr lang="en-US" dirty="0">
                <a:solidFill>
                  <a:srgbClr val="00B050"/>
                </a:solidFill>
              </a:rPr>
              <a:t> is an </a:t>
            </a:r>
            <a:r>
              <a:rPr lang="en-US" dirty="0" err="1">
                <a:solidFill>
                  <a:srgbClr val="00B050"/>
                </a:solidFill>
              </a:rPr>
              <a:t>IEnumerable</a:t>
            </a:r>
            <a:r>
              <a:rPr lang="en-US" dirty="0">
                <a:solidFill>
                  <a:srgbClr val="00B050"/>
                </a:solidFill>
              </a:rPr>
              <a:t>&lt;</a:t>
            </a:r>
            <a:r>
              <a:rPr lang="en-US" dirty="0" err="1">
                <a:solidFill>
                  <a:srgbClr val="00B050"/>
                </a:solidFill>
              </a:rPr>
              <a:t>IGrouping</a:t>
            </a:r>
            <a:r>
              <a:rPr lang="en-US" dirty="0">
                <a:solidFill>
                  <a:srgbClr val="00B050"/>
                </a:solidFill>
              </a:rPr>
              <a:t>&lt;string, Customer</a:t>
            </a:r>
            <a:r>
              <a:rPr lang="en-US" dirty="0" smtClean="0">
                <a:solidFill>
                  <a:srgbClr val="00B050"/>
                </a:solidFill>
              </a:rPr>
              <a:t>&gt;&gt;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queryCustomersByCity</a:t>
            </a:r>
            <a:r>
              <a:rPr lang="en-US" dirty="0" smtClean="0"/>
              <a:t> =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customers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group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by</a:t>
            </a:r>
            <a:r>
              <a:rPr lang="en-US" dirty="0" smtClean="0"/>
              <a:t> </a:t>
            </a:r>
            <a:r>
              <a:rPr lang="en-US" dirty="0" err="1" smtClean="0"/>
              <a:t>cust.City</a:t>
            </a:r>
            <a:r>
              <a:rPr lang="en-US" dirty="0" smtClean="0"/>
              <a:t>; 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customerGroup</a:t>
            </a:r>
            <a:r>
              <a:rPr lang="en-US" dirty="0">
                <a:solidFill>
                  <a:srgbClr val="00B050"/>
                </a:solidFill>
              </a:rPr>
              <a:t> is an </a:t>
            </a:r>
            <a:r>
              <a:rPr lang="en-US" dirty="0" err="1">
                <a:solidFill>
                  <a:srgbClr val="00B050"/>
                </a:solidFill>
              </a:rPr>
              <a:t>IGrouping</a:t>
            </a:r>
            <a:r>
              <a:rPr lang="en-US" dirty="0">
                <a:solidFill>
                  <a:srgbClr val="00B050"/>
                </a:solidFill>
              </a:rPr>
              <a:t>&lt;string, Customer</a:t>
            </a:r>
            <a:r>
              <a:rPr lang="en-US" dirty="0" smtClean="0">
                <a:solidFill>
                  <a:srgbClr val="00B050"/>
                </a:solidFill>
              </a:rPr>
              <a:t>&gt;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foreach</a:t>
            </a:r>
            <a:r>
              <a:rPr lang="en-US" dirty="0" smtClean="0"/>
              <a:t> (</a:t>
            </a:r>
            <a:r>
              <a:rPr lang="en-US" dirty="0" err="1">
                <a:solidFill>
                  <a:srgbClr val="0070C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customerGroup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 err="1" smtClean="0"/>
              <a:t>queryCustomersByCity</a:t>
            </a:r>
            <a:r>
              <a:rPr lang="en-US" dirty="0" smtClean="0"/>
              <a:t>)  {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 err="1" smtClean="0"/>
              <a:t>customerGroup.Key</a:t>
            </a:r>
            <a:r>
              <a:rPr lang="en-US" dirty="0" smtClean="0"/>
              <a:t>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foreach</a:t>
            </a:r>
            <a:r>
              <a:rPr lang="en-US" dirty="0" smtClean="0"/>
              <a:t> (Customer </a:t>
            </a:r>
            <a:r>
              <a:rPr lang="en-US" dirty="0" err="1" smtClean="0"/>
              <a:t>customer</a:t>
            </a:r>
            <a:r>
              <a:rPr lang="en-US" dirty="0" smtClean="0"/>
              <a:t> </a:t>
            </a:r>
            <a:r>
              <a:rPr lang="en-US" dirty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customerGroup</a:t>
            </a:r>
            <a:r>
              <a:rPr lang="en-US" dirty="0" smtClean="0"/>
              <a:t>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{      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Console.WriteLine</a:t>
            </a:r>
            <a:r>
              <a:rPr lang="ru-RU" dirty="0" smtClean="0"/>
              <a:t>(</a:t>
            </a:r>
            <a:r>
              <a:rPr lang="ru-RU" dirty="0"/>
              <a:t>"    {0}"</a:t>
            </a:r>
            <a:r>
              <a:rPr lang="ru-RU" dirty="0" smtClean="0"/>
              <a:t>, </a:t>
            </a:r>
            <a:r>
              <a:rPr lang="ru-RU" dirty="0" err="1" smtClean="0"/>
              <a:t>customer.Name</a:t>
            </a:r>
            <a:r>
              <a:rPr lang="ru-RU" dirty="0" smtClean="0"/>
              <a:t>); </a:t>
            </a:r>
          </a:p>
          <a:p>
            <a:pPr>
              <a:buNone/>
            </a:pPr>
            <a:r>
              <a:rPr lang="ru-RU" dirty="0" smtClean="0"/>
              <a:t>     }  }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Когда запрос завершается предложением </a:t>
            </a:r>
            <a:r>
              <a:rPr lang="ru-RU" dirty="0" err="1" smtClean="0"/>
              <a:t>group</a:t>
            </a:r>
            <a:r>
              <a:rPr lang="ru-RU" dirty="0" smtClean="0"/>
              <a:t>, результаты представляются в виде списка из списков. Каждый элемент в списке является объектом, имеющим член </a:t>
            </a:r>
            <a:r>
              <a:rPr lang="ru-RU" dirty="0" err="1" smtClean="0"/>
              <a:t>Key</a:t>
            </a:r>
            <a:r>
              <a:rPr lang="ru-RU" dirty="0" smtClean="0"/>
              <a:t> и список элементов, сгруппированных по этому ключу. </a:t>
            </a:r>
          </a:p>
          <a:p>
            <a:r>
              <a:rPr lang="ru-RU" dirty="0" smtClean="0"/>
              <a:t>При итерации запроса, создающего последовательность групп, необходимо использовать вложенный цикл </a:t>
            </a:r>
            <a:r>
              <a:rPr lang="ru-RU" dirty="0" err="1" smtClean="0"/>
              <a:t>foreach</a:t>
            </a:r>
            <a:r>
              <a:rPr lang="ru-RU" dirty="0" smtClean="0"/>
              <a:t>. Внешний цикл выполняет итерацию каждой группы, а внутренний цикл — итерацию членов каждой группы. </a:t>
            </a:r>
          </a:p>
          <a:p>
            <a:r>
              <a:rPr lang="ru-RU" dirty="0" smtClean="0"/>
              <a:t>Если необходимо ссылаться на результаты операции группировки, можно использовать ключевое слово </a:t>
            </a:r>
            <a:r>
              <a:rPr lang="ru-RU" dirty="0" err="1" smtClean="0"/>
              <a:t>into</a:t>
            </a:r>
            <a:r>
              <a:rPr lang="ru-RU" dirty="0" smtClean="0"/>
              <a:t> для создания идентификатора, который можно будет запрашивать. Следующий запрос возвращает только те группы, которые содержат более двух заказчиков.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custQuery</a:t>
            </a:r>
            <a:r>
              <a:rPr lang="en-US" dirty="0">
                <a:solidFill>
                  <a:srgbClr val="00B050"/>
                </a:solidFill>
              </a:rPr>
              <a:t> is an </a:t>
            </a:r>
            <a:r>
              <a:rPr lang="en-US" dirty="0" err="1">
                <a:solidFill>
                  <a:srgbClr val="00B050"/>
                </a:solidFill>
              </a:rPr>
              <a:t>IEnumerable</a:t>
            </a:r>
            <a:r>
              <a:rPr lang="en-US" dirty="0">
                <a:solidFill>
                  <a:srgbClr val="00B050"/>
                </a:solidFill>
              </a:rPr>
              <a:t>&lt;</a:t>
            </a:r>
            <a:r>
              <a:rPr lang="en-US" dirty="0" err="1">
                <a:solidFill>
                  <a:srgbClr val="00B050"/>
                </a:solidFill>
              </a:rPr>
              <a:t>IGrouping</a:t>
            </a:r>
            <a:r>
              <a:rPr lang="en-US" dirty="0">
                <a:solidFill>
                  <a:srgbClr val="00B050"/>
                </a:solidFill>
              </a:rPr>
              <a:t>&lt;string, Customer</a:t>
            </a:r>
            <a:r>
              <a:rPr lang="en-US" dirty="0" smtClean="0">
                <a:solidFill>
                  <a:srgbClr val="00B050"/>
                </a:solidFill>
              </a:rPr>
              <a:t>&gt;&gt;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custQuery</a:t>
            </a:r>
            <a:r>
              <a:rPr lang="en-US" dirty="0" smtClean="0"/>
              <a:t> = </a:t>
            </a: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customers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group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by</a:t>
            </a:r>
            <a:r>
              <a:rPr lang="en-US" dirty="0" smtClean="0"/>
              <a:t> </a:t>
            </a:r>
            <a:r>
              <a:rPr lang="en-US" dirty="0" err="1" smtClean="0"/>
              <a:t>cust.City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into</a:t>
            </a:r>
            <a:r>
              <a:rPr lang="en-US" dirty="0" smtClean="0"/>
              <a:t> </a:t>
            </a:r>
            <a:r>
              <a:rPr lang="en-US" dirty="0" err="1" smtClean="0"/>
              <a:t>custGroup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 smtClean="0"/>
              <a:t>custGroup.Count</a:t>
            </a:r>
            <a:r>
              <a:rPr lang="en-US" dirty="0" smtClean="0"/>
              <a:t>() &gt; 2 </a:t>
            </a:r>
            <a:endParaRPr lang="ru-RU" dirty="0" smtClean="0"/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orderby</a:t>
            </a:r>
            <a:r>
              <a:rPr lang="en-US" dirty="0" smtClean="0"/>
              <a:t> </a:t>
            </a:r>
            <a:r>
              <a:rPr lang="en-US" dirty="0" err="1" smtClean="0"/>
              <a:t>custGroup.Key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 err="1" smtClean="0"/>
              <a:t>custGroup</a:t>
            </a:r>
            <a:r>
              <a:rPr lang="en-US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Соединение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Операции соединения создают связи между последовательностями, неявно смоделированными в источниках данных. Например, можно выполнить соединение для поиска всех клиентов и распространителей, которые находятся в одном месте.</a:t>
            </a:r>
          </a:p>
          <a:p>
            <a:r>
              <a:rPr lang="ru-RU" dirty="0" smtClean="0"/>
              <a:t> В LINQ предложение </a:t>
            </a:r>
            <a:r>
              <a:rPr lang="ru-RU" dirty="0" err="1" smtClean="0"/>
              <a:t>join</a:t>
            </a:r>
            <a:r>
              <a:rPr lang="ru-RU" dirty="0" smtClean="0"/>
              <a:t> всегда работает с коллекциями объектов, а не непосредственно с таблицами базы данных. </a:t>
            </a:r>
          </a:p>
          <a:p>
            <a:pPr>
              <a:buNone/>
            </a:pPr>
            <a:r>
              <a:rPr lang="en-US" dirty="0" err="1">
                <a:solidFill>
                  <a:srgbClr val="0070C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innerJoinQuery</a:t>
            </a:r>
            <a:r>
              <a:rPr lang="en-US" dirty="0" smtClean="0"/>
              <a:t> = </a:t>
            </a: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cust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customers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join</a:t>
            </a:r>
            <a:r>
              <a:rPr lang="en-US" dirty="0" smtClean="0"/>
              <a:t> dist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distributors </a:t>
            </a:r>
            <a:r>
              <a:rPr lang="en-US" dirty="0">
                <a:solidFill>
                  <a:srgbClr val="0070C0"/>
                </a:solidFill>
              </a:rPr>
              <a:t>on</a:t>
            </a:r>
            <a:r>
              <a:rPr lang="en-US" dirty="0" smtClean="0"/>
              <a:t> </a:t>
            </a:r>
            <a:r>
              <a:rPr lang="en-US" dirty="0" err="1" smtClean="0"/>
              <a:t>cust.City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 </a:t>
            </a:r>
            <a:r>
              <a:rPr lang="en-US" dirty="0" err="1" smtClean="0"/>
              <a:t>dist.City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select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new</a:t>
            </a:r>
            <a:r>
              <a:rPr lang="en-US" dirty="0" smtClean="0"/>
              <a:t> { </a:t>
            </a:r>
            <a:r>
              <a:rPr lang="en-US" dirty="0" err="1" smtClean="0"/>
              <a:t>CustomerName</a:t>
            </a:r>
            <a:r>
              <a:rPr lang="en-US" dirty="0" smtClean="0"/>
              <a:t> = </a:t>
            </a:r>
            <a:r>
              <a:rPr lang="en-US" dirty="0" err="1" smtClean="0"/>
              <a:t>cust.Name</a:t>
            </a:r>
            <a:r>
              <a:rPr lang="en-US" dirty="0" smtClean="0"/>
              <a:t>, </a:t>
            </a:r>
            <a:r>
              <a:rPr lang="en-US" dirty="0" err="1" smtClean="0"/>
              <a:t>DistributorName</a:t>
            </a:r>
            <a:r>
              <a:rPr lang="en-US" dirty="0" smtClean="0"/>
              <a:t> = </a:t>
            </a:r>
            <a:r>
              <a:rPr lang="en-US" dirty="0" err="1" smtClean="0"/>
              <a:t>dist.Name</a:t>
            </a:r>
            <a:r>
              <a:rPr lang="en-US" dirty="0" smtClean="0"/>
              <a:t> };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(проецирование)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901014" cy="48463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Предложение </a:t>
            </a:r>
            <a:r>
              <a:rPr lang="ru-RU" sz="2400" dirty="0" err="1" smtClean="0"/>
              <a:t>select</a:t>
            </a:r>
            <a:r>
              <a:rPr lang="ru-RU" sz="2400" dirty="0" smtClean="0"/>
              <a:t> создает результаты запроса и задает форму или тип каждого возвращаемого элемента. </a:t>
            </a:r>
          </a:p>
          <a:p>
            <a:r>
              <a:rPr lang="ru-RU" sz="2400" dirty="0" smtClean="0"/>
              <a:t>Например, можно указать, будут ли результаты состоять из полных объектов </a:t>
            </a:r>
            <a:r>
              <a:rPr lang="ru-RU" sz="2400" dirty="0" err="1" smtClean="0"/>
              <a:t>Customer</a:t>
            </a:r>
            <a:r>
              <a:rPr lang="ru-RU" sz="2400" dirty="0" smtClean="0"/>
              <a:t>, только из одного члена, подмножества членов или некоторых совершенно других типов, на основе вычислений или создания новых объектов.</a:t>
            </a:r>
          </a:p>
          <a:p>
            <a:r>
              <a:rPr lang="ru-RU" sz="2400" dirty="0" smtClean="0"/>
              <a:t> Когда предложение </a:t>
            </a:r>
            <a:r>
              <a:rPr lang="ru-RU" sz="2400" dirty="0" err="1" smtClean="0"/>
              <a:t>select</a:t>
            </a:r>
            <a:r>
              <a:rPr lang="ru-RU" sz="2400" dirty="0" smtClean="0"/>
              <a:t> создает что-либо отличное от копии исходного элемента, операция называется проекцией. Использование проекций для преобразования данных является мощной возможностью выражений запросов LINQ.</a:t>
            </a: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class</a:t>
            </a:r>
            <a:r>
              <a:rPr lang="en-US" dirty="0" smtClean="0"/>
              <a:t> SelectSample1 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static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void</a:t>
            </a:r>
            <a:r>
              <a:rPr lang="en-US" dirty="0" smtClean="0"/>
              <a:t> Main() {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Create the data </a:t>
            </a:r>
            <a:r>
              <a:rPr lang="en-US" dirty="0" smtClean="0">
                <a:solidFill>
                  <a:srgbClr val="00B050"/>
                </a:solidFill>
              </a:rPr>
              <a:t>source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List&lt;</a:t>
            </a:r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 smtClean="0"/>
              <a:t>&gt; Scores = </a:t>
            </a:r>
            <a:r>
              <a:rPr lang="en-US" dirty="0">
                <a:solidFill>
                  <a:srgbClr val="0070C0"/>
                </a:solidFill>
              </a:rPr>
              <a:t>new</a:t>
            </a:r>
            <a:r>
              <a:rPr lang="en-US" dirty="0" smtClean="0"/>
              <a:t> List&lt;</a:t>
            </a:r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 smtClean="0"/>
              <a:t>&gt;() { 97, 92, 81, 60 };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>
                <a:solidFill>
                  <a:srgbClr val="00B050"/>
                </a:solidFill>
              </a:rPr>
              <a:t>Create the query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IEnumerable</a:t>
            </a:r>
            <a:r>
              <a:rPr lang="en-US" dirty="0" smtClean="0"/>
              <a:t>&lt;</a:t>
            </a:r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queryHighScores</a:t>
            </a:r>
            <a:r>
              <a:rPr lang="en-US" dirty="0" smtClean="0"/>
              <a:t> =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score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Scores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score &gt; 80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select</a:t>
            </a:r>
            <a:r>
              <a:rPr lang="en-US" dirty="0" smtClean="0"/>
              <a:t> score;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// Execute the query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>
                <a:solidFill>
                  <a:srgbClr val="0070C0"/>
                </a:solidFill>
              </a:rPr>
              <a:t>foreach</a:t>
            </a:r>
            <a:r>
              <a:rPr lang="en-US" dirty="0" smtClean="0"/>
              <a:t> (</a:t>
            </a:r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 err="1" smtClean="0"/>
              <a:t>queryHighScores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{ </a:t>
            </a:r>
            <a:r>
              <a:rPr lang="en-US" dirty="0" err="1" smtClean="0"/>
              <a:t>Console.Write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+ </a:t>
            </a:r>
            <a:r>
              <a:rPr lang="en-US" dirty="0"/>
              <a:t>" "</a:t>
            </a:r>
            <a:r>
              <a:rPr lang="en-US" dirty="0" smtClean="0"/>
              <a:t>); } } }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Output: 97 92 81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ru-RU" sz="2400" i="1" dirty="0"/>
              <a:t>Адам </a:t>
            </a:r>
            <a:r>
              <a:rPr lang="ru-RU" sz="2400" i="1" dirty="0" err="1"/>
              <a:t>Фримен</a:t>
            </a:r>
            <a:r>
              <a:rPr lang="ru-RU" sz="2400" i="1" dirty="0"/>
              <a:t>, Джозеф C. </a:t>
            </a:r>
            <a:r>
              <a:rPr lang="ru-RU" sz="2400" i="1" dirty="0" err="1"/>
              <a:t>Раттц-мл</a:t>
            </a:r>
            <a:r>
              <a:rPr lang="ru-RU" sz="2400" i="1" dirty="0"/>
              <a:t>.</a:t>
            </a:r>
            <a:r>
              <a:rPr lang="ru-RU" sz="2400" dirty="0"/>
              <a:t> LINQ: язык интегрированных запросов в C# 2010 для профессионалов = </a:t>
            </a:r>
            <a:r>
              <a:rPr lang="ru-RU" sz="2400" dirty="0" err="1"/>
              <a:t>Pro</a:t>
            </a:r>
            <a:r>
              <a:rPr lang="ru-RU" sz="2400" dirty="0"/>
              <a:t> LINQ: </a:t>
            </a:r>
            <a:r>
              <a:rPr lang="ru-RU" sz="2400" dirty="0" err="1"/>
              <a:t>Language</a:t>
            </a:r>
            <a:r>
              <a:rPr lang="ru-RU" sz="2400" dirty="0"/>
              <a:t> </a:t>
            </a:r>
            <a:r>
              <a:rPr lang="ru-RU" sz="2400" dirty="0" err="1"/>
              <a:t>Integrated</a:t>
            </a:r>
            <a:r>
              <a:rPr lang="ru-RU" sz="2400" dirty="0"/>
              <a:t> </a:t>
            </a:r>
            <a:r>
              <a:rPr lang="ru-RU" sz="2400" dirty="0" err="1"/>
              <a:t>Query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C# 2010. — М.: </a:t>
            </a:r>
            <a:r>
              <a:rPr lang="ru-RU" sz="2400" dirty="0">
                <a:hlinkClick r:id="rId2" tooltip="Вильямс (издательство) (страница отсутствует)"/>
              </a:rPr>
              <a:t>«</a:t>
            </a:r>
            <a:r>
              <a:rPr lang="ru-RU" sz="2400" dirty="0" smtClean="0">
                <a:hlinkClick r:id="rId2" tooltip="Вильямс (издательство) (страница отсутствует)"/>
              </a:rPr>
              <a:t>Вильямс</a:t>
            </a:r>
            <a:r>
              <a:rPr lang="ru-RU" sz="2400" dirty="0">
                <a:hlinkClick r:id="rId2" tooltip="Вильямс (издательство) (страница отсутствует)"/>
              </a:rPr>
              <a:t>»</a:t>
            </a:r>
            <a:r>
              <a:rPr lang="ru-RU" sz="2400" dirty="0"/>
              <a:t>, 2011. — С. 656. </a:t>
            </a:r>
            <a:r>
              <a:rPr lang="ru-RU" sz="2400" dirty="0" smtClean="0"/>
              <a:t> </a:t>
            </a:r>
          </a:p>
          <a:p>
            <a:r>
              <a:rPr lang="ru-RU" sz="2400" i="1" dirty="0" err="1" smtClean="0"/>
              <a:t>Джеффри</a:t>
            </a:r>
            <a:r>
              <a:rPr lang="ru-RU" sz="2400" i="1" dirty="0" smtClean="0"/>
              <a:t> Рихтер, Мартен </a:t>
            </a:r>
            <a:r>
              <a:rPr lang="ru-RU" sz="2400" i="1" dirty="0" err="1" smtClean="0"/>
              <a:t>ван</a:t>
            </a:r>
            <a:r>
              <a:rPr lang="ru-RU" sz="2400" i="1" dirty="0" smtClean="0"/>
              <a:t> де </a:t>
            </a:r>
            <a:r>
              <a:rPr lang="ru-RU" sz="2400" i="1" dirty="0" err="1" smtClean="0"/>
              <a:t>Боспурт</a:t>
            </a:r>
            <a:r>
              <a:rPr lang="ru-RU" sz="2400" dirty="0" smtClean="0"/>
              <a:t> </a:t>
            </a:r>
            <a:r>
              <a:rPr lang="en-US" sz="2400" dirty="0" err="1" smtClean="0"/>
              <a:t>WinRT</a:t>
            </a:r>
            <a:r>
              <a:rPr lang="en-US" sz="2400" dirty="0" smtClean="0"/>
              <a:t>: </a:t>
            </a:r>
            <a:r>
              <a:rPr lang="ru-RU" sz="2400" dirty="0" smtClean="0"/>
              <a:t>программирование на </a:t>
            </a:r>
            <a:r>
              <a:rPr lang="en-US" sz="2400" dirty="0" smtClean="0"/>
              <a:t>C# </a:t>
            </a:r>
            <a:r>
              <a:rPr lang="ru-RU" sz="2400" dirty="0" smtClean="0"/>
              <a:t>для профессионалов = </a:t>
            </a:r>
            <a:r>
              <a:rPr lang="en-US" sz="2400" dirty="0" smtClean="0"/>
              <a:t>Windows Runtime via C#. — </a:t>
            </a:r>
            <a:r>
              <a:rPr lang="ru-RU" sz="2400" dirty="0" smtClean="0"/>
              <a:t>М.: </a:t>
            </a:r>
            <a:r>
              <a:rPr lang="ru-RU" sz="2400" dirty="0" smtClean="0">
                <a:hlinkClick r:id="rId3" tooltip="Вильямс (издательство) (страница отсутствует)"/>
              </a:rPr>
              <a:t>«Вильямс»</a:t>
            </a:r>
            <a:r>
              <a:rPr lang="ru-RU" sz="2400" dirty="0" smtClean="0"/>
              <a:t>, 2014. — 368 с. </a:t>
            </a:r>
          </a:p>
          <a:p>
            <a:r>
              <a:rPr lang="ru-RU" sz="2400" dirty="0" err="1" smtClean="0"/>
              <a:t>Джеффри</a:t>
            </a:r>
            <a:r>
              <a:rPr lang="ru-RU" sz="2400" dirty="0" smtClean="0"/>
              <a:t> Рихтер, Кристоф </a:t>
            </a:r>
            <a:r>
              <a:rPr lang="ru-RU" sz="2400" dirty="0" err="1" smtClean="0"/>
              <a:t>Назар</a:t>
            </a:r>
            <a:r>
              <a:rPr lang="ru-RU" sz="2400" dirty="0" smtClean="0"/>
              <a:t>. </a:t>
            </a:r>
            <a:r>
              <a:rPr lang="en-US" sz="2400" dirty="0" smtClean="0"/>
              <a:t>Windows via C/C++. </a:t>
            </a:r>
            <a:r>
              <a:rPr lang="ru-RU" sz="2400" dirty="0" smtClean="0"/>
              <a:t>Программирование на языке </a:t>
            </a:r>
            <a:r>
              <a:rPr lang="en-US" sz="2400" dirty="0" smtClean="0"/>
              <a:t>Visual C++. </a:t>
            </a:r>
            <a:r>
              <a:rPr lang="ru-RU" sz="2400" dirty="0" smtClean="0"/>
              <a:t>Изд-ва: Питер, Русская Редакция, 2009 г., 896 стр. </a:t>
            </a:r>
          </a:p>
          <a:p>
            <a:r>
              <a:rPr lang="en-US" sz="2400" dirty="0" smtClean="0"/>
              <a:t> </a:t>
            </a:r>
            <a:r>
              <a:rPr lang="ru-RU" sz="2400" dirty="0" err="1" smtClean="0"/>
              <a:t>Джеффри</a:t>
            </a:r>
            <a:r>
              <a:rPr lang="ru-RU" sz="2400" dirty="0" smtClean="0"/>
              <a:t> Рихтер. </a:t>
            </a:r>
            <a:r>
              <a:rPr lang="en-US" sz="2400" dirty="0" smtClean="0"/>
              <a:t>CLR via C#. </a:t>
            </a:r>
            <a:r>
              <a:rPr lang="ru-RU" sz="2400" dirty="0" smtClean="0"/>
              <a:t>Программирование на платформе </a:t>
            </a:r>
            <a:r>
              <a:rPr lang="en-US" sz="2400" dirty="0" smtClean="0"/>
              <a:t>Microsoft .NET Framework 2.0 </a:t>
            </a:r>
            <a:r>
              <a:rPr lang="ru-RU" sz="2400" dirty="0" smtClean="0"/>
              <a:t>на языке </a:t>
            </a:r>
            <a:r>
              <a:rPr lang="en-US" sz="2400" dirty="0" smtClean="0"/>
              <a:t>C#. </a:t>
            </a:r>
            <a:r>
              <a:rPr lang="ru-RU" sz="2400" dirty="0" smtClean="0"/>
              <a:t>Изд-ва: Питер, Русская Редакция, 2007 г., 656 </a:t>
            </a:r>
            <a:r>
              <a:rPr lang="ru-RU" sz="2400" dirty="0" err="1" smtClean="0"/>
              <a:t>стр</a:t>
            </a:r>
            <a:endParaRPr lang="ru-RU" sz="2400" dirty="0" smtClean="0"/>
          </a:p>
          <a:p>
            <a:r>
              <a:rPr lang="ru-RU" sz="2400" dirty="0" smtClean="0"/>
              <a:t>Эндрю </a:t>
            </a:r>
            <a:r>
              <a:rPr lang="ru-RU" sz="2400" dirty="0" err="1" smtClean="0"/>
              <a:t>Троелсен</a:t>
            </a:r>
            <a:r>
              <a:rPr lang="ru-RU" sz="2400" dirty="0" smtClean="0"/>
              <a:t> - Язык программирования C# 5.0 и платформа .NET 4.5 Изд-ва: Питер, Русская Редакция, 2014 г., 1311 </a:t>
            </a:r>
            <a:r>
              <a:rPr lang="ru-RU" sz="2400" dirty="0" err="1" smtClean="0"/>
              <a:t>стр</a:t>
            </a:r>
            <a:r>
              <a:rPr lang="en-US" sz="2400" dirty="0" smtClean="0"/>
              <a:t>.</a:t>
            </a:r>
          </a:p>
          <a:p>
            <a:r>
              <a:rPr lang="ru-RU" sz="2400" dirty="0" err="1" smtClean="0"/>
              <a:t>Кристиан</a:t>
            </a:r>
            <a:r>
              <a:rPr lang="ru-RU" sz="2400" dirty="0" smtClean="0"/>
              <a:t> </a:t>
            </a:r>
            <a:r>
              <a:rPr lang="ru-RU" sz="2400" dirty="0" err="1" smtClean="0"/>
              <a:t>Нейгел</a:t>
            </a:r>
            <a:r>
              <a:rPr lang="ru-RU" sz="2400" dirty="0" smtClean="0"/>
              <a:t>, Билл </a:t>
            </a:r>
            <a:r>
              <a:rPr lang="ru-RU" sz="2400" dirty="0" err="1" smtClean="0"/>
              <a:t>Ивьен</a:t>
            </a:r>
            <a:r>
              <a:rPr lang="ru-RU" sz="2400" dirty="0" smtClean="0"/>
              <a:t> и др. C# 5.0 и платформа .NET 4.5 для профессионалов, 2014 г</a:t>
            </a:r>
            <a:r>
              <a:rPr lang="ru-RU" sz="2400" smtClean="0"/>
              <a:t>., 1440 </a:t>
            </a:r>
            <a:r>
              <a:rPr lang="ru-RU" sz="2400" dirty="0" err="1" smtClean="0"/>
              <a:t>стр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В </a:t>
            </a:r>
            <a:r>
              <a:rPr lang="ru-RU" dirty="0" err="1" smtClean="0">
                <a:solidFill>
                  <a:srgbClr val="000000"/>
                </a:solidFill>
              </a:rPr>
              <a:t>Visual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Studio</a:t>
            </a:r>
            <a:r>
              <a:rPr lang="ru-RU" dirty="0" smtClean="0">
                <a:solidFill>
                  <a:srgbClr val="000000"/>
                </a:solidFill>
              </a:rPr>
              <a:t> можно писать запросы LINQ на языках </a:t>
            </a:r>
            <a:r>
              <a:rPr lang="ru-RU" dirty="0" err="1" smtClean="0">
                <a:solidFill>
                  <a:srgbClr val="000000"/>
                </a:solidFill>
              </a:rPr>
              <a:t>Visual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Basic</a:t>
            </a:r>
            <a:r>
              <a:rPr lang="ru-RU" dirty="0" smtClean="0">
                <a:solidFill>
                  <a:srgbClr val="000000"/>
                </a:solidFill>
              </a:rPr>
              <a:t> и C# для обращения к базам данных SQL </a:t>
            </a:r>
            <a:r>
              <a:rPr lang="ru-RU" dirty="0" err="1" smtClean="0">
                <a:solidFill>
                  <a:srgbClr val="000000"/>
                </a:solidFill>
              </a:rPr>
              <a:t>Server</a:t>
            </a:r>
            <a:r>
              <a:rPr lang="ru-RU" dirty="0" smtClean="0">
                <a:solidFill>
                  <a:srgbClr val="000000"/>
                </a:solidFill>
              </a:rPr>
              <a:t>, XML-документам, наборам данных ADO.NET и к любым коллекциям объектов, поддерживающим интерфейс </a:t>
            </a:r>
            <a:r>
              <a:rPr lang="ru-RU" dirty="0" err="1" smtClean="0">
                <a:solidFill>
                  <a:srgbClr val="000000"/>
                </a:solidFill>
                <a:hlinkClick r:id="rId2"/>
              </a:rPr>
              <a:t>IEnumerable</a:t>
            </a:r>
            <a:r>
              <a:rPr lang="ru-RU" dirty="0" smtClean="0">
                <a:solidFill>
                  <a:srgbClr val="000000"/>
                </a:solidFill>
              </a:rPr>
              <a:t> или универсальный интерфейс I</a:t>
            </a:r>
            <a:r>
              <a:rPr lang="en-US" dirty="0" smtClean="0">
                <a:solidFill>
                  <a:srgbClr val="000000"/>
                </a:solidFill>
              </a:rPr>
              <a:t>E</a:t>
            </a:r>
            <a:r>
              <a:rPr lang="ru-RU" dirty="0" err="1" smtClean="0">
                <a:solidFill>
                  <a:srgbClr val="000000"/>
                </a:solidFill>
              </a:rPr>
              <a:t>numerable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dirty="0" err="1" smtClean="0">
                <a:solidFill>
                  <a:srgbClr val="000000"/>
                </a:solidFill>
              </a:rPr>
              <a:t>Of</a:t>
            </a:r>
            <a:r>
              <a:rPr lang="ru-RU" dirty="0" smtClean="0">
                <a:solidFill>
                  <a:srgbClr val="000000"/>
                </a:solidFill>
              </a:rPr>
              <a:t> T). </a:t>
            </a:r>
          </a:p>
          <a:p>
            <a:r>
              <a:rPr lang="ru-RU" dirty="0" smtClean="0"/>
              <a:t>Также планируется поддержка LINQ для ADO.NET </a:t>
            </a:r>
            <a:r>
              <a:rPr lang="ru-RU" dirty="0" err="1" smtClean="0"/>
              <a:t>Entity</a:t>
            </a:r>
            <a:r>
              <a:rPr lang="ru-RU" dirty="0" smtClean="0"/>
              <a:t> </a:t>
            </a:r>
            <a:r>
              <a:rPr lang="ru-RU" dirty="0" err="1" smtClean="0"/>
              <a:t>Framework</a:t>
            </a:r>
            <a:r>
              <a:rPr lang="ru-RU" dirty="0" smtClean="0"/>
              <a:t>, а сторонние разработчики пишут поставщики LINQ для многих </a:t>
            </a:r>
            <a:r>
              <a:rPr lang="ru-RU" dirty="0" err="1" smtClean="0"/>
              <a:t>веб-служб</a:t>
            </a:r>
            <a:r>
              <a:rPr lang="ru-RU" dirty="0" smtClean="0"/>
              <a:t> и других реализаций баз данных. </a:t>
            </a:r>
          </a:p>
          <a:p>
            <a:r>
              <a:rPr lang="ru-RU" dirty="0" smtClean="0"/>
              <a:t>Запросы LINQ можно использовать в новых проектах или параллельно с запросами, не относящимися к LINQ, в существующих проектах. Единственное требование: проект должен разрабатываться для платформы .NET </a:t>
            </a:r>
            <a:r>
              <a:rPr lang="ru-RU" dirty="0" err="1" smtClean="0"/>
              <a:t>Framework</a:t>
            </a:r>
            <a:r>
              <a:rPr lang="ru-RU" dirty="0" smtClean="0"/>
              <a:t> версии 3.5 или более поздней.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Введение в запросы LINQ (C#)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Запрос представляет собой выражение, извлекающее данные из источника данных. Запросы обычно выражаются на специальном языке запросов.</a:t>
            </a:r>
          </a:p>
          <a:p>
            <a:r>
              <a:rPr lang="ru-RU" dirty="0" smtClean="0"/>
              <a:t>LINQ </a:t>
            </a:r>
            <a:r>
              <a:rPr lang="ru-RU" dirty="0" smtClean="0"/>
              <a:t>упрощает ситуацию, предлагая единообразную модель для работы с данными в различных видах источников и форматов данных. В запросе LINQ работа всегда осуществляется с объектами. </a:t>
            </a:r>
          </a:p>
          <a:p>
            <a:r>
              <a:rPr lang="ru-RU" dirty="0" smtClean="0"/>
              <a:t>Для запросов и преобразований данных в XML-документах, базах данных SQL, наборах данных ADO.NET, коллекциях .NET и любых других форматах, для которых доступен поставщик LINQ, используются одинаковые базовые шаблоны кодирования.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операции запроса LINQ состоят из трех различных действий. </a:t>
            </a:r>
          </a:p>
          <a:p>
            <a:r>
              <a:rPr lang="ru-RU" dirty="0" smtClean="0"/>
              <a:t>Получение источника данных. </a:t>
            </a:r>
          </a:p>
          <a:p>
            <a:r>
              <a:rPr lang="ru-RU" dirty="0" smtClean="0"/>
              <a:t>Создание запроса. </a:t>
            </a:r>
          </a:p>
          <a:p>
            <a:r>
              <a:rPr lang="ru-RU" dirty="0" smtClean="0"/>
              <a:t>Выполнение запроса.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200" dirty="0">
                <a:solidFill>
                  <a:srgbClr val="00B0F0"/>
                </a:solidFill>
              </a:rPr>
              <a:t>class</a:t>
            </a:r>
            <a:r>
              <a:rPr lang="en-US" sz="4200" dirty="0">
                <a:solidFill>
                  <a:srgbClr val="0070C0"/>
                </a:solidFill>
              </a:rPr>
              <a:t> </a:t>
            </a:r>
            <a:r>
              <a:rPr lang="en-US" sz="4200" dirty="0" err="1"/>
              <a:t>IntroToLINQ</a:t>
            </a:r>
            <a:endParaRPr lang="ru-RU" sz="4200" dirty="0"/>
          </a:p>
          <a:p>
            <a:pPr>
              <a:buNone/>
            </a:pPr>
            <a:r>
              <a:rPr lang="en-US" sz="4200" dirty="0"/>
              <a:t>{        </a:t>
            </a:r>
            <a:endParaRPr lang="ru-RU" sz="4200" dirty="0"/>
          </a:p>
          <a:p>
            <a:pPr>
              <a:buNone/>
            </a:pPr>
            <a:r>
              <a:rPr lang="en-US" sz="4200" dirty="0" smtClean="0">
                <a:solidFill>
                  <a:srgbClr val="00B0F0"/>
                </a:solidFill>
              </a:rPr>
              <a:t>    static void</a:t>
            </a:r>
            <a:r>
              <a:rPr lang="en-US" sz="4200" dirty="0" smtClean="0">
                <a:solidFill>
                  <a:schemeClr val="accent1"/>
                </a:solidFill>
              </a:rPr>
              <a:t> </a:t>
            </a:r>
            <a:r>
              <a:rPr lang="en-US" sz="4200" dirty="0"/>
              <a:t>Main()</a:t>
            </a:r>
            <a:endParaRPr lang="ru-RU" sz="4200" dirty="0"/>
          </a:p>
          <a:p>
            <a:pPr>
              <a:buNone/>
            </a:pPr>
            <a:r>
              <a:rPr lang="en-US" sz="4200" dirty="0"/>
              <a:t>    {</a:t>
            </a:r>
            <a:endParaRPr lang="ru-RU" sz="4200" dirty="0"/>
          </a:p>
          <a:p>
            <a:pPr>
              <a:buNone/>
            </a:pPr>
            <a:r>
              <a:rPr lang="en-US" sz="4200" dirty="0">
                <a:solidFill>
                  <a:srgbClr val="00B050"/>
                </a:solidFill>
              </a:rPr>
              <a:t>        // The Three Parts of a LINQ Query:</a:t>
            </a:r>
            <a:endParaRPr lang="ru-RU" sz="4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200" dirty="0">
                <a:solidFill>
                  <a:srgbClr val="00B050"/>
                </a:solidFill>
              </a:rPr>
              <a:t>        //  1. Data source.</a:t>
            </a:r>
            <a:endParaRPr lang="ru-RU" sz="4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200" dirty="0">
                <a:solidFill>
                  <a:srgbClr val="00B0F0"/>
                </a:solidFill>
              </a:rPr>
              <a:t>        </a:t>
            </a:r>
            <a:r>
              <a:rPr lang="en-US" sz="4200" dirty="0" err="1">
                <a:solidFill>
                  <a:srgbClr val="00B0F0"/>
                </a:solidFill>
              </a:rPr>
              <a:t>int</a:t>
            </a:r>
            <a:r>
              <a:rPr lang="en-US" sz="4200" dirty="0"/>
              <a:t>[] numbers = </a:t>
            </a:r>
            <a:r>
              <a:rPr lang="en-US" sz="4200" dirty="0">
                <a:solidFill>
                  <a:srgbClr val="00B0F0"/>
                </a:solidFill>
              </a:rPr>
              <a:t>new </a:t>
            </a:r>
            <a:r>
              <a:rPr lang="en-US" sz="4200" dirty="0" err="1">
                <a:solidFill>
                  <a:srgbClr val="00B0F0"/>
                </a:solidFill>
              </a:rPr>
              <a:t>int</a:t>
            </a:r>
            <a:r>
              <a:rPr lang="en-US" sz="4200" dirty="0"/>
              <a:t>[7] { 0, 1, 2, 3, 4, 5, 6 };</a:t>
            </a:r>
            <a:endParaRPr lang="ru-RU" sz="4200" dirty="0"/>
          </a:p>
          <a:p>
            <a:pPr>
              <a:buNone/>
            </a:pPr>
            <a:r>
              <a:rPr lang="en-US" sz="4200" dirty="0"/>
              <a:t> </a:t>
            </a:r>
            <a:endParaRPr lang="ru-RU" sz="4200" dirty="0"/>
          </a:p>
          <a:p>
            <a:pPr>
              <a:buNone/>
            </a:pPr>
            <a:r>
              <a:rPr lang="en-US" sz="4200" dirty="0">
                <a:solidFill>
                  <a:srgbClr val="00B050"/>
                </a:solidFill>
              </a:rPr>
              <a:t>        // 2. Query creation.</a:t>
            </a:r>
            <a:endParaRPr lang="ru-RU" sz="4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200" dirty="0">
                <a:solidFill>
                  <a:srgbClr val="00B050"/>
                </a:solidFill>
              </a:rPr>
              <a:t>        // </a:t>
            </a:r>
            <a:r>
              <a:rPr lang="en-US" sz="4200" dirty="0" err="1">
                <a:solidFill>
                  <a:srgbClr val="00B050"/>
                </a:solidFill>
              </a:rPr>
              <a:t>numQuery</a:t>
            </a:r>
            <a:r>
              <a:rPr lang="en-US" sz="4200" dirty="0">
                <a:solidFill>
                  <a:srgbClr val="00B050"/>
                </a:solidFill>
              </a:rPr>
              <a:t> is an </a:t>
            </a:r>
            <a:r>
              <a:rPr lang="en-US" sz="4200" dirty="0" err="1">
                <a:solidFill>
                  <a:srgbClr val="00B050"/>
                </a:solidFill>
              </a:rPr>
              <a:t>IEnumerable</a:t>
            </a:r>
            <a:r>
              <a:rPr lang="en-US" sz="4200" dirty="0">
                <a:solidFill>
                  <a:srgbClr val="00B050"/>
                </a:solidFill>
              </a:rPr>
              <a:t>&lt;</a:t>
            </a:r>
            <a:r>
              <a:rPr lang="en-US" sz="4200" dirty="0" err="1">
                <a:solidFill>
                  <a:srgbClr val="00B050"/>
                </a:solidFill>
              </a:rPr>
              <a:t>int</a:t>
            </a:r>
            <a:r>
              <a:rPr lang="en-US" sz="4200" dirty="0">
                <a:solidFill>
                  <a:srgbClr val="00B050"/>
                </a:solidFill>
              </a:rPr>
              <a:t>&gt;</a:t>
            </a:r>
            <a:endParaRPr lang="ru-RU" sz="4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200" dirty="0"/>
              <a:t>        </a:t>
            </a:r>
            <a:r>
              <a:rPr lang="en-US" sz="4200" dirty="0" err="1">
                <a:solidFill>
                  <a:srgbClr val="00B0F0"/>
                </a:solidFill>
              </a:rPr>
              <a:t>var</a:t>
            </a:r>
            <a:r>
              <a:rPr lang="en-US" sz="4200" dirty="0"/>
              <a:t> </a:t>
            </a:r>
            <a:r>
              <a:rPr lang="en-US" sz="4200" dirty="0" err="1"/>
              <a:t>numQuery</a:t>
            </a:r>
            <a:r>
              <a:rPr lang="en-US" sz="4200" dirty="0"/>
              <a:t> =</a:t>
            </a:r>
            <a:endParaRPr lang="ru-RU" sz="4200" dirty="0"/>
          </a:p>
          <a:p>
            <a:pPr>
              <a:buNone/>
            </a:pPr>
            <a:r>
              <a:rPr lang="en-US" sz="4200" dirty="0">
                <a:solidFill>
                  <a:srgbClr val="00B0F0"/>
                </a:solidFill>
              </a:rPr>
              <a:t>            from </a:t>
            </a:r>
            <a:r>
              <a:rPr lang="en-US" sz="4200" dirty="0"/>
              <a:t>num </a:t>
            </a:r>
            <a:r>
              <a:rPr lang="en-US" sz="4200" dirty="0">
                <a:solidFill>
                  <a:srgbClr val="00B0F0"/>
                </a:solidFill>
              </a:rPr>
              <a:t>in</a:t>
            </a:r>
            <a:r>
              <a:rPr lang="en-US" sz="4200" dirty="0"/>
              <a:t> numbers</a:t>
            </a:r>
            <a:endParaRPr lang="ru-RU" sz="4200" dirty="0"/>
          </a:p>
          <a:p>
            <a:pPr>
              <a:buNone/>
            </a:pPr>
            <a:r>
              <a:rPr lang="en-US" sz="4200" dirty="0"/>
              <a:t>            </a:t>
            </a:r>
            <a:r>
              <a:rPr lang="en-US" sz="4200" dirty="0">
                <a:solidFill>
                  <a:srgbClr val="00B0F0"/>
                </a:solidFill>
              </a:rPr>
              <a:t>where</a:t>
            </a:r>
            <a:r>
              <a:rPr lang="en-US" sz="4200" dirty="0"/>
              <a:t> (num % 2) == 0</a:t>
            </a:r>
            <a:endParaRPr lang="ru-RU" sz="4200" dirty="0"/>
          </a:p>
          <a:p>
            <a:pPr>
              <a:buNone/>
            </a:pPr>
            <a:r>
              <a:rPr lang="en-US" sz="4200" dirty="0"/>
              <a:t>            </a:t>
            </a:r>
            <a:r>
              <a:rPr lang="en-US" sz="4200" dirty="0">
                <a:solidFill>
                  <a:srgbClr val="00B0F0"/>
                </a:solidFill>
              </a:rPr>
              <a:t>select</a:t>
            </a:r>
            <a:r>
              <a:rPr lang="en-US" sz="4200" dirty="0"/>
              <a:t> num;</a:t>
            </a:r>
            <a:endParaRPr lang="ru-RU" sz="4200" dirty="0"/>
          </a:p>
          <a:p>
            <a:pPr>
              <a:buNone/>
            </a:pPr>
            <a:r>
              <a:rPr lang="en-US" sz="4200" dirty="0"/>
              <a:t> </a:t>
            </a:r>
            <a:endParaRPr lang="ru-RU" sz="4200" dirty="0"/>
          </a:p>
          <a:p>
            <a:pPr>
              <a:buNone/>
            </a:pPr>
            <a:r>
              <a:rPr lang="en-US" sz="4200" dirty="0"/>
              <a:t>        </a:t>
            </a:r>
            <a:r>
              <a:rPr lang="en-US" sz="4200" dirty="0">
                <a:solidFill>
                  <a:srgbClr val="00B050"/>
                </a:solidFill>
              </a:rPr>
              <a:t>// 3. Query execution.</a:t>
            </a:r>
            <a:endParaRPr lang="ru-RU" sz="4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200" dirty="0"/>
              <a:t>        </a:t>
            </a:r>
            <a:r>
              <a:rPr lang="en-US" sz="4200" dirty="0" err="1">
                <a:solidFill>
                  <a:srgbClr val="00B0F0"/>
                </a:solidFill>
              </a:rPr>
              <a:t>foreach</a:t>
            </a:r>
            <a:r>
              <a:rPr lang="en-US" sz="4200" dirty="0"/>
              <a:t> (</a:t>
            </a:r>
            <a:r>
              <a:rPr lang="en-US" sz="4200" dirty="0" err="1">
                <a:solidFill>
                  <a:srgbClr val="00B0F0"/>
                </a:solidFill>
              </a:rPr>
              <a:t>int</a:t>
            </a:r>
            <a:r>
              <a:rPr lang="en-US" sz="4200" dirty="0"/>
              <a:t> num </a:t>
            </a:r>
            <a:r>
              <a:rPr lang="en-US" sz="4200" dirty="0">
                <a:solidFill>
                  <a:srgbClr val="00B0F0"/>
                </a:solidFill>
              </a:rPr>
              <a:t>in</a:t>
            </a:r>
            <a:r>
              <a:rPr lang="en-US" sz="4200" dirty="0"/>
              <a:t> </a:t>
            </a:r>
            <a:r>
              <a:rPr lang="en-US" sz="4200" dirty="0" err="1"/>
              <a:t>numQuery</a:t>
            </a:r>
            <a:r>
              <a:rPr lang="en-US" sz="4200" dirty="0"/>
              <a:t>)</a:t>
            </a:r>
            <a:endParaRPr lang="ru-RU" sz="4200" dirty="0"/>
          </a:p>
          <a:p>
            <a:pPr>
              <a:buNone/>
            </a:pPr>
            <a:r>
              <a:rPr lang="en-US" sz="4200" dirty="0"/>
              <a:t>        </a:t>
            </a:r>
            <a:r>
              <a:rPr lang="ru-RU" sz="4200" dirty="0"/>
              <a:t>{</a:t>
            </a:r>
          </a:p>
          <a:p>
            <a:pPr>
              <a:buNone/>
            </a:pPr>
            <a:r>
              <a:rPr lang="ru-RU" sz="4200" dirty="0"/>
              <a:t>            </a:t>
            </a:r>
            <a:r>
              <a:rPr lang="ru-RU" sz="4200" dirty="0" err="1"/>
              <a:t>Console.Write</a:t>
            </a:r>
            <a:r>
              <a:rPr lang="ru-RU" sz="4200" dirty="0"/>
              <a:t>(</a:t>
            </a:r>
            <a:r>
              <a:rPr lang="ru-RU" sz="4200" dirty="0">
                <a:solidFill>
                  <a:srgbClr val="C00000"/>
                </a:solidFill>
              </a:rPr>
              <a:t>"{0,1} "</a:t>
            </a:r>
            <a:r>
              <a:rPr lang="ru-RU" sz="4200" dirty="0"/>
              <a:t>, </a:t>
            </a:r>
            <a:r>
              <a:rPr lang="ru-RU" sz="4200" dirty="0" err="1"/>
              <a:t>num</a:t>
            </a:r>
            <a:r>
              <a:rPr lang="ru-RU" sz="4200" dirty="0"/>
              <a:t>);</a:t>
            </a:r>
          </a:p>
          <a:p>
            <a:pPr>
              <a:buNone/>
            </a:pPr>
            <a:r>
              <a:rPr lang="ru-RU" sz="4200" dirty="0"/>
              <a:t>        </a:t>
            </a:r>
            <a:r>
              <a:rPr lang="ru-RU" sz="4200" dirty="0" smtClean="0"/>
              <a:t>}    }}</a:t>
            </a:r>
            <a:endParaRPr lang="ru-RU" sz="4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предыдущем примере источником данных является массив, поэтому он неявно поддерживает универсальный интерфейс </a:t>
            </a:r>
            <a:r>
              <a:rPr lang="ru-RU" dirty="0" err="1" smtClean="0">
                <a:hlinkClick r:id="rId2"/>
              </a:rPr>
              <a:t>IEnumerable</a:t>
            </a:r>
            <a:r>
              <a:rPr lang="ru-RU" dirty="0" smtClean="0">
                <a:hlinkClick r:id="rId2"/>
              </a:rPr>
              <a:t>(</a:t>
            </a:r>
            <a:r>
              <a:rPr lang="ru-RU" dirty="0" err="1" smtClean="0">
                <a:hlinkClick r:id="rId2"/>
              </a:rPr>
              <a:t>Of</a:t>
            </a:r>
            <a:r>
              <a:rPr lang="ru-RU" dirty="0" smtClean="0">
                <a:hlinkClick r:id="rId2"/>
              </a:rPr>
              <a:t> T)</a:t>
            </a:r>
            <a:r>
              <a:rPr lang="ru-RU" dirty="0" smtClean="0"/>
              <a:t>. Это значит, что к нему можно выполнять запросы с LINQ.</a:t>
            </a:r>
          </a:p>
          <a:p>
            <a:r>
              <a:rPr lang="ru-RU" dirty="0" smtClean="0"/>
              <a:t> Запрос выполняется в операторе </a:t>
            </a:r>
            <a:r>
              <a:rPr lang="ru-RU" dirty="0" err="1" smtClean="0"/>
              <a:t>foreach</a:t>
            </a:r>
            <a:r>
              <a:rPr lang="ru-RU" dirty="0" smtClean="0"/>
              <a:t>, и оператору </a:t>
            </a:r>
            <a:r>
              <a:rPr lang="ru-RU" dirty="0" err="1" smtClean="0"/>
              <a:t>foreach</a:t>
            </a:r>
            <a:r>
              <a:rPr lang="ru-RU" dirty="0" smtClean="0"/>
              <a:t> требуется интерфейс </a:t>
            </a:r>
            <a:r>
              <a:rPr lang="ru-RU" dirty="0" err="1" smtClean="0">
                <a:hlinkClick r:id="rId3"/>
              </a:rPr>
              <a:t>IEnumerable</a:t>
            </a:r>
            <a:r>
              <a:rPr lang="ru-RU" dirty="0" smtClean="0"/>
              <a:t> или </a:t>
            </a:r>
            <a:r>
              <a:rPr lang="ru-RU" dirty="0" err="1" smtClean="0">
                <a:hlinkClick r:id="rId2"/>
              </a:rPr>
              <a:t>IEnumerable</a:t>
            </a:r>
            <a:r>
              <a:rPr lang="ru-RU" dirty="0" smtClean="0">
                <a:hlinkClick r:id="rId2"/>
              </a:rPr>
              <a:t>(</a:t>
            </a:r>
            <a:r>
              <a:rPr lang="ru-RU" dirty="0" err="1" smtClean="0">
                <a:hlinkClick r:id="rId2"/>
              </a:rPr>
              <a:t>Of</a:t>
            </a:r>
            <a:r>
              <a:rPr lang="ru-RU" dirty="0" smtClean="0">
                <a:hlinkClick r:id="rId2"/>
              </a:rPr>
              <a:t> T)</a:t>
            </a:r>
            <a:r>
              <a:rPr lang="ru-RU" dirty="0" smtClean="0"/>
              <a:t>. Типы, которые поддерживают </a:t>
            </a:r>
            <a:r>
              <a:rPr lang="ru-RU" dirty="0" err="1" smtClean="0">
                <a:hlinkClick r:id="rId2"/>
              </a:rPr>
              <a:t>IEnumerable</a:t>
            </a:r>
            <a:r>
              <a:rPr lang="ru-RU" dirty="0" smtClean="0">
                <a:hlinkClick r:id="rId2"/>
              </a:rPr>
              <a:t>(</a:t>
            </a:r>
            <a:r>
              <a:rPr lang="ru-RU" dirty="0" err="1" smtClean="0">
                <a:hlinkClick r:id="rId2"/>
              </a:rPr>
              <a:t>Of</a:t>
            </a:r>
            <a:r>
              <a:rPr lang="ru-RU" dirty="0" smtClean="0">
                <a:hlinkClick r:id="rId2"/>
              </a:rPr>
              <a:t> T)</a:t>
            </a:r>
            <a:r>
              <a:rPr lang="ru-RU" dirty="0" smtClean="0"/>
              <a:t> или производные интерфейсы, такие как универсальный интерфейс </a:t>
            </a:r>
            <a:r>
              <a:rPr lang="ru-RU" dirty="0" err="1" smtClean="0">
                <a:hlinkClick r:id="rId4"/>
              </a:rPr>
              <a:t>IQueryable</a:t>
            </a:r>
            <a:r>
              <a:rPr lang="ru-RU" dirty="0" smtClean="0">
                <a:hlinkClick r:id="rId4"/>
              </a:rPr>
              <a:t>(</a:t>
            </a:r>
            <a:r>
              <a:rPr lang="ru-RU" dirty="0" err="1" smtClean="0">
                <a:hlinkClick r:id="rId4"/>
              </a:rPr>
              <a:t>Of</a:t>
            </a:r>
            <a:r>
              <a:rPr lang="ru-RU" dirty="0" smtClean="0">
                <a:hlinkClick r:id="rId4"/>
              </a:rPr>
              <a:t> T)</a:t>
            </a:r>
            <a:r>
              <a:rPr lang="ru-RU" dirty="0" smtClean="0"/>
              <a:t>, называются запрашиваемыми типами.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запрашиваемого типа, выступающего в качестве источника данных LINQ, не требуются изменения или специальная обработка. Если источник данных еще не находится в памяти в виде запрашиваемого типа, поставщик LINQ должен представить его как таковой. Например, LINQ </a:t>
            </a:r>
            <a:r>
              <a:rPr lang="ru-RU" dirty="0" err="1" smtClean="0"/>
              <a:t>to</a:t>
            </a:r>
            <a:r>
              <a:rPr lang="ru-RU" dirty="0" smtClean="0"/>
              <a:t> XML загружает XML-документ в запрашиваемый тип </a:t>
            </a:r>
            <a:r>
              <a:rPr lang="ru-RU" dirty="0" err="1" smtClean="0">
                <a:hlinkClick r:id="rId2"/>
              </a:rPr>
              <a:t>XElement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>
                <a:solidFill>
                  <a:srgbClr val="00B050"/>
                </a:solidFill>
              </a:rPr>
              <a:t>Create a data source from an XML document.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00B0F0"/>
                </a:solidFill>
              </a:rPr>
              <a:t>using</a:t>
            </a:r>
            <a:r>
              <a:rPr lang="en-US" dirty="0"/>
              <a:t> </a:t>
            </a:r>
            <a:r>
              <a:rPr lang="en-US" dirty="0" err="1"/>
              <a:t>System.Xml.Linq</a:t>
            </a:r>
            <a:r>
              <a:rPr lang="en-US" dirty="0"/>
              <a:t>;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XElement</a:t>
            </a:r>
            <a:r>
              <a:rPr lang="en-US" dirty="0" smtClean="0"/>
              <a:t> contacts = </a:t>
            </a:r>
            <a:r>
              <a:rPr lang="en-US" dirty="0" err="1" smtClean="0"/>
              <a:t>XElement.Load</a:t>
            </a:r>
            <a:r>
              <a:rPr lang="en-US" dirty="0" smtClean="0"/>
              <a:t>(</a:t>
            </a:r>
            <a:r>
              <a:rPr lang="en-US" dirty="0">
                <a:solidFill>
                  <a:srgbClr val="C00000"/>
                </a:solidFill>
              </a:rPr>
              <a:t>@"c:\myContactList.xml"</a:t>
            </a:r>
            <a:r>
              <a:rPr lang="en-US" dirty="0" smtClean="0"/>
              <a:t>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Запрос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Запрос указывает, какую информацию нужно извлечь из источника или источников данных. При необходимости, запрос также указывает способ сортировки, группировки и формирования этих сведений перед возвращением. Запрос хранится в переменной запроса и инициализируется выражением запроса. Чтобы упростить написание запросов, в C# появился новый синтаксис запроса. </a:t>
            </a:r>
          </a:p>
          <a:p>
            <a:r>
              <a:rPr lang="ru-RU" dirty="0" smtClean="0"/>
              <a:t>Запрос из предыдущего примера возвращает все четные числа из массива целых чисел. Выражение запроса содержит три предложения: </a:t>
            </a:r>
            <a:r>
              <a:rPr lang="ru-RU" dirty="0" err="1" smtClean="0"/>
              <a:t>from</a:t>
            </a:r>
            <a:r>
              <a:rPr lang="ru-RU" dirty="0" smtClean="0"/>
              <a:t>, </a:t>
            </a:r>
            <a:r>
              <a:rPr lang="ru-RU" dirty="0" err="1" smtClean="0"/>
              <a:t>where</a:t>
            </a:r>
            <a:r>
              <a:rPr lang="ru-RU" dirty="0" smtClean="0"/>
              <a:t> и </a:t>
            </a:r>
            <a:r>
              <a:rPr lang="ru-RU" dirty="0" err="1" smtClean="0"/>
              <a:t>select</a:t>
            </a:r>
            <a:r>
              <a:rPr lang="ru-RU" dirty="0" smtClean="0"/>
              <a:t>. Предложение </a:t>
            </a:r>
            <a:r>
              <a:rPr lang="ru-RU" dirty="0" err="1" smtClean="0"/>
              <a:t>from</a:t>
            </a:r>
            <a:r>
              <a:rPr lang="ru-RU" dirty="0" smtClean="0"/>
              <a:t> указывает источник данных, предложение </a:t>
            </a:r>
            <a:r>
              <a:rPr lang="ru-RU" dirty="0" err="1" smtClean="0"/>
              <a:t>where</a:t>
            </a:r>
            <a:r>
              <a:rPr lang="ru-RU" dirty="0" smtClean="0"/>
              <a:t> применяет фильтр, а предложение </a:t>
            </a:r>
            <a:r>
              <a:rPr lang="ru-RU" dirty="0" err="1" smtClean="0"/>
              <a:t>select</a:t>
            </a:r>
            <a:r>
              <a:rPr lang="ru-RU" dirty="0" smtClean="0"/>
              <a:t> указывает тип возвращаемых элементов. </a:t>
            </a:r>
          </a:p>
          <a:p>
            <a:r>
              <a:rPr lang="ru-RU" dirty="0" smtClean="0"/>
              <a:t>Важно, что в LINQ сама переменная запроса не предпринимает действий и не возвращает никаких данных. Она просто хранит сведения, необходимые для предоставления результатов при последующем выполнении запроса.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312</TotalTime>
  <Words>1742</Words>
  <Application>Microsoft Office PowerPoint</Application>
  <PresentationFormat>Экран (4:3)</PresentationFormat>
  <Paragraphs>159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Изящная</vt:lpstr>
      <vt:lpstr>LINQ</vt:lpstr>
      <vt:lpstr>Слайд 2</vt:lpstr>
      <vt:lpstr>Слайд 3</vt:lpstr>
      <vt:lpstr>Введение в запросы LINQ (C#)</vt:lpstr>
      <vt:lpstr>Слайд 5</vt:lpstr>
      <vt:lpstr>Слайд 6</vt:lpstr>
      <vt:lpstr>Источник данных</vt:lpstr>
      <vt:lpstr>Слайд 8</vt:lpstr>
      <vt:lpstr>Запрос</vt:lpstr>
      <vt:lpstr>Слайд 10</vt:lpstr>
      <vt:lpstr>Принудительное немедленное выполнение</vt:lpstr>
      <vt:lpstr>Слайд 12</vt:lpstr>
      <vt:lpstr>Слайд 13</vt:lpstr>
      <vt:lpstr>Основные операции запросов LINQ (C#)</vt:lpstr>
      <vt:lpstr>Слайд 15</vt:lpstr>
      <vt:lpstr>Слайд 16</vt:lpstr>
      <vt:lpstr>Фильтрация</vt:lpstr>
      <vt:lpstr>Слайд 18</vt:lpstr>
      <vt:lpstr>Порядок</vt:lpstr>
      <vt:lpstr>Слайд 20</vt:lpstr>
      <vt:lpstr>Группировка</vt:lpstr>
      <vt:lpstr>Слайд 22</vt:lpstr>
      <vt:lpstr>Слайд 23</vt:lpstr>
      <vt:lpstr>Слайд 24</vt:lpstr>
      <vt:lpstr>Соединение</vt:lpstr>
      <vt:lpstr>Выбор (проецирование)</vt:lpstr>
      <vt:lpstr>Слайд 27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Alexander</dc:creator>
  <cp:lastModifiedBy>1</cp:lastModifiedBy>
  <cp:revision>43</cp:revision>
  <dcterms:created xsi:type="dcterms:W3CDTF">2012-03-29T10:20:42Z</dcterms:created>
  <dcterms:modified xsi:type="dcterms:W3CDTF">2015-09-08T11:30:31Z</dcterms:modified>
</cp:coreProperties>
</file>