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7"/>
  </p:notesMasterIdLst>
  <p:handoutMasterIdLst>
    <p:handoutMasterId r:id="rId18"/>
  </p:handoutMasterIdLst>
  <p:sldIdLst>
    <p:sldId id="256" r:id="rId3"/>
    <p:sldId id="257" r:id="rId4"/>
    <p:sldId id="259" r:id="rId5"/>
    <p:sldId id="258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008">
          <p15:clr>
            <a:srgbClr val="A4A3A4"/>
          </p15:clr>
        </p15:guide>
        <p15:guide id="3" orient="horz" pos="3792">
          <p15:clr>
            <a:srgbClr val="A4A3A4"/>
          </p15:clr>
        </p15:guide>
        <p15:guide id="4" orient="horz" pos="336">
          <p15:clr>
            <a:srgbClr val="A4A3A4"/>
          </p15:clr>
        </p15:guide>
        <p15:guide id="5" orient="horz" pos="1920">
          <p15:clr>
            <a:srgbClr val="A4A3A4"/>
          </p15:clr>
        </p15:guide>
        <p15:guide id="6" orient="horz" pos="3984">
          <p15:clr>
            <a:srgbClr val="A4A3A4"/>
          </p15:clr>
        </p15:guide>
        <p15:guide id="7" orient="horz" pos="1152">
          <p15:clr>
            <a:srgbClr val="A4A3A4"/>
          </p15:clr>
        </p15:guide>
        <p15:guide id="8" pos="3839">
          <p15:clr>
            <a:srgbClr val="A4A3A4"/>
          </p15:clr>
        </p15:guide>
        <p15:guide id="9" pos="671">
          <p15:clr>
            <a:srgbClr val="A4A3A4"/>
          </p15:clr>
        </p15:guide>
        <p15:guide id="10" pos="7007">
          <p15:clr>
            <a:srgbClr val="A4A3A4"/>
          </p15:clr>
        </p15:guide>
        <p15:guide id="11" pos="6143">
          <p15:clr>
            <a:srgbClr val="A4A3A4"/>
          </p15:clr>
        </p15:guide>
        <p15:guide id="12" pos="3263">
          <p15:clr>
            <a:srgbClr val="A4A3A4"/>
          </p15:clr>
        </p15:guide>
        <p15:guide id="13" pos="7391">
          <p15:clr>
            <a:srgbClr val="A4A3A4"/>
          </p15:clr>
        </p15:guide>
        <p15:guide id="14" pos="369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howGuides="1">
      <p:cViewPr varScale="1">
        <p:scale>
          <a:sx n="80" d="100"/>
          <a:sy n="80" d="100"/>
        </p:scale>
        <p:origin x="378" y="78"/>
      </p:cViewPr>
      <p:guideLst>
        <p:guide orient="horz" pos="2160"/>
        <p:guide orient="horz" pos="1008"/>
        <p:guide orient="horz" pos="3792"/>
        <p:guide orient="horz" pos="336"/>
        <p:guide orient="horz" pos="1920"/>
        <p:guide orient="horz" pos="3984"/>
        <p:guide orient="horz" pos="1152"/>
        <p:guide pos="3839"/>
        <p:guide pos="671"/>
        <p:guide pos="7007"/>
        <p:guide pos="6143"/>
        <p:guide pos="3263"/>
        <p:guide pos="7391"/>
        <p:guide pos="3695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3" d="100"/>
          <a:sy n="83" d="100"/>
        </p:scale>
        <p:origin x="1194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CE221E-83ED-4F6C-BA5F-3F9E6FDB6953}" type="datetimeFigureOut">
              <a:rPr lang="ru-RU" smtClean="0"/>
              <a:t>08.10.2013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4CBEF8-5CDE-472B-839B-B8BB0C88100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632892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853E5F-CE67-483C-A264-F17AC70E9CA2}" type="datetimeFigureOut">
              <a:rPr lang="ru-RU" smtClean="0"/>
              <a:t>08.10.2013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B98AFB-CB0D-4DFE-87B9-B4B0D0DE73C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128058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65214" y="533400"/>
            <a:ext cx="5029200" cy="2514601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65212" y="3403600"/>
            <a:ext cx="5029201" cy="1397000"/>
          </a:xfrm>
        </p:spPr>
        <p:txBody>
          <a:bodyPr>
            <a:normAutofit/>
          </a:bodyPr>
          <a:lstStyle>
            <a:lvl1pPr marL="0" indent="0" algn="l">
              <a:spcBef>
                <a:spcPts val="600"/>
              </a:spcBef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ru-RU" smtClean="0"/>
              <a:t>08.10.2013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6475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ru-RU" smtClean="0"/>
              <a:t>08.10.2013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68093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61412" y="533400"/>
            <a:ext cx="2362201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65213" y="533400"/>
            <a:ext cx="7467599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ru-RU" smtClean="0"/>
              <a:t>08.10.2013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244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ru-RU" smtClean="0"/>
              <a:t>08.10.2013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29153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5214" y="533400"/>
            <a:ext cx="8686800" cy="2286000"/>
          </a:xfrm>
        </p:spPr>
        <p:txBody>
          <a:bodyPr anchor="b">
            <a:normAutofit/>
          </a:bodyPr>
          <a:lstStyle>
            <a:lvl1pPr algn="l">
              <a:defRPr sz="5400" b="1" cap="none" baseline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5214" y="3124200"/>
            <a:ext cx="8686800" cy="1371600"/>
          </a:xfrm>
        </p:spPr>
        <p:txBody>
          <a:bodyPr anchor="t">
            <a:normAutofit/>
          </a:bodyPr>
          <a:lstStyle>
            <a:lvl1pPr marL="0" indent="0">
              <a:spcBef>
                <a:spcPts val="600"/>
              </a:spcBef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ru-RU" smtClean="0"/>
              <a:t>08.10.2013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01331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65212" y="1828800"/>
            <a:ext cx="4251960" cy="4191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464598" y="1828800"/>
            <a:ext cx="4251960" cy="4191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ru-RU" smtClean="0"/>
              <a:t>08.10.2013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13709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5211" y="533400"/>
            <a:ext cx="8686802" cy="1066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5213" y="1828799"/>
            <a:ext cx="4251960" cy="685801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065213" y="2590800"/>
            <a:ext cx="4251960" cy="3429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500053" y="1828799"/>
            <a:ext cx="4251960" cy="685801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500053" y="2590800"/>
            <a:ext cx="4251960" cy="3429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ru-RU" smtClean="0"/>
              <a:t>08.10.2013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00784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ru-RU" smtClean="0"/>
              <a:t>08.10.2013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07158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ru-RU" smtClean="0"/>
              <a:t>08.10.2013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41531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5213" y="533400"/>
            <a:ext cx="4114800" cy="1524000"/>
          </a:xfrm>
        </p:spPr>
        <p:txBody>
          <a:bodyPr anchor="b">
            <a:normAutofit/>
          </a:bodyPr>
          <a:lstStyle>
            <a:lvl1pPr algn="l">
              <a:defRPr sz="3600" b="1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65813" y="533400"/>
            <a:ext cx="5867400" cy="5486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65213" y="2209800"/>
            <a:ext cx="4114800" cy="38100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ru-RU" smtClean="0"/>
              <a:t>08.10.2013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01711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5213" y="533400"/>
            <a:ext cx="4114800" cy="1524000"/>
          </a:xfrm>
        </p:spPr>
        <p:txBody>
          <a:bodyPr anchor="b">
            <a:noAutofit/>
          </a:bodyPr>
          <a:lstStyle>
            <a:lvl1pPr algn="l">
              <a:defRPr sz="3600" b="1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865812" y="533400"/>
            <a:ext cx="5780173" cy="5791200"/>
          </a:xfrm>
          <a:ln w="50800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65213" y="2209800"/>
            <a:ext cx="4114800" cy="38100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419608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5212" y="533400"/>
            <a:ext cx="8686801" cy="1066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5212" y="1828800"/>
            <a:ext cx="8686801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932612" y="6155267"/>
            <a:ext cx="1371600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3E0FA9E5-6744-4841-888F-9E7CC0C2B7EC}" type="datetimeFigureOut">
              <a:rPr lang="ru-RU" smtClean="0"/>
              <a:pPr/>
              <a:t>08.10.2013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065213" y="6155267"/>
            <a:ext cx="5653087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532812" y="6155267"/>
            <a:ext cx="1219201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AAEAE4A8-A6E5-453E-B946-FB774B73F48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97054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36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77724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96012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0972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23444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37160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50876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164592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04483" y="980728"/>
            <a:ext cx="8341566" cy="3090665"/>
          </a:xfrm>
        </p:spPr>
        <p:txBody>
          <a:bodyPr>
            <a:normAutofit/>
          </a:bodyPr>
          <a:lstStyle/>
          <a:p>
            <a:r>
              <a:rPr lang="en-US" sz="12800" b="0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G20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/>
              <a:t>НОВЫЕ ПРИОРИТЕТЫ И ПРЕЖНИЕ </a:t>
            </a:r>
            <a:r>
              <a:rPr lang="ru-RU" dirty="0" smtClean="0"/>
              <a:t>ПРОБЛЕМЫ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04483" y="4941168"/>
            <a:ext cx="5029201" cy="1397000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Работу выполнили</a:t>
            </a:r>
            <a:r>
              <a:rPr lang="ru-RU" dirty="0" smtClean="0"/>
              <a:t>:</a:t>
            </a:r>
            <a:endParaRPr lang="ru-RU" dirty="0" smtClean="0"/>
          </a:p>
          <a:p>
            <a:r>
              <a:rPr lang="ru-RU" dirty="0"/>
              <a:t>	</a:t>
            </a:r>
            <a:r>
              <a:rPr lang="ru-RU" dirty="0" smtClean="0"/>
              <a:t>Припадчев Артём</a:t>
            </a:r>
          </a:p>
          <a:p>
            <a:r>
              <a:rPr lang="ru-RU" dirty="0"/>
              <a:t>	</a:t>
            </a:r>
            <a:r>
              <a:rPr lang="ru-RU" dirty="0" err="1" smtClean="0"/>
              <a:t>Кунцова</a:t>
            </a:r>
            <a:r>
              <a:rPr lang="ru-RU" dirty="0" smtClean="0"/>
              <a:t> Анастасия</a:t>
            </a:r>
          </a:p>
          <a:p>
            <a:r>
              <a:rPr lang="ru-RU" dirty="0"/>
              <a:t>	</a:t>
            </a:r>
            <a:r>
              <a:rPr lang="ru-RU" dirty="0" smtClean="0"/>
              <a:t>группа 2125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93259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5214" y="533400"/>
            <a:ext cx="9493694" cy="2286000"/>
          </a:xfrm>
        </p:spPr>
        <p:txBody>
          <a:bodyPr/>
          <a:lstStyle/>
          <a:p>
            <a:r>
              <a:rPr lang="ru-RU" dirty="0"/>
              <a:t>Рынок труда</a:t>
            </a:r>
          </a:p>
        </p:txBody>
      </p:sp>
    </p:spTree>
    <p:extLst>
      <p:ext uri="{BB962C8B-B14F-4D97-AF65-F5344CB8AC3E}">
        <p14:creationId xmlns:p14="http://schemas.microsoft.com/office/powerpoint/2010/main" val="3462751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itar-tass.com/data/Graphics/LargePhoto/3852.JPE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937"/>
          <a:stretch/>
        </p:blipFill>
        <p:spPr bwMode="auto">
          <a:xfrm>
            <a:off x="261764" y="260647"/>
            <a:ext cx="6192688" cy="6120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www.itar-tass.com/data/Graphics/LargePhoto/3852.JPE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763" b="568"/>
          <a:stretch/>
        </p:blipFill>
        <p:spPr bwMode="auto">
          <a:xfrm>
            <a:off x="6109221" y="1844824"/>
            <a:ext cx="6079604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6417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5214" y="533400"/>
            <a:ext cx="9493694" cy="2286000"/>
          </a:xfrm>
        </p:spPr>
        <p:txBody>
          <a:bodyPr/>
          <a:lstStyle/>
          <a:p>
            <a:r>
              <a:rPr lang="ru-RU" dirty="0"/>
              <a:t>Борьба с коррупцией</a:t>
            </a:r>
            <a:r>
              <a:rPr lang="ru-RU" b="0" dirty="0"/>
              <a:t> 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06703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cdn4.img22.rian.ru/images/50358/12/50358128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86" b="7170"/>
          <a:stretch/>
        </p:blipFill>
        <p:spPr bwMode="auto">
          <a:xfrm>
            <a:off x="1413892" y="332656"/>
            <a:ext cx="9291563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3402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25860" y="2564904"/>
            <a:ext cx="10069758" cy="1002433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ru-RU" sz="7200" dirty="0" smtClean="0"/>
              <a:t>Спасибо за внимание!</a:t>
            </a:r>
            <a:endParaRPr lang="ru-RU" sz="7200" dirty="0"/>
          </a:p>
        </p:txBody>
      </p:sp>
    </p:spTree>
    <p:extLst>
      <p:ext uri="{BB962C8B-B14F-4D97-AF65-F5344CB8AC3E}">
        <p14:creationId xmlns:p14="http://schemas.microsoft.com/office/powerpoint/2010/main" val="1934360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53852" y="685800"/>
            <a:ext cx="4114800" cy="5486400"/>
          </a:xfrm>
        </p:spPr>
        <p:txBody>
          <a:bodyPr>
            <a:normAutofit/>
          </a:bodyPr>
          <a:lstStyle/>
          <a:p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5–6 сентября в Санкт-Петербурге состоялся саммит лидеров «Группы двадцати». Они утвердили план действий, направленных на возврат к устойчивому и сбалансированному экономическому росту. </a:t>
            </a:r>
            <a:endParaRPr lang="ru-RU" sz="24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ru-RU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Этот </a:t>
            </a:r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план был предложен Россией, которая в текущем году председательствует в </a:t>
            </a:r>
            <a:r>
              <a:rPr lang="ru-RU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G20.</a:t>
            </a:r>
            <a:endParaRPr lang="ru-RU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050" name="Picture 2" descr="G20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64" r="16764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9575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Инвестиции для роста</a:t>
            </a:r>
            <a:r>
              <a:rPr lang="ru-RU" b="0" dirty="0"/>
              <a:t> 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89033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0681" y="533400"/>
            <a:ext cx="8686801" cy="1066800"/>
          </a:xfrm>
        </p:spPr>
        <p:txBody>
          <a:bodyPr/>
          <a:lstStyle/>
          <a:p>
            <a:pPr algn="ctr"/>
            <a:r>
              <a:rPr lang="ru-RU" dirty="0" smtClean="0"/>
              <a:t>Доля иностранных инвестиций в рынки различных государств</a:t>
            </a:r>
            <a:endParaRPr lang="ru-RU" dirty="0"/>
          </a:p>
        </p:txBody>
      </p:sp>
      <p:pic>
        <p:nvPicPr>
          <p:cNvPr id="3074" name="Picture 2" descr="http://blogs.r.ftdata.co.uk/beyond-brics/files/2013/02/Russianbondmarket2013Barclays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24"/>
          <a:stretch/>
        </p:blipFill>
        <p:spPr bwMode="auto">
          <a:xfrm>
            <a:off x="765820" y="1600200"/>
            <a:ext cx="10296525" cy="4796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293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Налоговая </a:t>
            </a:r>
            <a:r>
              <a:rPr lang="ru-RU" dirty="0" smtClean="0"/>
              <a:t>реформа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5693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Структурные реформы</a:t>
            </a:r>
            <a:r>
              <a:rPr lang="ru-RU" b="0" dirty="0"/>
              <a:t> 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42866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5214" y="533400"/>
            <a:ext cx="9493694" cy="2286000"/>
          </a:xfrm>
        </p:spPr>
        <p:txBody>
          <a:bodyPr/>
          <a:lstStyle/>
          <a:p>
            <a:r>
              <a:rPr lang="ru-RU" dirty="0"/>
              <a:t>Финансовое регулирование</a:t>
            </a:r>
            <a:r>
              <a:rPr lang="ru-RU" b="0" dirty="0"/>
              <a:t> 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99588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Изображение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3892" y="404664"/>
            <a:ext cx="9649072" cy="6256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8763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788" y="476672"/>
            <a:ext cx="11017224" cy="5857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9408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usiness Contrast 16x9">
  <a:themeElements>
    <a:clrScheme name="BusinessContrast">
      <a:dk1>
        <a:srgbClr val="000000"/>
      </a:dk1>
      <a:lt1>
        <a:sysClr val="window" lastClr="FFFFFF"/>
      </a:lt1>
      <a:dk2>
        <a:srgbClr val="000000"/>
      </a:dk2>
      <a:lt2>
        <a:srgbClr val="E5E8E8"/>
      </a:lt2>
      <a:accent1>
        <a:srgbClr val="00AEEF"/>
      </a:accent1>
      <a:accent2>
        <a:srgbClr val="EA428A"/>
      </a:accent2>
      <a:accent3>
        <a:srgbClr val="EED500"/>
      </a:accent3>
      <a:accent4>
        <a:srgbClr val="F5A70D"/>
      </a:accent4>
      <a:accent5>
        <a:srgbClr val="8BCB30"/>
      </a:accent5>
      <a:accent6>
        <a:srgbClr val="9962C1"/>
      </a:accent6>
      <a:hlink>
        <a:srgbClr val="00AEEF"/>
      </a:hlink>
      <a:folHlink>
        <a:srgbClr val="9962C1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Рабочий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Рабочий Theme">
  <a:themeElements>
    <a:clrScheme name="BusinessContrast">
      <a:dk1>
        <a:srgbClr val="000000"/>
      </a:dk1>
      <a:lt1>
        <a:sysClr val="window" lastClr="FFFFFF"/>
      </a:lt1>
      <a:dk2>
        <a:srgbClr val="000000"/>
      </a:dk2>
      <a:lt2>
        <a:srgbClr val="E5E8E8"/>
      </a:lt2>
      <a:accent1>
        <a:srgbClr val="00AEEF"/>
      </a:accent1>
      <a:accent2>
        <a:srgbClr val="EA428A"/>
      </a:accent2>
      <a:accent3>
        <a:srgbClr val="EED500"/>
      </a:accent3>
      <a:accent4>
        <a:srgbClr val="F5A70D"/>
      </a:accent4>
      <a:accent5>
        <a:srgbClr val="8BCB30"/>
      </a:accent5>
      <a:accent6>
        <a:srgbClr val="9962C1"/>
      </a:accent6>
      <a:hlink>
        <a:srgbClr val="00AEEF"/>
      </a:hlink>
      <a:folHlink>
        <a:srgbClr val="9962C1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Рабочий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Рабочий Theme">
  <a:themeElements>
    <a:clrScheme name="BusinessContrast">
      <a:dk1>
        <a:srgbClr val="000000"/>
      </a:dk1>
      <a:lt1>
        <a:sysClr val="window" lastClr="FFFFFF"/>
      </a:lt1>
      <a:dk2>
        <a:srgbClr val="000000"/>
      </a:dk2>
      <a:lt2>
        <a:srgbClr val="E5E8E8"/>
      </a:lt2>
      <a:accent1>
        <a:srgbClr val="00AEEF"/>
      </a:accent1>
      <a:accent2>
        <a:srgbClr val="EA428A"/>
      </a:accent2>
      <a:accent3>
        <a:srgbClr val="EED500"/>
      </a:accent3>
      <a:accent4>
        <a:srgbClr val="F5A70D"/>
      </a:accent4>
      <a:accent5>
        <a:srgbClr val="8BCB30"/>
      </a:accent5>
      <a:accent6>
        <a:srgbClr val="9962C1"/>
      </a:accent6>
      <a:hlink>
        <a:srgbClr val="00AEEF"/>
      </a:hlink>
      <a:folHlink>
        <a:srgbClr val="9962C1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Рабочий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1D182A0E-7F17-4A86-A7C5-8846F54E438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Контрастная деловая презентация (широкоэкранный формат)</Template>
  <TotalTime>0</TotalTime>
  <Words>69</Words>
  <Application>Microsoft Office PowerPoint</Application>
  <PresentationFormat>Произвольный</PresentationFormat>
  <Paragraphs>15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7" baseType="lpstr">
      <vt:lpstr>Arial</vt:lpstr>
      <vt:lpstr>Franklin Gothic Medium</vt:lpstr>
      <vt:lpstr>Business Contrast 16x9</vt:lpstr>
      <vt:lpstr>G20 НОВЫЕ ПРИОРИТЕТЫ И ПРЕЖНИЕ ПРОБЛЕМЫ</vt:lpstr>
      <vt:lpstr>Презентация PowerPoint</vt:lpstr>
      <vt:lpstr>Инвестиции для роста </vt:lpstr>
      <vt:lpstr>Доля иностранных инвестиций в рынки различных государств</vt:lpstr>
      <vt:lpstr>Налоговая реформа</vt:lpstr>
      <vt:lpstr>Структурные реформы </vt:lpstr>
      <vt:lpstr>Финансовое регулирование </vt:lpstr>
      <vt:lpstr>Презентация PowerPoint</vt:lpstr>
      <vt:lpstr>Презентация PowerPoint</vt:lpstr>
      <vt:lpstr>Рынок труда</vt:lpstr>
      <vt:lpstr>Презентация PowerPoint</vt:lpstr>
      <vt:lpstr>Борьба с коррупцией </vt:lpstr>
      <vt:lpstr>Презентация PowerPoint</vt:lpstr>
      <vt:lpstr>Спасибо за внимание!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2013-10-08T15:24:19Z</dcterms:created>
  <dcterms:modified xsi:type="dcterms:W3CDTF">2013-10-08T16:45:02Z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TC028952669991</vt:lpwstr>
  </property>
</Properties>
</file>