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40"/>
  </p:notesMasterIdLst>
  <p:sldIdLst>
    <p:sldId id="256" r:id="rId2"/>
    <p:sldId id="285" r:id="rId3"/>
    <p:sldId id="286" r:id="rId4"/>
    <p:sldId id="318" r:id="rId5"/>
    <p:sldId id="319" r:id="rId6"/>
    <p:sldId id="320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303" r:id="rId15"/>
    <p:sldId id="294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21" r:id="rId31"/>
    <p:sldId id="322" r:id="rId32"/>
    <p:sldId id="311" r:id="rId33"/>
    <p:sldId id="312" r:id="rId34"/>
    <p:sldId id="313" r:id="rId35"/>
    <p:sldId id="314" r:id="rId36"/>
    <p:sldId id="316" r:id="rId37"/>
    <p:sldId id="317" r:id="rId38"/>
    <p:sldId id="315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7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F56B6-6B23-40A2-A9D2-42E688AB3D2F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F6A99-0FEF-49A4-AC89-DA39C549C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F6A99-0FEF-49A4-AC89-DA39C549CC52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AAD4-8FD6-4AF3-934E-43D09E2BA730}" type="datetime1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07D-AE31-4473-B96A-35D7AA9080AE}" type="datetime1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3296-B1D6-42C0-AA1F-0D777FFEAECD}" type="datetime1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F559-AD6F-478D-9F3D-40DB23D519DE}" type="datetime1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96E4-24EE-48F6-A299-0AFF037262A6}" type="datetime1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9040-474C-4A04-A11E-BBC2D921AEBD}" type="datetime1">
              <a:rPr lang="ru-RU" smtClean="0"/>
              <a:pPr/>
              <a:t>19.05.2013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8CEF-E3D8-4A8C-8E2B-65F81379AF37}" type="datetime1">
              <a:rPr lang="ru-RU" smtClean="0"/>
              <a:pPr/>
              <a:t>19.05.2013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3245-8508-48BE-9577-5B7913E108F7}" type="datetime1">
              <a:rPr lang="ru-RU" smtClean="0"/>
              <a:pPr/>
              <a:t>19.05.2013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5AAA-2A75-40BD-8DEF-EB9B1A0A2041}" type="datetime1">
              <a:rPr lang="ru-RU" smtClean="0"/>
              <a:pPr/>
              <a:t>19.05.2013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C3DA3-8063-42AA-B567-CFC6F6F97435}" type="datetime1">
              <a:rPr lang="ru-RU" smtClean="0"/>
              <a:pPr/>
              <a:t>19.05.2013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3B7E-FDF2-43DB-8272-B60216AF2E25}" type="datetime1">
              <a:rPr lang="ru-RU" smtClean="0"/>
              <a:pPr/>
              <a:t>19.05.2013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44B82-EEB5-4F3A-891B-836B83DE82F1}" type="datetime1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В-Деревья.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1</a:t>
            </a:r>
            <a:r>
              <a:rPr lang="en-US" dirty="0" smtClean="0"/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4360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Имеются нижняя и верхняя границы количества ключей, которые могут содержаться в узле. Эти границы могут быть выражены с помощью одного фиксированного целого числа 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ru-RU" dirty="0" smtClean="0"/>
              <a:t>≥ 2, называемого </a:t>
            </a:r>
            <a:r>
              <a:rPr lang="ru-RU" i="1" dirty="0" smtClean="0"/>
              <a:t>минимальной степенью </a:t>
            </a:r>
            <a:r>
              <a:rPr lang="en-US" dirty="0" smtClean="0"/>
              <a:t>(minimum degree) </a:t>
            </a:r>
            <a:r>
              <a:rPr lang="ru-RU" dirty="0" smtClean="0"/>
              <a:t>В-дерева:</a:t>
            </a:r>
          </a:p>
          <a:p>
            <a:pPr>
              <a:buNone/>
            </a:pPr>
            <a:r>
              <a:rPr lang="en-US" dirty="0" smtClean="0"/>
              <a:t>A</a:t>
            </a:r>
            <a:r>
              <a:rPr lang="ru-RU" dirty="0" smtClean="0"/>
              <a:t>)	Каждый узел, кроме корневого, должен содержать как минимум </a:t>
            </a:r>
            <a:r>
              <a:rPr lang="en-US" i="1" dirty="0" smtClean="0"/>
              <a:t>t </a:t>
            </a:r>
            <a:r>
              <a:rPr lang="ru-RU" i="1" dirty="0" smtClean="0"/>
              <a:t>-</a:t>
            </a:r>
            <a:r>
              <a:rPr lang="ru-RU" dirty="0" smtClean="0"/>
              <a:t> 1 ключей. Каждый внутренний узел, не являющийся корневым, имеет, таким образом, как минимум 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ru-RU" dirty="0" smtClean="0"/>
              <a:t>дочерних узлов. Если дерево не является пустым, корень должен содержать как минимум один ключ.</a:t>
            </a:r>
          </a:p>
          <a:p>
            <a:pPr>
              <a:buNone/>
            </a:pPr>
            <a:r>
              <a:rPr lang="ru-RU" dirty="0" smtClean="0"/>
              <a:t>Б)Каждый узел содержит не более </a:t>
            </a:r>
            <a:r>
              <a:rPr lang="ru-RU" i="1" dirty="0" smtClean="0"/>
              <a:t>2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ru-RU" dirty="0" smtClean="0"/>
              <a:t>— 1 ключей. Таким образом, внут­ренний узел имеет не более 2</a:t>
            </a:r>
            <a:r>
              <a:rPr lang="ru-RU" i="1" dirty="0" smtClean="0"/>
              <a:t>1</a:t>
            </a:r>
            <a:r>
              <a:rPr lang="ru-RU" dirty="0" smtClean="0"/>
              <a:t> дочерних узлов. Мы говорим, что узел </a:t>
            </a:r>
            <a:r>
              <a:rPr lang="ru-RU" i="1" dirty="0" smtClean="0"/>
              <a:t>заполнен</a:t>
            </a:r>
            <a:r>
              <a:rPr lang="ru-RU" dirty="0" smtClean="0"/>
              <a:t> (</a:t>
            </a:r>
            <a:r>
              <a:rPr lang="en-US" dirty="0" smtClean="0"/>
              <a:t>full</a:t>
            </a:r>
            <a:r>
              <a:rPr lang="ru-RU" dirty="0" smtClean="0"/>
              <a:t>), если он содержит ровно </a:t>
            </a:r>
            <a:r>
              <a:rPr lang="ru-RU" i="1" dirty="0" smtClean="0"/>
              <a:t>2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ru-RU" dirty="0" smtClean="0"/>
              <a:t>— 1 ключей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643314"/>
            <a:ext cx="8229600" cy="248284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Простейшее В-дерево получается при 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ru-RU" dirty="0" smtClean="0"/>
              <a:t>= 2. При этом каждый внутренний узел может иметь 2, 3 или 4 дочерних узла, и мы получаем так называемое 2-5- </a:t>
            </a:r>
            <a:r>
              <a:rPr lang="ru-RU" i="1" dirty="0" smtClean="0"/>
              <a:t>4-дерево</a:t>
            </a:r>
            <a:r>
              <a:rPr lang="ru-RU" dirty="0" smtClean="0"/>
              <a:t> (2-3-4 </a:t>
            </a:r>
            <a:r>
              <a:rPr lang="en-US" dirty="0" err="1" smtClean="0"/>
              <a:t>tr</a:t>
            </a:r>
            <a:r>
              <a:rPr lang="ru-RU" dirty="0" smtClean="0"/>
              <a:t>ее).</a:t>
            </a:r>
            <a:endParaRPr lang="en-US" dirty="0" smtClean="0"/>
          </a:p>
          <a:p>
            <a:r>
              <a:rPr lang="ru-RU" dirty="0" smtClean="0"/>
              <a:t>Однако обычно на практике используются гораздо большие значения </a:t>
            </a:r>
            <a:r>
              <a:rPr lang="en-US" i="1" dirty="0" smtClean="0"/>
              <a:t>t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0340" t="30932" r="13832" b="14407"/>
          <a:stretch>
            <a:fillRect/>
          </a:stretch>
        </p:blipFill>
        <p:spPr bwMode="auto">
          <a:xfrm>
            <a:off x="285720" y="214290"/>
            <a:ext cx="8509428" cy="332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Высота В-дерева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472518" cy="535785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Количество обращений к диску, необходимое для выполнения большинства операций с В-деревом, пропорционально его высоте. </a:t>
            </a:r>
          </a:p>
          <a:p>
            <a:r>
              <a:rPr lang="ru-RU" b="1" dirty="0" smtClean="0"/>
              <a:t>Теорема</a:t>
            </a:r>
            <a:r>
              <a:rPr lang="en-US" b="1" dirty="0" smtClean="0"/>
              <a:t>:</a:t>
            </a:r>
            <a:r>
              <a:rPr lang="ru-RU" dirty="0" smtClean="0"/>
              <a:t>  Высота В-дерева </a:t>
            </a:r>
            <a:r>
              <a:rPr lang="en-US" dirty="0" smtClean="0"/>
              <a:t>T c n≥ </a:t>
            </a:r>
            <a:r>
              <a:rPr lang="ru-RU" dirty="0" smtClean="0"/>
              <a:t>1 узлами и минимальной степенью </a:t>
            </a:r>
            <a:r>
              <a:rPr lang="en-US" i="1" dirty="0" smtClean="0"/>
              <a:t>t</a:t>
            </a:r>
            <a:r>
              <a:rPr lang="en-US" dirty="0" smtClean="0"/>
              <a:t> ≥</a:t>
            </a:r>
            <a:r>
              <a:rPr lang="ru-RU" dirty="0" smtClean="0"/>
              <a:t> 2 не превышает </a:t>
            </a:r>
            <a:r>
              <a:rPr lang="en-US" i="1" dirty="0" err="1" smtClean="0"/>
              <a:t>log</a:t>
            </a:r>
            <a:r>
              <a:rPr lang="en-US" i="1" baseline="-25000" dirty="0" err="1" smtClean="0"/>
              <a:t>t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en-US" dirty="0" smtClean="0"/>
              <a:t>n</a:t>
            </a:r>
            <a:r>
              <a:rPr lang="ru-RU" dirty="0" smtClean="0"/>
              <a:t> + 1)/2.</a:t>
            </a:r>
            <a:endParaRPr lang="en-US" dirty="0" smtClean="0"/>
          </a:p>
          <a:p>
            <a:r>
              <a:rPr lang="ru-RU" dirty="0" smtClean="0"/>
              <a:t>Здесь мы видим преимущества В-деревьев над красно-черными деревьями. Хотя высота деревьев растет как </a:t>
            </a:r>
            <a:r>
              <a:rPr lang="ru-RU" i="1" dirty="0" smtClean="0"/>
              <a:t>О</a:t>
            </a:r>
            <a:r>
              <a:rPr lang="ru-RU" dirty="0" smtClean="0"/>
              <a:t> (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ru-RU" i="1" dirty="0" smtClean="0"/>
              <a:t>)</a:t>
            </a:r>
            <a:r>
              <a:rPr lang="ru-RU" dirty="0" smtClean="0"/>
              <a:t> в обоих случаях (</a:t>
            </a:r>
            <a:r>
              <a:rPr lang="en-US" i="1" dirty="0" smtClean="0"/>
              <a:t>t </a:t>
            </a:r>
            <a:r>
              <a:rPr lang="ru-RU" i="1" dirty="0" smtClean="0"/>
              <a:t>— </a:t>
            </a:r>
            <a:r>
              <a:rPr lang="ru-RU" dirty="0" smtClean="0"/>
              <a:t>константа), в случае В-деревьев основание логарифмов имеет гораздо большее значение.</a:t>
            </a:r>
            <a:endParaRPr lang="en-US" dirty="0" smtClean="0"/>
          </a:p>
          <a:p>
            <a:r>
              <a:rPr lang="ru-RU" dirty="0" smtClean="0"/>
              <a:t> Таким образом, В-деревья требуют исследования примерно в </a:t>
            </a:r>
            <a:r>
              <a:rPr lang="en-US" dirty="0" err="1" smtClean="0"/>
              <a:t>lg</a:t>
            </a:r>
            <a:r>
              <a:rPr lang="en-US" dirty="0" smtClean="0"/>
              <a:t> t </a:t>
            </a:r>
            <a:r>
              <a:rPr lang="ru-RU" dirty="0" smtClean="0"/>
              <a:t>раз</a:t>
            </a:r>
            <a:r>
              <a:rPr lang="en-US" dirty="0" smtClean="0"/>
              <a:t> </a:t>
            </a:r>
            <a:r>
              <a:rPr lang="ru-RU" dirty="0" smtClean="0"/>
              <a:t>меньшего количества узлов по сравнению с красно-черными деревьями.</a:t>
            </a:r>
            <a:endParaRPr lang="en-US" dirty="0" smtClean="0"/>
          </a:p>
          <a:p>
            <a:r>
              <a:rPr lang="ru-RU" dirty="0" smtClean="0"/>
              <a:t> Поскольку исследование узла дерева обычно требует обращения к диску, количество дисковых операций при работе с В-деревьями оказывается существенно сниженным.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Поиск в В-дереве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329642" cy="535785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Поиск в В-дереве очень похож на поиск в бинарном дереве поиска, но с тем отличием, что если в бинарном дереве поиска мы выбираем один из двух путей, то здесь предстоит сделать выбор из большего количества альтернатив, завися­щего от того, сколько дочерних узлов имеется у текущего узла. Точнее, в каждом внутреннем узле </a:t>
            </a:r>
            <a:r>
              <a:rPr lang="ru-RU" i="1" dirty="0" err="1" smtClean="0"/>
              <a:t>х</a:t>
            </a:r>
            <a:r>
              <a:rPr lang="ru-RU" dirty="0" smtClean="0"/>
              <a:t> нам предстоит выбрать один из </a:t>
            </a:r>
            <a:r>
              <a:rPr lang="ru-RU" i="1" dirty="0" smtClean="0"/>
              <a:t>т</a:t>
            </a:r>
            <a:r>
              <a:rPr lang="ru-RU" dirty="0" smtClean="0"/>
              <a:t>[</a:t>
            </a:r>
            <a:r>
              <a:rPr lang="ru-RU" dirty="0" err="1" smtClean="0"/>
              <a:t>х</a:t>
            </a:r>
            <a:r>
              <a:rPr lang="ru-RU" dirty="0" smtClean="0"/>
              <a:t>] + 1 дочерних узлов.</a:t>
            </a:r>
          </a:p>
          <a:p>
            <a:r>
              <a:rPr lang="ru-RU" dirty="0" smtClean="0"/>
              <a:t>Операция </a:t>
            </a:r>
            <a:r>
              <a:rPr lang="en-US" b="1" cap="small" dirty="0" err="1" smtClean="0"/>
              <a:t>B_Tree_Search</a:t>
            </a:r>
            <a:r>
              <a:rPr lang="en-US" b="1" cap="small" dirty="0" smtClean="0"/>
              <a:t> </a:t>
            </a:r>
            <a:r>
              <a:rPr lang="ru-RU" dirty="0" smtClean="0"/>
              <a:t>представляет собой естественное обобщение процедуры </a:t>
            </a:r>
            <a:r>
              <a:rPr lang="en-US" b="1" cap="small" dirty="0" err="1" smtClean="0"/>
              <a:t>Tree_Search</a:t>
            </a:r>
            <a:r>
              <a:rPr lang="ru-RU" dirty="0" smtClean="0"/>
              <a:t>. В качестве параметров процедура </a:t>
            </a:r>
            <a:r>
              <a:rPr lang="en-US" b="1" cap="small" dirty="0" err="1" smtClean="0"/>
              <a:t>B_Tree_Search</a:t>
            </a:r>
            <a:r>
              <a:rPr lang="en-US" b="1" cap="small" dirty="0" smtClean="0"/>
              <a:t> </a:t>
            </a:r>
            <a:r>
              <a:rPr lang="ru-RU" dirty="0" smtClean="0"/>
              <a:t>получает указатель на корневой узел </a:t>
            </a:r>
            <a:r>
              <a:rPr lang="ru-RU" i="1" dirty="0" err="1" smtClean="0"/>
              <a:t>х</a:t>
            </a:r>
            <a:r>
              <a:rPr lang="ru-RU" dirty="0" smtClean="0"/>
              <a:t> поддерева и ключ </a:t>
            </a:r>
            <a:r>
              <a:rPr lang="ru-RU" i="1" dirty="0" smtClean="0"/>
              <a:t>к,</a:t>
            </a:r>
            <a:r>
              <a:rPr lang="ru-RU" dirty="0" smtClean="0"/>
              <a:t> который следует найти в этом поддереве.</a:t>
            </a:r>
          </a:p>
          <a:p>
            <a:r>
              <a:rPr lang="ru-RU" dirty="0" smtClean="0"/>
              <a:t> Таким образом, вызов верхнего уровня для поиска во всем дереве имеет вид </a:t>
            </a:r>
            <a:r>
              <a:rPr lang="en-US" b="1" cap="small" dirty="0" err="1" smtClean="0"/>
              <a:t>B_Tree</a:t>
            </a:r>
            <a:r>
              <a:rPr lang="en-US" b="1" cap="small" dirty="0" smtClean="0"/>
              <a:t>_ Search(</a:t>
            </a:r>
            <a:r>
              <a:rPr lang="en-US" i="1" dirty="0" smtClean="0"/>
              <a:t>root</a:t>
            </a:r>
            <a:r>
              <a:rPr lang="en-US" dirty="0" smtClean="0"/>
              <a:t> </a:t>
            </a:r>
            <a:r>
              <a:rPr lang="en-US" b="1" dirty="0" smtClean="0"/>
              <a:t>[Т], </a:t>
            </a:r>
            <a:r>
              <a:rPr lang="ru-RU" i="1" dirty="0" smtClean="0"/>
              <a:t>к).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Если ключ </a:t>
            </a:r>
            <a:r>
              <a:rPr lang="ru-RU" i="1" dirty="0" smtClean="0"/>
              <a:t>к</a:t>
            </a:r>
            <a:r>
              <a:rPr lang="ru-RU" dirty="0" smtClean="0"/>
              <a:t> имеется в В-дереве, процедура </a:t>
            </a:r>
            <a:r>
              <a:rPr lang="en-US" b="1" cap="small" dirty="0" err="1" smtClean="0"/>
              <a:t>B_Tree_Search</a:t>
            </a:r>
            <a:r>
              <a:rPr lang="en-US" b="1" cap="small" dirty="0" smtClean="0"/>
              <a:t> </a:t>
            </a:r>
            <a:r>
              <a:rPr lang="ru-RU" dirty="0" smtClean="0"/>
              <a:t>вернет упорядоченную пару </a:t>
            </a:r>
            <a:r>
              <a:rPr lang="en-US" i="1" dirty="0" smtClean="0"/>
              <a:t>(</a:t>
            </a:r>
            <a:r>
              <a:rPr lang="ru-RU" i="1" dirty="0" smtClean="0"/>
              <a:t>у, </a:t>
            </a:r>
            <a:r>
              <a:rPr lang="en-US" i="1" dirty="0" err="1" smtClean="0"/>
              <a:t>i</a:t>
            </a:r>
            <a:r>
              <a:rPr lang="ru-RU" i="1" dirty="0" smtClean="0"/>
              <a:t>),</a:t>
            </a:r>
            <a:r>
              <a:rPr lang="ru-RU" dirty="0" smtClean="0"/>
              <a:t> состоящую из узла </a:t>
            </a:r>
            <a:r>
              <a:rPr lang="ru-RU" i="1" dirty="0" smtClean="0"/>
              <a:t>у</a:t>
            </a:r>
            <a:r>
              <a:rPr lang="ru-RU" dirty="0" smtClean="0"/>
              <a:t> и индекса </a:t>
            </a:r>
            <a:r>
              <a:rPr lang="en-US" i="1" dirty="0" err="1" smtClean="0"/>
              <a:t>i</a:t>
            </a:r>
            <a:r>
              <a:rPr lang="ru-RU" i="1" dirty="0" smtClean="0"/>
              <a:t>,</a:t>
            </a:r>
            <a:r>
              <a:rPr lang="ru-RU" dirty="0" smtClean="0"/>
              <a:t> такого что </a:t>
            </a:r>
            <a:r>
              <a:rPr lang="en-US" dirty="0" err="1" smtClean="0"/>
              <a:t>key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[у] = </a:t>
            </a:r>
            <a:r>
              <a:rPr lang="ru-RU" i="1" dirty="0" smtClean="0"/>
              <a:t>к.</a:t>
            </a:r>
            <a:r>
              <a:rPr lang="ru-RU" dirty="0" smtClean="0"/>
              <a:t> В противном случае процедура вернет значение </a:t>
            </a:r>
            <a:r>
              <a:rPr lang="en-US" dirty="0" smtClean="0"/>
              <a:t>NIL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B_TREE_S</a:t>
            </a:r>
            <a:r>
              <a:rPr lang="ru-RU" dirty="0" smtClean="0"/>
              <a:t>Е</a:t>
            </a:r>
            <a:r>
              <a:rPr lang="en-US" dirty="0" smtClean="0"/>
              <a:t>ARCH (x, </a:t>
            </a:r>
            <a:r>
              <a:rPr lang="ru-RU" i="1" dirty="0" smtClean="0"/>
              <a:t>к</a:t>
            </a:r>
            <a:r>
              <a:rPr lang="en-US" i="1" dirty="0" smtClean="0"/>
              <a:t>)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</a:t>
            </a:r>
            <a:r>
              <a:rPr lang="ru-RU" dirty="0" smtClean="0"/>
              <a:t> ← 1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en-US" dirty="0" smtClean="0"/>
              <a:t>while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≤ </a:t>
            </a:r>
            <a:r>
              <a:rPr lang="en-US" dirty="0" smtClean="0"/>
              <a:t>n</a:t>
            </a:r>
            <a:r>
              <a:rPr lang="ru-RU" dirty="0" smtClean="0"/>
              <a:t>[</a:t>
            </a:r>
            <a:r>
              <a:rPr lang="en-US" dirty="0" smtClean="0"/>
              <a:t>x</a:t>
            </a:r>
            <a:r>
              <a:rPr lang="ru-RU" dirty="0" smtClean="0"/>
              <a:t>] и к &gt; </a:t>
            </a:r>
            <a:r>
              <a:rPr lang="ru-RU" dirty="0" err="1" smtClean="0"/>
              <a:t>кеу</a:t>
            </a:r>
            <a:r>
              <a:rPr lang="en-US" baseline="-25000" dirty="0" err="1" smtClean="0"/>
              <a:t>i</a:t>
            </a:r>
            <a:r>
              <a:rPr lang="en-US" dirty="0" smtClean="0"/>
              <a:t>[</a:t>
            </a:r>
            <a:r>
              <a:rPr lang="ru-RU" dirty="0" err="1" smtClean="0"/>
              <a:t>х</a:t>
            </a:r>
            <a:r>
              <a:rPr lang="ru-RU" dirty="0" smtClean="0"/>
              <a:t>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        do </a:t>
            </a:r>
            <a:r>
              <a:rPr lang="en-US" dirty="0" err="1" smtClean="0"/>
              <a:t>i</a:t>
            </a:r>
            <a:r>
              <a:rPr lang="ru-RU" dirty="0" smtClean="0"/>
              <a:t> ← </a:t>
            </a:r>
            <a:r>
              <a:rPr lang="en-US" dirty="0" err="1" smtClean="0"/>
              <a:t>i</a:t>
            </a:r>
            <a:r>
              <a:rPr lang="ru-RU" dirty="0" smtClean="0"/>
              <a:t> + 1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≤ </a:t>
            </a:r>
            <a:r>
              <a:rPr lang="en-US" dirty="0" smtClean="0"/>
              <a:t>n</a:t>
            </a:r>
            <a:r>
              <a:rPr lang="ru-RU" dirty="0" smtClean="0"/>
              <a:t>[</a:t>
            </a:r>
            <a:r>
              <a:rPr lang="en-US" dirty="0" smtClean="0"/>
              <a:t>x</a:t>
            </a:r>
            <a:r>
              <a:rPr lang="ru-RU" dirty="0" smtClean="0"/>
              <a:t>] и к = </a:t>
            </a:r>
            <a:r>
              <a:rPr lang="ru-RU" dirty="0" err="1" smtClean="0"/>
              <a:t>кеу</a:t>
            </a:r>
            <a:r>
              <a:rPr lang="en-US" baseline="-25000" dirty="0" err="1" smtClean="0"/>
              <a:t>i</a:t>
            </a:r>
            <a:r>
              <a:rPr lang="en-US" dirty="0" smtClean="0"/>
              <a:t>[</a:t>
            </a:r>
            <a:r>
              <a:rPr lang="ru-RU" dirty="0" err="1" smtClean="0"/>
              <a:t>х</a:t>
            </a:r>
            <a:r>
              <a:rPr lang="ru-RU" dirty="0" smtClean="0"/>
              <a:t>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     then return </a:t>
            </a:r>
            <a:r>
              <a:rPr lang="ru-RU" dirty="0" smtClean="0"/>
              <a:t>(</a:t>
            </a:r>
            <a:r>
              <a:rPr lang="ru-RU" dirty="0" err="1" smtClean="0"/>
              <a:t>х</a:t>
            </a:r>
            <a:r>
              <a:rPr lang="ru-RU" dirty="0" smtClean="0"/>
              <a:t>, </a:t>
            </a:r>
            <a:r>
              <a:rPr lang="en-US" dirty="0" err="1" smtClean="0"/>
              <a:t>i</a:t>
            </a:r>
            <a:r>
              <a:rPr lang="ru-RU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leaf[x</a:t>
            </a:r>
            <a:r>
              <a:rPr lang="ru-RU" dirty="0" smtClean="0"/>
              <a:t>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     then return </a:t>
            </a:r>
            <a:r>
              <a:rPr lang="en-US" cap="small" dirty="0" smtClean="0"/>
              <a:t>nil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      else </a:t>
            </a:r>
            <a:r>
              <a:rPr lang="en-US" dirty="0" err="1" smtClean="0"/>
              <a:t>DlSK_READ</a:t>
            </a:r>
            <a:r>
              <a:rPr lang="en-US" dirty="0" smtClean="0"/>
              <a:t>(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cap="small" dirty="0" smtClean="0"/>
              <a:t>[x]</a:t>
            </a:r>
            <a:r>
              <a:rPr lang="en-US" dirty="0" smtClean="0"/>
              <a:t>)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return </a:t>
            </a:r>
            <a:r>
              <a:rPr lang="en-US" dirty="0" err="1" smtClean="0"/>
              <a:t>B_Tree_Search</a:t>
            </a:r>
            <a:r>
              <a:rPr lang="en-US" dirty="0" smtClean="0"/>
              <a:t>(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cap="small" dirty="0" smtClean="0"/>
              <a:t>[x], </a:t>
            </a:r>
            <a:r>
              <a:rPr lang="ru-RU" dirty="0" smtClean="0"/>
              <a:t>к</a:t>
            </a:r>
            <a:r>
              <a:rPr lang="en-US" dirty="0" smtClean="0"/>
              <a:t>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643710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В строках </a:t>
            </a:r>
            <a:r>
              <a:rPr lang="ru-RU" sz="3400" b="1" dirty="0" smtClean="0"/>
              <a:t>1-3 </a:t>
            </a:r>
            <a:r>
              <a:rPr lang="ru-RU" sz="3400" dirty="0" smtClean="0"/>
              <a:t>выполняется линейный поиск наименьшего индекса г, такого что </a:t>
            </a:r>
            <a:r>
              <a:rPr lang="ru-RU" sz="3400" i="1" dirty="0" smtClean="0"/>
              <a:t>к</a:t>
            </a:r>
            <a:r>
              <a:rPr lang="ru-RU" sz="3400" dirty="0" smtClean="0"/>
              <a:t> ≤ </a:t>
            </a:r>
            <a:r>
              <a:rPr lang="en-US" sz="3400" i="1" dirty="0" err="1" smtClean="0"/>
              <a:t>key</a:t>
            </a:r>
            <a:r>
              <a:rPr lang="en-US" sz="3400" i="1" baseline="-25000" dirty="0" err="1" smtClean="0"/>
              <a:t>i</a:t>
            </a:r>
            <a:r>
              <a:rPr lang="en-US" sz="3400" dirty="0" smtClean="0"/>
              <a:t> </a:t>
            </a:r>
            <a:r>
              <a:rPr lang="ru-RU" sz="3400" dirty="0" smtClean="0"/>
              <a:t>[</a:t>
            </a:r>
            <a:r>
              <a:rPr lang="en-US" sz="3400" dirty="0" smtClean="0"/>
              <a:t>x</a:t>
            </a:r>
            <a:r>
              <a:rPr lang="ru-RU" sz="3400" dirty="0" smtClean="0"/>
              <a:t>] (иначе </a:t>
            </a:r>
            <a:r>
              <a:rPr lang="en-US" sz="3400" i="1" dirty="0" err="1" smtClean="0"/>
              <a:t>i</a:t>
            </a:r>
            <a:r>
              <a:rPr lang="ru-RU" sz="3400" dirty="0" smtClean="0"/>
              <a:t> присваивается значение </a:t>
            </a:r>
            <a:r>
              <a:rPr lang="en-US" sz="3400" i="1" dirty="0" smtClean="0"/>
              <a:t>n</a:t>
            </a:r>
            <a:r>
              <a:rPr lang="ru-RU" sz="3400" dirty="0" smtClean="0"/>
              <a:t> [</a:t>
            </a:r>
            <a:r>
              <a:rPr lang="ru-RU" sz="3400" dirty="0" err="1" smtClean="0"/>
              <a:t>х</a:t>
            </a:r>
            <a:r>
              <a:rPr lang="ru-RU" sz="3400" dirty="0" smtClean="0"/>
              <a:t>] +1).</a:t>
            </a:r>
            <a:endParaRPr lang="en-US" sz="3400" dirty="0" smtClean="0"/>
          </a:p>
          <a:p>
            <a:r>
              <a:rPr lang="ru-RU" sz="3400" dirty="0" smtClean="0"/>
              <a:t> В строках 4-5 проверяется, не найден ли ключ в текущем узле, и если он найден, то выполняется его возврат. </a:t>
            </a:r>
            <a:endParaRPr lang="en-US" sz="3400" dirty="0" smtClean="0"/>
          </a:p>
          <a:p>
            <a:r>
              <a:rPr lang="ru-RU" sz="3400" dirty="0" smtClean="0"/>
              <a:t>В строках 6-9 процедура либо завершает свою работу неудачей (если </a:t>
            </a:r>
            <a:r>
              <a:rPr lang="ru-RU" sz="3400" i="1" dirty="0" err="1" smtClean="0"/>
              <a:t>х</a:t>
            </a:r>
            <a:r>
              <a:rPr lang="ru-RU" sz="3400" dirty="0" smtClean="0"/>
              <a:t> является листом), либо рекурсивно вызывает себя для поиска в соответствующем поддереве </a:t>
            </a:r>
            <a:r>
              <a:rPr lang="ru-RU" sz="3400" i="1" dirty="0" err="1" smtClean="0"/>
              <a:t>х</a:t>
            </a:r>
            <a:r>
              <a:rPr lang="ru-RU" sz="3400" dirty="0" smtClean="0"/>
              <a:t> (после выполнения чтения с диска необходимого дочернего узла, являющегося корнем исследуемого поддерева).</a:t>
            </a:r>
            <a:endParaRPr lang="en-US" sz="3400" dirty="0" smtClean="0"/>
          </a:p>
          <a:p>
            <a:r>
              <a:rPr lang="ru-RU" sz="3400" dirty="0" smtClean="0"/>
              <a:t>Процедура </a:t>
            </a:r>
            <a:r>
              <a:rPr lang="en-US" sz="3400" b="1" dirty="0" smtClean="0"/>
              <a:t>B</a:t>
            </a:r>
            <a:r>
              <a:rPr lang="ru-RU" sz="3400" b="1" dirty="0" smtClean="0"/>
              <a:t>_</a:t>
            </a:r>
            <a:r>
              <a:rPr lang="en-US" sz="3400" b="1" dirty="0" smtClean="0"/>
              <a:t>Tree</a:t>
            </a:r>
            <a:r>
              <a:rPr lang="ru-RU" sz="3400" b="1" dirty="0" smtClean="0"/>
              <a:t>_</a:t>
            </a:r>
            <a:r>
              <a:rPr lang="en-US" sz="3400" b="1" dirty="0" smtClean="0"/>
              <a:t>Search</a:t>
            </a:r>
            <a:r>
              <a:rPr lang="ru-RU" sz="3400" b="1" dirty="0" smtClean="0"/>
              <a:t>, </a:t>
            </a:r>
            <a:r>
              <a:rPr lang="ru-RU" sz="3400" dirty="0" smtClean="0"/>
              <a:t>как и процедура </a:t>
            </a:r>
            <a:r>
              <a:rPr lang="en-US" sz="3400" b="1" dirty="0" smtClean="0"/>
              <a:t>Tree</a:t>
            </a:r>
            <a:r>
              <a:rPr lang="ru-RU" sz="3400" b="1" dirty="0" smtClean="0"/>
              <a:t>_</a:t>
            </a:r>
            <a:r>
              <a:rPr lang="en-US" sz="3400" b="1" dirty="0" smtClean="0"/>
              <a:t>Search </a:t>
            </a:r>
            <a:r>
              <a:rPr lang="ru-RU" sz="3400" dirty="0" smtClean="0"/>
              <a:t>при поиске в бинарном дереве, проходит в процессе рекурсии узлы от корня в нисходящем порядке.</a:t>
            </a:r>
            <a:endParaRPr lang="en-US" sz="3400" dirty="0" smtClean="0"/>
          </a:p>
          <a:p>
            <a:r>
              <a:rPr lang="ru-RU" sz="3400" dirty="0" smtClean="0"/>
              <a:t> Количество дисковых страниц, к которым выполняется обращение процедурой </a:t>
            </a:r>
            <a:r>
              <a:rPr lang="en-US" sz="3400" b="1" dirty="0" smtClean="0"/>
              <a:t>B</a:t>
            </a:r>
            <a:r>
              <a:rPr lang="ru-RU" sz="3400" b="1" dirty="0" smtClean="0"/>
              <a:t>_</a:t>
            </a:r>
            <a:r>
              <a:rPr lang="en-US" sz="3400" b="1" dirty="0" smtClean="0"/>
              <a:t>Tree</a:t>
            </a:r>
            <a:r>
              <a:rPr lang="ru-RU" sz="3400" b="1" dirty="0" smtClean="0"/>
              <a:t>_</a:t>
            </a:r>
            <a:r>
              <a:rPr lang="en-US" sz="3400" b="1" dirty="0" smtClean="0"/>
              <a:t>Search</a:t>
            </a:r>
            <a:r>
              <a:rPr lang="ru-RU" sz="3400" b="1" dirty="0" smtClean="0"/>
              <a:t>, </a:t>
            </a:r>
            <a:r>
              <a:rPr lang="ru-RU" sz="3400" dirty="0" smtClean="0"/>
              <a:t>равно </a:t>
            </a:r>
            <a:r>
              <a:rPr lang="ru-RU" sz="3400" i="1" dirty="0" smtClean="0"/>
              <a:t>0(</a:t>
            </a:r>
            <a:r>
              <a:rPr lang="en-US" sz="3400" i="1" dirty="0" smtClean="0"/>
              <a:t>h</a:t>
            </a:r>
            <a:r>
              <a:rPr lang="ru-RU" sz="3400" i="1" dirty="0" smtClean="0"/>
              <a:t>)</a:t>
            </a:r>
            <a:r>
              <a:rPr lang="ru-RU" sz="3400" dirty="0" smtClean="0"/>
              <a:t> = </a:t>
            </a:r>
            <a:r>
              <a:rPr lang="ru-RU" sz="3400" i="1" dirty="0" smtClean="0"/>
              <a:t>О</a:t>
            </a:r>
            <a:r>
              <a:rPr lang="ru-RU" sz="3400" dirty="0" smtClean="0"/>
              <a:t> (</a:t>
            </a:r>
            <a:r>
              <a:rPr lang="en-US" sz="3400" dirty="0" err="1" smtClean="0"/>
              <a:t>log</a:t>
            </a:r>
            <a:r>
              <a:rPr lang="en-US" sz="3400" baseline="-25000" dirty="0" err="1" smtClean="0"/>
              <a:t>t</a:t>
            </a:r>
            <a:r>
              <a:rPr lang="en-US" sz="3400" dirty="0" smtClean="0"/>
              <a:t> </a:t>
            </a:r>
            <a:r>
              <a:rPr lang="en-US" sz="3400" i="1" dirty="0" smtClean="0"/>
              <a:t>n</a:t>
            </a:r>
            <a:r>
              <a:rPr lang="ru-RU" sz="3400" i="1" dirty="0" smtClean="0"/>
              <a:t>),</a:t>
            </a:r>
            <a:r>
              <a:rPr lang="ru-RU" sz="3400" b="1" dirty="0" smtClean="0"/>
              <a:t> </a:t>
            </a:r>
            <a:r>
              <a:rPr lang="ru-RU" sz="3400" dirty="0" smtClean="0"/>
              <a:t>где </a:t>
            </a:r>
            <a:r>
              <a:rPr lang="en-US" sz="3400" i="1" dirty="0" smtClean="0"/>
              <a:t>h</a:t>
            </a:r>
            <a:r>
              <a:rPr lang="en-US" sz="3400" dirty="0" smtClean="0"/>
              <a:t> </a:t>
            </a:r>
            <a:r>
              <a:rPr lang="ru-RU" sz="3400" dirty="0" smtClean="0"/>
              <a:t>— высота В-дерева, а</a:t>
            </a:r>
            <a:r>
              <a:rPr lang="en-US" sz="3400" dirty="0" smtClean="0"/>
              <a:t> n</a:t>
            </a:r>
            <a:r>
              <a:rPr lang="ru-RU" sz="3400" dirty="0" smtClean="0"/>
              <a:t> — количество содержащихся в нем узлов. </a:t>
            </a:r>
            <a:endParaRPr lang="en-US" sz="3400" dirty="0" smtClean="0"/>
          </a:p>
          <a:p>
            <a:r>
              <a:rPr lang="ru-RU" sz="3400" dirty="0" smtClean="0"/>
              <a:t>Поскольку </a:t>
            </a:r>
            <a:r>
              <a:rPr lang="en-US" sz="3400" dirty="0" smtClean="0"/>
              <a:t>n</a:t>
            </a:r>
            <a:r>
              <a:rPr lang="ru-RU" sz="3400" dirty="0" smtClean="0"/>
              <a:t> [</a:t>
            </a:r>
            <a:r>
              <a:rPr lang="en-US" sz="3400" dirty="0" smtClean="0"/>
              <a:t>x</a:t>
            </a:r>
            <a:r>
              <a:rPr lang="ru-RU" sz="3400" dirty="0" smtClean="0"/>
              <a:t>] &lt; 2</a:t>
            </a:r>
            <a:r>
              <a:rPr lang="en-US" sz="3400" i="1" dirty="0" smtClean="0"/>
              <a:t>t</a:t>
            </a:r>
            <a:r>
              <a:rPr lang="ru-RU" sz="3400" i="1" dirty="0" smtClean="0"/>
              <a:t>,</a:t>
            </a:r>
            <a:r>
              <a:rPr lang="ru-RU" sz="3400" dirty="0" smtClean="0"/>
              <a:t> количество итераций цикла </a:t>
            </a:r>
            <a:r>
              <a:rPr lang="en-US" sz="3400" b="1" dirty="0" smtClean="0"/>
              <a:t>while </a:t>
            </a:r>
            <a:r>
              <a:rPr lang="ru-RU" sz="3400" dirty="0" smtClean="0"/>
              <a:t>в строках </a:t>
            </a:r>
            <a:r>
              <a:rPr lang="en-US" sz="3400" b="1" dirty="0" smtClean="0"/>
              <a:t>2-3 </a:t>
            </a:r>
            <a:r>
              <a:rPr lang="ru-RU" sz="3400" dirty="0" smtClean="0"/>
              <a:t>в каждом узле равно </a:t>
            </a:r>
            <a:r>
              <a:rPr lang="ru-RU" sz="3400" i="1" dirty="0" smtClean="0"/>
              <a:t>О (</a:t>
            </a:r>
            <a:r>
              <a:rPr lang="en-US" sz="3400" i="1" dirty="0" smtClean="0"/>
              <a:t>t</a:t>
            </a:r>
            <a:r>
              <a:rPr lang="ru-RU" sz="3400" i="1" dirty="0" smtClean="0"/>
              <a:t>),</a:t>
            </a:r>
            <a:r>
              <a:rPr lang="ru-RU" sz="3400" dirty="0" smtClean="0"/>
              <a:t> а общее время вычислений — </a:t>
            </a:r>
            <a:r>
              <a:rPr lang="ru-RU" sz="3400" i="1" dirty="0" smtClean="0"/>
              <a:t>О (</a:t>
            </a:r>
            <a:r>
              <a:rPr lang="en-US" sz="3400" i="1" dirty="0" err="1" smtClean="0"/>
              <a:t>th</a:t>
            </a:r>
            <a:r>
              <a:rPr lang="ru-RU" sz="3400" i="1" dirty="0" smtClean="0"/>
              <a:t>) = О (</a:t>
            </a:r>
            <a:r>
              <a:rPr lang="en-US" sz="3400" i="1" dirty="0" smtClean="0"/>
              <a:t>t</a:t>
            </a:r>
            <a:r>
              <a:rPr lang="en-US" sz="3400" dirty="0" smtClean="0"/>
              <a:t> </a:t>
            </a:r>
            <a:r>
              <a:rPr lang="en-US" sz="3400" dirty="0" err="1" smtClean="0"/>
              <a:t>log</a:t>
            </a:r>
            <a:r>
              <a:rPr lang="en-US" sz="3400" baseline="-25000" dirty="0" err="1" smtClean="0"/>
              <a:t>t</a:t>
            </a:r>
            <a:r>
              <a:rPr lang="en-US" sz="3400" dirty="0" smtClean="0"/>
              <a:t> n</a:t>
            </a:r>
            <a:r>
              <a:rPr lang="ru-RU" sz="3400" dirty="0" smtClean="0"/>
              <a:t>).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Создание пустого В-дерева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Для построения В-дерева </a:t>
            </a:r>
            <a:r>
              <a:rPr lang="ru-RU" i="1" dirty="0" smtClean="0"/>
              <a:t>Т</a:t>
            </a:r>
            <a:r>
              <a:rPr lang="ru-RU" dirty="0" smtClean="0"/>
              <a:t> мы сначала должны воспользоваться процедурой </a:t>
            </a:r>
            <a:r>
              <a:rPr lang="en-US" b="1" cap="small" dirty="0" smtClean="0"/>
              <a:t>B</a:t>
            </a:r>
            <a:r>
              <a:rPr lang="ru-RU" b="1" cap="small" dirty="0" smtClean="0"/>
              <a:t>_</a:t>
            </a:r>
            <a:r>
              <a:rPr lang="en-US" b="1" cap="small" dirty="0" smtClean="0"/>
              <a:t>Tree</a:t>
            </a:r>
            <a:r>
              <a:rPr lang="ru-RU" b="1" cap="small" dirty="0" smtClean="0"/>
              <a:t>_</a:t>
            </a:r>
            <a:r>
              <a:rPr lang="en-US" b="1" cap="small" dirty="0" smtClean="0"/>
              <a:t>Create </a:t>
            </a:r>
            <a:r>
              <a:rPr lang="ru-RU" dirty="0" smtClean="0"/>
              <a:t>для создания пустого корневого узла, а затем вносить в него новые ключи при помощи процедуры </a:t>
            </a:r>
            <a:r>
              <a:rPr lang="en-US" b="1" cap="small" dirty="0" smtClean="0"/>
              <a:t>B</a:t>
            </a:r>
            <a:r>
              <a:rPr lang="ru-RU" b="1" cap="small" dirty="0" smtClean="0"/>
              <a:t>_</a:t>
            </a:r>
            <a:r>
              <a:rPr lang="en-US" b="1" cap="small" dirty="0" smtClean="0"/>
              <a:t>Tree</a:t>
            </a:r>
            <a:r>
              <a:rPr lang="ru-RU" b="1" cap="small" dirty="0" smtClean="0"/>
              <a:t>_</a:t>
            </a:r>
            <a:r>
              <a:rPr lang="en-US" b="1" cap="small" dirty="0" smtClean="0"/>
              <a:t>Insert</a:t>
            </a:r>
            <a:r>
              <a:rPr lang="ru-RU" b="1" cap="small" dirty="0" smtClean="0"/>
              <a:t>.</a:t>
            </a:r>
            <a:endParaRPr lang="en-US" b="1" cap="small" dirty="0" smtClean="0"/>
          </a:p>
          <a:p>
            <a:r>
              <a:rPr lang="ru-RU" b="1" cap="small" dirty="0" smtClean="0"/>
              <a:t> </a:t>
            </a:r>
            <a:r>
              <a:rPr lang="ru-RU" dirty="0" smtClean="0"/>
              <a:t>В обеих этих процедурах используется вспомогательная процедура </a:t>
            </a:r>
            <a:r>
              <a:rPr lang="en-US" b="1" cap="small" dirty="0" smtClean="0"/>
              <a:t>Allocate</a:t>
            </a:r>
            <a:r>
              <a:rPr lang="ru-RU" b="1" cap="small" dirty="0" smtClean="0"/>
              <a:t>_</a:t>
            </a:r>
            <a:r>
              <a:rPr lang="en-US" b="1" cap="small" dirty="0" smtClean="0"/>
              <a:t>Node</a:t>
            </a:r>
            <a:r>
              <a:rPr lang="ru-RU" b="1" cap="small" dirty="0" smtClean="0"/>
              <a:t>, </a:t>
            </a:r>
            <a:r>
              <a:rPr lang="ru-RU" dirty="0" smtClean="0"/>
              <a:t>которая выделяет дисковую страницу для нового узла за время О (1).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cap="small" dirty="0" err="1" smtClean="0"/>
              <a:t>B_Tree_Create</a:t>
            </a:r>
            <a:r>
              <a:rPr lang="en-US" b="1" cap="small" dirty="0" smtClean="0"/>
              <a:t>(T)</a:t>
            </a:r>
            <a:endParaRPr lang="ru-RU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i="1" dirty="0" err="1" smtClean="0"/>
              <a:t>х</a:t>
            </a:r>
            <a:r>
              <a:rPr lang="ru-RU" dirty="0" smtClean="0"/>
              <a:t> ← </a:t>
            </a:r>
            <a:r>
              <a:rPr lang="en-US" dirty="0" err="1" smtClean="0"/>
              <a:t>Allocate_Node</a:t>
            </a:r>
            <a:r>
              <a:rPr lang="en-US" dirty="0" smtClean="0"/>
              <a:t>()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i="1" dirty="0" smtClean="0"/>
              <a:t>leaf</a:t>
            </a:r>
            <a:r>
              <a:rPr lang="en-US" dirty="0" smtClean="0"/>
              <a:t> </a:t>
            </a:r>
            <a:r>
              <a:rPr lang="ru-RU" dirty="0" smtClean="0"/>
              <a:t>[</a:t>
            </a:r>
            <a:r>
              <a:rPr lang="en-US" dirty="0" smtClean="0"/>
              <a:t>x</a:t>
            </a:r>
            <a:r>
              <a:rPr lang="ru-RU" dirty="0" smtClean="0"/>
              <a:t>] ← </a:t>
            </a:r>
            <a:r>
              <a:rPr lang="en-US" dirty="0" smtClean="0"/>
              <a:t>TRUE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en-US" i="1" dirty="0" smtClean="0"/>
              <a:t>n</a:t>
            </a:r>
            <a:r>
              <a:rPr lang="ru-RU" i="1" dirty="0" smtClean="0"/>
              <a:t>[</a:t>
            </a:r>
            <a:r>
              <a:rPr lang="ru-RU" i="1" dirty="0" err="1" smtClean="0"/>
              <a:t>х</a:t>
            </a:r>
            <a:r>
              <a:rPr lang="ru-RU" i="1" dirty="0" smtClean="0"/>
              <a:t>] </a:t>
            </a:r>
            <a:r>
              <a:rPr lang="ru-RU" dirty="0" smtClean="0"/>
              <a:t>← О</a:t>
            </a:r>
            <a:endParaRPr lang="ru-RU" i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DlSK_WRlTE</a:t>
            </a:r>
            <a:r>
              <a:rPr lang="en-US" dirty="0" smtClean="0"/>
              <a:t>(x)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i="1" dirty="0" smtClean="0"/>
              <a:t>root[T]</a:t>
            </a:r>
            <a:r>
              <a:rPr lang="en-US" dirty="0" smtClean="0"/>
              <a:t> </a:t>
            </a:r>
            <a:r>
              <a:rPr lang="ru-RU" dirty="0" smtClean="0"/>
              <a:t>← </a:t>
            </a:r>
            <a:r>
              <a:rPr lang="en-US" i="1" dirty="0" smtClean="0"/>
              <a:t>x</a:t>
            </a:r>
            <a:endParaRPr lang="ru-RU" i="1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Вставка ключа в В-дерево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504351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Вставка ключа в В-дерево существенно сложнее вставки в бинарное дерево поиска. Как и в случае бинарных деревьев поиска, мы ищем позицию листа, в который будет вставлен новый ключ.</a:t>
            </a:r>
            <a:endParaRPr lang="en-US" dirty="0" smtClean="0"/>
          </a:p>
          <a:p>
            <a:r>
              <a:rPr lang="ru-RU" dirty="0" smtClean="0"/>
              <a:t> При работе с В-деревом мы не можем просто создать новый лист и вставить в него ключ, поскольку такое дере­во не будет являться корректным В-деревом.</a:t>
            </a:r>
          </a:p>
          <a:p>
            <a:r>
              <a:rPr lang="ru-RU" dirty="0" smtClean="0"/>
              <a:t> Вместо этого мы вставляем новый ключ в существующий лист. Поскольку вставить новый ключ в заполненный лист невозможно, мы вводим новую операцию — </a:t>
            </a:r>
            <a:r>
              <a:rPr lang="ru-RU" i="1" dirty="0" smtClean="0"/>
              <a:t>разбиение</a:t>
            </a:r>
            <a:r>
              <a:rPr lang="ru-RU" dirty="0" smtClean="0"/>
              <a:t> (</a:t>
            </a:r>
            <a:r>
              <a:rPr lang="en-US" dirty="0" smtClean="0"/>
              <a:t>splitting</a:t>
            </a:r>
            <a:r>
              <a:rPr lang="ru-RU" dirty="0" smtClean="0"/>
              <a:t>) заполненного (т.е. содержащего </a:t>
            </a:r>
            <a:r>
              <a:rPr lang="ru-RU" i="1" dirty="0" smtClean="0"/>
              <a:t>2</a:t>
            </a:r>
            <a:r>
              <a:rPr lang="en-US" i="1" dirty="0" smtClean="0"/>
              <a:t>t </a:t>
            </a:r>
            <a:r>
              <a:rPr lang="ru-RU" i="1" dirty="0" smtClean="0"/>
              <a:t>— 1</a:t>
            </a:r>
            <a:r>
              <a:rPr lang="ru-RU" dirty="0" smtClean="0"/>
              <a:t> ключей) узла на два, каждый из которых содержит по 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ru-RU" dirty="0" smtClean="0"/>
              <a:t>-1</a:t>
            </a:r>
            <a:r>
              <a:rPr lang="en-US" b="1" dirty="0" smtClean="0"/>
              <a:t> </a:t>
            </a:r>
            <a:r>
              <a:rPr lang="ru-RU" dirty="0" smtClean="0"/>
              <a:t>ключей.</a:t>
            </a:r>
          </a:p>
          <a:p>
            <a:r>
              <a:rPr lang="ru-RU" dirty="0" smtClean="0"/>
              <a:t> </a:t>
            </a:r>
            <a:r>
              <a:rPr lang="ru-RU" i="1" dirty="0" smtClean="0"/>
              <a:t>Медиана,</a:t>
            </a:r>
            <a:r>
              <a:rPr lang="ru-RU" dirty="0" smtClean="0"/>
              <a:t> или средний ключ, — </a:t>
            </a:r>
            <a:r>
              <a:rPr lang="en-US" i="1" dirty="0" err="1" smtClean="0"/>
              <a:t>key</a:t>
            </a:r>
            <a:r>
              <a:rPr lang="en-US" i="1" baseline="-25000" dirty="0" err="1" smtClean="0"/>
              <a:t>t</a:t>
            </a:r>
            <a:r>
              <a:rPr lang="en-US" b="1" dirty="0" smtClean="0"/>
              <a:t> </a:t>
            </a:r>
            <a:r>
              <a:rPr lang="ru-RU" dirty="0" smtClean="0"/>
              <a:t>[у] (</a:t>
            </a:r>
            <a:r>
              <a:rPr lang="en-US" dirty="0" smtClean="0"/>
              <a:t>median key</a:t>
            </a:r>
            <a:r>
              <a:rPr lang="ru-RU" dirty="0" smtClean="0"/>
              <a:t>) — при этом перемещается в родительский узел, где становится разделительной точкой для двух вновь образовавшихся поддеревьев.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5791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Однако если родительский узел тоже заполнен, перед вставкой нового ключа его также следует разбить, и такой процесс разбиения может идти по восходящей до самого корня.</a:t>
            </a:r>
            <a:endParaRPr lang="en-US" dirty="0" smtClean="0"/>
          </a:p>
          <a:p>
            <a:r>
              <a:rPr lang="ru-RU" dirty="0" smtClean="0"/>
              <a:t>Как и в случае бинарного дерева поиска, в В-дереве мы вполне можем </a:t>
            </a:r>
            <a:r>
              <a:rPr lang="ru-RU" dirty="0" smtClean="0"/>
              <a:t>осуществить </a:t>
            </a:r>
            <a:r>
              <a:rPr lang="ru-RU" dirty="0" smtClean="0"/>
              <a:t>вставку за один нисходящий проход от корня к листу.</a:t>
            </a:r>
            <a:endParaRPr lang="en-US" dirty="0" smtClean="0"/>
          </a:p>
          <a:p>
            <a:r>
              <a:rPr lang="ru-RU" dirty="0" smtClean="0"/>
              <a:t> Для этого нам не надо выяснять, требуется ли разбить узел, в который должен вставляться новый ключ. Вместо этого при проходе от корня к листьям в поисках позиции для нового ключа мы разбиваем все заполненные узлы, через которые проходим (включая лист).</a:t>
            </a:r>
            <a:endParaRPr lang="en-US" dirty="0" smtClean="0"/>
          </a:p>
          <a:p>
            <a:r>
              <a:rPr lang="ru-RU" dirty="0" smtClean="0"/>
              <a:t> Тем самым гарантируется, что если нам надо разбить какой-то узел, то его родительский узел не будет заполнен.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В-деревья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В-деревья представляют собой сбалансированные деревья поиска, созданные специально для эффективной работы с дисковой памятью (и другими типами вторичной памяти с непосредственным доступом).</a:t>
            </a:r>
            <a:endParaRPr lang="en-US" dirty="0" smtClean="0"/>
          </a:p>
          <a:p>
            <a:r>
              <a:rPr lang="ru-RU" dirty="0" smtClean="0"/>
              <a:t> В-деревья похожи на </a:t>
            </a:r>
            <a:r>
              <a:rPr lang="ru-RU" dirty="0" err="1" smtClean="0"/>
              <a:t>красно­черные</a:t>
            </a:r>
            <a:r>
              <a:rPr lang="ru-RU" dirty="0" smtClean="0"/>
              <a:t> деревья, но отличаются более высокой оптимизацией диско­вых операций ввода-вывода. Многие СУБД используют для хранения информации именно В-деревья (или их разновидности).</a:t>
            </a:r>
          </a:p>
          <a:p>
            <a:r>
              <a:rPr lang="ru-RU" dirty="0" smtClean="0"/>
              <a:t>В-деревья отличаются от красно-черных деревьев тем, что узлы В-дерева могут иметь много дочерних узлов — до тысяч, так что степень ветвления В-дерева может быть очень большой. </a:t>
            </a:r>
            <a:endParaRPr lang="en-US" dirty="0" smtClean="0"/>
          </a:p>
          <a:p>
            <a:r>
              <a:rPr lang="ru-RU" dirty="0" smtClean="0"/>
              <a:t>В-деревья схожи с красно-черными деревьями в том, что все В-деревья с </a:t>
            </a:r>
            <a:r>
              <a:rPr lang="en-US" i="1" dirty="0" smtClean="0"/>
              <a:t>n</a:t>
            </a:r>
            <a:r>
              <a:rPr lang="ru-RU" dirty="0" smtClean="0"/>
              <a:t> узлами имеют высоту </a:t>
            </a:r>
            <a:r>
              <a:rPr lang="ru-RU" i="1" dirty="0" smtClean="0"/>
              <a:t>О</a:t>
            </a:r>
            <a:r>
              <a:rPr lang="ru-RU" dirty="0" smtClean="0"/>
              <a:t> (</a:t>
            </a:r>
            <a:r>
              <a:rPr lang="en-US" dirty="0" err="1" smtClean="0"/>
              <a:t>lg</a:t>
            </a:r>
            <a:r>
              <a:rPr lang="en-US" dirty="0" smtClean="0"/>
              <a:t> n</a:t>
            </a:r>
            <a:r>
              <a:rPr lang="ru-RU" dirty="0" smtClean="0"/>
              <a:t>), хотя само значение высоты В- дерева существенно меньше, чем у красно-черного дерева за счет более сильного ветвления. Таким образом, В-деревья также могут использоваться для реализации многих операций над динамическими множествами за время </a:t>
            </a:r>
            <a:r>
              <a:rPr lang="ru-RU" i="1" dirty="0" smtClean="0"/>
              <a:t>О</a:t>
            </a:r>
            <a:r>
              <a:rPr lang="ru-RU" dirty="0" smtClean="0"/>
              <a:t> (</a:t>
            </a:r>
            <a:r>
              <a:rPr lang="en-US" dirty="0" err="1" smtClean="0"/>
              <a:t>lg</a:t>
            </a:r>
            <a:r>
              <a:rPr lang="en-US" dirty="0" smtClean="0"/>
              <a:t> n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Разбиение узла В-дерева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Процедура </a:t>
            </a:r>
            <a:r>
              <a:rPr lang="en-US" b="1" dirty="0" smtClean="0"/>
              <a:t>B_TREE_SPLIT_CHILD </a:t>
            </a:r>
            <a:r>
              <a:rPr lang="ru-RU" dirty="0" smtClean="0"/>
              <a:t>получает в качестве входного параметра </a:t>
            </a:r>
            <a:r>
              <a:rPr lang="ru-RU" i="1" dirty="0" smtClean="0"/>
              <a:t>незаполненный</a:t>
            </a:r>
            <a:r>
              <a:rPr lang="ru-RU" dirty="0" smtClean="0"/>
              <a:t> внутренний узел </a:t>
            </a:r>
            <a:r>
              <a:rPr lang="ru-RU" i="1" dirty="0" err="1" smtClean="0"/>
              <a:t>х</a:t>
            </a:r>
            <a:r>
              <a:rPr lang="ru-RU" dirty="0" smtClean="0"/>
              <a:t> (находящийся в оперативной памяти), индекс </a:t>
            </a:r>
            <a:r>
              <a:rPr lang="en-US" dirty="0" err="1" smtClean="0"/>
              <a:t>i</a:t>
            </a:r>
            <a:r>
              <a:rPr lang="ru-RU" dirty="0" smtClean="0"/>
              <a:t> и узел </a:t>
            </a:r>
            <a:r>
              <a:rPr lang="ru-RU" i="1" dirty="0" smtClean="0"/>
              <a:t>у</a:t>
            </a:r>
            <a:r>
              <a:rPr lang="ru-RU" dirty="0" smtClean="0"/>
              <a:t> (также находящийся в оперативной памяти), такой что </a:t>
            </a:r>
            <a:r>
              <a:rPr lang="ru-RU" i="1" dirty="0" smtClean="0"/>
              <a:t>у</a:t>
            </a:r>
            <a:r>
              <a:rPr lang="ru-RU" dirty="0" smtClean="0"/>
              <a:t> = с</a:t>
            </a:r>
            <a:r>
              <a:rPr lang="en-US" baseline="-25000" dirty="0" err="1" smtClean="0"/>
              <a:t>i</a:t>
            </a:r>
            <a:r>
              <a:rPr lang="ru-RU" dirty="0" smtClean="0"/>
              <a:t>[</a:t>
            </a:r>
            <a:r>
              <a:rPr lang="en-US" dirty="0" smtClean="0"/>
              <a:t>x</a:t>
            </a:r>
            <a:r>
              <a:rPr lang="ru-RU" dirty="0" smtClean="0"/>
              <a:t>] является заполненным дочерним узлом </a:t>
            </a:r>
            <a:r>
              <a:rPr lang="ru-RU" i="1" dirty="0" smtClean="0"/>
              <a:t>х.</a:t>
            </a:r>
          </a:p>
          <a:p>
            <a:r>
              <a:rPr lang="ru-RU" dirty="0" smtClean="0"/>
              <a:t> Процедура разбивает дочерний узел на два и соответствующим образом обновляет поля </a:t>
            </a:r>
            <a:r>
              <a:rPr lang="ru-RU" i="1" dirty="0" err="1" smtClean="0"/>
              <a:t>х</a:t>
            </a:r>
            <a:r>
              <a:rPr lang="ru-RU" i="1" dirty="0" smtClean="0"/>
              <a:t>,</a:t>
            </a:r>
            <a:r>
              <a:rPr lang="ru-RU" dirty="0" smtClean="0"/>
              <a:t> внося в него информацию о новом</a:t>
            </a:r>
            <a:r>
              <a:rPr lang="en-US" dirty="0" smtClean="0"/>
              <a:t> </a:t>
            </a:r>
            <a:r>
              <a:rPr lang="ru-RU" dirty="0" smtClean="0"/>
              <a:t>дочернем узле. </a:t>
            </a:r>
          </a:p>
          <a:p>
            <a:r>
              <a:rPr lang="ru-RU" dirty="0" smtClean="0"/>
              <a:t>Для разбиения заполненного корневого узла мы сначала делаем корень дочерним узлом нового пустого корневого узла, после чего можем исполь­зовать вызов </a:t>
            </a:r>
            <a:r>
              <a:rPr lang="en-US" cap="small" dirty="0" err="1" smtClean="0"/>
              <a:t>B_Tree_Split_Child</a:t>
            </a:r>
            <a:r>
              <a:rPr lang="en-US" cap="small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При этом высота дерева увеличивается на 1.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91121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Разбиение — единственное средство увеличения высоты В-дерева.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21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0614" t="34608" r="8100" b="15018"/>
          <a:stretch>
            <a:fillRect/>
          </a:stretch>
        </p:blipFill>
        <p:spPr bwMode="auto">
          <a:xfrm>
            <a:off x="0" y="785793"/>
            <a:ext cx="8876140" cy="329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B_Tree_Split_Child</a:t>
            </a:r>
            <a:r>
              <a:rPr lang="en-US" dirty="0" smtClean="0"/>
              <a:t>(x, 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ru-RU" dirty="0" smtClean="0"/>
              <a:t>у</a:t>
            </a:r>
            <a:r>
              <a:rPr lang="en-US" dirty="0" smtClean="0"/>
              <a:t>)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z </a:t>
            </a:r>
            <a:r>
              <a:rPr lang="en-US" cap="small" dirty="0" smtClean="0"/>
              <a:t>← </a:t>
            </a:r>
            <a:r>
              <a:rPr lang="en-US" cap="small" dirty="0" err="1" smtClean="0"/>
              <a:t>Allocate_Node</a:t>
            </a:r>
            <a:r>
              <a:rPr lang="en-US" cap="small" dirty="0" smtClean="0"/>
              <a:t>()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leaf</a:t>
            </a:r>
            <a:r>
              <a:rPr lang="ru-RU" dirty="0" smtClean="0"/>
              <a:t>[</a:t>
            </a:r>
            <a:r>
              <a:rPr lang="ru-RU" dirty="0" err="1" smtClean="0"/>
              <a:t>z</a:t>
            </a:r>
            <a:r>
              <a:rPr lang="ru-RU" dirty="0" smtClean="0"/>
              <a:t>] </a:t>
            </a:r>
            <a:r>
              <a:rPr lang="en-US" cap="small" dirty="0" smtClean="0"/>
              <a:t>←</a:t>
            </a:r>
            <a:r>
              <a:rPr lang="ru-RU" dirty="0" smtClean="0"/>
              <a:t> </a:t>
            </a:r>
            <a:r>
              <a:rPr lang="ru-RU" dirty="0" err="1" smtClean="0"/>
              <a:t>leaf</a:t>
            </a:r>
            <a:r>
              <a:rPr lang="ru-RU" dirty="0" smtClean="0"/>
              <a:t> [у]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n</a:t>
            </a:r>
            <a:r>
              <a:rPr lang="ru-RU" dirty="0" smtClean="0"/>
              <a:t>[</a:t>
            </a:r>
            <a:r>
              <a:rPr lang="ru-RU" dirty="0" err="1" smtClean="0"/>
              <a:t>z</a:t>
            </a:r>
            <a:r>
              <a:rPr lang="ru-RU" dirty="0" smtClean="0"/>
              <a:t>]</a:t>
            </a:r>
            <a:r>
              <a:rPr lang="en-US" cap="small" dirty="0" smtClean="0"/>
              <a:t> ←</a:t>
            </a:r>
            <a:r>
              <a:rPr lang="ru-RU" dirty="0" smtClean="0"/>
              <a:t> </a:t>
            </a:r>
            <a:r>
              <a:rPr lang="ru-RU" dirty="0" err="1" smtClean="0"/>
              <a:t>t</a:t>
            </a:r>
            <a:r>
              <a:rPr lang="ru-RU" dirty="0" smtClean="0"/>
              <a:t> —</a:t>
            </a:r>
            <a:r>
              <a:rPr lang="en-US" dirty="0" smtClean="0"/>
              <a:t>1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for</a:t>
            </a:r>
            <a:r>
              <a:rPr lang="en-US" dirty="0" smtClean="0"/>
              <a:t> j </a:t>
            </a:r>
            <a:r>
              <a:rPr lang="en-US" cap="small" dirty="0" smtClean="0"/>
              <a:t>←</a:t>
            </a:r>
            <a:r>
              <a:rPr lang="en-US" dirty="0" smtClean="0"/>
              <a:t> 1 </a:t>
            </a:r>
            <a:r>
              <a:rPr lang="en-US" b="1" dirty="0" smtClean="0"/>
              <a:t>to</a:t>
            </a:r>
            <a:r>
              <a:rPr lang="en-US" dirty="0" smtClean="0"/>
              <a:t> t — 1 </a:t>
            </a:r>
            <a:r>
              <a:rPr lang="en-US" b="1" dirty="0" smtClean="0"/>
              <a:t>do</a:t>
            </a:r>
            <a:r>
              <a:rPr lang="en-US" dirty="0" smtClean="0"/>
              <a:t> </a:t>
            </a:r>
            <a:r>
              <a:rPr lang="ru-RU" dirty="0" err="1" smtClean="0"/>
              <a:t>ке</a:t>
            </a:r>
            <a:r>
              <a:rPr lang="en-US" dirty="0" err="1" smtClean="0"/>
              <a:t>y</a:t>
            </a:r>
            <a:r>
              <a:rPr lang="en-US" baseline="-25000" dirty="0" err="1" smtClean="0"/>
              <a:t>j</a:t>
            </a:r>
            <a:r>
              <a:rPr lang="en-US" dirty="0" smtClean="0"/>
              <a:t>[z] </a:t>
            </a:r>
            <a:r>
              <a:rPr lang="en-US" cap="small" dirty="0" smtClean="0"/>
              <a:t>←</a:t>
            </a:r>
            <a:r>
              <a:rPr lang="en-US" dirty="0" smtClean="0"/>
              <a:t> </a:t>
            </a:r>
            <a:r>
              <a:rPr lang="en-US" dirty="0" err="1" smtClean="0"/>
              <a:t>key</a:t>
            </a:r>
            <a:r>
              <a:rPr lang="en-US" baseline="-25000" dirty="0" err="1" smtClean="0"/>
              <a:t>j+t</a:t>
            </a:r>
            <a:r>
              <a:rPr lang="en-US" dirty="0" smtClean="0"/>
              <a:t>[y)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if not</a:t>
            </a:r>
            <a:r>
              <a:rPr lang="en-US" dirty="0" smtClean="0"/>
              <a:t> leaf[y]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       </a:t>
            </a:r>
            <a:r>
              <a:rPr lang="en-US" b="1" dirty="0" smtClean="0"/>
              <a:t>then for</a:t>
            </a:r>
            <a:r>
              <a:rPr lang="en-US" dirty="0" smtClean="0"/>
              <a:t> j </a:t>
            </a:r>
            <a:r>
              <a:rPr lang="en-US" cap="small" dirty="0" smtClean="0"/>
              <a:t>←</a:t>
            </a:r>
            <a:r>
              <a:rPr lang="en-US" dirty="0" smtClean="0"/>
              <a:t> 1 </a:t>
            </a:r>
            <a:r>
              <a:rPr lang="en-US" b="1" dirty="0" smtClean="0"/>
              <a:t>to</a:t>
            </a:r>
            <a:r>
              <a:rPr lang="en-US" dirty="0" smtClean="0"/>
              <a:t> t </a:t>
            </a:r>
            <a:r>
              <a:rPr lang="en-US" b="1" dirty="0" smtClean="0"/>
              <a:t>do</a:t>
            </a:r>
            <a:r>
              <a:rPr lang="en-US" dirty="0" smtClean="0"/>
              <a:t>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r>
              <a:rPr lang="en-US" dirty="0" smtClean="0"/>
              <a:t>[z] </a:t>
            </a:r>
            <a:r>
              <a:rPr lang="en-US" cap="small" dirty="0" smtClean="0"/>
              <a:t>←</a:t>
            </a:r>
            <a:r>
              <a:rPr lang="en-US" dirty="0" smtClean="0"/>
              <a:t>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j+t</a:t>
            </a:r>
            <a:r>
              <a:rPr lang="en-US" dirty="0" smtClean="0"/>
              <a:t>[y]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n</a:t>
            </a:r>
            <a:r>
              <a:rPr lang="ru-RU" dirty="0" smtClean="0"/>
              <a:t>[</a:t>
            </a:r>
            <a:r>
              <a:rPr lang="ru-RU" dirty="0" err="1" smtClean="0"/>
              <a:t>y</a:t>
            </a:r>
            <a:r>
              <a:rPr lang="en-US" dirty="0" smtClean="0"/>
              <a:t>]</a:t>
            </a:r>
            <a:r>
              <a:rPr lang="en-US" cap="small" dirty="0" smtClean="0"/>
              <a:t>←</a:t>
            </a:r>
            <a:r>
              <a:rPr lang="en-US" dirty="0" smtClean="0"/>
              <a:t> t - 1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for</a:t>
            </a:r>
            <a:r>
              <a:rPr lang="en-US" dirty="0" smtClean="0"/>
              <a:t> j </a:t>
            </a:r>
            <a:r>
              <a:rPr lang="en-US" cap="small" dirty="0" smtClean="0"/>
              <a:t>←</a:t>
            </a:r>
            <a:r>
              <a:rPr lang="en-US" dirty="0" smtClean="0"/>
              <a:t> n[x] + 1 </a:t>
            </a:r>
            <a:r>
              <a:rPr lang="en-US" b="1" dirty="0" err="1" smtClean="0"/>
              <a:t>downto</a:t>
            </a:r>
            <a:r>
              <a:rPr lang="en-US" dirty="0" smtClean="0"/>
              <a:t>  </a:t>
            </a:r>
            <a:r>
              <a:rPr lang="en-US" dirty="0" err="1" smtClean="0"/>
              <a:t>i</a:t>
            </a:r>
            <a:r>
              <a:rPr lang="en-US" dirty="0" smtClean="0"/>
              <a:t> + 1  </a:t>
            </a:r>
            <a:r>
              <a:rPr lang="en-US" b="1" dirty="0" smtClean="0"/>
              <a:t>do</a:t>
            </a:r>
            <a:r>
              <a:rPr lang="en-US" dirty="0" smtClean="0"/>
              <a:t> c</a:t>
            </a:r>
            <a:r>
              <a:rPr lang="en-US" baseline="-25000" dirty="0" smtClean="0"/>
              <a:t>j+1</a:t>
            </a:r>
            <a:r>
              <a:rPr lang="ru-RU" dirty="0" smtClean="0"/>
              <a:t>[</a:t>
            </a:r>
            <a:r>
              <a:rPr lang="en-US" dirty="0" smtClean="0"/>
              <a:t>x</a:t>
            </a:r>
            <a:r>
              <a:rPr lang="ru-RU" dirty="0" smtClean="0"/>
              <a:t>] </a:t>
            </a:r>
            <a:r>
              <a:rPr lang="en-US" cap="small" dirty="0" smtClean="0"/>
              <a:t>←</a:t>
            </a:r>
            <a:r>
              <a:rPr lang="en-US" dirty="0" smtClean="0"/>
              <a:t>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r>
              <a:rPr lang="en-US" dirty="0" smtClean="0"/>
              <a:t>[x]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</a:t>
            </a:r>
            <a:r>
              <a:rPr lang="en-US" baseline="-25000" dirty="0" smtClean="0"/>
              <a:t>i+1</a:t>
            </a:r>
            <a:r>
              <a:rPr lang="ru-RU" dirty="0" smtClean="0"/>
              <a:t>[</a:t>
            </a:r>
            <a:r>
              <a:rPr lang="en-US" dirty="0" smtClean="0"/>
              <a:t>x</a:t>
            </a:r>
            <a:r>
              <a:rPr lang="ru-RU" dirty="0" smtClean="0"/>
              <a:t>] </a:t>
            </a:r>
            <a:r>
              <a:rPr lang="en-US" cap="small" dirty="0" smtClean="0"/>
              <a:t>← </a:t>
            </a:r>
            <a:r>
              <a:rPr lang="ru-RU" dirty="0" err="1" smtClean="0"/>
              <a:t>z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for</a:t>
            </a:r>
            <a:r>
              <a:rPr lang="en-US" dirty="0" smtClean="0"/>
              <a:t> j </a:t>
            </a:r>
            <a:r>
              <a:rPr lang="en-US" cap="small" dirty="0" smtClean="0"/>
              <a:t>←</a:t>
            </a:r>
            <a:r>
              <a:rPr lang="en-US" dirty="0" smtClean="0"/>
              <a:t> n[x] </a:t>
            </a:r>
            <a:r>
              <a:rPr lang="en-US" b="1" dirty="0" err="1" smtClean="0"/>
              <a:t>downto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b="1" dirty="0" smtClean="0"/>
              <a:t>do</a:t>
            </a:r>
            <a:r>
              <a:rPr lang="en-US" dirty="0" smtClean="0"/>
              <a:t> key</a:t>
            </a:r>
            <a:r>
              <a:rPr lang="ru-RU" baseline="-25000" dirty="0" smtClean="0"/>
              <a:t>j+1</a:t>
            </a:r>
            <a:r>
              <a:rPr lang="ru-RU" dirty="0" smtClean="0"/>
              <a:t>[</a:t>
            </a:r>
            <a:r>
              <a:rPr lang="ru-RU" dirty="0" err="1" smtClean="0"/>
              <a:t>x</a:t>
            </a:r>
            <a:r>
              <a:rPr lang="ru-RU" dirty="0" smtClean="0"/>
              <a:t>] </a:t>
            </a:r>
            <a:r>
              <a:rPr lang="en-US" cap="small" dirty="0" smtClean="0"/>
              <a:t>← </a:t>
            </a:r>
            <a:r>
              <a:rPr lang="en-US" dirty="0" smtClean="0"/>
              <a:t>key</a:t>
            </a:r>
            <a:r>
              <a:rPr lang="ru-RU" baseline="-25000" dirty="0" err="1" smtClean="0"/>
              <a:t>j</a:t>
            </a:r>
            <a:r>
              <a:rPr lang="ru-RU" dirty="0" smtClean="0"/>
              <a:t>[</a:t>
            </a:r>
            <a:r>
              <a:rPr lang="ru-RU" dirty="0" err="1" smtClean="0"/>
              <a:t>x</a:t>
            </a:r>
            <a:r>
              <a:rPr lang="ru-RU" dirty="0" smtClean="0"/>
              <a:t>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</a:t>
            </a:r>
            <a:r>
              <a:rPr lang="ru-RU" dirty="0" err="1" smtClean="0"/>
              <a:t>еу</a:t>
            </a:r>
            <a:r>
              <a:rPr lang="en-US" baseline="-25000" dirty="0" err="1" smtClean="0"/>
              <a:t>i</a:t>
            </a:r>
            <a:r>
              <a:rPr lang="ru-RU" dirty="0" smtClean="0"/>
              <a:t>[</a:t>
            </a:r>
            <a:r>
              <a:rPr lang="ru-RU" dirty="0" err="1" smtClean="0"/>
              <a:t>х</a:t>
            </a:r>
            <a:r>
              <a:rPr lang="ru-RU" dirty="0" smtClean="0"/>
              <a:t>] </a:t>
            </a:r>
            <a:r>
              <a:rPr lang="en-US" cap="small" dirty="0" smtClean="0"/>
              <a:t>←</a:t>
            </a:r>
            <a:r>
              <a:rPr lang="en-US" dirty="0" smtClean="0"/>
              <a:t> </a:t>
            </a:r>
            <a:r>
              <a:rPr lang="en-US" dirty="0" err="1" smtClean="0"/>
              <a:t>key</a:t>
            </a:r>
            <a:r>
              <a:rPr lang="en-US" baseline="-25000" dirty="0" err="1" smtClean="0"/>
              <a:t>t</a:t>
            </a:r>
            <a:r>
              <a:rPr lang="en-US" dirty="0" smtClean="0"/>
              <a:t>[y]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n[x] </a:t>
            </a:r>
            <a:r>
              <a:rPr lang="en-US" cap="small" dirty="0" smtClean="0"/>
              <a:t>←</a:t>
            </a:r>
            <a:r>
              <a:rPr lang="en-US" dirty="0" smtClean="0"/>
              <a:t> n</a:t>
            </a:r>
            <a:r>
              <a:rPr lang="ru-RU" dirty="0" smtClean="0"/>
              <a:t>[</a:t>
            </a:r>
            <a:r>
              <a:rPr lang="en-US" dirty="0" smtClean="0"/>
              <a:t>x</a:t>
            </a:r>
            <a:r>
              <a:rPr lang="ru-RU" dirty="0" smtClean="0"/>
              <a:t>] </a:t>
            </a:r>
            <a:r>
              <a:rPr lang="en-US" dirty="0" smtClean="0"/>
              <a:t>+ 1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DlSK_WRITE</a:t>
            </a:r>
            <a:r>
              <a:rPr lang="en-US" dirty="0" smtClean="0"/>
              <a:t>(y ) </a:t>
            </a:r>
            <a:r>
              <a:rPr lang="en-US" cap="small" dirty="0" smtClean="0"/>
              <a:t>DISK_WRITE(z) </a:t>
            </a:r>
            <a:r>
              <a:rPr lang="en-US" dirty="0" err="1" smtClean="0"/>
              <a:t>DlSK_WRITE</a:t>
            </a:r>
            <a:r>
              <a:rPr lang="en-US" dirty="0" smtClean="0"/>
              <a:t>(x)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22</a:t>
            </a:fld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Процедура </a:t>
            </a:r>
            <a:r>
              <a:rPr lang="en-US" b="1" cap="small" dirty="0" err="1" smtClean="0"/>
              <a:t>B_Tree_Split_Child</a:t>
            </a:r>
            <a:r>
              <a:rPr lang="en-US" b="1" cap="small" dirty="0" smtClean="0"/>
              <a:t> </a:t>
            </a:r>
            <a:r>
              <a:rPr lang="ru-RU" dirty="0" smtClean="0"/>
              <a:t>использует простой способ “вырезать и вставить”. Здесь </a:t>
            </a:r>
            <a:r>
              <a:rPr lang="ru-RU" i="1" dirty="0" smtClean="0"/>
              <a:t>у</a:t>
            </a:r>
            <a:r>
              <a:rPr lang="ru-RU" dirty="0" smtClean="0"/>
              <a:t> является </a:t>
            </a:r>
            <a:r>
              <a:rPr lang="en-US" dirty="0" err="1" smtClean="0"/>
              <a:t>i</a:t>
            </a:r>
            <a:r>
              <a:rPr lang="ru-RU" dirty="0" smtClean="0"/>
              <a:t>-м дочерним узлом </a:t>
            </a:r>
            <a:r>
              <a:rPr lang="ru-RU" i="1" dirty="0" err="1" smtClean="0"/>
              <a:t>х</a:t>
            </a:r>
            <a:r>
              <a:rPr lang="ru-RU" dirty="0" smtClean="0"/>
              <a:t> и представляет собой именно тот узел, который будет разбит на два.</a:t>
            </a:r>
            <a:endParaRPr lang="en-US" dirty="0" smtClean="0"/>
          </a:p>
          <a:p>
            <a:r>
              <a:rPr lang="ru-RU" dirty="0" smtClean="0"/>
              <a:t> Изначально узел </a:t>
            </a:r>
            <a:r>
              <a:rPr lang="ru-RU" i="1" dirty="0" smtClean="0"/>
              <a:t>у</a:t>
            </a:r>
            <a:r>
              <a:rPr lang="ru-RU" dirty="0" smtClean="0"/>
              <a:t> имеет 2</a:t>
            </a:r>
            <a:r>
              <a:rPr lang="en-US" i="1" dirty="0" smtClean="0"/>
              <a:t>t</a:t>
            </a:r>
            <a:r>
              <a:rPr lang="ru-RU" dirty="0" smtClean="0"/>
              <a:t> дочерних узла (содержит 2</a:t>
            </a:r>
            <a:r>
              <a:rPr lang="en-US" dirty="0" smtClean="0"/>
              <a:t>t </a:t>
            </a:r>
            <a:r>
              <a:rPr lang="ru-RU" dirty="0" smtClean="0"/>
              <a:t>— 1 ключей); после разбиения количество его дочерних узлов снизится до </a:t>
            </a:r>
            <a:r>
              <a:rPr lang="en-US" i="1" dirty="0" smtClean="0"/>
              <a:t>t</a:t>
            </a:r>
            <a:r>
              <a:rPr lang="ru-RU" i="1" dirty="0" smtClean="0"/>
              <a:t> (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ru-RU" dirty="0" smtClean="0"/>
              <a:t>— 1 ключей). Узел </a:t>
            </a:r>
            <a:r>
              <a:rPr lang="en-US" i="1" dirty="0" smtClean="0"/>
              <a:t>z</a:t>
            </a:r>
            <a:r>
              <a:rPr lang="en-US" dirty="0" smtClean="0"/>
              <a:t> </a:t>
            </a:r>
            <a:r>
              <a:rPr lang="ru-RU" dirty="0" smtClean="0"/>
              <a:t>получает 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ru-RU" dirty="0" smtClean="0"/>
              <a:t>больших дочерних узлов </a:t>
            </a:r>
            <a:r>
              <a:rPr lang="ru-RU" i="1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ru-RU" dirty="0" smtClean="0"/>
              <a:t>— 1 ключей) </a:t>
            </a:r>
            <a:r>
              <a:rPr lang="ru-RU" i="1" dirty="0" smtClean="0"/>
              <a:t>у</a:t>
            </a:r>
            <a:r>
              <a:rPr lang="ru-RU" dirty="0" smtClean="0"/>
              <a:t> и становится новым дочерним узлом </a:t>
            </a:r>
            <a:r>
              <a:rPr lang="ru-RU" i="1" dirty="0" err="1" smtClean="0"/>
              <a:t>х</a:t>
            </a:r>
            <a:r>
              <a:rPr lang="ru-RU" i="1" dirty="0" smtClean="0"/>
              <a:t>,</a:t>
            </a:r>
            <a:r>
              <a:rPr lang="ru-RU" dirty="0" smtClean="0"/>
              <a:t> располагаясь непосредственно после </a:t>
            </a:r>
            <a:r>
              <a:rPr lang="ru-RU" i="1" dirty="0" smtClean="0"/>
              <a:t>у </a:t>
            </a:r>
            <a:r>
              <a:rPr lang="ru-RU" dirty="0" smtClean="0"/>
              <a:t>в таблице дочерних узлов </a:t>
            </a:r>
            <a:r>
              <a:rPr lang="ru-RU" i="1" dirty="0" smtClean="0"/>
              <a:t>х.</a:t>
            </a:r>
            <a:r>
              <a:rPr lang="ru-RU" dirty="0" smtClean="0"/>
              <a:t> Медиана </a:t>
            </a:r>
            <a:r>
              <a:rPr lang="ru-RU" i="1" dirty="0" smtClean="0"/>
              <a:t>у</a:t>
            </a:r>
            <a:r>
              <a:rPr lang="ru-RU" dirty="0" smtClean="0"/>
              <a:t> перемещается в узел </a:t>
            </a:r>
            <a:r>
              <a:rPr lang="ru-RU" i="1" dirty="0" err="1" smtClean="0"/>
              <a:t>х</a:t>
            </a:r>
            <a:r>
              <a:rPr lang="ru-RU" dirty="0" smtClean="0"/>
              <a:t> и разделяет в нем </a:t>
            </a:r>
            <a:r>
              <a:rPr lang="en-US" i="1" dirty="0" smtClean="0"/>
              <a:t>y</a:t>
            </a:r>
            <a:r>
              <a:rPr lang="ru-RU" dirty="0" smtClean="0"/>
              <a:t> и </a:t>
            </a:r>
            <a:r>
              <a:rPr lang="en-US" i="1" dirty="0" smtClean="0"/>
              <a:t>z</a:t>
            </a:r>
            <a:r>
              <a:rPr lang="ru-RU" i="1" dirty="0" smtClean="0"/>
              <a:t>.</a:t>
            </a:r>
            <a:endParaRPr lang="ru-RU" dirty="0" smtClean="0"/>
          </a:p>
          <a:p>
            <a:r>
              <a:rPr lang="ru-RU" dirty="0" smtClean="0"/>
              <a:t>В строках 1-8 создается узел </a:t>
            </a:r>
            <a:r>
              <a:rPr lang="en-US" i="1" dirty="0" smtClean="0"/>
              <a:t>z</a:t>
            </a:r>
            <a:r>
              <a:rPr lang="en-US" dirty="0" smtClean="0"/>
              <a:t> </a:t>
            </a:r>
            <a:r>
              <a:rPr lang="ru-RU" dirty="0" smtClean="0"/>
              <a:t>и</a:t>
            </a:r>
            <a:r>
              <a:rPr lang="en-US" dirty="0" smtClean="0"/>
              <a:t> </a:t>
            </a:r>
            <a:r>
              <a:rPr lang="ru-RU" dirty="0" smtClean="0"/>
              <a:t>в него переносятся большие </a:t>
            </a:r>
            <a:r>
              <a:rPr lang="en-US" i="1" dirty="0" smtClean="0"/>
              <a:t>t </a:t>
            </a:r>
            <a:r>
              <a:rPr lang="ru-RU" i="1" dirty="0" smtClean="0"/>
              <a:t>—</a:t>
            </a:r>
            <a:r>
              <a:rPr lang="ru-RU" dirty="0" smtClean="0"/>
              <a:t> 1 ключей и соответствующие 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ru-RU" dirty="0" smtClean="0"/>
              <a:t>дочерних узлов </a:t>
            </a:r>
            <a:r>
              <a:rPr lang="ru-RU" i="1" dirty="0" smtClean="0"/>
              <a:t>у.</a:t>
            </a:r>
            <a:r>
              <a:rPr lang="ru-RU" dirty="0" smtClean="0"/>
              <a:t> В строке 9 обновляется поле количества ключей в у.</a:t>
            </a:r>
            <a:endParaRPr lang="en-US" dirty="0" smtClean="0"/>
          </a:p>
          <a:p>
            <a:r>
              <a:rPr lang="ru-RU" dirty="0" smtClean="0"/>
              <a:t> И наконец, строки 10-16 делают </a:t>
            </a:r>
            <a:r>
              <a:rPr lang="en-US" dirty="0" smtClean="0"/>
              <a:t>z </a:t>
            </a:r>
            <a:r>
              <a:rPr lang="ru-RU" dirty="0" smtClean="0"/>
              <a:t>дочерним узлом </a:t>
            </a:r>
            <a:r>
              <a:rPr lang="ru-RU" i="1" dirty="0" err="1" smtClean="0"/>
              <a:t>х</a:t>
            </a:r>
            <a:r>
              <a:rPr lang="ru-RU" i="1" dirty="0" smtClean="0"/>
              <a:t>,</a:t>
            </a:r>
            <a:r>
              <a:rPr lang="ru-RU" dirty="0" smtClean="0"/>
              <a:t> перенося медиану из у в ж для разделения </a:t>
            </a:r>
            <a:r>
              <a:rPr lang="ru-RU" i="1" dirty="0" smtClean="0"/>
              <a:t>у</a:t>
            </a:r>
            <a:r>
              <a:rPr lang="ru-RU" dirty="0" smtClean="0"/>
              <a:t> и </a:t>
            </a:r>
            <a:r>
              <a:rPr lang="en-US" i="1" dirty="0" smtClean="0"/>
              <a:t>z</a:t>
            </a:r>
            <a:r>
              <a:rPr lang="ru-RU" i="1" dirty="0" smtClean="0"/>
              <a:t>,</a:t>
            </a:r>
            <a:r>
              <a:rPr lang="ru-RU" dirty="0" smtClean="0"/>
              <a:t> и обновляют поле количества ключей в </a:t>
            </a:r>
            <a:r>
              <a:rPr lang="en-US" dirty="0" smtClean="0"/>
              <a:t>x. </a:t>
            </a:r>
            <a:r>
              <a:rPr lang="ru-RU" dirty="0" smtClean="0"/>
              <a:t>В строках 17-19 выполняется запись на диск всех модифицированных данных. Время работы процедуры равно </a:t>
            </a:r>
            <a:r>
              <a:rPr lang="el-GR" dirty="0" smtClean="0"/>
              <a:t>θ</a:t>
            </a:r>
            <a:r>
              <a:rPr lang="ru-RU" dirty="0" smtClean="0"/>
              <a:t> </a:t>
            </a:r>
            <a:r>
              <a:rPr lang="ru-RU" i="1" dirty="0" smtClean="0"/>
              <a:t>(</a:t>
            </a:r>
            <a:r>
              <a:rPr lang="en-US" i="1" dirty="0" smtClean="0"/>
              <a:t>t</a:t>
            </a:r>
            <a:r>
              <a:rPr lang="ru-RU" i="1" dirty="0" smtClean="0"/>
              <a:t>)</a:t>
            </a:r>
            <a:r>
              <a:rPr lang="ru-RU" dirty="0" smtClean="0"/>
              <a:t> из-за циклов в строках 4-5 и 7-9 (прочие циклы выполняют </a:t>
            </a:r>
            <a:r>
              <a:rPr lang="ru-RU" i="1" dirty="0" smtClean="0"/>
              <a:t>О</a:t>
            </a:r>
            <a:r>
              <a:rPr lang="ru-RU" dirty="0" smtClean="0"/>
              <a:t> (</a:t>
            </a:r>
            <a:r>
              <a:rPr lang="en-US" i="1" dirty="0" smtClean="0"/>
              <a:t>t</a:t>
            </a:r>
            <a:r>
              <a:rPr lang="ru-RU" dirty="0" smtClean="0"/>
              <a:t>) итераций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Вставка ключа в В-дерево за один проход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B_TREE_lNSERT</a:t>
            </a:r>
            <a:r>
              <a:rPr lang="en-US" dirty="0" smtClean="0"/>
              <a:t>(T, </a:t>
            </a:r>
            <a:r>
              <a:rPr lang="ru-RU" i="1" dirty="0" smtClean="0"/>
              <a:t>к)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1 г ← </a:t>
            </a:r>
            <a:r>
              <a:rPr lang="en-US" i="1" dirty="0" smtClean="0"/>
              <a:t>root[T]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2 if n[r] = </a:t>
            </a:r>
            <a:r>
              <a:rPr lang="en-US" i="1" dirty="0" smtClean="0"/>
              <a:t>2t —</a:t>
            </a:r>
            <a:r>
              <a:rPr lang="en-US" dirty="0" smtClean="0"/>
              <a:t> 1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3      then </a:t>
            </a:r>
            <a:r>
              <a:rPr lang="en-US" i="1" dirty="0" smtClean="0"/>
              <a:t>s</a:t>
            </a:r>
            <a:r>
              <a:rPr lang="en-US" dirty="0" smtClean="0"/>
              <a:t> ← </a:t>
            </a:r>
            <a:r>
              <a:rPr lang="en-US" cap="small" dirty="0" err="1" smtClean="0"/>
              <a:t>Allocate_Node</a:t>
            </a:r>
            <a:r>
              <a:rPr lang="en-US" cap="small" dirty="0" smtClean="0"/>
              <a:t>()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4               </a:t>
            </a:r>
            <a:r>
              <a:rPr lang="en-US" i="1" dirty="0" smtClean="0"/>
              <a:t>root[T]</a:t>
            </a:r>
            <a:r>
              <a:rPr lang="en-US" dirty="0" smtClean="0"/>
              <a:t> ← </a:t>
            </a:r>
            <a:r>
              <a:rPr lang="en-US" i="1" dirty="0" smtClean="0"/>
              <a:t>s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5              </a:t>
            </a:r>
            <a:r>
              <a:rPr lang="en-US" i="1" dirty="0" smtClean="0"/>
              <a:t>leaf[s]</a:t>
            </a:r>
            <a:r>
              <a:rPr lang="en-US" dirty="0" smtClean="0"/>
              <a:t> ← FALSE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6              n[s] ← 0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7             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r>
              <a:rPr lang="en-US" dirty="0" smtClean="0"/>
              <a:t>[s] ← </a:t>
            </a:r>
            <a:r>
              <a:rPr lang="en-US" i="1" dirty="0" smtClean="0"/>
              <a:t>r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8              </a:t>
            </a:r>
            <a:r>
              <a:rPr lang="en-US" cap="small" dirty="0" err="1" smtClean="0"/>
              <a:t>B_Tree_Split_Child</a:t>
            </a:r>
            <a:r>
              <a:rPr lang="en-US" cap="small" dirty="0" smtClean="0"/>
              <a:t>(s,</a:t>
            </a:r>
            <a:r>
              <a:rPr lang="en-US" dirty="0" smtClean="0"/>
              <a:t> 1, r)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9              </a:t>
            </a:r>
            <a:r>
              <a:rPr lang="en-US" cap="small" dirty="0" err="1" smtClean="0"/>
              <a:t>B_Tree_Insert_Nonfull</a:t>
            </a:r>
            <a:r>
              <a:rPr lang="en-US" cap="small" dirty="0" smtClean="0"/>
              <a:t>(s, </a:t>
            </a:r>
            <a:r>
              <a:rPr lang="en-US" i="1" dirty="0" smtClean="0"/>
              <a:t>k)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10 else </a:t>
            </a:r>
            <a:r>
              <a:rPr lang="en-US" cap="small" dirty="0" err="1" smtClean="0"/>
              <a:t>B_Tree_Insert_Nonfull</a:t>
            </a:r>
            <a:r>
              <a:rPr lang="en-US" cap="small" dirty="0" smtClean="0"/>
              <a:t>(</a:t>
            </a:r>
            <a:r>
              <a:rPr lang="en-US" dirty="0" smtClean="0"/>
              <a:t>r</a:t>
            </a:r>
            <a:r>
              <a:rPr lang="en-US" cap="small" dirty="0" smtClean="0"/>
              <a:t>, </a:t>
            </a:r>
            <a:r>
              <a:rPr lang="en-US" i="1" dirty="0" smtClean="0"/>
              <a:t>k)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Вставка ключа </a:t>
            </a:r>
            <a:r>
              <a:rPr lang="ru-RU" i="1" dirty="0" smtClean="0"/>
              <a:t>к</a:t>
            </a:r>
            <a:r>
              <a:rPr lang="ru-RU" dirty="0" smtClean="0"/>
              <a:t> в В-дерево </a:t>
            </a:r>
            <a:r>
              <a:rPr lang="ru-RU" i="1" dirty="0" smtClean="0"/>
              <a:t>Т</a:t>
            </a:r>
            <a:r>
              <a:rPr lang="ru-RU" dirty="0" smtClean="0"/>
              <a:t> высоты </a:t>
            </a:r>
            <a:r>
              <a:rPr lang="en-US" i="1" dirty="0" smtClean="0"/>
              <a:t>h</a:t>
            </a:r>
            <a:r>
              <a:rPr lang="en-US" dirty="0" smtClean="0"/>
              <a:t> </a:t>
            </a:r>
            <a:r>
              <a:rPr lang="ru-RU" dirty="0" smtClean="0"/>
              <a:t>выполняется за один нисходящий проход по дереву, требующий </a:t>
            </a:r>
            <a:r>
              <a:rPr lang="ru-RU" i="1" dirty="0" smtClean="0"/>
              <a:t>О (</a:t>
            </a:r>
            <a:r>
              <a:rPr lang="en-US" i="1" dirty="0" smtClean="0"/>
              <a:t>h</a:t>
            </a:r>
            <a:r>
              <a:rPr lang="ru-RU" i="1" dirty="0" smtClean="0"/>
              <a:t>)</a:t>
            </a:r>
            <a:r>
              <a:rPr lang="ru-RU" dirty="0" smtClean="0"/>
              <a:t> обращений к диску. Необходимое процессорное время составляет </a:t>
            </a:r>
            <a:r>
              <a:rPr lang="ru-RU" i="1" dirty="0" smtClean="0"/>
              <a:t>О</a:t>
            </a:r>
            <a:r>
              <a:rPr lang="ru-RU" dirty="0" smtClean="0"/>
              <a:t> (</a:t>
            </a:r>
            <a:r>
              <a:rPr lang="en-US" i="1" dirty="0" err="1" smtClean="0"/>
              <a:t>th</a:t>
            </a:r>
            <a:r>
              <a:rPr lang="ru-RU" dirty="0" smtClean="0"/>
              <a:t>) = </a:t>
            </a:r>
            <a:r>
              <a:rPr lang="ru-RU" i="1" dirty="0" smtClean="0"/>
              <a:t>О</a:t>
            </a:r>
            <a:r>
              <a:rPr lang="ru-RU" dirty="0" smtClean="0"/>
              <a:t> (</a:t>
            </a:r>
            <a:r>
              <a:rPr lang="en-US" dirty="0" err="1" smtClean="0"/>
              <a:t>tlog</a:t>
            </a:r>
            <a:r>
              <a:rPr lang="en-US" baseline="-25000" dirty="0" err="1" smtClean="0"/>
              <a:t>f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ru-RU" i="1" dirty="0" smtClean="0"/>
              <a:t>).</a:t>
            </a:r>
            <a:endParaRPr lang="en-US" i="1" dirty="0" smtClean="0"/>
          </a:p>
          <a:p>
            <a:r>
              <a:rPr lang="ru-RU" dirty="0" smtClean="0"/>
              <a:t> Процедура </a:t>
            </a:r>
            <a:r>
              <a:rPr lang="en-US" b="1" dirty="0" err="1" smtClean="0"/>
              <a:t>B_Tree_Insert</a:t>
            </a:r>
            <a:r>
              <a:rPr lang="en-US" b="1" dirty="0" smtClean="0"/>
              <a:t> </a:t>
            </a:r>
            <a:r>
              <a:rPr lang="ru-RU" dirty="0" smtClean="0"/>
              <a:t>использует процедуру </a:t>
            </a:r>
            <a:r>
              <a:rPr lang="en-US" b="1" dirty="0" err="1" smtClean="0"/>
              <a:t>B_Tree_Split_Child</a:t>
            </a:r>
            <a:r>
              <a:rPr lang="en-US" b="1" dirty="0" smtClean="0"/>
              <a:t> </a:t>
            </a:r>
            <a:r>
              <a:rPr lang="ru-RU" cap="small" dirty="0" smtClean="0"/>
              <a:t>для </a:t>
            </a:r>
            <a:r>
              <a:rPr lang="ru-RU" dirty="0" smtClean="0"/>
              <a:t>гарантии того, что рекурсия никогда не столкнется с заполненным узлом.</a:t>
            </a:r>
            <a:endParaRPr lang="en-US" dirty="0" smtClean="0"/>
          </a:p>
          <a:p>
            <a:r>
              <a:rPr lang="ru-RU" dirty="0" smtClean="0"/>
              <a:t>Строки 3-9 предназначены для случая, когда заполнен корень дерева: при этом корень разбивается и новый узел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ru-RU" dirty="0" smtClean="0"/>
              <a:t>(у которого два дочерних узла) становится новым корнем В-дерева. </a:t>
            </a:r>
            <a:endParaRPr lang="en-US" dirty="0" smtClean="0"/>
          </a:p>
          <a:p>
            <a:r>
              <a:rPr lang="ru-RU" dirty="0" smtClean="0"/>
              <a:t>Разбиение корня — единственный путь увеличения высоты В-дерева. В отличие от бинарных деревьев поиска, у В-деревьев высота увеличивается “сверху”, а не “снизу”.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25</a:t>
            </a:fld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14366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Завершается процедура вызовом другой процедуры — </a:t>
            </a:r>
            <a:r>
              <a:rPr lang="en-US" b="1" cap="small" dirty="0" err="1" smtClean="0"/>
              <a:t>B_Tree_Insert_Nonfull</a:t>
            </a:r>
            <a:r>
              <a:rPr lang="en-US" b="1" cap="small" dirty="0" smtClean="0"/>
              <a:t>, </a:t>
            </a:r>
            <a:r>
              <a:rPr lang="ru-RU" dirty="0" smtClean="0"/>
              <a:t>которая выполняет вставку ключа </a:t>
            </a:r>
            <a:r>
              <a:rPr lang="ru-RU" i="1" dirty="0" smtClean="0"/>
              <a:t>к</a:t>
            </a:r>
            <a:r>
              <a:rPr lang="ru-RU" dirty="0" smtClean="0"/>
              <a:t> в дерево с незаполненным корнем.</a:t>
            </a:r>
          </a:p>
          <a:p>
            <a:r>
              <a:rPr lang="ru-RU" dirty="0" smtClean="0"/>
              <a:t> Данная процедура при необходимости рекурсивно спускается вниз по дереву, причем каждый узел, в который она входит, является незаполненным, что обеспечивается (при необходимости) вызовом процедуры </a:t>
            </a:r>
            <a:r>
              <a:rPr lang="en-US" b="1" cap="small" dirty="0" err="1" smtClean="0"/>
              <a:t>B_Tree_Split_Child</a:t>
            </a:r>
            <a:r>
              <a:rPr lang="en-US" b="1" cap="small" dirty="0" smtClean="0"/>
              <a:t>.</a:t>
            </a:r>
            <a:endParaRPr lang="ru-RU" dirty="0" smtClean="0"/>
          </a:p>
          <a:p>
            <a:r>
              <a:rPr lang="ru-RU" dirty="0" smtClean="0"/>
              <a:t>Вспомогательная процедура </a:t>
            </a:r>
            <a:r>
              <a:rPr lang="en-US" b="1" cap="small" dirty="0" err="1" smtClean="0"/>
              <a:t>B_Tree_Insert_Nonfull</a:t>
            </a:r>
            <a:r>
              <a:rPr lang="en-US" b="1" cap="small" dirty="0" smtClean="0"/>
              <a:t> </a:t>
            </a:r>
            <a:r>
              <a:rPr lang="ru-RU" dirty="0" smtClean="0"/>
              <a:t>вставляет ключ </a:t>
            </a:r>
            <a:r>
              <a:rPr lang="ru-RU" i="1" dirty="0" smtClean="0"/>
              <a:t>к</a:t>
            </a:r>
            <a:r>
              <a:rPr lang="ru-RU" dirty="0" smtClean="0"/>
              <a:t> в узел</a:t>
            </a:r>
            <a:r>
              <a:rPr lang="en-US" dirty="0" smtClean="0"/>
              <a:t> x</a:t>
            </a:r>
            <a:r>
              <a:rPr lang="ru-RU" dirty="0" smtClean="0"/>
              <a:t>, который должен быть незаполненным при вызове процедуры. </a:t>
            </a:r>
          </a:p>
          <a:p>
            <a:r>
              <a:rPr lang="ru-RU" dirty="0" smtClean="0"/>
              <a:t>Операции </a:t>
            </a:r>
            <a:r>
              <a:rPr lang="en-US" b="1" cap="small" dirty="0" err="1" smtClean="0"/>
              <a:t>B_Tree_Insert</a:t>
            </a:r>
            <a:r>
              <a:rPr lang="en-US" b="1" cap="small" dirty="0" smtClean="0"/>
              <a:t> </a:t>
            </a:r>
            <a:r>
              <a:rPr lang="ru-RU" dirty="0" smtClean="0"/>
              <a:t>и </a:t>
            </a:r>
            <a:r>
              <a:rPr lang="en-US" b="1" cap="small" dirty="0" err="1" smtClean="0"/>
              <a:t>B_Tree_Insert_Nonfull</a:t>
            </a:r>
            <a:r>
              <a:rPr lang="en-US" b="1" cap="small" dirty="0" smtClean="0"/>
              <a:t> </a:t>
            </a:r>
            <a:r>
              <a:rPr lang="ru-RU" dirty="0" smtClean="0"/>
              <a:t>гарантируют, что это условие </a:t>
            </a:r>
            <a:r>
              <a:rPr lang="ru-RU" dirty="0" err="1" smtClean="0"/>
              <a:t>незаполненности</a:t>
            </a:r>
            <a:r>
              <a:rPr lang="ru-RU" dirty="0" smtClean="0"/>
              <a:t> будет выполнено.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0"/>
            <a:ext cx="8501122" cy="664371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B_TREE_lNSERT_NONFULL</a:t>
            </a:r>
            <a:r>
              <a:rPr lang="en-US" dirty="0" smtClean="0"/>
              <a:t>(x, </a:t>
            </a:r>
            <a:r>
              <a:rPr lang="ru-RU" i="1" dirty="0" smtClean="0"/>
              <a:t>к</a:t>
            </a:r>
            <a:r>
              <a:rPr lang="en-US" i="1" dirty="0" smtClean="0"/>
              <a:t>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i="1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← </a:t>
            </a:r>
            <a:r>
              <a:rPr lang="en-US" dirty="0" smtClean="0"/>
              <a:t>n</a:t>
            </a:r>
            <a:r>
              <a:rPr lang="ru-RU" i="1" dirty="0" smtClean="0"/>
              <a:t>[</a:t>
            </a:r>
            <a:r>
              <a:rPr lang="ru-RU" i="1" dirty="0" err="1" smtClean="0"/>
              <a:t>х</a:t>
            </a:r>
            <a:r>
              <a:rPr lang="en-US" i="1" dirty="0" smtClean="0"/>
              <a:t>]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i="1" dirty="0" smtClean="0"/>
              <a:t>leaf</a:t>
            </a:r>
            <a:r>
              <a:rPr lang="en-US" dirty="0" smtClean="0"/>
              <a:t> </a:t>
            </a:r>
            <a:r>
              <a:rPr lang="ru-RU" dirty="0" smtClean="0"/>
              <a:t>[</a:t>
            </a:r>
            <a:r>
              <a:rPr lang="en-US" dirty="0" smtClean="0"/>
              <a:t>x</a:t>
            </a:r>
            <a:r>
              <a:rPr lang="ru-RU" dirty="0" smtClean="0"/>
              <a:t>]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then while </a:t>
            </a:r>
            <a:r>
              <a:rPr lang="en-US" i="1" dirty="0" err="1" smtClean="0"/>
              <a:t>i</a:t>
            </a:r>
            <a:r>
              <a:rPr lang="ru-RU" i="1" dirty="0" smtClean="0"/>
              <a:t> &gt;</a:t>
            </a:r>
            <a:r>
              <a:rPr lang="ru-RU" dirty="0" smtClean="0"/>
              <a:t> 1 и </a:t>
            </a:r>
            <a:r>
              <a:rPr lang="ru-RU" i="1" dirty="0" smtClean="0"/>
              <a:t>к &lt; </a:t>
            </a:r>
            <a:r>
              <a:rPr lang="ru-RU" i="1" dirty="0" err="1" smtClean="0"/>
              <a:t>кеу</a:t>
            </a:r>
            <a:r>
              <a:rPr lang="ru-RU" i="1" baseline="-25000" dirty="0" smtClean="0"/>
              <a:t>{</a:t>
            </a:r>
            <a:r>
              <a:rPr lang="ru-RU" dirty="0" smtClean="0"/>
              <a:t> [</a:t>
            </a:r>
            <a:r>
              <a:rPr lang="en-US" dirty="0" smtClean="0"/>
              <a:t>x</a:t>
            </a:r>
            <a:r>
              <a:rPr lang="ru-RU" dirty="0" smtClean="0"/>
              <a:t>]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i="1" dirty="0" smtClean="0"/>
              <a:t>                  do </a:t>
            </a:r>
            <a:r>
              <a:rPr lang="en-US" i="1" dirty="0" smtClean="0"/>
              <a:t>key</a:t>
            </a:r>
            <a:r>
              <a:rPr lang="en-US" i="1" baseline="-25000" dirty="0" smtClean="0"/>
              <a:t>i+1</a:t>
            </a:r>
            <a:r>
              <a:rPr lang="en-US" i="1" dirty="0" smtClean="0"/>
              <a:t>[x] </a:t>
            </a:r>
            <a:r>
              <a:rPr lang="ru-RU" dirty="0" smtClean="0"/>
              <a:t>←</a:t>
            </a:r>
            <a:r>
              <a:rPr lang="en-US" i="1" dirty="0" smtClean="0"/>
              <a:t> </a:t>
            </a:r>
            <a:r>
              <a:rPr lang="ru-RU" i="1" dirty="0" err="1" smtClean="0"/>
              <a:t>кеу</a:t>
            </a:r>
            <a:r>
              <a:rPr lang="en-US" i="1" baseline="-25000" dirty="0" smtClean="0"/>
              <a:t>{</a:t>
            </a:r>
            <a:r>
              <a:rPr lang="en-US" i="1" dirty="0" smtClean="0"/>
              <a:t>[</a:t>
            </a:r>
            <a:r>
              <a:rPr lang="ru-RU" i="1" dirty="0" err="1" smtClean="0"/>
              <a:t>х</a:t>
            </a:r>
            <a:r>
              <a:rPr lang="en-US" i="1" dirty="0" smtClean="0"/>
              <a:t>]</a:t>
            </a:r>
            <a:endParaRPr lang="ru-RU" i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i="1" dirty="0" smtClean="0"/>
              <a:t>                       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ru-RU" dirty="0" smtClean="0"/>
              <a:t>←</a:t>
            </a:r>
            <a:r>
              <a:rPr lang="ru-RU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ru-RU" i="1" dirty="0" smtClean="0"/>
              <a:t>— 1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i="1" dirty="0" smtClean="0"/>
              <a:t>           key</a:t>
            </a:r>
            <a:r>
              <a:rPr lang="en-US" i="1" baseline="-25000" dirty="0" smtClean="0"/>
              <a:t>i+1</a:t>
            </a:r>
            <a:r>
              <a:rPr lang="en-US" i="1" dirty="0" smtClean="0"/>
              <a:t> </a:t>
            </a:r>
            <a:r>
              <a:rPr lang="ru-RU" i="1" dirty="0" smtClean="0"/>
              <a:t>[</a:t>
            </a:r>
            <a:r>
              <a:rPr lang="en-US" i="1" dirty="0" smtClean="0"/>
              <a:t>x</a:t>
            </a:r>
            <a:r>
              <a:rPr lang="ru-RU" i="1" dirty="0" smtClean="0"/>
              <a:t>] </a:t>
            </a:r>
            <a:r>
              <a:rPr lang="ru-RU" dirty="0" smtClean="0"/>
              <a:t>←</a:t>
            </a:r>
            <a:r>
              <a:rPr lang="en-US" i="1" dirty="0" smtClean="0"/>
              <a:t> </a:t>
            </a:r>
            <a:r>
              <a:rPr lang="ru-RU" i="1" dirty="0" smtClean="0"/>
              <a:t>к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i="1" dirty="0" smtClean="0"/>
              <a:t>          n</a:t>
            </a:r>
            <a:r>
              <a:rPr lang="ru-RU" i="1" dirty="0" smtClean="0"/>
              <a:t>[</a:t>
            </a:r>
            <a:r>
              <a:rPr lang="ru-RU" i="1" dirty="0" err="1" smtClean="0"/>
              <a:t>х</a:t>
            </a:r>
            <a:r>
              <a:rPr lang="ru-RU" i="1" dirty="0" smtClean="0"/>
              <a:t>] </a:t>
            </a:r>
            <a:r>
              <a:rPr lang="ru-RU" dirty="0" smtClean="0"/>
              <a:t>← </a:t>
            </a:r>
            <a:r>
              <a:rPr lang="en-US" dirty="0" smtClean="0"/>
              <a:t>n</a:t>
            </a:r>
            <a:r>
              <a:rPr lang="ru-RU" dirty="0" smtClean="0"/>
              <a:t>[</a:t>
            </a:r>
            <a:r>
              <a:rPr lang="en-US" dirty="0" smtClean="0"/>
              <a:t>x</a:t>
            </a:r>
            <a:r>
              <a:rPr lang="ru-RU" dirty="0" smtClean="0"/>
              <a:t>] + 1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   </a:t>
            </a:r>
            <a:r>
              <a:rPr lang="en-US" dirty="0" err="1" smtClean="0"/>
              <a:t>DlSK_WRITE</a:t>
            </a:r>
            <a:r>
              <a:rPr lang="en-US" dirty="0" smtClean="0"/>
              <a:t>(x)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else while </a:t>
            </a:r>
            <a:r>
              <a:rPr lang="en-US" i="1" dirty="0" err="1" smtClean="0"/>
              <a:t>i</a:t>
            </a:r>
            <a:r>
              <a:rPr lang="ru-RU" i="1" dirty="0" smtClean="0"/>
              <a:t> </a:t>
            </a:r>
            <a:r>
              <a:rPr lang="ru-RU" i="1" dirty="0" smtClean="0"/>
              <a:t>≥</a:t>
            </a:r>
            <a:r>
              <a:rPr lang="ru-RU" dirty="0" smtClean="0"/>
              <a:t>1 </a:t>
            </a:r>
            <a:r>
              <a:rPr lang="ru-RU" dirty="0" smtClean="0"/>
              <a:t>и </a:t>
            </a:r>
            <a:r>
              <a:rPr lang="ru-RU" i="1" dirty="0" smtClean="0"/>
              <a:t>к &lt; </a:t>
            </a:r>
            <a:r>
              <a:rPr lang="ru-RU" i="1" dirty="0" err="1" smtClean="0"/>
              <a:t>кеу</a:t>
            </a:r>
            <a:r>
              <a:rPr lang="en-US" i="1" baseline="-25000" dirty="0" err="1" smtClean="0"/>
              <a:t>i</a:t>
            </a:r>
            <a:r>
              <a:rPr lang="ru-RU" dirty="0" smtClean="0"/>
              <a:t> </a:t>
            </a:r>
            <a:r>
              <a:rPr lang="ru-RU" dirty="0" smtClean="0"/>
              <a:t>[</a:t>
            </a:r>
            <a:r>
              <a:rPr lang="ru-RU" dirty="0" err="1" smtClean="0"/>
              <a:t>х</a:t>
            </a:r>
            <a:r>
              <a:rPr lang="ru-RU" dirty="0" smtClean="0"/>
              <a:t>]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           do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ru-RU" dirty="0" smtClean="0"/>
              <a:t>←</a:t>
            </a:r>
            <a:r>
              <a:rPr lang="ru-RU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ru-RU" i="1" dirty="0" smtClean="0"/>
              <a:t>—</a:t>
            </a:r>
            <a:r>
              <a:rPr lang="ru-RU" dirty="0" smtClean="0"/>
              <a:t> 1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i="1" dirty="0" smtClean="0"/>
              <a:t>        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ru-RU" dirty="0" smtClean="0"/>
              <a:t>←</a:t>
            </a:r>
            <a:r>
              <a:rPr lang="ru-RU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+ 1</a:t>
            </a:r>
            <a:endParaRPr lang="ru-RU" i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  </a:t>
            </a:r>
            <a:r>
              <a:rPr lang="en-US" dirty="0" err="1" smtClean="0"/>
              <a:t>Disk_Read</a:t>
            </a:r>
            <a:r>
              <a:rPr lang="en-US" i="1" dirty="0" smtClean="0"/>
              <a:t>(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i</a:t>
            </a:r>
            <a:r>
              <a:rPr lang="ru-RU" dirty="0" smtClean="0"/>
              <a:t> </a:t>
            </a:r>
            <a:r>
              <a:rPr lang="ru-RU" dirty="0" smtClean="0"/>
              <a:t>[</a:t>
            </a:r>
            <a:r>
              <a:rPr lang="en-US" dirty="0" smtClean="0"/>
              <a:t>x</a:t>
            </a:r>
            <a:r>
              <a:rPr lang="ru-RU" dirty="0" smtClean="0"/>
              <a:t>])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   if </a:t>
            </a:r>
            <a:r>
              <a:rPr lang="en-US" dirty="0" smtClean="0"/>
              <a:t>n[</a:t>
            </a:r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r>
              <a:rPr lang="en-US" dirty="0" smtClean="0"/>
              <a:t>[x]] </a:t>
            </a:r>
            <a:r>
              <a:rPr lang="en-US" i="1" dirty="0" smtClean="0"/>
              <a:t>= 2t — 1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       then </a:t>
            </a:r>
            <a:r>
              <a:rPr lang="en-US" dirty="0" err="1" smtClean="0"/>
              <a:t>B_Tree_Split_Child</a:t>
            </a:r>
            <a:r>
              <a:rPr lang="en-US" dirty="0" smtClean="0"/>
              <a:t>(x, </a:t>
            </a:r>
            <a:r>
              <a:rPr lang="en-US" i="1" dirty="0" err="1" smtClean="0"/>
              <a:t>i</a:t>
            </a:r>
            <a:r>
              <a:rPr lang="en-US" i="1" dirty="0" smtClean="0"/>
              <a:t>,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(x</a:t>
            </a:r>
            <a:r>
              <a:rPr lang="en-US" i="1" dirty="0" smtClean="0"/>
              <a:t>))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i="1" dirty="0" smtClean="0"/>
              <a:t>                        if </a:t>
            </a:r>
            <a:r>
              <a:rPr lang="ru-RU" i="1" dirty="0" smtClean="0"/>
              <a:t>к </a:t>
            </a:r>
            <a:r>
              <a:rPr lang="en-US" i="1" dirty="0" smtClean="0"/>
              <a:t>&gt; </a:t>
            </a:r>
            <a:r>
              <a:rPr lang="ru-RU" i="1" dirty="0" err="1" smtClean="0"/>
              <a:t>кеу</a:t>
            </a:r>
            <a:r>
              <a:rPr lang="en-US" i="1" baseline="-25000" dirty="0" err="1" smtClean="0"/>
              <a:t>i</a:t>
            </a:r>
            <a:r>
              <a:rPr lang="ru-RU" i="1" dirty="0" smtClean="0"/>
              <a:t>[</a:t>
            </a:r>
            <a:r>
              <a:rPr lang="en-US" i="1" dirty="0" smtClean="0"/>
              <a:t>x</a:t>
            </a:r>
            <a:r>
              <a:rPr lang="ru-RU" i="1" dirty="0" smtClean="0"/>
              <a:t>]</a:t>
            </a:r>
            <a:endParaRPr lang="ru-RU" i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                    then </a:t>
            </a:r>
            <a:r>
              <a:rPr lang="en-US" i="1" dirty="0" err="1" smtClean="0"/>
              <a:t>i</a:t>
            </a:r>
            <a:r>
              <a:rPr lang="ru-RU" dirty="0" smtClean="0"/>
              <a:t> ←</a:t>
            </a:r>
            <a:r>
              <a:rPr lang="en-US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+</a:t>
            </a:r>
            <a:r>
              <a:rPr lang="en-US" dirty="0" smtClean="0"/>
              <a:t> 1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       </a:t>
            </a:r>
            <a:r>
              <a:rPr lang="en-US" dirty="0" err="1" smtClean="0"/>
              <a:t>B_Tree_Insert_Nonfull</a:t>
            </a:r>
            <a:r>
              <a:rPr lang="en-US" dirty="0" smtClean="0"/>
              <a:t>(c</a:t>
            </a:r>
            <a:r>
              <a:rPr lang="en-US" dirty="0" smtClean="0"/>
              <a:t>, </a:t>
            </a:r>
            <a:r>
              <a:rPr lang="en-US" cap="small" dirty="0" smtClean="0"/>
              <a:t>[x] </a:t>
            </a:r>
            <a:r>
              <a:rPr lang="en-US" dirty="0" smtClean="0"/>
              <a:t>, </a:t>
            </a:r>
            <a:r>
              <a:rPr lang="ru-RU" i="1" dirty="0" smtClean="0"/>
              <a:t>к</a:t>
            </a:r>
            <a:r>
              <a:rPr lang="en-US" i="1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Процедура </a:t>
            </a:r>
            <a:r>
              <a:rPr lang="en-US" b="1" dirty="0" err="1" smtClean="0"/>
              <a:t>B_Tree_Insert_Nonfull</a:t>
            </a:r>
            <a:r>
              <a:rPr lang="en-US" b="1" dirty="0" smtClean="0"/>
              <a:t> </a:t>
            </a:r>
            <a:r>
              <a:rPr lang="ru-RU" dirty="0" smtClean="0"/>
              <a:t>работает следующим образом. Строки 3-8 обрабатывают случай, когда </a:t>
            </a:r>
            <a:r>
              <a:rPr lang="ru-RU" i="1" dirty="0" err="1" smtClean="0"/>
              <a:t>х</a:t>
            </a:r>
            <a:r>
              <a:rPr lang="ru-RU" dirty="0" smtClean="0"/>
              <a:t> является листом; при этом ключ </a:t>
            </a:r>
            <a:r>
              <a:rPr lang="ru-RU" i="1" dirty="0" smtClean="0"/>
              <a:t>к</a:t>
            </a:r>
            <a:r>
              <a:rPr lang="ru-RU" dirty="0" smtClean="0"/>
              <a:t> просто вставляется в данный лист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Если же </a:t>
            </a:r>
            <a:r>
              <a:rPr lang="ru-RU" i="1" dirty="0" err="1" smtClean="0"/>
              <a:t>х</a:t>
            </a:r>
            <a:r>
              <a:rPr lang="ru-RU" dirty="0" smtClean="0"/>
              <a:t> не является листом, то мы должны вставить </a:t>
            </a:r>
            <a:r>
              <a:rPr lang="ru-RU" i="1" dirty="0" smtClean="0"/>
              <a:t>к</a:t>
            </a:r>
            <a:r>
              <a:rPr lang="ru-RU" dirty="0" smtClean="0"/>
              <a:t> в подходящий лист в поддереве, корнем которого является внутренний узел </a:t>
            </a:r>
            <a:r>
              <a:rPr lang="ru-RU" i="1" dirty="0" smtClean="0"/>
              <a:t>х.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 smtClean="0"/>
              <a:t>В этом случае строки 9-11 определяют дочерний узел </a:t>
            </a:r>
            <a:r>
              <a:rPr lang="ru-RU" i="1" dirty="0" err="1" smtClean="0"/>
              <a:t>х</a:t>
            </a:r>
            <a:r>
              <a:rPr lang="ru-RU" i="1" dirty="0" smtClean="0"/>
              <a:t>,</a:t>
            </a:r>
            <a:r>
              <a:rPr lang="ru-RU" dirty="0" smtClean="0"/>
              <a:t> в который спустится рекурсия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В строке 13 проверяется, не заполнен ли этот дочерний узел, и если он заполнен, то вызывается процедура </a:t>
            </a:r>
            <a:r>
              <a:rPr lang="en-US" b="1" dirty="0" smtClean="0"/>
              <a:t>B_TREE_SPLIT_CHILD, </a:t>
            </a:r>
            <a:r>
              <a:rPr lang="ru-RU" dirty="0" smtClean="0"/>
              <a:t>которая </a:t>
            </a:r>
            <a:r>
              <a:rPr lang="ru-RU" dirty="0" smtClean="0"/>
              <a:t>разбивает </a:t>
            </a:r>
            <a:r>
              <a:rPr lang="ru-RU" dirty="0" smtClean="0"/>
              <a:t>его на два незаполненных узла, а строки 15-16 определяют, в какой из двух получившихся в результате разбиения узлов должна спуститься рекурсия.</a:t>
            </a:r>
            <a:endParaRPr lang="en-US" dirty="0" smtClean="0"/>
          </a:p>
          <a:p>
            <a:r>
              <a:rPr lang="ru-RU" dirty="0" smtClean="0"/>
              <a:t>Строки 13-16 гарантируют, что процеду­ра никогда не столкнется с заполненным узлом. Строка 17 рекурсивно вызывает процедуру </a:t>
            </a:r>
            <a:r>
              <a:rPr lang="en-US" b="1" dirty="0" err="1" smtClean="0"/>
              <a:t>B_TREE_lNSERT_NONFULL</a:t>
            </a:r>
            <a:r>
              <a:rPr lang="en-US" b="1" dirty="0" smtClean="0"/>
              <a:t> </a:t>
            </a:r>
            <a:r>
              <a:rPr lang="ru-RU" dirty="0" smtClean="0"/>
              <a:t>для вставки </a:t>
            </a:r>
            <a:r>
              <a:rPr lang="ru-RU" i="1" dirty="0" smtClean="0"/>
              <a:t>к</a:t>
            </a:r>
            <a:r>
              <a:rPr lang="ru-RU" dirty="0" smtClean="0"/>
              <a:t> в соответствующее поддерево.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Количество обращений к диску, выполняемых процедурой </a:t>
            </a:r>
            <a:r>
              <a:rPr lang="en-US" b="1" dirty="0" err="1" smtClean="0"/>
              <a:t>B_Tree_Insert</a:t>
            </a:r>
            <a:r>
              <a:rPr lang="en-US" b="1" dirty="0" smtClean="0"/>
              <a:t> </a:t>
            </a:r>
            <a:r>
              <a:rPr lang="ru-RU" dirty="0" smtClean="0"/>
              <a:t>для В-дерева высотой </a:t>
            </a:r>
            <a:r>
              <a:rPr lang="en-US" i="1" dirty="0" smtClean="0"/>
              <a:t>h</a:t>
            </a:r>
            <a:r>
              <a:rPr lang="ru-RU" i="1" dirty="0" smtClean="0"/>
              <a:t>,</a:t>
            </a:r>
            <a:r>
              <a:rPr lang="ru-RU" dirty="0" smtClean="0"/>
              <a:t> составляет </a:t>
            </a:r>
            <a:r>
              <a:rPr lang="ru-RU" i="1" dirty="0" smtClean="0"/>
              <a:t>0(</a:t>
            </a:r>
            <a:r>
              <a:rPr lang="en-US" i="1" dirty="0" smtClean="0"/>
              <a:t>h</a:t>
            </a:r>
            <a:r>
              <a:rPr lang="ru-RU" i="1" dirty="0" smtClean="0"/>
              <a:t>),</a:t>
            </a:r>
            <a:r>
              <a:rPr lang="ru-RU" dirty="0" smtClean="0"/>
              <a:t> поскольку между вызовами </a:t>
            </a:r>
            <a:r>
              <a:rPr lang="en-US" b="1" dirty="0" err="1" smtClean="0"/>
              <a:t>B_Tree_Insert_Nonfull</a:t>
            </a:r>
            <a:r>
              <a:rPr lang="en-US" b="1" dirty="0" smtClean="0"/>
              <a:t> </a:t>
            </a:r>
            <a:r>
              <a:rPr lang="ru-RU" dirty="0" smtClean="0"/>
              <a:t>выполняется только </a:t>
            </a:r>
            <a:r>
              <a:rPr lang="ru-RU" i="1" dirty="0" smtClean="0"/>
              <a:t>О</a:t>
            </a:r>
            <a:r>
              <a:rPr lang="ru-RU" dirty="0" smtClean="0"/>
              <a:t> (1) операций </a:t>
            </a:r>
            <a:r>
              <a:rPr lang="en-US" b="1" dirty="0" err="1" smtClean="0"/>
              <a:t>Disk_Read</a:t>
            </a:r>
            <a:r>
              <a:rPr lang="en-US" b="1" dirty="0" smtClean="0"/>
              <a:t> </a:t>
            </a:r>
            <a:r>
              <a:rPr lang="ru-RU" cap="small" dirty="0" smtClean="0"/>
              <a:t>и </a:t>
            </a:r>
            <a:r>
              <a:rPr lang="en-US" b="1" dirty="0" err="1" smtClean="0"/>
              <a:t>Disk_Write</a:t>
            </a:r>
            <a:r>
              <a:rPr lang="en-US" b="1" dirty="0" smtClean="0"/>
              <a:t>. </a:t>
            </a:r>
            <a:endParaRPr lang="en-US" b="1" dirty="0" smtClean="0"/>
          </a:p>
          <a:p>
            <a:r>
              <a:rPr lang="ru-RU" dirty="0" smtClean="0"/>
              <a:t>Необходимое </a:t>
            </a:r>
            <a:r>
              <a:rPr lang="ru-RU" dirty="0" smtClean="0"/>
              <a:t>процессорное время равно </a:t>
            </a:r>
            <a:r>
              <a:rPr lang="ru-RU" i="1" dirty="0" smtClean="0"/>
              <a:t>0(</a:t>
            </a:r>
            <a:r>
              <a:rPr lang="en-US" i="1" dirty="0" err="1" smtClean="0"/>
              <a:t>th</a:t>
            </a:r>
            <a:r>
              <a:rPr lang="ru-RU" dirty="0" smtClean="0"/>
              <a:t>) = </a:t>
            </a:r>
            <a:r>
              <a:rPr lang="ru-RU" i="1" dirty="0" smtClean="0"/>
              <a:t>О (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log</a:t>
            </a:r>
            <a:r>
              <a:rPr lang="en-US" baseline="-25000" dirty="0" err="1" smtClean="0"/>
              <a:t>t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ru-RU" i="1" dirty="0" smtClean="0"/>
              <a:t>).</a:t>
            </a:r>
            <a:r>
              <a:rPr lang="ru-RU" dirty="0" smtClean="0"/>
              <a:t> </a:t>
            </a:r>
            <a:r>
              <a:rPr lang="ru-RU" dirty="0" smtClean="0"/>
              <a:t>Поскольку в </a:t>
            </a:r>
            <a:r>
              <a:rPr lang="en-US" b="1" dirty="0" err="1" smtClean="0"/>
              <a:t>B_Tree_Insert_Nonfull</a:t>
            </a:r>
            <a:r>
              <a:rPr lang="en-US" b="1" dirty="0" smtClean="0"/>
              <a:t> </a:t>
            </a:r>
            <a:r>
              <a:rPr lang="ru-RU" dirty="0" smtClean="0"/>
              <a:t>использована оконечная рекурсия, ее можно </a:t>
            </a:r>
            <a:r>
              <a:rPr lang="ru-RU" dirty="0" smtClean="0"/>
              <a:t>реализовать </a:t>
            </a:r>
            <a:r>
              <a:rPr lang="ru-RU" dirty="0" smtClean="0"/>
              <a:t>итеративно с помощью цикла </a:t>
            </a:r>
            <a:r>
              <a:rPr lang="en-US" b="1" dirty="0" smtClean="0"/>
              <a:t>while, </a:t>
            </a:r>
            <a:r>
              <a:rPr lang="ru-RU" dirty="0" smtClean="0"/>
              <a:t>наглядно показывающего, что </a:t>
            </a:r>
            <a:r>
              <a:rPr lang="ru-RU" dirty="0" smtClean="0"/>
              <a:t>количество </a:t>
            </a:r>
            <a:r>
              <a:rPr lang="ru-RU" dirty="0" smtClean="0"/>
              <a:t>страниц, которые должны находиться в оперативной памяти, в любой момент времени равно 0(1).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496"/>
            <a:ext cx="8401080" cy="400050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В-деревья представляют собой естественное обобщение бинарных деревьев поиска. Если внутренний узел В- дерева содержит </a:t>
            </a:r>
            <a:r>
              <a:rPr lang="en-US" i="1" dirty="0" smtClean="0"/>
              <a:t>n</a:t>
            </a:r>
            <a:r>
              <a:rPr lang="ru-RU" dirty="0" smtClean="0"/>
              <a:t> [</a:t>
            </a:r>
            <a:r>
              <a:rPr lang="en-US" dirty="0" smtClean="0"/>
              <a:t>x</a:t>
            </a:r>
            <a:r>
              <a:rPr lang="ru-RU" dirty="0" smtClean="0"/>
              <a:t>] ключей, то у него </a:t>
            </a:r>
            <a:r>
              <a:rPr lang="en-US" i="1" dirty="0" smtClean="0"/>
              <a:t>n</a:t>
            </a:r>
            <a:r>
              <a:rPr lang="ru-RU" dirty="0" smtClean="0"/>
              <a:t> [</a:t>
            </a:r>
            <a:r>
              <a:rPr lang="en-US" dirty="0" smtClean="0"/>
              <a:t>x</a:t>
            </a:r>
            <a:r>
              <a:rPr lang="ru-RU" dirty="0" smtClean="0"/>
              <a:t>] + 1 дочерних узлов.</a:t>
            </a:r>
            <a:endParaRPr lang="en-US" dirty="0" smtClean="0"/>
          </a:p>
          <a:p>
            <a:r>
              <a:rPr lang="ru-RU" dirty="0" smtClean="0"/>
              <a:t> Ключи в узле </a:t>
            </a:r>
            <a:r>
              <a:rPr lang="en-US" dirty="0" smtClean="0"/>
              <a:t>x</a:t>
            </a:r>
            <a:r>
              <a:rPr lang="ru-RU" dirty="0" smtClean="0"/>
              <a:t> используются как разделители диапазона ключей, с которыми имеет дело данный узел, на </a:t>
            </a:r>
            <a:r>
              <a:rPr lang="en-US" i="1" dirty="0" smtClean="0"/>
              <a:t>n</a:t>
            </a:r>
            <a:r>
              <a:rPr lang="ru-RU" dirty="0" smtClean="0"/>
              <a:t> [</a:t>
            </a:r>
            <a:r>
              <a:rPr lang="en-US" dirty="0" smtClean="0"/>
              <a:t>x</a:t>
            </a:r>
            <a:r>
              <a:rPr lang="ru-RU" dirty="0" smtClean="0"/>
              <a:t>] + 1 </a:t>
            </a:r>
            <a:r>
              <a:rPr lang="ru-RU" dirty="0" err="1" smtClean="0"/>
              <a:t>поддиапазонов</a:t>
            </a:r>
            <a:r>
              <a:rPr lang="ru-RU" dirty="0" smtClean="0"/>
              <a:t>, каждый из которых относится к одному из дочерних узлов </a:t>
            </a:r>
            <a:r>
              <a:rPr lang="en-US" dirty="0" smtClean="0"/>
              <a:t>x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 При поиске ключа в В-дереве мы выбираем один из </a:t>
            </a:r>
            <a:r>
              <a:rPr lang="en-US" i="1" dirty="0" smtClean="0"/>
              <a:t>n</a:t>
            </a:r>
            <a:r>
              <a:rPr lang="ru-RU" dirty="0" smtClean="0"/>
              <a:t> [</a:t>
            </a:r>
            <a:r>
              <a:rPr lang="en-US" dirty="0" smtClean="0"/>
              <a:t>x</a:t>
            </a:r>
            <a:r>
              <a:rPr lang="ru-RU" dirty="0" smtClean="0"/>
              <a:t>] +  1 дочерних узлов путем сравнения искомого значения с </a:t>
            </a:r>
            <a:r>
              <a:rPr lang="en-US" i="1" dirty="0" smtClean="0"/>
              <a:t>n</a:t>
            </a:r>
            <a:r>
              <a:rPr lang="ru-RU" dirty="0" smtClean="0"/>
              <a:t> [</a:t>
            </a:r>
            <a:r>
              <a:rPr lang="en-US" dirty="0" smtClean="0"/>
              <a:t>x</a:t>
            </a:r>
            <a:r>
              <a:rPr lang="ru-RU" dirty="0" smtClean="0"/>
              <a:t>] ключами узла </a:t>
            </a:r>
            <a:r>
              <a:rPr lang="ru-RU" i="1" dirty="0" smtClean="0"/>
              <a:t>х.</a:t>
            </a:r>
            <a:endParaRPr lang="en-US" i="1" dirty="0" smtClean="0"/>
          </a:p>
          <a:p>
            <a:r>
              <a:rPr lang="ru-RU" dirty="0" smtClean="0"/>
              <a:t> Структура листьев В-дерева отличается от структуры внутренних узлов;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5913" t="33928" r="21125" b="27232"/>
          <a:stretch>
            <a:fillRect/>
          </a:stretch>
        </p:blipFill>
        <p:spPr bwMode="auto">
          <a:xfrm>
            <a:off x="408889" y="285728"/>
            <a:ext cx="8070031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30</a:t>
            </a:fld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5522" t="28442" r="23095" b="10287"/>
          <a:stretch>
            <a:fillRect/>
          </a:stretch>
        </p:blipFill>
        <p:spPr bwMode="auto">
          <a:xfrm>
            <a:off x="214282" y="357166"/>
            <a:ext cx="8747186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31</a:t>
            </a:fld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4816" t="18230" r="15334" b="26172"/>
          <a:stretch>
            <a:fillRect/>
          </a:stretch>
        </p:blipFill>
        <p:spPr bwMode="auto">
          <a:xfrm>
            <a:off x="0" y="428604"/>
            <a:ext cx="8948703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Удаление ключа из В-дерева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Удаление ключа из В-дерева, хотя и аналогично вставке, представляет собой более сложную задачу. Это связано с тем, что ключ может быть удален из любого узла, а не только из листа, а удаление из внутреннего узла требует определенной перестройки дочерних узлов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Как и в случае вставки, мы должны обеспечить, чтобы при выполнении операции удаления не были нарушены свойства В-дерева. Аналогично тому, как мы имели возможность убедиться, что узлы не слишком сильно заполнены для вставки нового ключа, нам предстоит убедиться, что узел не становится слишком мало заполнен в процессе удаления ключа (за исключением корневого узла, который может иметь менее </a:t>
            </a:r>
            <a:r>
              <a:rPr lang="en-US" dirty="0" smtClean="0"/>
              <a:t>t</a:t>
            </a:r>
            <a:r>
              <a:rPr lang="ru-RU" dirty="0" smtClean="0"/>
              <a:t> </a:t>
            </a:r>
            <a:r>
              <a:rPr lang="ru-RU" dirty="0" smtClean="0"/>
              <a:t>— 1 ключей, хотя и не может иметь более </a:t>
            </a:r>
            <a:r>
              <a:rPr lang="ru-RU" i="1" dirty="0" smtClean="0"/>
              <a:t>2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ru-RU" dirty="0" smtClean="0"/>
              <a:t>— 1 ключей).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472518" cy="657227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Итак, пусть процедура </a:t>
            </a:r>
            <a:r>
              <a:rPr lang="en-US" b="1" cap="small" dirty="0" err="1" smtClean="0"/>
              <a:t>B_Tree_Delete</a:t>
            </a:r>
            <a:r>
              <a:rPr lang="en-US" b="1" cap="small" dirty="0" smtClean="0"/>
              <a:t> </a:t>
            </a:r>
            <a:r>
              <a:rPr lang="ru-RU" dirty="0" smtClean="0"/>
              <a:t>должна удалить ключ </a:t>
            </a:r>
            <a:r>
              <a:rPr lang="ru-RU" i="1" dirty="0" smtClean="0"/>
              <a:t>к</a:t>
            </a:r>
            <a:r>
              <a:rPr lang="ru-RU" dirty="0" smtClean="0"/>
              <a:t> из поддерева, корнем которого является узел </a:t>
            </a:r>
            <a:r>
              <a:rPr lang="ru-RU" i="1" dirty="0" smtClean="0"/>
              <a:t>х.</a:t>
            </a:r>
            <a:r>
              <a:rPr lang="ru-RU" dirty="0" smtClean="0"/>
              <a:t> Эта процедура разработана таким образом, что при ее рекурсивном вызове для узла </a:t>
            </a:r>
            <a:r>
              <a:rPr lang="ru-RU" i="1" dirty="0" err="1" smtClean="0"/>
              <a:t>х</a:t>
            </a:r>
            <a:r>
              <a:rPr lang="ru-RU" dirty="0" smtClean="0"/>
              <a:t> гарантировано наличие в этом узле по крайней мере 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ru-RU" dirty="0" smtClean="0"/>
              <a:t>ключей.</a:t>
            </a:r>
            <a:endParaRPr lang="en-US" dirty="0" smtClean="0"/>
          </a:p>
          <a:p>
            <a:r>
              <a:rPr lang="ru-RU" dirty="0" smtClean="0"/>
              <a:t> Это условие требует наличия в узле большего количе­ства ключей, чем минимальное в обычном В-дереве, так что иногда ключ может быть перемещен в дочерний узел перед тем, как рекурсия обратится к этому </a:t>
            </a:r>
            <a:r>
              <a:rPr lang="ru-RU" dirty="0" smtClean="0"/>
              <a:t>дочернему </a:t>
            </a:r>
            <a:r>
              <a:rPr lang="ru-RU" dirty="0" smtClean="0"/>
              <a:t>узлу.</a:t>
            </a:r>
            <a:endParaRPr lang="en-US" dirty="0" smtClean="0"/>
          </a:p>
          <a:p>
            <a:r>
              <a:rPr lang="ru-RU" dirty="0" smtClean="0"/>
              <a:t> Такое ужесточение свойства В-дерева (наличие “запасного” ключа) дает нам возможность выполнить удаление ключа за один нисходящий проход по дереву (с единственным исключением, которое будет пояснено позже).</a:t>
            </a:r>
            <a:endParaRPr lang="en-US" dirty="0" smtClean="0"/>
          </a:p>
          <a:p>
            <a:r>
              <a:rPr lang="ru-RU" dirty="0" smtClean="0"/>
              <a:t> Следует также учесть, что если корень дерева </a:t>
            </a:r>
            <a:r>
              <a:rPr lang="ru-RU" i="1" dirty="0" err="1" smtClean="0"/>
              <a:t>х</a:t>
            </a:r>
            <a:r>
              <a:rPr lang="ru-RU" dirty="0" smtClean="0"/>
              <a:t> становится внутренним узлом, не </a:t>
            </a:r>
            <a:r>
              <a:rPr lang="ru-RU" dirty="0" smtClean="0"/>
              <a:t>содержащим </a:t>
            </a:r>
            <a:r>
              <a:rPr lang="ru-RU" dirty="0" smtClean="0"/>
              <a:t>ни одного ключа (такая ситуация может возникнуть в рассматриваемых ниже случаях </a:t>
            </a:r>
            <a:r>
              <a:rPr lang="ru-RU" i="1" dirty="0" smtClean="0"/>
              <a:t>2в</a:t>
            </a:r>
            <a:r>
              <a:rPr lang="ru-RU" dirty="0" smtClean="0"/>
              <a:t> и 36), то узел </a:t>
            </a:r>
            <a:r>
              <a:rPr lang="ru-RU" i="1" dirty="0" err="1" smtClean="0"/>
              <a:t>х</a:t>
            </a:r>
            <a:r>
              <a:rPr lang="ru-RU" dirty="0" smtClean="0"/>
              <a:t> удаляется, а его единственный дочерний узел </a:t>
            </a:r>
            <a:r>
              <a:rPr lang="ru-RU" i="1" dirty="0" smtClean="0"/>
              <a:t>с</a:t>
            </a:r>
            <a:r>
              <a:rPr lang="en-US" i="1" baseline="-25000" dirty="0" smtClean="0"/>
              <a:t>1</a:t>
            </a:r>
            <a:r>
              <a:rPr lang="ru-RU" i="1" dirty="0" smtClean="0"/>
              <a:t> </a:t>
            </a:r>
            <a:r>
              <a:rPr lang="ru-RU" i="1" dirty="0" smtClean="0"/>
              <a:t>[</a:t>
            </a:r>
            <a:r>
              <a:rPr lang="ru-RU" i="1" dirty="0" err="1" smtClean="0"/>
              <a:t>х</a:t>
            </a:r>
            <a:r>
              <a:rPr lang="ru-RU" i="1" dirty="0" smtClean="0"/>
              <a:t>]</a:t>
            </a:r>
            <a:r>
              <a:rPr lang="ru-RU" dirty="0" smtClean="0"/>
              <a:t> становится новым корнем дерева (при этом уменьшается высота В-дерева и сохраняется его свойство, требующее, чтобы корневой узел непустого дерева содержал как минимум один ключ).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86874" cy="6500858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Если узел </a:t>
            </a:r>
            <a:r>
              <a:rPr lang="ru-RU" i="1" dirty="0" smtClean="0"/>
              <a:t>к</a:t>
            </a:r>
            <a:r>
              <a:rPr lang="ru-RU" dirty="0" smtClean="0"/>
              <a:t> находится в узле </a:t>
            </a:r>
            <a:r>
              <a:rPr lang="ru-RU" i="1" dirty="0" err="1" smtClean="0"/>
              <a:t>х</a:t>
            </a:r>
            <a:r>
              <a:rPr lang="ru-RU" dirty="0" smtClean="0"/>
              <a:t> и </a:t>
            </a:r>
            <a:r>
              <a:rPr lang="ru-RU" i="1" dirty="0" err="1" smtClean="0"/>
              <a:t>х</a:t>
            </a:r>
            <a:r>
              <a:rPr lang="ru-RU" dirty="0" smtClean="0"/>
              <a:t> является листом — удаляем </a:t>
            </a:r>
            <a:r>
              <a:rPr lang="ru-RU" i="1" dirty="0" smtClean="0"/>
              <a:t>к</a:t>
            </a:r>
            <a:r>
              <a:rPr lang="ru-RU" dirty="0" smtClean="0"/>
              <a:t> из </a:t>
            </a:r>
            <a:r>
              <a:rPr lang="ru-RU" i="1" dirty="0" smtClean="0"/>
              <a:t>х.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Если узел </a:t>
            </a:r>
            <a:r>
              <a:rPr lang="ru-RU" i="1" dirty="0" smtClean="0"/>
              <a:t>к</a:t>
            </a:r>
            <a:r>
              <a:rPr lang="ru-RU" dirty="0" smtClean="0"/>
              <a:t> находится в узле </a:t>
            </a:r>
            <a:r>
              <a:rPr lang="ru-RU" i="1" dirty="0" err="1" smtClean="0"/>
              <a:t>х</a:t>
            </a:r>
            <a:r>
              <a:rPr lang="ru-RU" dirty="0" smtClean="0"/>
              <a:t> и </a:t>
            </a:r>
            <a:r>
              <a:rPr lang="ru-RU" i="1" dirty="0" err="1" smtClean="0"/>
              <a:t>х</a:t>
            </a:r>
            <a:r>
              <a:rPr lang="ru-RU" dirty="0" smtClean="0"/>
              <a:t> является внутренним узлом, выполняем следующие действия.</a:t>
            </a:r>
          </a:p>
          <a:p>
            <a:r>
              <a:rPr lang="ru-RU" dirty="0" smtClean="0"/>
              <a:t>а)	Если дочерний по отношению к </a:t>
            </a:r>
            <a:r>
              <a:rPr lang="ru-RU" i="1" dirty="0" err="1" smtClean="0"/>
              <a:t>х</a:t>
            </a:r>
            <a:r>
              <a:rPr lang="ru-RU" dirty="0" smtClean="0"/>
              <a:t> узел у, предшествующий ключу </a:t>
            </a:r>
            <a:r>
              <a:rPr lang="ru-RU" i="1" dirty="0" smtClean="0"/>
              <a:t>к </a:t>
            </a:r>
            <a:r>
              <a:rPr lang="ru-RU" dirty="0" smtClean="0"/>
              <a:t>в узле </a:t>
            </a:r>
            <a:r>
              <a:rPr lang="ru-RU" i="1" dirty="0" err="1" smtClean="0"/>
              <a:t>х</a:t>
            </a:r>
            <a:r>
              <a:rPr lang="ru-RU" i="1" dirty="0" smtClean="0"/>
              <a:t>,</a:t>
            </a:r>
            <a:r>
              <a:rPr lang="ru-RU" dirty="0" smtClean="0"/>
              <a:t> содержит не менее 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ru-RU" dirty="0" smtClean="0"/>
              <a:t>ключей, то находим </a:t>
            </a:r>
            <a:r>
              <a:rPr lang="ru-RU" i="1" dirty="0" smtClean="0"/>
              <a:t>к</a:t>
            </a:r>
            <a:r>
              <a:rPr lang="ru-RU" dirty="0" smtClean="0"/>
              <a:t>' — предшественника </a:t>
            </a:r>
            <a:r>
              <a:rPr lang="ru-RU" i="1" dirty="0" smtClean="0"/>
              <a:t>к</a:t>
            </a:r>
            <a:r>
              <a:rPr lang="ru-RU" dirty="0" smtClean="0"/>
              <a:t> в поддереве, корнем которого является у. Рекурсивно удаляем </a:t>
            </a:r>
            <a:r>
              <a:rPr lang="ru-RU" i="1" dirty="0" smtClean="0"/>
              <a:t>к</a:t>
            </a:r>
            <a:r>
              <a:rPr lang="ru-RU" dirty="0" smtClean="0"/>
              <a:t>' и заменяем </a:t>
            </a:r>
            <a:r>
              <a:rPr lang="ru-RU" i="1" dirty="0" smtClean="0"/>
              <a:t>к</a:t>
            </a:r>
            <a:r>
              <a:rPr lang="ru-RU" dirty="0" smtClean="0"/>
              <a:t> в </a:t>
            </a:r>
            <a:r>
              <a:rPr lang="ru-RU" i="1" dirty="0" err="1" smtClean="0"/>
              <a:t>х</a:t>
            </a:r>
            <a:r>
              <a:rPr lang="ru-RU" dirty="0" smtClean="0"/>
              <a:t> ключом </a:t>
            </a:r>
            <a:r>
              <a:rPr lang="ru-RU" i="1" dirty="0" smtClean="0"/>
              <a:t>к</a:t>
            </a:r>
            <a:r>
              <a:rPr lang="ru-RU" dirty="0" smtClean="0"/>
              <a:t>'. (Поиск ключа </a:t>
            </a:r>
            <a:r>
              <a:rPr lang="ru-RU" i="1" dirty="0" smtClean="0"/>
              <a:t>к</a:t>
            </a:r>
            <a:r>
              <a:rPr lang="ru-RU" dirty="0" smtClean="0"/>
              <a:t>' и удаление его можно выполнить в процессе одного нисходящего прохода.)</a:t>
            </a:r>
          </a:p>
          <a:p>
            <a:r>
              <a:rPr lang="ru-RU" dirty="0" smtClean="0"/>
              <a:t>б)	Ситуация, симметричная ситуации </a:t>
            </a:r>
            <a:r>
              <a:rPr lang="ru-RU" i="1" dirty="0" smtClean="0"/>
              <a:t>а:</a:t>
            </a:r>
            <a:r>
              <a:rPr lang="ru-RU" dirty="0" smtClean="0"/>
              <a:t> если дочерний по отношению к </a:t>
            </a:r>
            <a:r>
              <a:rPr lang="ru-RU" i="1" dirty="0" err="1" smtClean="0"/>
              <a:t>х</a:t>
            </a:r>
            <a:r>
              <a:rPr lang="ru-RU" dirty="0" smtClean="0"/>
              <a:t> узел </a:t>
            </a:r>
            <a:r>
              <a:rPr lang="en-US" dirty="0" smtClean="0"/>
              <a:t>2</a:t>
            </a:r>
            <a:r>
              <a:rPr lang="ru-RU" dirty="0" smtClean="0"/>
              <a:t>, следующий за ключом </a:t>
            </a:r>
            <a:r>
              <a:rPr lang="ru-RU" i="1" dirty="0" smtClean="0"/>
              <a:t>к</a:t>
            </a:r>
            <a:r>
              <a:rPr lang="ru-RU" dirty="0" smtClean="0"/>
              <a:t> в узле </a:t>
            </a:r>
            <a:r>
              <a:rPr lang="ru-RU" i="1" dirty="0" err="1" smtClean="0"/>
              <a:t>х</a:t>
            </a:r>
            <a:r>
              <a:rPr lang="ru-RU" dirty="0" smtClean="0"/>
              <a:t>, содержит не менее </a:t>
            </a:r>
            <a:r>
              <a:rPr lang="en-US" i="1" dirty="0" smtClean="0"/>
              <a:t>t </a:t>
            </a:r>
            <a:r>
              <a:rPr lang="ru-RU" dirty="0" smtClean="0"/>
              <a:t>ключей, то находим </a:t>
            </a:r>
            <a:r>
              <a:rPr lang="ru-RU" i="1" dirty="0" smtClean="0"/>
              <a:t>к</a:t>
            </a:r>
            <a:r>
              <a:rPr lang="ru-RU" dirty="0" smtClean="0"/>
              <a:t>' — следующий за </a:t>
            </a:r>
            <a:r>
              <a:rPr lang="ru-RU" i="1" dirty="0" smtClean="0"/>
              <a:t>к</a:t>
            </a:r>
            <a:r>
              <a:rPr lang="ru-RU" dirty="0" smtClean="0"/>
              <a:t> ключ в поддереве, корнем которого является </a:t>
            </a:r>
            <a:r>
              <a:rPr lang="en-US" dirty="0" smtClean="0"/>
              <a:t>2</a:t>
            </a:r>
            <a:r>
              <a:rPr lang="ru-RU" dirty="0" smtClean="0"/>
              <a:t>. Рекурсивно удаляем </a:t>
            </a:r>
            <a:r>
              <a:rPr lang="ru-RU" i="1" dirty="0" smtClean="0"/>
              <a:t>к</a:t>
            </a:r>
            <a:r>
              <a:rPr lang="ru-RU" dirty="0" smtClean="0"/>
              <a:t>' и заменяем </a:t>
            </a:r>
            <a:r>
              <a:rPr lang="ru-RU" i="1" dirty="0" smtClean="0"/>
              <a:t>к</a:t>
            </a:r>
            <a:r>
              <a:rPr lang="ru-RU" dirty="0" smtClean="0"/>
              <a:t> в </a:t>
            </a:r>
            <a:r>
              <a:rPr lang="ru-RU" i="1" dirty="0" err="1" smtClean="0"/>
              <a:t>х</a:t>
            </a:r>
            <a:r>
              <a:rPr lang="ru-RU" dirty="0" smtClean="0"/>
              <a:t> ключом </a:t>
            </a:r>
            <a:r>
              <a:rPr lang="ru-RU" i="1" dirty="0" smtClean="0"/>
              <a:t>к</a:t>
            </a:r>
            <a:r>
              <a:rPr lang="ru-RU" dirty="0" smtClean="0"/>
              <a:t>'. (Поиск ключа </a:t>
            </a:r>
            <a:r>
              <a:rPr lang="ru-RU" i="1" dirty="0" smtClean="0"/>
              <a:t>к</a:t>
            </a:r>
            <a:r>
              <a:rPr lang="ru-RU" dirty="0" smtClean="0"/>
              <a:t>' и удаление его можно выполнить в процессе одного нисходящего прохода.)</a:t>
            </a:r>
          </a:p>
          <a:p>
            <a:r>
              <a:rPr lang="ru-RU" dirty="0" smtClean="0"/>
              <a:t>в)	В противном случае, если и у, и </a:t>
            </a:r>
            <a:r>
              <a:rPr lang="en-US" i="1" dirty="0" smtClean="0"/>
              <a:t>z</a:t>
            </a:r>
            <a:r>
              <a:rPr lang="en-US" dirty="0" smtClean="0"/>
              <a:t> </a:t>
            </a:r>
            <a:r>
              <a:rPr lang="ru-RU" dirty="0" smtClean="0"/>
              <a:t>содержат по 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ru-RU" dirty="0" smtClean="0"/>
              <a:t>— 1 ключей, вносим </a:t>
            </a:r>
            <a:r>
              <a:rPr lang="ru-RU" i="1" dirty="0" smtClean="0"/>
              <a:t>к</a:t>
            </a:r>
            <a:r>
              <a:rPr lang="ru-RU" dirty="0" smtClean="0"/>
              <a:t> и все ключи </a:t>
            </a:r>
            <a:r>
              <a:rPr lang="en-US" i="1" dirty="0" smtClean="0"/>
              <a:t>z</a:t>
            </a:r>
            <a:r>
              <a:rPr lang="en-US" dirty="0" smtClean="0"/>
              <a:t> </a:t>
            </a:r>
            <a:r>
              <a:rPr lang="ru-RU" dirty="0" smtClean="0"/>
              <a:t>в у (при этом из </a:t>
            </a:r>
            <a:r>
              <a:rPr lang="ru-RU" i="1" dirty="0" err="1" smtClean="0"/>
              <a:t>х</a:t>
            </a:r>
            <a:r>
              <a:rPr lang="ru-RU" dirty="0" smtClean="0"/>
              <a:t> удаляется </a:t>
            </a:r>
            <a:r>
              <a:rPr lang="ru-RU" i="1" dirty="0" smtClean="0"/>
              <a:t>к</a:t>
            </a:r>
            <a:r>
              <a:rPr lang="ru-RU" dirty="0" smtClean="0"/>
              <a:t> и указатель на </a:t>
            </a:r>
            <a:r>
              <a:rPr lang="en-US" dirty="0" smtClean="0"/>
              <a:t>2</a:t>
            </a:r>
            <a:r>
              <a:rPr lang="ru-RU" dirty="0" smtClean="0"/>
              <a:t>, а узел у после этого содержит </a:t>
            </a:r>
            <a:r>
              <a:rPr lang="ru-RU" i="1" dirty="0" smtClean="0"/>
              <a:t>2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ru-RU" dirty="0" smtClean="0"/>
              <a:t>— 1 ключей), а затем освобождаем </a:t>
            </a:r>
            <a:r>
              <a:rPr lang="en-US" dirty="0" smtClean="0"/>
              <a:t>2 </a:t>
            </a:r>
            <a:r>
              <a:rPr lang="ru-RU" dirty="0" smtClean="0"/>
              <a:t>и рекурсивно удаляем </a:t>
            </a:r>
            <a:r>
              <a:rPr lang="ru-RU" i="1" dirty="0" smtClean="0"/>
              <a:t>к</a:t>
            </a:r>
            <a:r>
              <a:rPr lang="ru-RU" dirty="0" smtClean="0"/>
              <a:t> из у.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Если ключ </a:t>
            </a:r>
            <a:r>
              <a:rPr lang="ru-RU" i="1" dirty="0" smtClean="0"/>
              <a:t>к</a:t>
            </a:r>
            <a:r>
              <a:rPr lang="ru-RU" dirty="0" smtClean="0"/>
              <a:t> отсутствует во внутреннем узле </a:t>
            </a:r>
            <a:r>
              <a:rPr lang="ru-RU" dirty="0" err="1" smtClean="0"/>
              <a:t>х</a:t>
            </a:r>
            <a:r>
              <a:rPr lang="ru-RU" dirty="0" smtClean="0"/>
              <a:t>, находим корень </a:t>
            </a:r>
            <a:r>
              <a:rPr lang="ru-RU" dirty="0" smtClean="0"/>
              <a:t>с</a:t>
            </a:r>
            <a:r>
              <a:rPr lang="en-US" baseline="-25000" dirty="0" err="1" smtClean="0"/>
              <a:t>i</a:t>
            </a:r>
            <a:r>
              <a:rPr lang="ru-RU" dirty="0" smtClean="0"/>
              <a:t> </a:t>
            </a:r>
            <a:r>
              <a:rPr lang="ru-RU" i="1" dirty="0" smtClean="0"/>
              <a:t>[</a:t>
            </a:r>
            <a:r>
              <a:rPr lang="ru-RU" i="1" dirty="0" err="1" smtClean="0"/>
              <a:t>х</a:t>
            </a:r>
            <a:r>
              <a:rPr lang="ru-RU" i="1" dirty="0" smtClean="0"/>
              <a:t>]</a:t>
            </a:r>
            <a:r>
              <a:rPr lang="ru-RU" dirty="0" smtClean="0"/>
              <a:t> </a:t>
            </a:r>
            <a:r>
              <a:rPr lang="ru-RU" dirty="0" smtClean="0"/>
              <a:t>поддерева</a:t>
            </a:r>
            <a:r>
              <a:rPr lang="ru-RU" dirty="0" smtClean="0"/>
              <a:t>, которое должно содержать </a:t>
            </a:r>
            <a:r>
              <a:rPr lang="ru-RU" i="1" dirty="0" smtClean="0"/>
              <a:t>к</a:t>
            </a:r>
            <a:r>
              <a:rPr lang="ru-RU" dirty="0" smtClean="0"/>
              <a:t> (если таковой ключ имеется в данном В-дереве). Если </a:t>
            </a:r>
            <a:r>
              <a:rPr lang="ru-RU" dirty="0" smtClean="0"/>
              <a:t>с</a:t>
            </a:r>
            <a:r>
              <a:rPr lang="en-US" baseline="-25000" dirty="0" err="1" smtClean="0"/>
              <a:t>i</a:t>
            </a:r>
            <a:r>
              <a:rPr lang="ru-RU" dirty="0" smtClean="0"/>
              <a:t> </a:t>
            </a:r>
            <a:r>
              <a:rPr lang="ru-RU" i="1" dirty="0" smtClean="0"/>
              <a:t>[</a:t>
            </a:r>
            <a:r>
              <a:rPr lang="ru-RU" i="1" dirty="0" err="1" smtClean="0"/>
              <a:t>х</a:t>
            </a:r>
            <a:r>
              <a:rPr lang="ru-RU" i="1" dirty="0" smtClean="0"/>
              <a:t>]</a:t>
            </a:r>
            <a:r>
              <a:rPr lang="ru-RU" dirty="0" smtClean="0"/>
              <a:t> содержит только 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ru-RU" dirty="0" smtClean="0"/>
              <a:t>— 1 ключей, выполняем шаг </a:t>
            </a:r>
            <a:r>
              <a:rPr lang="ru-RU" i="1" dirty="0" smtClean="0"/>
              <a:t>За</a:t>
            </a:r>
            <a:r>
              <a:rPr lang="ru-RU" dirty="0" smtClean="0"/>
              <a:t> или </a:t>
            </a:r>
            <a:r>
              <a:rPr lang="ru-RU" i="1" dirty="0" smtClean="0"/>
              <a:t>36</a:t>
            </a:r>
            <a:r>
              <a:rPr lang="ru-RU" dirty="0" smtClean="0"/>
              <a:t> для того, чтобы гарантировать, что далее мы переходим в узел, содержа­щий как минимум 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ru-RU" dirty="0" smtClean="0"/>
              <a:t>ключей. Затем мы рекурсивно удаляем </a:t>
            </a:r>
            <a:r>
              <a:rPr lang="ru-RU" i="1" dirty="0" smtClean="0"/>
              <a:t>к</a:t>
            </a:r>
            <a:r>
              <a:rPr lang="ru-RU" dirty="0" smtClean="0"/>
              <a:t> из поддерева с корнем </a:t>
            </a:r>
            <a:r>
              <a:rPr lang="ru-RU" dirty="0" smtClean="0"/>
              <a:t>с</a:t>
            </a:r>
            <a:r>
              <a:rPr lang="en-US" baseline="-25000" dirty="0" err="1" smtClean="0"/>
              <a:t>i</a:t>
            </a:r>
            <a:r>
              <a:rPr lang="ru-RU" dirty="0" smtClean="0"/>
              <a:t> [</a:t>
            </a:r>
            <a:r>
              <a:rPr lang="ru-RU" dirty="0" err="1" smtClean="0"/>
              <a:t>х</a:t>
            </a:r>
            <a:r>
              <a:rPr lang="ru-RU" dirty="0" smtClean="0"/>
              <a:t>] 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а)	Если </a:t>
            </a:r>
            <a:r>
              <a:rPr lang="ru-RU" dirty="0" smtClean="0"/>
              <a:t>с</a:t>
            </a:r>
            <a:r>
              <a:rPr lang="en-US" baseline="-25000" dirty="0" err="1" smtClean="0"/>
              <a:t>i</a:t>
            </a:r>
            <a:r>
              <a:rPr lang="ru-RU" dirty="0" smtClean="0"/>
              <a:t> </a:t>
            </a:r>
            <a:r>
              <a:rPr lang="ru-RU" i="1" dirty="0" smtClean="0"/>
              <a:t>[</a:t>
            </a:r>
            <a:r>
              <a:rPr lang="ru-RU" i="1" dirty="0" err="1" smtClean="0"/>
              <a:t>х</a:t>
            </a:r>
            <a:r>
              <a:rPr lang="ru-RU" i="1" dirty="0" smtClean="0"/>
              <a:t>]</a:t>
            </a:r>
            <a:r>
              <a:rPr lang="ru-RU" dirty="0" smtClean="0"/>
              <a:t> </a:t>
            </a:r>
            <a:r>
              <a:rPr lang="ru-RU" dirty="0" smtClean="0"/>
              <a:t>содержит только 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ru-RU" dirty="0" smtClean="0"/>
              <a:t>— 1 ключей, но при этом один из ее непосредственных соседей (под которым мы понимаем дочерний по отношению к </a:t>
            </a:r>
            <a:r>
              <a:rPr lang="ru-RU" i="1" dirty="0" err="1" smtClean="0"/>
              <a:t>х</a:t>
            </a:r>
            <a:r>
              <a:rPr lang="ru-RU" dirty="0" smtClean="0"/>
              <a:t> узел, отделенный от рассматриваемого ровно одним ключом-разделителем) содержит как минимум 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ru-RU" dirty="0" smtClean="0"/>
              <a:t>ключей, передадим в </a:t>
            </a:r>
            <a:r>
              <a:rPr lang="ru-RU" dirty="0" smtClean="0"/>
              <a:t>с</a:t>
            </a:r>
            <a:r>
              <a:rPr lang="en-US" baseline="-25000" dirty="0" err="1" smtClean="0"/>
              <a:t>i</a:t>
            </a:r>
            <a:r>
              <a:rPr lang="ru-RU" dirty="0" smtClean="0"/>
              <a:t> </a:t>
            </a:r>
            <a:r>
              <a:rPr lang="ru-RU" i="1" dirty="0" smtClean="0"/>
              <a:t>[</a:t>
            </a:r>
            <a:r>
              <a:rPr lang="ru-RU" i="1" dirty="0" err="1" smtClean="0"/>
              <a:t>х</a:t>
            </a:r>
            <a:r>
              <a:rPr lang="ru-RU" i="1" dirty="0" smtClean="0"/>
              <a:t>]</a:t>
            </a:r>
            <a:r>
              <a:rPr lang="ru-RU" dirty="0" smtClean="0"/>
              <a:t> ключ-разделитель </a:t>
            </a:r>
            <a:r>
              <a:rPr lang="ru-RU" dirty="0" smtClean="0"/>
              <a:t>между данным узлом и его непосредственным соседом из </a:t>
            </a:r>
            <a:r>
              <a:rPr lang="ru-RU" i="1" dirty="0" err="1" smtClean="0"/>
              <a:t>х</a:t>
            </a:r>
            <a:r>
              <a:rPr lang="ru-RU" dirty="0" smtClean="0"/>
              <a:t>, на его место поместим крайний ключ из соседнего узла и перенесем соответствующий указатель из соседнего узла в </a:t>
            </a:r>
            <a:r>
              <a:rPr lang="ru-RU" dirty="0" smtClean="0"/>
              <a:t>с</a:t>
            </a:r>
            <a:r>
              <a:rPr lang="en-US" baseline="-25000" dirty="0" err="1" smtClean="0"/>
              <a:t>i</a:t>
            </a:r>
            <a:r>
              <a:rPr lang="ru-RU" dirty="0" smtClean="0"/>
              <a:t> </a:t>
            </a:r>
            <a:r>
              <a:rPr lang="ru-RU" i="1" dirty="0" smtClean="0"/>
              <a:t>[</a:t>
            </a:r>
            <a:r>
              <a:rPr lang="ru-RU" i="1" dirty="0" err="1" smtClean="0"/>
              <a:t>х</a:t>
            </a:r>
            <a:r>
              <a:rPr lang="ru-RU" i="1" dirty="0" smtClean="0"/>
              <a:t>]</a:t>
            </a:r>
            <a:r>
              <a:rPr lang="ru-RU" dirty="0" smtClean="0"/>
              <a:t> </a:t>
            </a:r>
            <a:r>
              <a:rPr lang="ru-RU" i="1" dirty="0" smtClean="0"/>
              <a:t>.</a:t>
            </a:r>
            <a:endParaRPr lang="ru-RU" dirty="0" smtClean="0"/>
          </a:p>
          <a:p>
            <a:r>
              <a:rPr lang="ru-RU" dirty="0" smtClean="0"/>
              <a:t>б)	Если и </a:t>
            </a:r>
            <a:r>
              <a:rPr lang="ru-RU" dirty="0" smtClean="0"/>
              <a:t>с</a:t>
            </a:r>
            <a:r>
              <a:rPr lang="en-US" baseline="-25000" dirty="0" err="1" smtClean="0"/>
              <a:t>i</a:t>
            </a:r>
            <a:r>
              <a:rPr lang="ru-RU" dirty="0" smtClean="0"/>
              <a:t> </a:t>
            </a:r>
            <a:r>
              <a:rPr lang="ru-RU" i="1" dirty="0" smtClean="0"/>
              <a:t>[</a:t>
            </a:r>
            <a:r>
              <a:rPr lang="ru-RU" i="1" dirty="0" err="1" smtClean="0"/>
              <a:t>х</a:t>
            </a:r>
            <a:r>
              <a:rPr lang="ru-RU" i="1" dirty="0" smtClean="0"/>
              <a:t>]</a:t>
            </a:r>
            <a:r>
              <a:rPr lang="ru-RU" dirty="0" smtClean="0"/>
              <a:t> </a:t>
            </a:r>
            <a:r>
              <a:rPr lang="ru-RU" dirty="0" smtClean="0"/>
              <a:t>и оба его непосредственных соседа содержат по 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ru-RU" dirty="0" smtClean="0"/>
              <a:t>— 1 ключей, объединим </a:t>
            </a:r>
            <a:r>
              <a:rPr lang="ru-RU" dirty="0" smtClean="0"/>
              <a:t>с</a:t>
            </a:r>
            <a:r>
              <a:rPr lang="en-US" baseline="-25000" dirty="0" err="1" smtClean="0"/>
              <a:t>i</a:t>
            </a:r>
            <a:r>
              <a:rPr lang="ru-RU" dirty="0" smtClean="0"/>
              <a:t> </a:t>
            </a:r>
            <a:r>
              <a:rPr lang="ru-RU" i="1" dirty="0" smtClean="0"/>
              <a:t>[</a:t>
            </a:r>
            <a:r>
              <a:rPr lang="ru-RU" i="1" dirty="0" err="1" smtClean="0"/>
              <a:t>х</a:t>
            </a:r>
            <a:r>
              <a:rPr lang="ru-RU" i="1" dirty="0" smtClean="0"/>
              <a:t>]</a:t>
            </a:r>
            <a:r>
              <a:rPr lang="ru-RU" dirty="0" smtClean="0"/>
              <a:t> </a:t>
            </a:r>
            <a:r>
              <a:rPr lang="ru-RU" dirty="0" smtClean="0"/>
              <a:t>с одним из его соседей (при этом бывший ключ-разделитель из </a:t>
            </a:r>
            <a:r>
              <a:rPr lang="ru-RU" i="1" dirty="0" err="1" smtClean="0"/>
              <a:t>х</a:t>
            </a:r>
            <a:r>
              <a:rPr lang="ru-RU" dirty="0" smtClean="0"/>
              <a:t> станет медианой нового узла).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36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5522" t="27307" r="16039" b="11422"/>
          <a:stretch>
            <a:fillRect/>
          </a:stretch>
        </p:blipFill>
        <p:spPr bwMode="auto">
          <a:xfrm>
            <a:off x="214281" y="357166"/>
            <a:ext cx="8854343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37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5522" t="20499" r="21684" b="22768"/>
          <a:stretch>
            <a:fillRect/>
          </a:stretch>
        </p:blipFill>
        <p:spPr bwMode="auto">
          <a:xfrm>
            <a:off x="0" y="285728"/>
            <a:ext cx="9155494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Поскольку большинство ключей в В-дереве находится в листьях, можно ожидать, что на практике чаще всего удаления будут выполняться из листьев. </a:t>
            </a:r>
            <a:r>
              <a:rPr lang="ru-RU" dirty="0" smtClean="0"/>
              <a:t>Процедура </a:t>
            </a:r>
            <a:r>
              <a:rPr lang="en-US" b="1" dirty="0" err="1" smtClean="0"/>
              <a:t>B_Tree_Delete</a:t>
            </a:r>
            <a:r>
              <a:rPr lang="en-US" b="1" dirty="0" smtClean="0"/>
              <a:t> </a:t>
            </a:r>
            <a:r>
              <a:rPr lang="ru-RU" dirty="0" smtClean="0"/>
              <a:t>в этом случае выполняется за один нисходящий проход по дереву, без возвратов.</a:t>
            </a:r>
            <a:endParaRPr lang="en-US" dirty="0" smtClean="0"/>
          </a:p>
          <a:p>
            <a:r>
              <a:rPr lang="ru-RU" dirty="0" smtClean="0"/>
              <a:t> При удалении ключа из внутреннего узла процедуре может потребоваться возврат к узлу, ключ из которого был удален и замещен его предшественником или последующим за ним ключом (случаи 2</a:t>
            </a:r>
            <a:r>
              <a:rPr lang="ru-RU" i="1" dirty="0" smtClean="0"/>
              <a:t>а</a:t>
            </a:r>
            <a:r>
              <a:rPr lang="ru-RU" dirty="0" smtClean="0"/>
              <a:t> и </a:t>
            </a:r>
            <a:r>
              <a:rPr lang="ru-RU" i="1" dirty="0" smtClean="0"/>
              <a:t>26).</a:t>
            </a:r>
            <a:endParaRPr lang="ru-RU" dirty="0" smtClean="0"/>
          </a:p>
          <a:p>
            <a:r>
              <a:rPr lang="ru-RU" dirty="0" smtClean="0"/>
              <a:t>Хотя описание процедуры выглядит достаточно запутанным, она требует все­го лишь </a:t>
            </a:r>
            <a:r>
              <a:rPr lang="ru-RU" i="1" dirty="0" smtClean="0"/>
              <a:t>О</a:t>
            </a:r>
            <a:r>
              <a:rPr lang="ru-RU" dirty="0" smtClean="0"/>
              <a:t> (</a:t>
            </a:r>
            <a:r>
              <a:rPr lang="en-US" i="1" dirty="0" smtClean="0"/>
              <a:t>h</a:t>
            </a:r>
            <a:r>
              <a:rPr lang="ru-RU" i="1" dirty="0" smtClean="0"/>
              <a:t>)</a:t>
            </a:r>
            <a:r>
              <a:rPr lang="ru-RU" dirty="0" smtClean="0"/>
              <a:t> дисковых операций для дерева высотой </a:t>
            </a:r>
            <a:r>
              <a:rPr lang="en-US" i="1" dirty="0" smtClean="0"/>
              <a:t>h</a:t>
            </a:r>
            <a:r>
              <a:rPr lang="ru-RU" dirty="0" smtClean="0"/>
              <a:t>, поскольку между ре­курсивными вызовами процедуры выполняется только 0(1) вызовов процедур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типичном приложении, использующем В-деревья, количество обрабатываемых данных достаточно велико, и все они не могут одновременно разместиться в оперативной памяти. Алгоритмы работы с В-деревьями копируют в оперативную память с диска только некоторые выбранные страницы, необходимые для работы, и вновь записывают на диск те из них, которые были изменены в процессе работы.</a:t>
            </a:r>
          </a:p>
          <a:p>
            <a:r>
              <a:rPr lang="ru-RU" dirty="0" smtClean="0"/>
              <a:t> Алгоритмы работы с В-деревьями сконструированы таким образом, чтобы в любой момент времени обходиться только некоторым постоянным количеством страниц в основной памяти, так что ее объем не ограничивает размер В- деревьев, с которыми могут работать алгоритмы.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472518" cy="642942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Поскольку в большинстве систем время выполнения алгоритма, работающего с В-деревьями, зависит в первую очередь от количества выполняемых операций с диском </a:t>
            </a:r>
            <a:r>
              <a:rPr lang="en-US" b="1" cap="small" dirty="0" err="1" smtClean="0"/>
              <a:t>Disk_Read</a:t>
            </a:r>
            <a:r>
              <a:rPr lang="en-US" b="1" cap="small" dirty="0" smtClean="0"/>
              <a:t> и </a:t>
            </a:r>
            <a:r>
              <a:rPr lang="en-US" b="1" cap="small" dirty="0" err="1" smtClean="0"/>
              <a:t>Disk_Write</a:t>
            </a:r>
            <a:r>
              <a:rPr lang="en-US" b="1" cap="small" dirty="0" smtClean="0"/>
              <a:t>, </a:t>
            </a:r>
            <a:r>
              <a:rPr lang="ru-RU" dirty="0" smtClean="0"/>
              <a:t>желательно минимизировать их количество и за один раз считывать и записывать как можно больше информации. Таким образом, размер узла В-дерева обычно соответствует дисковой странице. Количество потомков узла В-дерева, таким образом, ограничивается размером дисковой страницы.</a:t>
            </a:r>
          </a:p>
          <a:p>
            <a:r>
              <a:rPr lang="ru-RU" dirty="0" smtClean="0"/>
              <a:t>Для больших В-деревьев, хранящихся на диске, степень ветвления обычно находится между 50 и 2000, в зависимости от размера ключа относительно размера страницы. Большая степень ветвления резко снижает как высоту дерева, так и количество обращений к диску для поиска ключа.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643314"/>
            <a:ext cx="8229600" cy="271464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Пусть высота которого равна 2, а степень ветвления — 1001;</a:t>
            </a:r>
            <a:r>
              <a:rPr lang="en-US" dirty="0" smtClean="0"/>
              <a:t> </a:t>
            </a:r>
            <a:r>
              <a:rPr lang="ru-RU" dirty="0" smtClean="0"/>
              <a:t> такое дерево может хранить более миллиарда ключей.</a:t>
            </a:r>
            <a:endParaRPr lang="en-US" dirty="0" smtClean="0"/>
          </a:p>
          <a:p>
            <a:r>
              <a:rPr lang="ru-RU" dirty="0" smtClean="0"/>
              <a:t> При этом, поскольку корневой узел может храниться в оперативной памяти постоянно, для поиска ключа в этом дереве требуется максимум </a:t>
            </a:r>
            <a:r>
              <a:rPr lang="ru-RU" i="1" dirty="0" smtClean="0"/>
              <a:t>два</a:t>
            </a:r>
            <a:r>
              <a:rPr lang="ru-RU" dirty="0" smtClean="0"/>
              <a:t> обращения к диску!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8990" t="29866" r="7413" b="26090"/>
          <a:stretch>
            <a:fillRect/>
          </a:stretch>
        </p:blipFill>
        <p:spPr bwMode="auto">
          <a:xfrm>
            <a:off x="1" y="285728"/>
            <a:ext cx="9144000" cy="3019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В-деревьев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329642" cy="542928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Для простоты предположим, как и в случае бинарных деревьев поиска и красно-черных деревьев, что сопутствующая информация, связанная с ключом, хранится в узле вместе с ключом.</a:t>
            </a:r>
            <a:endParaRPr lang="en-US" dirty="0" smtClean="0"/>
          </a:p>
          <a:p>
            <a:r>
              <a:rPr lang="ru-RU" dirty="0" smtClean="0"/>
              <a:t> На практике вместе с ключом может храниться только указатель на другую дисковую страницу, содержащую сопутствующую информацию для данного ключа. </a:t>
            </a:r>
            <a:endParaRPr lang="en-US" dirty="0" smtClean="0"/>
          </a:p>
          <a:p>
            <a:r>
              <a:rPr lang="ru-RU" dirty="0" smtClean="0"/>
              <a:t>Псевдокод неявно подразумевает, что при перемещении ключа от узла к узлу вместе с ним перемещается и сопутствующая информация или указатель на нее.</a:t>
            </a:r>
            <a:endParaRPr lang="en-US" dirty="0" smtClean="0"/>
          </a:p>
          <a:p>
            <a:r>
              <a:rPr lang="ru-RU" dirty="0" smtClean="0"/>
              <a:t> В распространенном варианте</a:t>
            </a:r>
            <a:r>
              <a:rPr lang="en-US" dirty="0" smtClean="0"/>
              <a:t> </a:t>
            </a:r>
            <a:r>
              <a:rPr lang="ru-RU" dirty="0" smtClean="0"/>
              <a:t>В-дерева, который называется </a:t>
            </a:r>
            <a:r>
              <a:rPr lang="ru-RU" i="1" dirty="0" err="1" smtClean="0"/>
              <a:t>В</a:t>
            </a:r>
            <a:r>
              <a:rPr lang="ru-RU" i="1" baseline="30000" dirty="0" err="1" smtClean="0"/>
              <a:t>+</a:t>
            </a:r>
            <a:r>
              <a:rPr lang="ru-RU" i="1" dirty="0" err="1" smtClean="0"/>
              <a:t>-деревом</a:t>
            </a:r>
            <a:r>
              <a:rPr lang="ru-RU" i="1" dirty="0" smtClean="0"/>
              <a:t>,</a:t>
            </a:r>
            <a:r>
              <a:rPr lang="ru-RU" dirty="0" smtClean="0"/>
              <a:t> вся сопутствующая информация хранится в листьях, а во внутренних узлах хранятся только ключи и указатели на дочерние узлы.</a:t>
            </a:r>
            <a:endParaRPr lang="en-US" dirty="0" smtClean="0"/>
          </a:p>
          <a:p>
            <a:r>
              <a:rPr lang="ru-RU" dirty="0" smtClean="0"/>
              <a:t> Таким образом удается получить максимально возможную степень ветвления во внутренних узлах.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541180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В-дерево Т</a:t>
            </a:r>
            <a:r>
              <a:rPr lang="ru-RU" dirty="0" smtClean="0"/>
              <a:t> представляет собой корневое дерево (корень которого </a:t>
            </a:r>
            <a:r>
              <a:rPr lang="en-US" i="1" dirty="0" smtClean="0"/>
              <a:t>root</a:t>
            </a:r>
            <a:r>
              <a:rPr lang="en-US" dirty="0" smtClean="0"/>
              <a:t> </a:t>
            </a:r>
            <a:r>
              <a:rPr lang="ru-RU" dirty="0" smtClean="0"/>
              <a:t>[Т]), обладающее следующими свойствами.</a:t>
            </a:r>
          </a:p>
          <a:p>
            <a:pPr lvl="0">
              <a:buNone/>
            </a:pPr>
            <a:r>
              <a:rPr lang="ru-RU" dirty="0" smtClean="0"/>
              <a:t>Каждый узел </a:t>
            </a:r>
            <a:r>
              <a:rPr lang="en-US" dirty="0" smtClean="0"/>
              <a:t>x</a:t>
            </a:r>
            <a:r>
              <a:rPr lang="ru-RU" dirty="0" smtClean="0"/>
              <a:t> содержит следующие поля:</a:t>
            </a:r>
          </a:p>
          <a:p>
            <a:pPr>
              <a:buNone/>
            </a:pPr>
            <a:r>
              <a:rPr lang="ru-RU" dirty="0" smtClean="0"/>
              <a:t>а)	</a:t>
            </a:r>
            <a:r>
              <a:rPr lang="en-US" i="1" dirty="0" smtClean="0"/>
              <a:t>n</a:t>
            </a:r>
            <a:r>
              <a:rPr lang="ru-RU" dirty="0" smtClean="0"/>
              <a:t> [</a:t>
            </a:r>
            <a:r>
              <a:rPr lang="en-US" dirty="0" smtClean="0"/>
              <a:t>x</a:t>
            </a:r>
            <a:r>
              <a:rPr lang="ru-RU" dirty="0" smtClean="0"/>
              <a:t>], количество ключей, хранящихся в настоящий момент в узле </a:t>
            </a:r>
            <a:r>
              <a:rPr lang="en-US" dirty="0" smtClean="0"/>
              <a:t>x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б)	Собственно ключи, количество которых равно </a:t>
            </a:r>
            <a:r>
              <a:rPr lang="en-US" i="1" dirty="0" smtClean="0"/>
              <a:t>n</a:t>
            </a:r>
            <a:r>
              <a:rPr lang="ru-RU" dirty="0" smtClean="0"/>
              <a:t> [</a:t>
            </a:r>
            <a:r>
              <a:rPr lang="en-US" dirty="0" smtClean="0"/>
              <a:t>x</a:t>
            </a:r>
            <a:r>
              <a:rPr lang="ru-RU" dirty="0" smtClean="0"/>
              <a:t>] и которые хранятся в невозрастающем порядке, так что </a:t>
            </a:r>
            <a:r>
              <a:rPr lang="ru-RU" i="1" dirty="0" smtClean="0"/>
              <a:t>кеу</a:t>
            </a:r>
            <a:r>
              <a:rPr lang="ru-RU" i="1" baseline="-25000" dirty="0" smtClean="0"/>
              <a:t>1</a:t>
            </a:r>
            <a:r>
              <a:rPr lang="ru-RU" dirty="0" smtClean="0"/>
              <a:t> [</a:t>
            </a:r>
            <a:r>
              <a:rPr lang="en-US" dirty="0" smtClean="0"/>
              <a:t>x</a:t>
            </a:r>
            <a:r>
              <a:rPr lang="ru-RU" dirty="0" smtClean="0"/>
              <a:t>] ≤ </a:t>
            </a:r>
            <a:r>
              <a:rPr lang="ru-RU" i="1" dirty="0" smtClean="0"/>
              <a:t>кеу</a:t>
            </a:r>
            <a:r>
              <a:rPr lang="ru-RU" i="1" baseline="-25000" dirty="0" smtClean="0"/>
              <a:t>2</a:t>
            </a:r>
            <a:r>
              <a:rPr lang="ru-RU" dirty="0" smtClean="0"/>
              <a:t> [</a:t>
            </a:r>
            <a:r>
              <a:rPr lang="en-US" dirty="0" smtClean="0"/>
              <a:t>x</a:t>
            </a:r>
            <a:r>
              <a:rPr lang="ru-RU" dirty="0" smtClean="0"/>
              <a:t>] ≤ • • • ≤</a:t>
            </a:r>
            <a:r>
              <a:rPr lang="ru-RU" i="1" dirty="0" smtClean="0"/>
              <a:t> </a:t>
            </a:r>
            <a:r>
              <a:rPr lang="ru-RU" i="1" dirty="0" err="1" smtClean="0"/>
              <a:t>кеу</a:t>
            </a:r>
            <a:r>
              <a:rPr lang="en-US" i="1" baseline="-25000" dirty="0" smtClean="0"/>
              <a:t>n</a:t>
            </a:r>
            <a:r>
              <a:rPr lang="ru-RU" dirty="0" smtClean="0"/>
              <a:t> [</a:t>
            </a:r>
            <a:r>
              <a:rPr lang="en-US" dirty="0" smtClean="0"/>
              <a:t>x</a:t>
            </a:r>
            <a:r>
              <a:rPr lang="ru-RU" dirty="0" smtClean="0"/>
              <a:t>]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в)	Логическое значение </a:t>
            </a:r>
            <a:r>
              <a:rPr lang="ru-RU" i="1" dirty="0" err="1" smtClean="0"/>
              <a:t>leaf</a:t>
            </a:r>
            <a:r>
              <a:rPr lang="ru-RU" i="1" dirty="0" smtClean="0"/>
              <a:t> [</a:t>
            </a:r>
            <a:r>
              <a:rPr lang="ru-RU" i="1" dirty="0" err="1" smtClean="0"/>
              <a:t>х</a:t>
            </a:r>
            <a:r>
              <a:rPr lang="ru-RU" i="1" dirty="0" smtClean="0"/>
              <a:t>],</a:t>
            </a:r>
            <a:r>
              <a:rPr lang="ru-RU" dirty="0" smtClean="0"/>
              <a:t> равное </a:t>
            </a:r>
            <a:r>
              <a:rPr lang="en-US" b="1" dirty="0" smtClean="0"/>
              <a:t>TRUE, </a:t>
            </a:r>
            <a:r>
              <a:rPr lang="ru-RU" dirty="0" smtClean="0"/>
              <a:t>если </a:t>
            </a:r>
            <a:r>
              <a:rPr lang="ru-RU" i="1" dirty="0" err="1" smtClean="0"/>
              <a:t>х</a:t>
            </a:r>
            <a:r>
              <a:rPr lang="ru-RU" dirty="0" smtClean="0"/>
              <a:t> является листом, и </a:t>
            </a:r>
            <a:r>
              <a:rPr lang="en-US" b="1" dirty="0" smtClean="0"/>
              <a:t>FALSE, </a:t>
            </a:r>
            <a:r>
              <a:rPr lang="ru-RU" dirty="0" smtClean="0"/>
              <a:t>если </a:t>
            </a:r>
            <a:r>
              <a:rPr lang="ru-RU" i="1" dirty="0" err="1" smtClean="0"/>
              <a:t>х</a:t>
            </a:r>
            <a:r>
              <a:rPr lang="ru-RU" i="1" dirty="0" smtClean="0"/>
              <a:t> —</a:t>
            </a:r>
            <a:r>
              <a:rPr lang="ru-RU" dirty="0" smtClean="0"/>
              <a:t> внутренний узел.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Кроме того, каждый внутренний узел </a:t>
            </a:r>
            <a:r>
              <a:rPr lang="ru-RU" i="1" dirty="0" err="1" smtClean="0"/>
              <a:t>х</a:t>
            </a:r>
            <a:r>
              <a:rPr lang="ru-RU" dirty="0" smtClean="0"/>
              <a:t> содержит </a:t>
            </a:r>
            <a:r>
              <a:rPr lang="en-US" i="1" dirty="0" smtClean="0"/>
              <a:t>n</a:t>
            </a:r>
            <a:r>
              <a:rPr lang="ru-RU" i="1" dirty="0" smtClean="0"/>
              <a:t>[</a:t>
            </a:r>
            <a:r>
              <a:rPr lang="ru-RU" i="1" dirty="0" err="1" smtClean="0"/>
              <a:t>х</a:t>
            </a:r>
            <a:r>
              <a:rPr lang="ru-RU" i="1" dirty="0" smtClean="0"/>
              <a:t>] +</a:t>
            </a:r>
            <a:r>
              <a:rPr lang="ru-RU" dirty="0" smtClean="0"/>
              <a:t> 1 указателей </a:t>
            </a:r>
            <a:r>
              <a:rPr lang="ru-RU" i="1" dirty="0" smtClean="0"/>
              <a:t>с</a:t>
            </a:r>
            <a:r>
              <a:rPr lang="en-US" baseline="-25000" dirty="0" smtClean="0"/>
              <a:t>1</a:t>
            </a:r>
            <a:r>
              <a:rPr lang="ru-RU" dirty="0" smtClean="0"/>
              <a:t> [</a:t>
            </a:r>
            <a:r>
              <a:rPr lang="ru-RU" dirty="0" err="1" smtClean="0"/>
              <a:t>х</a:t>
            </a:r>
            <a:r>
              <a:rPr lang="ru-RU" dirty="0" smtClean="0"/>
              <a:t>],</a:t>
            </a:r>
            <a:r>
              <a:rPr lang="en-US" dirty="0" smtClean="0"/>
              <a:t> </a:t>
            </a:r>
            <a:r>
              <a:rPr lang="ru-RU" dirty="0" smtClean="0"/>
              <a:t>с</a:t>
            </a:r>
            <a:r>
              <a:rPr lang="en-US" baseline="-25000" dirty="0" smtClean="0"/>
              <a:t>2</a:t>
            </a:r>
            <a:r>
              <a:rPr lang="ru-RU" dirty="0" smtClean="0"/>
              <a:t> [</a:t>
            </a:r>
            <a:r>
              <a:rPr lang="ru-RU" dirty="0" err="1" smtClean="0"/>
              <a:t>х</a:t>
            </a:r>
            <a:r>
              <a:rPr lang="ru-RU" dirty="0" smtClean="0"/>
              <a:t>],</a:t>
            </a:r>
            <a:r>
              <a:rPr lang="en-US" dirty="0" smtClean="0"/>
              <a:t>…,</a:t>
            </a:r>
            <a:r>
              <a:rPr lang="en-US" dirty="0" err="1" smtClean="0"/>
              <a:t>c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  <a:r>
              <a:rPr lang="ru-RU" dirty="0" smtClean="0"/>
              <a:t>[</a:t>
            </a:r>
            <a:r>
              <a:rPr lang="ru-RU" dirty="0" err="1" smtClean="0"/>
              <a:t>х</a:t>
            </a:r>
            <a:r>
              <a:rPr lang="ru-RU" dirty="0" smtClean="0"/>
              <a:t>] на дочерние узлы. Листья не имеют дочерних узлов,</a:t>
            </a:r>
            <a:r>
              <a:rPr lang="en-US" dirty="0" smtClean="0"/>
              <a:t> </a:t>
            </a:r>
            <a:r>
              <a:rPr lang="ru-RU" dirty="0" smtClean="0"/>
              <a:t>так что их поля с</a:t>
            </a:r>
            <a:r>
              <a:rPr lang="en-US" baseline="-25000" dirty="0" err="1" smtClean="0"/>
              <a:t>i</a:t>
            </a:r>
            <a:r>
              <a:rPr lang="ru-RU" dirty="0" smtClean="0"/>
              <a:t> не определены.</a:t>
            </a:r>
          </a:p>
          <a:p>
            <a:pPr lvl="0"/>
            <a:r>
              <a:rPr lang="ru-RU" dirty="0" smtClean="0"/>
              <a:t>Ключи </a:t>
            </a:r>
            <a:r>
              <a:rPr lang="ru-RU" i="1" dirty="0" err="1" smtClean="0"/>
              <a:t>кеу</a:t>
            </a:r>
            <a:r>
              <a:rPr lang="en-US" i="1" baseline="-25000" dirty="0" err="1" smtClean="0"/>
              <a:t>i</a:t>
            </a:r>
            <a:r>
              <a:rPr lang="ru-RU" i="1" dirty="0" smtClean="0"/>
              <a:t> [</a:t>
            </a:r>
            <a:r>
              <a:rPr lang="ru-RU" i="1" dirty="0" err="1" smtClean="0"/>
              <a:t>х</a:t>
            </a:r>
            <a:r>
              <a:rPr lang="ru-RU" i="1" dirty="0" smtClean="0"/>
              <a:t>]</a:t>
            </a:r>
            <a:r>
              <a:rPr lang="ru-RU" dirty="0" smtClean="0"/>
              <a:t> разделяют </a:t>
            </a:r>
            <a:r>
              <a:rPr lang="ru-RU" dirty="0" err="1" smtClean="0"/>
              <a:t>поддиапазоны</a:t>
            </a:r>
            <a:r>
              <a:rPr lang="ru-RU" dirty="0" smtClean="0"/>
              <a:t> ключей, хранящихся в поддеревьях: если </a:t>
            </a:r>
            <a:r>
              <a:rPr lang="ru-RU" i="1" dirty="0" smtClean="0"/>
              <a:t>к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</a:t>
            </a:r>
            <a:r>
              <a:rPr lang="ru-RU" i="1" dirty="0" smtClean="0"/>
              <a:t>—</a:t>
            </a:r>
            <a:r>
              <a:rPr lang="ru-RU" dirty="0" smtClean="0"/>
              <a:t> произвольный ключ, хранящийся в поддереве с корнем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i</a:t>
            </a:r>
            <a:r>
              <a:rPr lang="ru-RU" dirty="0" smtClean="0"/>
              <a:t> </a:t>
            </a:r>
            <a:r>
              <a:rPr lang="ru-RU" i="1" dirty="0" smtClean="0"/>
              <a:t>[</a:t>
            </a:r>
            <a:r>
              <a:rPr lang="ru-RU" i="1" dirty="0" err="1" smtClean="0"/>
              <a:t>х</a:t>
            </a:r>
            <a:r>
              <a:rPr lang="ru-RU" i="1" dirty="0" smtClean="0"/>
              <a:t>],</a:t>
            </a:r>
            <a:r>
              <a:rPr lang="ru-RU" dirty="0" smtClean="0"/>
              <a:t> то </a:t>
            </a:r>
            <a:r>
              <a:rPr lang="ru-RU" i="1" dirty="0" smtClean="0"/>
              <a:t>к</a:t>
            </a:r>
            <a:r>
              <a:rPr lang="ru-RU" i="1" baseline="-25000" dirty="0" smtClean="0"/>
              <a:t>1</a:t>
            </a:r>
            <a:r>
              <a:rPr lang="ru-RU" dirty="0" smtClean="0"/>
              <a:t> ≤ </a:t>
            </a:r>
            <a:r>
              <a:rPr lang="ru-RU" i="1" dirty="0" err="1" smtClean="0"/>
              <a:t>кеу</a:t>
            </a:r>
            <a:r>
              <a:rPr lang="en-US" i="1" baseline="-25000" dirty="0" smtClean="0"/>
              <a:t>1</a:t>
            </a:r>
            <a:r>
              <a:rPr lang="ru-RU" dirty="0" smtClean="0"/>
              <a:t> [</a:t>
            </a:r>
            <a:r>
              <a:rPr lang="en-US" dirty="0" smtClean="0"/>
              <a:t>x</a:t>
            </a:r>
            <a:r>
              <a:rPr lang="ru-RU" dirty="0" smtClean="0"/>
              <a:t>] ≤ </a:t>
            </a:r>
            <a:r>
              <a:rPr lang="ru-RU" i="1" dirty="0" smtClean="0"/>
              <a:t>к</a:t>
            </a:r>
            <a:r>
              <a:rPr lang="en-US" i="1" baseline="-25000" dirty="0" smtClean="0"/>
              <a:t>2</a:t>
            </a:r>
            <a:r>
              <a:rPr lang="ru-RU" dirty="0" smtClean="0"/>
              <a:t>≤ </a:t>
            </a:r>
            <a:r>
              <a:rPr lang="ru-RU" i="1" dirty="0" smtClean="0"/>
              <a:t>кеу</a:t>
            </a:r>
            <a:r>
              <a:rPr lang="ru-RU" i="1" baseline="-25000" dirty="0" smtClean="0"/>
              <a:t>2</a:t>
            </a:r>
            <a:r>
              <a:rPr lang="ru-RU" dirty="0" smtClean="0"/>
              <a:t> [</a:t>
            </a:r>
            <a:r>
              <a:rPr lang="en-US" dirty="0" smtClean="0"/>
              <a:t>x</a:t>
            </a:r>
            <a:r>
              <a:rPr lang="ru-RU" dirty="0" smtClean="0"/>
              <a:t>] ≤ • • • ≤</a:t>
            </a:r>
            <a:r>
              <a:rPr lang="ru-RU" i="1" dirty="0" smtClean="0"/>
              <a:t> </a:t>
            </a:r>
            <a:r>
              <a:rPr lang="ru-RU" i="1" dirty="0" err="1" smtClean="0"/>
              <a:t>кеу</a:t>
            </a:r>
            <a:r>
              <a:rPr lang="en-US" i="1" baseline="-25000" dirty="0" smtClean="0"/>
              <a:t>n</a:t>
            </a:r>
            <a:r>
              <a:rPr lang="ru-RU" dirty="0" smtClean="0"/>
              <a:t> [</a:t>
            </a:r>
            <a:r>
              <a:rPr lang="en-US" dirty="0" smtClean="0"/>
              <a:t>x</a:t>
            </a:r>
            <a:r>
              <a:rPr lang="ru-RU" dirty="0" smtClean="0"/>
              <a:t>] ≤</a:t>
            </a:r>
            <a:r>
              <a:rPr lang="ru-RU" i="1" dirty="0" smtClean="0"/>
              <a:t> </a:t>
            </a:r>
            <a:r>
              <a:rPr lang="ru-RU" i="1" dirty="0" err="1" smtClean="0"/>
              <a:t>кеу</a:t>
            </a:r>
            <a:r>
              <a:rPr lang="en-US" i="1" baseline="-25000" dirty="0" smtClean="0"/>
              <a:t>n+1</a:t>
            </a:r>
            <a:r>
              <a:rPr lang="ru-RU" dirty="0" smtClean="0"/>
              <a:t> </a:t>
            </a:r>
            <a:endParaRPr lang="en-US" dirty="0" smtClean="0"/>
          </a:p>
          <a:p>
            <a:pPr lvl="0"/>
            <a:r>
              <a:rPr lang="ru-RU" dirty="0" smtClean="0"/>
              <a:t>Все листья расположены на одной и той же глубине, которая равна высоте дерева </a:t>
            </a:r>
            <a:r>
              <a:rPr lang="en-US" i="1" dirty="0" smtClean="0"/>
              <a:t>h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2790</TotalTime>
  <Words>3471</Words>
  <Application>Microsoft Office PowerPoint</Application>
  <PresentationFormat>Экран (4:3)</PresentationFormat>
  <Paragraphs>207</Paragraphs>
  <Slides>38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В-Деревья. </vt:lpstr>
      <vt:lpstr>В-деревья</vt:lpstr>
      <vt:lpstr>Слайд 3</vt:lpstr>
      <vt:lpstr>Слайд 4</vt:lpstr>
      <vt:lpstr>Слайд 5</vt:lpstr>
      <vt:lpstr>Слайд 6</vt:lpstr>
      <vt:lpstr>Определение В-деревьев</vt:lpstr>
      <vt:lpstr>Слайд 8</vt:lpstr>
      <vt:lpstr>Слайд 9</vt:lpstr>
      <vt:lpstr>Слайд 10</vt:lpstr>
      <vt:lpstr>Слайд 11</vt:lpstr>
      <vt:lpstr>Высота В-дерева</vt:lpstr>
      <vt:lpstr>Поиск в В-дереве</vt:lpstr>
      <vt:lpstr>Слайд 14</vt:lpstr>
      <vt:lpstr>Слайд 15</vt:lpstr>
      <vt:lpstr>Создание пустого В-дерева</vt:lpstr>
      <vt:lpstr>Слайд 17</vt:lpstr>
      <vt:lpstr>Вставка ключа в В-дерево</vt:lpstr>
      <vt:lpstr>Слайд 19</vt:lpstr>
      <vt:lpstr>Разбиение узла В-дерева</vt:lpstr>
      <vt:lpstr>Слайд 21</vt:lpstr>
      <vt:lpstr>Слайд 22</vt:lpstr>
      <vt:lpstr>Слайд 23</vt:lpstr>
      <vt:lpstr>Вставка ключа в В-дерево за один проход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Удаление ключа из В-дерева</vt:lpstr>
      <vt:lpstr>Слайд 33</vt:lpstr>
      <vt:lpstr>Слайд 34</vt:lpstr>
      <vt:lpstr>Слайд 35</vt:lpstr>
      <vt:lpstr>Слайд 36</vt:lpstr>
      <vt:lpstr>Слайд 37</vt:lpstr>
      <vt:lpstr>Слайд 38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Элементарные структуры данных</dc:title>
  <dc:creator>1</dc:creator>
  <cp:lastModifiedBy>Alexander</cp:lastModifiedBy>
  <cp:revision>375</cp:revision>
  <dcterms:created xsi:type="dcterms:W3CDTF">2013-02-20T08:50:42Z</dcterms:created>
  <dcterms:modified xsi:type="dcterms:W3CDTF">2013-05-19T20:32:18Z</dcterms:modified>
</cp:coreProperties>
</file>