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5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96" r:id="rId15"/>
    <p:sldId id="269" r:id="rId16"/>
    <p:sldId id="270" r:id="rId17"/>
    <p:sldId id="297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279" r:id="rId34"/>
    <p:sldId id="281" r:id="rId35"/>
    <p:sldId id="282" r:id="rId36"/>
    <p:sldId id="283" r:id="rId37"/>
    <p:sldId id="306" r:id="rId38"/>
    <p:sldId id="307" r:id="rId39"/>
    <p:sldId id="315" r:id="rId40"/>
    <p:sldId id="316" r:id="rId41"/>
    <p:sldId id="305" r:id="rId42"/>
    <p:sldId id="314" r:id="rId43"/>
    <p:sldId id="308" r:id="rId44"/>
    <p:sldId id="309" r:id="rId45"/>
    <p:sldId id="310" r:id="rId46"/>
    <p:sldId id="311" r:id="rId47"/>
    <p:sldId id="312" r:id="rId48"/>
    <p:sldId id="313" r:id="rId49"/>
    <p:sldId id="280" r:id="rId50"/>
    <p:sldId id="284" r:id="rId5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960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F56B6-6B23-40A2-A9D2-42E688AB3D2F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EF6A99-0FEF-49A4-AC89-DA39C549CC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BAAD4-8FD6-4AF3-934E-43D09E2BA730}" type="datetime1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F07D-AE31-4473-B96A-35D7AA9080AE}" type="datetime1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13296-B1D6-42C0-AA1F-0D777FFEAECD}" type="datetime1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F559-AD6F-478D-9F3D-40DB23D519DE}" type="datetime1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D96E4-24EE-48F6-A299-0AFF037262A6}" type="datetime1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9040-474C-4A04-A11E-BBC2D921AEBD}" type="datetime1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8CEF-E3D8-4A8C-8E2B-65F81379AF37}" type="datetime1">
              <a:rPr lang="ru-RU" smtClean="0"/>
              <a:pPr/>
              <a:t>28.04.2014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63245-8508-48BE-9577-5B7913E108F7}" type="datetime1">
              <a:rPr lang="ru-RU" smtClean="0"/>
              <a:pPr/>
              <a:t>28.04.2014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65AAA-2A75-40BD-8DEF-EB9B1A0A2041}" type="datetime1">
              <a:rPr lang="ru-RU" smtClean="0"/>
              <a:pPr/>
              <a:t>28.04.2014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C3DA3-8063-42AA-B567-CFC6F6F97435}" type="datetime1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43B7E-FDF2-43DB-8272-B60216AF2E25}" type="datetime1">
              <a:rPr lang="ru-RU" smtClean="0"/>
              <a:pPr/>
              <a:t>28.04.2014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44B82-EEB5-4F3A-891B-836B83DE82F1}" type="datetime1">
              <a:rPr lang="ru-RU" smtClean="0"/>
              <a:pPr/>
              <a:t>28.04.2014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2C108-740C-4DA7-9739-027F3211B6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Деревья.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Лекция 1</a:t>
            </a:r>
            <a:r>
              <a:rPr lang="en-US" dirty="0" smtClean="0"/>
              <a:t>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Свойства красно-черных деревьев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Autofit/>
          </a:bodyPr>
          <a:lstStyle/>
          <a:p>
            <a:r>
              <a:rPr lang="ru-RU" sz="2400" b="1" i="1" dirty="0" smtClean="0"/>
              <a:t>Красно-черное дерево</a:t>
            </a:r>
            <a:r>
              <a:rPr lang="ru-RU" sz="2400" dirty="0" smtClean="0"/>
              <a:t> представляет собой бинарное дерево поиска с одним дополнительным битом </a:t>
            </a:r>
            <a:r>
              <a:rPr lang="ru-RU" sz="2400" b="1" i="1" dirty="0" smtClean="0"/>
              <a:t>цвета</a:t>
            </a:r>
            <a:r>
              <a:rPr lang="ru-RU" sz="2400" dirty="0" smtClean="0"/>
              <a:t> в каждом узле.</a:t>
            </a:r>
            <a:r>
              <a:rPr lang="en-US" sz="2400" dirty="0" smtClean="0"/>
              <a:t> </a:t>
            </a:r>
            <a:r>
              <a:rPr lang="ru-RU" sz="2400" dirty="0" smtClean="0"/>
              <a:t> Цвет узла может быть либо красным, либо черным. В соответствии с накладываемыми на узлы дерева ограничениями, ни один путь в красно-черном дереве не отличается от другого по длине более чем в два раза, так что красно-черные деревья являются приближенно </a:t>
            </a:r>
            <a:r>
              <a:rPr lang="ru-RU" sz="2400" b="1" i="1" dirty="0" smtClean="0"/>
              <a:t>сбалансированными.</a:t>
            </a:r>
            <a:endParaRPr lang="en-US" sz="2400" b="1" i="1" dirty="0" smtClean="0"/>
          </a:p>
          <a:p>
            <a:endParaRPr lang="en-US" sz="2400" b="1" i="1" dirty="0" smtClean="0"/>
          </a:p>
          <a:p>
            <a:r>
              <a:rPr lang="ru-RU" sz="2400" dirty="0" smtClean="0"/>
              <a:t>Каждый узел дерева содержит поля </a:t>
            </a:r>
            <a:r>
              <a:rPr lang="en-US" sz="2400" b="1" i="1" dirty="0" smtClean="0"/>
              <a:t>color</a:t>
            </a:r>
            <a:r>
              <a:rPr lang="ru-RU" sz="2400" dirty="0" smtClean="0"/>
              <a:t>, </a:t>
            </a:r>
            <a:r>
              <a:rPr lang="en-US" sz="2400" b="1" i="1" dirty="0" smtClean="0"/>
              <a:t>key</a:t>
            </a:r>
            <a:r>
              <a:rPr lang="ru-RU" sz="2400" dirty="0" smtClean="0"/>
              <a:t>, </a:t>
            </a:r>
            <a:r>
              <a:rPr lang="en-US" sz="2400" b="1" i="1" dirty="0" smtClean="0"/>
              <a:t>left</a:t>
            </a:r>
            <a:r>
              <a:rPr lang="ru-RU" sz="2400" b="1" i="1" dirty="0" smtClean="0"/>
              <a:t>, </a:t>
            </a:r>
            <a:r>
              <a:rPr lang="en-US" sz="2400" b="1" i="1" dirty="0" smtClean="0"/>
              <a:t>right</a:t>
            </a:r>
            <a:r>
              <a:rPr lang="en-US" sz="2400" dirty="0" smtClean="0"/>
              <a:t> </a:t>
            </a:r>
            <a:r>
              <a:rPr lang="ru-RU" sz="2400" dirty="0" smtClean="0"/>
              <a:t>и </a:t>
            </a:r>
            <a:r>
              <a:rPr lang="en-US" sz="2400" b="1" dirty="0" smtClean="0"/>
              <a:t>p</a:t>
            </a:r>
            <a:r>
              <a:rPr lang="ru-RU" sz="2400" dirty="0" smtClean="0"/>
              <a:t>. Если не существует дочернего или родительского узла по отношению к данному, соответствующий указатель принимает значение </a:t>
            </a:r>
            <a:r>
              <a:rPr lang="en-US" sz="2400" b="1" cap="small" dirty="0" smtClean="0"/>
              <a:t>nil. </a:t>
            </a:r>
            <a:r>
              <a:rPr lang="ru-RU" sz="2400" cap="small" dirty="0" smtClean="0"/>
              <a:t>Б</a:t>
            </a:r>
            <a:r>
              <a:rPr lang="ru-RU" sz="2400" dirty="0" smtClean="0"/>
              <a:t>удем рассматривать эти значения </a:t>
            </a:r>
            <a:r>
              <a:rPr lang="en-US" sz="2400" b="1" cap="small" dirty="0" smtClean="0"/>
              <a:t>nil </a:t>
            </a:r>
            <a:r>
              <a:rPr lang="ru-RU" sz="2400" dirty="0" smtClean="0"/>
              <a:t>как указатели на внешние узлы (листья) бинарного дерева поиска. При этом все “нормальные” узлы, содержащие поле ключа, становятся внутренними узлами дерева.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501122" cy="635798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Бинарное дерево поиска является красно-черным деревом, если оно удовлетворяет следующим </a:t>
            </a:r>
            <a:r>
              <a:rPr lang="ru-RU" b="1" i="1" dirty="0" smtClean="0"/>
              <a:t>красно-черным свойствам.</a:t>
            </a:r>
            <a:endParaRPr lang="en-US" b="1" i="1" dirty="0" smtClean="0"/>
          </a:p>
          <a:p>
            <a:pPr>
              <a:buNone/>
            </a:pPr>
            <a:endParaRPr lang="en-US" sz="2800" b="1" i="1" dirty="0" smtClean="0"/>
          </a:p>
          <a:p>
            <a:pPr>
              <a:buNone/>
            </a:pPr>
            <a:endParaRPr lang="ru-RU" sz="28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Каждый узел является красным или черным.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Корень дерева является черным.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Каждый лист дерева </a:t>
            </a:r>
            <a:r>
              <a:rPr lang="en-US" sz="2800" b="1" dirty="0" smtClean="0"/>
              <a:t>(NIL) </a:t>
            </a:r>
            <a:r>
              <a:rPr lang="ru-RU" sz="2800" dirty="0" smtClean="0"/>
              <a:t>является черным.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800" dirty="0" smtClean="0"/>
              <a:t>Если узел — красный, то оба его дочерних узла — черные.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Для каждого узла все пути от него до листьев, являющихся потомками данного узла, содержат одно и то же количество черных узлов.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Количество черных узлов на пути от узла </a:t>
            </a:r>
            <a:r>
              <a:rPr lang="ru-RU" b="1" i="1" dirty="0" err="1" smtClean="0"/>
              <a:t>х</a:t>
            </a:r>
            <a:r>
              <a:rPr lang="ru-RU" dirty="0" smtClean="0"/>
              <a:t> (не считая сам узел) к листу будем называть </a:t>
            </a:r>
            <a:r>
              <a:rPr lang="ru-RU" b="1" i="1" dirty="0" smtClean="0"/>
              <a:t>черной высотой</a:t>
            </a:r>
            <a:r>
              <a:rPr lang="ru-RU" dirty="0" smtClean="0"/>
              <a:t> узла (</a:t>
            </a:r>
            <a:r>
              <a:rPr lang="en-US" dirty="0" smtClean="0"/>
              <a:t>black</a:t>
            </a:r>
            <a:r>
              <a:rPr lang="ru-RU" dirty="0" smtClean="0"/>
              <a:t>-</a:t>
            </a:r>
            <a:r>
              <a:rPr lang="en-US" dirty="0" smtClean="0"/>
              <a:t>height</a:t>
            </a:r>
            <a:r>
              <a:rPr lang="ru-RU" dirty="0" smtClean="0"/>
              <a:t>) и обозначать как </a:t>
            </a:r>
            <a:r>
              <a:rPr lang="en-US" b="1" i="1" dirty="0" err="1" smtClean="0"/>
              <a:t>bh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dirty="0" smtClean="0"/>
              <a:t>).</a:t>
            </a:r>
            <a:endParaRPr lang="en-US" dirty="0" smtClean="0"/>
          </a:p>
          <a:p>
            <a:r>
              <a:rPr lang="ru-RU" dirty="0" smtClean="0"/>
              <a:t>В соответствии со свойством 5 красно-черных деревьев, черная высота узла — точно определяемое значение. </a:t>
            </a:r>
            <a:endParaRPr lang="en-US" dirty="0" smtClean="0"/>
          </a:p>
          <a:p>
            <a:r>
              <a:rPr lang="ru-RU" dirty="0" smtClean="0"/>
              <a:t>Черной высотой дерева будем считать черную высоту его корня.</a:t>
            </a:r>
          </a:p>
          <a:p>
            <a:r>
              <a:rPr lang="ru-RU" dirty="0" smtClean="0"/>
              <a:t>Следующая лемма показывает, почему красно-черные деревья хорошо использовать в качестве деревьев поиска.</a:t>
            </a:r>
            <a:endParaRPr lang="en-US" dirty="0" smtClean="0"/>
          </a:p>
          <a:p>
            <a:endParaRPr lang="ru-RU" dirty="0" smtClean="0"/>
          </a:p>
          <a:p>
            <a:r>
              <a:rPr lang="ru-RU" b="1" dirty="0" smtClean="0"/>
              <a:t>Лемма </a:t>
            </a:r>
            <a:r>
              <a:rPr lang="en-US" b="1" dirty="0" smtClean="0"/>
              <a:t>:</a:t>
            </a:r>
            <a:r>
              <a:rPr lang="ru-RU" b="1" dirty="0" smtClean="0"/>
              <a:t> Красно-черное дерево с </a:t>
            </a:r>
            <a:r>
              <a:rPr lang="en-US" b="1" i="1" dirty="0" smtClean="0"/>
              <a:t>n</a:t>
            </a:r>
            <a:r>
              <a:rPr lang="ru-RU" b="1" dirty="0" smtClean="0"/>
              <a:t> внутренними узлами имеет высоту не более чем 2 </a:t>
            </a:r>
            <a:r>
              <a:rPr lang="en-US" b="1" smtClean="0"/>
              <a:t>log </a:t>
            </a:r>
            <a:r>
              <a:rPr lang="ru-RU" b="1" dirty="0" smtClean="0"/>
              <a:t>(</a:t>
            </a:r>
            <a:r>
              <a:rPr lang="en-US" b="1" dirty="0" smtClean="0"/>
              <a:t>n</a:t>
            </a:r>
            <a:r>
              <a:rPr lang="ru-RU" b="1" dirty="0" smtClean="0"/>
              <a:t> + 1).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1978" t="24557" r="14818" b="39631"/>
          <a:stretch>
            <a:fillRect/>
          </a:stretch>
        </p:blipFill>
        <p:spPr bwMode="auto">
          <a:xfrm>
            <a:off x="0" y="214290"/>
            <a:ext cx="9144000" cy="292895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15625" t="26978" r="14062" b="32554"/>
          <a:stretch>
            <a:fillRect/>
          </a:stretch>
        </p:blipFill>
        <p:spPr bwMode="auto">
          <a:xfrm>
            <a:off x="714348" y="3286124"/>
            <a:ext cx="7715304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Для удобства работы с красно-черным деревом мы заменим все листья одним ограничивающим узлом, представляющим значение </a:t>
            </a:r>
            <a:r>
              <a:rPr lang="en-US" sz="2400" b="1" dirty="0" smtClean="0"/>
              <a:t>nil</a:t>
            </a:r>
            <a:r>
              <a:rPr lang="ru-RU" sz="2400" dirty="0" smtClean="0"/>
              <a:t>. В красно-черном дереве </a:t>
            </a:r>
            <a:r>
              <a:rPr lang="ru-RU" sz="2400" b="1" i="1" dirty="0" smtClean="0"/>
              <a:t>Т</a:t>
            </a:r>
            <a:r>
              <a:rPr lang="ru-RU" sz="2400" dirty="0" smtClean="0"/>
              <a:t> ограничитель </a:t>
            </a:r>
            <a:r>
              <a:rPr lang="en-US" sz="2400" b="1" i="1" dirty="0" smtClean="0"/>
              <a:t>nil </a:t>
            </a:r>
            <a:r>
              <a:rPr lang="ru-RU" sz="2400" i="1" dirty="0" smtClean="0"/>
              <a:t>[Т]</a:t>
            </a:r>
            <a:r>
              <a:rPr lang="ru-RU" sz="2400" dirty="0" smtClean="0"/>
              <a:t> представляет собой объект с теми же полями, что и обычный узел дерева. Значение </a:t>
            </a:r>
            <a:r>
              <a:rPr lang="en-US" sz="2400" b="1" i="1" dirty="0" smtClean="0"/>
              <a:t>color</a:t>
            </a:r>
            <a:r>
              <a:rPr lang="en-US" sz="2400" dirty="0" smtClean="0"/>
              <a:t> </a:t>
            </a:r>
            <a:r>
              <a:rPr lang="ru-RU" sz="2400" dirty="0" smtClean="0"/>
              <a:t>этого узла равно </a:t>
            </a:r>
            <a:r>
              <a:rPr lang="en-US" sz="2400" b="1" dirty="0" smtClean="0"/>
              <a:t>BLACK </a:t>
            </a:r>
            <a:r>
              <a:rPr lang="ru-RU" sz="2400" dirty="0" smtClean="0"/>
              <a:t>(черный), а все остальные поля могут иметь произвольные значения. Все указатели на </a:t>
            </a:r>
            <a:r>
              <a:rPr lang="en-US" sz="2400" b="1" dirty="0" smtClean="0"/>
              <a:t>nil </a:t>
            </a:r>
            <a:r>
              <a:rPr lang="ru-RU" sz="2400" dirty="0" smtClean="0"/>
              <a:t>заменяются указателем на ограничитель </a:t>
            </a:r>
            <a:r>
              <a:rPr lang="en-US" sz="2400" b="1" i="1" dirty="0" smtClean="0"/>
              <a:t>nil</a:t>
            </a:r>
            <a:r>
              <a:rPr lang="en-US" sz="2400" dirty="0" smtClean="0"/>
              <a:t> </a:t>
            </a:r>
            <a:r>
              <a:rPr lang="ru-RU" sz="2400" dirty="0" smtClean="0"/>
              <a:t>[</a:t>
            </a:r>
            <a:r>
              <a:rPr lang="en-US" sz="2400" dirty="0" smtClean="0"/>
              <a:t>T</a:t>
            </a:r>
            <a:r>
              <a:rPr lang="ru-RU" sz="2400" dirty="0" smtClean="0"/>
              <a:t>].</a:t>
            </a:r>
            <a:endParaRPr lang="en-US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Использование ограничителя позволяет нам рассматривать дочерний по отношению к узлу </a:t>
            </a:r>
            <a:r>
              <a:rPr lang="ru-RU" sz="2400" b="1" i="1" dirty="0" err="1" smtClean="0"/>
              <a:t>х</a:t>
            </a:r>
            <a:r>
              <a:rPr lang="ru-RU" sz="2400" dirty="0" smtClean="0"/>
              <a:t> </a:t>
            </a:r>
            <a:r>
              <a:rPr lang="en-US" sz="2400" b="1" dirty="0" smtClean="0"/>
              <a:t>NIL </a:t>
            </a:r>
            <a:r>
              <a:rPr lang="ru-RU" sz="2400" dirty="0" smtClean="0"/>
              <a:t>как обычный узел, родителем которого является узел </a:t>
            </a:r>
            <a:r>
              <a:rPr lang="ru-RU" sz="2400" b="1" i="1" dirty="0" smtClean="0"/>
              <a:t>х.</a:t>
            </a:r>
            <a:endParaRPr lang="en-US" sz="2400" b="1" i="1" dirty="0" smtClean="0"/>
          </a:p>
          <a:p>
            <a:endParaRPr lang="en-US" sz="2400" b="1" i="1" dirty="0" smtClean="0"/>
          </a:p>
          <a:p>
            <a:r>
              <a:rPr lang="ru-RU" sz="2400" b="1" i="1" dirty="0" smtClean="0"/>
              <a:t> </a:t>
            </a:r>
            <a:r>
              <a:rPr lang="ru-RU" sz="2400" dirty="0" smtClean="0"/>
              <a:t>Хотя можно было бы использовать различные ограничители для каждого значения </a:t>
            </a:r>
            <a:r>
              <a:rPr lang="en-US" sz="2400" b="1" cap="small" dirty="0" smtClean="0"/>
              <a:t>nil</a:t>
            </a:r>
            <a:r>
              <a:rPr lang="ru-RU" sz="2400" dirty="0" smtClean="0"/>
              <a:t>, мы используем единственный ограничитель для представления всех </a:t>
            </a:r>
            <a:r>
              <a:rPr lang="en-US" sz="2400" b="1" cap="small" dirty="0" smtClean="0"/>
              <a:t>nil </a:t>
            </a:r>
            <a:r>
              <a:rPr lang="ru-RU" sz="2400" dirty="0" smtClean="0"/>
              <a:t>— как листьев, так и родительского узла корня. Величины полей </a:t>
            </a:r>
            <a:r>
              <a:rPr lang="ru-RU" sz="2400" b="1" dirty="0" err="1" smtClean="0"/>
              <a:t>р</a:t>
            </a:r>
            <a:r>
              <a:rPr lang="ru-RU" sz="2400" dirty="0" smtClean="0"/>
              <a:t>, </a:t>
            </a:r>
            <a:r>
              <a:rPr lang="en-US" sz="2400" b="1" i="1" dirty="0" smtClean="0"/>
              <a:t>left</a:t>
            </a:r>
            <a:r>
              <a:rPr lang="ru-RU" sz="2400" dirty="0" smtClean="0"/>
              <a:t>, </a:t>
            </a:r>
            <a:r>
              <a:rPr lang="en-US" sz="2400" b="1" i="1" dirty="0" smtClean="0"/>
              <a:t>right</a:t>
            </a:r>
            <a:r>
              <a:rPr lang="en-US" sz="2400" dirty="0" smtClean="0"/>
              <a:t> </a:t>
            </a:r>
            <a:r>
              <a:rPr lang="ru-RU" sz="2400" dirty="0" smtClean="0"/>
              <a:t>и </a:t>
            </a:r>
            <a:r>
              <a:rPr lang="en-US" sz="2400" b="1" i="1" dirty="0" smtClean="0"/>
              <a:t>key</a:t>
            </a:r>
            <a:r>
              <a:rPr lang="en-US" sz="2400" dirty="0" smtClean="0"/>
              <a:t> </a:t>
            </a:r>
            <a:r>
              <a:rPr lang="ru-RU" sz="2400" dirty="0" smtClean="0"/>
              <a:t>ограничителя не играют никакой роли.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929718" cy="671514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Непосредственным следствием леммы является то, что такие операции над динамическими множествами, как </a:t>
            </a:r>
            <a:r>
              <a:rPr lang="en-US" b="1" cap="small" dirty="0" smtClean="0"/>
              <a:t>Search, Minimum, Maximum, Predecessor </a:t>
            </a:r>
            <a:r>
              <a:rPr lang="ru-RU" dirty="0" smtClean="0"/>
              <a:t>и </a:t>
            </a:r>
            <a:r>
              <a:rPr lang="en-US" b="1" cap="small" dirty="0" smtClean="0"/>
              <a:t>Successor, </a:t>
            </a:r>
            <a:r>
              <a:rPr lang="ru-RU" dirty="0" smtClean="0"/>
              <a:t>при использовании красно-черных деревьев выполняются за время </a:t>
            </a:r>
            <a:r>
              <a:rPr lang="ru-RU" b="1" i="1" dirty="0" smtClean="0"/>
              <a:t>О</a:t>
            </a:r>
            <a:r>
              <a:rPr lang="ru-RU" dirty="0" smtClean="0"/>
              <a:t> (</a:t>
            </a:r>
            <a:r>
              <a:rPr lang="en-US" dirty="0" err="1" smtClean="0"/>
              <a:t>lg</a:t>
            </a:r>
            <a:r>
              <a:rPr lang="en-US" dirty="0" smtClean="0"/>
              <a:t> n</a:t>
            </a:r>
            <a:r>
              <a:rPr lang="ru-RU" dirty="0" smtClean="0"/>
              <a:t>), поскольку,  время работы этих операций на дереве поиска высотой </a:t>
            </a:r>
            <a:r>
              <a:rPr lang="en-US" b="1" i="1" dirty="0" smtClean="0"/>
              <a:t>h</a:t>
            </a:r>
            <a:r>
              <a:rPr lang="en-US" dirty="0" smtClean="0"/>
              <a:t> </a:t>
            </a:r>
            <a:r>
              <a:rPr lang="ru-RU" dirty="0" smtClean="0"/>
              <a:t>составляет </a:t>
            </a:r>
            <a:r>
              <a:rPr lang="ru-RU" b="1" i="1" dirty="0" smtClean="0"/>
              <a:t>0(</a:t>
            </a:r>
            <a:r>
              <a:rPr lang="en-US" b="1" i="1" dirty="0" smtClean="0"/>
              <a:t>h</a:t>
            </a:r>
            <a:r>
              <a:rPr lang="ru-RU" b="1" i="1" dirty="0" smtClean="0"/>
              <a:t>),</a:t>
            </a:r>
            <a:r>
              <a:rPr lang="ru-RU" dirty="0" smtClean="0"/>
              <a:t> а любое красно-черное дерево с </a:t>
            </a:r>
            <a:r>
              <a:rPr lang="en-US" b="1" i="1" dirty="0" smtClean="0"/>
              <a:t>n</a:t>
            </a:r>
            <a:r>
              <a:rPr lang="ru-RU" b="1" i="1" dirty="0" smtClean="0"/>
              <a:t> </a:t>
            </a:r>
            <a:r>
              <a:rPr lang="ru-RU" dirty="0" smtClean="0"/>
              <a:t>узлами является деревом поиска высотой </a:t>
            </a:r>
            <a:r>
              <a:rPr lang="ru-RU" b="1" i="1" dirty="0" smtClean="0"/>
              <a:t>О</a:t>
            </a:r>
            <a:r>
              <a:rPr lang="ru-RU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lg</a:t>
            </a:r>
            <a:r>
              <a:rPr lang="en-US" dirty="0" smtClean="0"/>
              <a:t> n). </a:t>
            </a:r>
            <a:r>
              <a:rPr lang="ru-RU" dirty="0" smtClean="0"/>
              <a:t>(ссылки на </a:t>
            </a:r>
            <a:r>
              <a:rPr lang="en-US" b="1" cap="small" dirty="0" smtClean="0"/>
              <a:t>nil </a:t>
            </a:r>
            <a:r>
              <a:rPr lang="ru-RU" dirty="0" smtClean="0"/>
              <a:t>в алгоритмах должны быть заменены ссылками на </a:t>
            </a:r>
            <a:r>
              <a:rPr lang="en-US" b="1" i="1" dirty="0" smtClean="0"/>
              <a:t>nil</a:t>
            </a:r>
            <a:r>
              <a:rPr lang="en-US" dirty="0" smtClean="0"/>
              <a:t> </a:t>
            </a:r>
            <a:r>
              <a:rPr lang="ru-RU" dirty="0" smtClean="0"/>
              <a:t>[Т].)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 Хотя алгоритмы </a:t>
            </a:r>
            <a:r>
              <a:rPr lang="en-US" b="1" cap="small" dirty="0" err="1" smtClean="0"/>
              <a:t>Tree_Insert</a:t>
            </a:r>
            <a:r>
              <a:rPr lang="en-US" b="1" cap="small" dirty="0" smtClean="0"/>
              <a:t> </a:t>
            </a:r>
            <a:r>
              <a:rPr lang="ru-RU" dirty="0" smtClean="0"/>
              <a:t>и </a:t>
            </a:r>
            <a:r>
              <a:rPr lang="en-US" b="1" cap="small" dirty="0" err="1" smtClean="0"/>
              <a:t>Tree_Delete</a:t>
            </a:r>
            <a:r>
              <a:rPr lang="en-US" b="1" cap="small" dirty="0" smtClean="0"/>
              <a:t> </a:t>
            </a:r>
            <a:r>
              <a:rPr lang="ru-RU" dirty="0" smtClean="0"/>
              <a:t>и характеризуются временем работы </a:t>
            </a:r>
            <a:r>
              <a:rPr lang="ru-RU" b="1" i="1" dirty="0" smtClean="0"/>
              <a:t>О</a:t>
            </a:r>
            <a:r>
              <a:rPr lang="ru-RU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lg</a:t>
            </a:r>
            <a:r>
              <a:rPr lang="en-US" dirty="0" smtClean="0"/>
              <a:t> n), </a:t>
            </a:r>
            <a:r>
              <a:rPr lang="ru-RU" dirty="0" smtClean="0"/>
              <a:t>если использовать их для вставки и удаления из </a:t>
            </a:r>
            <a:r>
              <a:rPr lang="ru-RU" dirty="0" err="1" smtClean="0"/>
              <a:t>красно­черного</a:t>
            </a:r>
            <a:r>
              <a:rPr lang="ru-RU" dirty="0" smtClean="0"/>
              <a:t> дерева, непосредственно использовать их для выполнения операций </a:t>
            </a:r>
            <a:r>
              <a:rPr lang="en-US" b="1" cap="small" dirty="0" smtClean="0"/>
              <a:t>Insert </a:t>
            </a:r>
            <a:r>
              <a:rPr lang="ru-RU" dirty="0" smtClean="0"/>
              <a:t>и </a:t>
            </a:r>
            <a:r>
              <a:rPr lang="en-US" b="1" cap="small" dirty="0" smtClean="0"/>
              <a:t>Delete </a:t>
            </a:r>
            <a:r>
              <a:rPr lang="ru-RU" dirty="0" smtClean="0"/>
              <a:t>нельзя, поскольку они не гарантируют сохранение красно-черных свойств после внесения изменений в дерево.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Повороты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Операции над деревом поиска </a:t>
            </a:r>
            <a:r>
              <a:rPr lang="en-US" b="1" dirty="0" err="1" smtClean="0"/>
              <a:t>Tree_Insert</a:t>
            </a:r>
            <a:r>
              <a:rPr lang="en-US" b="1" dirty="0" smtClean="0"/>
              <a:t> и </a:t>
            </a:r>
            <a:r>
              <a:rPr lang="en-US" b="1" dirty="0" err="1" smtClean="0"/>
              <a:t>Tree_Delete</a:t>
            </a:r>
            <a:r>
              <a:rPr lang="en-US" b="1" dirty="0" smtClean="0"/>
              <a:t>, </a:t>
            </a:r>
            <a:r>
              <a:rPr lang="ru-RU" dirty="0" smtClean="0"/>
              <a:t>будучи применены к красно-черному дереву с </a:t>
            </a:r>
            <a:r>
              <a:rPr lang="en-US" dirty="0" smtClean="0"/>
              <a:t>n</a:t>
            </a:r>
            <a:r>
              <a:rPr lang="en-US" b="1" dirty="0" smtClean="0"/>
              <a:t> </a:t>
            </a:r>
            <a:r>
              <a:rPr lang="ru-RU" dirty="0" smtClean="0"/>
              <a:t>ключами, выполняются за время О (</a:t>
            </a:r>
            <a:r>
              <a:rPr lang="en-US" dirty="0" err="1" smtClean="0"/>
              <a:t>lg</a:t>
            </a:r>
            <a:r>
              <a:rPr lang="en-US" dirty="0" smtClean="0"/>
              <a:t> n</a:t>
            </a:r>
            <a:r>
              <a:rPr lang="ru-RU" dirty="0" smtClean="0"/>
              <a:t>). Поскольку они изменяют дерево, в результате их работы могут нарушаться красно-черные свойства.</a:t>
            </a:r>
          </a:p>
          <a:p>
            <a:r>
              <a:rPr lang="ru-RU" dirty="0" smtClean="0"/>
              <a:t> Для восстановления этих свойств мы должны изменить цвета некоторых узлов дерева, а также структуру его указателей.</a:t>
            </a:r>
          </a:p>
          <a:p>
            <a:r>
              <a:rPr lang="ru-RU" dirty="0" smtClean="0"/>
              <a:t>Изменения в структуре указателей будут выполняться при помощи </a:t>
            </a:r>
            <a:r>
              <a:rPr lang="ru-RU" b="1" i="1" dirty="0" smtClean="0"/>
              <a:t>поворотов </a:t>
            </a:r>
            <a:r>
              <a:rPr lang="ru-RU" dirty="0" smtClean="0"/>
              <a:t>(</a:t>
            </a:r>
            <a:r>
              <a:rPr lang="en-US" dirty="0" smtClean="0"/>
              <a:t>rotations</a:t>
            </a:r>
            <a:r>
              <a:rPr lang="ru-RU" dirty="0" smtClean="0"/>
              <a:t>), которые представляют собой локальные операции в дереве поиска, сохраняющие свойство бинарного дерева поиска.</a:t>
            </a:r>
          </a:p>
          <a:p>
            <a:r>
              <a:rPr lang="ru-RU" dirty="0" smtClean="0"/>
              <a:t> Рассмотрим два типа поворотов — левый и правый. При выполнении левого поворота в узле </a:t>
            </a:r>
            <a:r>
              <a:rPr lang="en-US" i="1" dirty="0" smtClean="0"/>
              <a:t>х</a:t>
            </a:r>
            <a:r>
              <a:rPr lang="en-US" b="1" dirty="0" smtClean="0"/>
              <a:t> </a:t>
            </a:r>
            <a:r>
              <a:rPr lang="ru-RU" dirty="0" smtClean="0"/>
              <a:t>предполагается, что его правый дочерний узел </a:t>
            </a:r>
            <a:r>
              <a:rPr lang="en-US" i="1" dirty="0" smtClean="0"/>
              <a:t>у</a:t>
            </a:r>
            <a:r>
              <a:rPr lang="en-US" b="1" dirty="0" smtClean="0"/>
              <a:t> </a:t>
            </a:r>
            <a:r>
              <a:rPr lang="ru-RU" dirty="0" smtClean="0"/>
              <a:t>не является листом </a:t>
            </a:r>
            <a:r>
              <a:rPr lang="en-US" i="1" dirty="0" smtClean="0"/>
              <a:t>nil</a:t>
            </a:r>
            <a:r>
              <a:rPr lang="en-US" b="1" dirty="0" smtClean="0"/>
              <a:t> </a:t>
            </a:r>
            <a:r>
              <a:rPr lang="ru-RU" dirty="0" smtClean="0"/>
              <a:t>[Т].</a:t>
            </a:r>
            <a:endParaRPr lang="en-US" dirty="0" smtClean="0"/>
          </a:p>
          <a:p>
            <a:r>
              <a:rPr lang="ru-RU" dirty="0" smtClean="0"/>
              <a:t> Левый поворот выполняется “вокруг” связи между </a:t>
            </a:r>
            <a:r>
              <a:rPr lang="en-US" i="1" dirty="0" smtClean="0"/>
              <a:t>х</a:t>
            </a:r>
            <a:r>
              <a:rPr lang="en-US" b="1" dirty="0" smtClean="0"/>
              <a:t> </a:t>
            </a:r>
            <a:r>
              <a:rPr lang="ru-RU" dirty="0" smtClean="0"/>
              <a:t>и </a:t>
            </a:r>
            <a:r>
              <a:rPr lang="en-US" i="1" dirty="0" smtClean="0"/>
              <a:t>у,</a:t>
            </a:r>
            <a:r>
              <a:rPr lang="en-US" b="1" dirty="0" smtClean="0"/>
              <a:t> </a:t>
            </a:r>
            <a:r>
              <a:rPr lang="ru-RU" dirty="0" smtClean="0"/>
              <a:t>делая </a:t>
            </a:r>
            <a:r>
              <a:rPr lang="en-US" i="1" dirty="0" smtClean="0"/>
              <a:t>у</a:t>
            </a:r>
            <a:r>
              <a:rPr lang="en-US" b="1" dirty="0" smtClean="0"/>
              <a:t> </a:t>
            </a:r>
            <a:r>
              <a:rPr lang="ru-RU" dirty="0" smtClean="0"/>
              <a:t>новым корнем поддерева, левым дочерним узлом которого становится </a:t>
            </a:r>
            <a:r>
              <a:rPr lang="en-US" b="1" dirty="0" smtClean="0"/>
              <a:t>x, </a:t>
            </a:r>
            <a:r>
              <a:rPr lang="ru-RU" dirty="0" smtClean="0"/>
              <a:t>а бывший левый потомок узла </a:t>
            </a:r>
            <a:r>
              <a:rPr lang="en-US" b="1" i="1" dirty="0" smtClean="0"/>
              <a:t>у</a:t>
            </a:r>
            <a:r>
              <a:rPr lang="en-US" i="1" dirty="0" smtClean="0"/>
              <a:t> </a:t>
            </a:r>
            <a:r>
              <a:rPr lang="ru-RU" i="1" dirty="0" smtClean="0"/>
              <a:t>—</a:t>
            </a:r>
            <a:r>
              <a:rPr lang="ru-RU" dirty="0" smtClean="0"/>
              <a:t> правым потомком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псевдокоде процедуры </a:t>
            </a:r>
            <a:r>
              <a:rPr lang="en-US" b="1" dirty="0" smtClean="0"/>
              <a:t>LEFT_ROTATE </a:t>
            </a:r>
            <a:r>
              <a:rPr lang="ru-RU" dirty="0" smtClean="0"/>
              <a:t>предполагается, что </a:t>
            </a:r>
            <a:r>
              <a:rPr lang="en-US" i="1" dirty="0" smtClean="0"/>
              <a:t>right</a:t>
            </a:r>
            <a:r>
              <a:rPr lang="en-US" b="1" dirty="0" smtClean="0"/>
              <a:t> </a:t>
            </a:r>
            <a:r>
              <a:rPr lang="ru-RU" dirty="0" smtClean="0"/>
              <a:t>[</a:t>
            </a:r>
            <a:r>
              <a:rPr lang="en-US" dirty="0" smtClean="0"/>
              <a:t>x</a:t>
            </a:r>
            <a:r>
              <a:rPr lang="ru-RU" dirty="0" smtClean="0"/>
              <a:t>] </a:t>
            </a:r>
            <a:r>
              <a:rPr lang="en-US" i="1" dirty="0" smtClean="0"/>
              <a:t>≠ nil</a:t>
            </a:r>
            <a:r>
              <a:rPr lang="en-US" b="1" dirty="0" smtClean="0"/>
              <a:t> </a:t>
            </a:r>
            <a:r>
              <a:rPr lang="ru-RU" dirty="0" smtClean="0"/>
              <a:t>[</a:t>
            </a:r>
            <a:r>
              <a:rPr lang="en-US" dirty="0" smtClean="0"/>
              <a:t>T</a:t>
            </a:r>
            <a:r>
              <a:rPr lang="ru-RU" dirty="0" smtClean="0"/>
              <a:t>], а родитель корневого узла — </a:t>
            </a:r>
            <a:r>
              <a:rPr lang="en-US" i="1" dirty="0" smtClean="0"/>
              <a:t>nil</a:t>
            </a:r>
            <a:r>
              <a:rPr lang="en-US" b="1" dirty="0" smtClean="0"/>
              <a:t> </a:t>
            </a:r>
            <a:r>
              <a:rPr lang="ru-RU" dirty="0" smtClean="0"/>
              <a:t>[Т].</a:t>
            </a:r>
            <a:endParaRPr lang="en-US" dirty="0" smtClean="0"/>
          </a:p>
          <a:p>
            <a:r>
              <a:rPr lang="ru-RU" dirty="0" smtClean="0"/>
              <a:t>Код процедуры </a:t>
            </a:r>
            <a:r>
              <a:rPr lang="en-US" b="1" dirty="0" err="1" smtClean="0"/>
              <a:t>RlGHT_ROTATE</a:t>
            </a:r>
            <a:r>
              <a:rPr lang="en-US" b="1" dirty="0" smtClean="0"/>
              <a:t> </a:t>
            </a:r>
            <a:r>
              <a:rPr lang="ru-RU" dirty="0" smtClean="0"/>
              <a:t>симметричен коду </a:t>
            </a:r>
            <a:r>
              <a:rPr lang="en-US" b="1" dirty="0" smtClean="0"/>
              <a:t>LEFT_ROTATE.</a:t>
            </a:r>
          </a:p>
          <a:p>
            <a:r>
              <a:rPr lang="en-US" b="1" dirty="0" smtClean="0"/>
              <a:t> </a:t>
            </a:r>
            <a:r>
              <a:rPr lang="ru-RU" dirty="0" smtClean="0"/>
              <a:t>Обе эти процедуры выполняются за время О(1). При повороте изменяются только указатели, все остальные поля сохраняют свое значение.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20495" t="43273" r="19543" b="21413"/>
          <a:stretch>
            <a:fillRect/>
          </a:stretch>
        </p:blipFill>
        <p:spPr bwMode="auto">
          <a:xfrm>
            <a:off x="1285852" y="0"/>
            <a:ext cx="6429348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5507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err="1" smtClean="0"/>
              <a:t>Left_Rotate</a:t>
            </a:r>
            <a:r>
              <a:rPr lang="en-US" b="1" dirty="0" smtClean="0"/>
              <a:t>(T, </a:t>
            </a:r>
            <a:r>
              <a:rPr lang="en-US" b="1" i="1" dirty="0" smtClean="0"/>
              <a:t>х</a:t>
            </a:r>
            <a:r>
              <a:rPr lang="ru-RU" b="1" dirty="0" smtClean="0"/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у </a:t>
            </a:r>
            <a:r>
              <a:rPr lang="ru-RU" dirty="0" smtClean="0"/>
              <a:t>← </a:t>
            </a:r>
            <a:r>
              <a:rPr lang="en-US" dirty="0" smtClean="0"/>
              <a:t>right[x]	</a:t>
            </a:r>
            <a:r>
              <a:rPr lang="ru-RU" dirty="0" smtClean="0"/>
              <a:t> 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//</a:t>
            </a:r>
            <a:r>
              <a:rPr lang="ru-RU" dirty="0" smtClean="0">
                <a:solidFill>
                  <a:srgbClr val="0070C0"/>
                </a:solidFill>
              </a:rPr>
              <a:t>Устанавливаем </a:t>
            </a:r>
            <a:r>
              <a:rPr lang="en-US" dirty="0" smtClean="0">
                <a:solidFill>
                  <a:srgbClr val="0070C0"/>
                </a:solidFill>
              </a:rPr>
              <a:t>у.</a:t>
            </a:r>
            <a:endParaRPr lang="ru-RU" dirty="0" smtClean="0">
              <a:solidFill>
                <a:srgbClr val="0070C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right[x] </a:t>
            </a:r>
            <a:r>
              <a:rPr lang="ru-RU" dirty="0" smtClean="0"/>
              <a:t>←</a:t>
            </a:r>
            <a:r>
              <a:rPr lang="en-US" dirty="0" smtClean="0"/>
              <a:t> left [у]	</a:t>
            </a:r>
            <a:r>
              <a:rPr lang="en-US" dirty="0" smtClean="0">
                <a:solidFill>
                  <a:srgbClr val="0070C0"/>
                </a:solidFill>
              </a:rPr>
              <a:t>// </a:t>
            </a:r>
            <a:r>
              <a:rPr lang="ru-RU" dirty="0" smtClean="0">
                <a:solidFill>
                  <a:srgbClr val="0070C0"/>
                </a:solidFill>
              </a:rPr>
              <a:t>Левое поддерево </a:t>
            </a:r>
            <a:r>
              <a:rPr lang="en-US" dirty="0" smtClean="0">
                <a:solidFill>
                  <a:srgbClr val="0070C0"/>
                </a:solidFill>
              </a:rPr>
              <a:t>у //</a:t>
            </a:r>
            <a:r>
              <a:rPr lang="ru-RU" dirty="0" smtClean="0">
                <a:solidFill>
                  <a:srgbClr val="0070C0"/>
                </a:solidFill>
              </a:rPr>
              <a:t>становится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правым поддеревом </a:t>
            </a:r>
            <a:r>
              <a:rPr lang="ru-RU" dirty="0" err="1" smtClean="0">
                <a:solidFill>
                  <a:srgbClr val="0070C0"/>
                </a:solidFill>
              </a:rPr>
              <a:t>х</a:t>
            </a:r>
            <a:endParaRPr lang="ru-RU" dirty="0" smtClean="0">
              <a:solidFill>
                <a:srgbClr val="0070C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if</a:t>
            </a:r>
            <a:r>
              <a:rPr lang="en-US" dirty="0" smtClean="0"/>
              <a:t> left[y] </a:t>
            </a:r>
            <a:r>
              <a:rPr lang="ru-RU" dirty="0" smtClean="0"/>
              <a:t>≠ </a:t>
            </a:r>
            <a:r>
              <a:rPr lang="en-US" dirty="0" smtClean="0"/>
              <a:t>nil[T]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    then  </a:t>
            </a:r>
            <a:r>
              <a:rPr lang="en-US" dirty="0" smtClean="0"/>
              <a:t>p[left[y]] </a:t>
            </a:r>
            <a:r>
              <a:rPr lang="ru-RU" dirty="0" smtClean="0"/>
              <a:t>←</a:t>
            </a:r>
            <a:r>
              <a:rPr lang="en-US" dirty="0" smtClean="0"/>
              <a:t> x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p</a:t>
            </a:r>
            <a:r>
              <a:rPr lang="ru-RU" dirty="0" smtClean="0"/>
              <a:t>[</a:t>
            </a:r>
            <a:r>
              <a:rPr lang="en-US" dirty="0" smtClean="0"/>
              <a:t>y</a:t>
            </a:r>
            <a:r>
              <a:rPr lang="ru-RU" dirty="0" smtClean="0"/>
              <a:t>] ← </a:t>
            </a:r>
            <a:r>
              <a:rPr lang="en-US" dirty="0" smtClean="0"/>
              <a:t>p</a:t>
            </a:r>
            <a:r>
              <a:rPr lang="ru-RU" dirty="0" smtClean="0"/>
              <a:t>[</a:t>
            </a:r>
            <a:r>
              <a:rPr lang="en-US" dirty="0" smtClean="0"/>
              <a:t>x</a:t>
            </a:r>
            <a:r>
              <a:rPr lang="ru-RU" dirty="0" smtClean="0"/>
              <a:t>]	</a:t>
            </a:r>
            <a:r>
              <a:rPr lang="en-US" dirty="0" smtClean="0">
                <a:solidFill>
                  <a:srgbClr val="0070C0"/>
                </a:solidFill>
              </a:rPr>
              <a:t>//</a:t>
            </a:r>
            <a:r>
              <a:rPr lang="ru-RU" dirty="0" smtClean="0">
                <a:solidFill>
                  <a:srgbClr val="0070C0"/>
                </a:solidFill>
              </a:rPr>
              <a:t> Перенос родителя </a:t>
            </a:r>
            <a:r>
              <a:rPr lang="en-US" dirty="0" smtClean="0">
                <a:solidFill>
                  <a:srgbClr val="0070C0"/>
                </a:solidFill>
              </a:rPr>
              <a:t>x </a:t>
            </a:r>
            <a:r>
              <a:rPr lang="ru-RU" dirty="0" smtClean="0">
                <a:solidFill>
                  <a:srgbClr val="0070C0"/>
                </a:solidFill>
              </a:rPr>
              <a:t>в у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if</a:t>
            </a:r>
            <a:r>
              <a:rPr lang="en-US" dirty="0" smtClean="0"/>
              <a:t> p[x] = nil[T]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then root[T] </a:t>
            </a:r>
            <a:r>
              <a:rPr lang="ru-RU" dirty="0" smtClean="0"/>
              <a:t>←</a:t>
            </a:r>
            <a:r>
              <a:rPr lang="en-US" dirty="0" smtClean="0"/>
              <a:t> у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else </a:t>
            </a:r>
            <a:r>
              <a:rPr lang="en-US" b="1" dirty="0" smtClean="0"/>
              <a:t>if</a:t>
            </a:r>
            <a:r>
              <a:rPr lang="en-US" dirty="0" smtClean="0"/>
              <a:t> x = left[p[x]]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       </a:t>
            </a:r>
            <a:r>
              <a:rPr lang="en-US" b="1" dirty="0" smtClean="0"/>
              <a:t>then</a:t>
            </a:r>
            <a:r>
              <a:rPr lang="en-US" dirty="0" smtClean="0"/>
              <a:t> left[p[z]] </a:t>
            </a:r>
            <a:r>
              <a:rPr lang="ru-RU" dirty="0" smtClean="0"/>
              <a:t>←</a:t>
            </a:r>
            <a:r>
              <a:rPr lang="en-US" dirty="0" smtClean="0"/>
              <a:t> у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       </a:t>
            </a:r>
            <a:r>
              <a:rPr lang="en-US" b="1" dirty="0" smtClean="0"/>
              <a:t>else</a:t>
            </a:r>
            <a:r>
              <a:rPr lang="en-US" dirty="0" smtClean="0"/>
              <a:t> right[p[x]] </a:t>
            </a:r>
            <a:r>
              <a:rPr lang="ru-RU" dirty="0" smtClean="0"/>
              <a:t>←</a:t>
            </a:r>
            <a:r>
              <a:rPr lang="en-US" dirty="0" smtClean="0"/>
              <a:t> у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left[y</a:t>
            </a:r>
            <a:r>
              <a:rPr lang="ru-RU" dirty="0" smtClean="0"/>
              <a:t>] ← </a:t>
            </a:r>
            <a:r>
              <a:rPr lang="en-US" dirty="0" smtClean="0"/>
              <a:t>x</a:t>
            </a:r>
            <a:r>
              <a:rPr lang="en-US" b="1" dirty="0" smtClean="0"/>
              <a:t>	</a:t>
            </a:r>
            <a:r>
              <a:rPr lang="en-US" dirty="0" smtClean="0">
                <a:solidFill>
                  <a:srgbClr val="0070C0"/>
                </a:solidFill>
              </a:rPr>
              <a:t>//x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— левый дочерний </a:t>
            </a:r>
            <a:r>
              <a:rPr lang="en-US" dirty="0" smtClean="0">
                <a:solidFill>
                  <a:srgbClr val="0070C0"/>
                </a:solidFill>
              </a:rPr>
              <a:t>у</a:t>
            </a:r>
            <a:endParaRPr lang="ru-RU" dirty="0" smtClean="0">
              <a:solidFill>
                <a:srgbClr val="0070C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p[x]</a:t>
            </a:r>
            <a:r>
              <a:rPr lang="en-US" b="1" dirty="0" smtClean="0"/>
              <a:t> </a:t>
            </a:r>
            <a:r>
              <a:rPr lang="ru-RU" dirty="0" smtClean="0"/>
              <a:t>←</a:t>
            </a:r>
            <a:r>
              <a:rPr lang="en-US" b="1" dirty="0" smtClean="0"/>
              <a:t> </a:t>
            </a:r>
            <a:r>
              <a:rPr lang="ru-RU" dirty="0" smtClean="0"/>
              <a:t>у</a:t>
            </a:r>
          </a:p>
          <a:p>
            <a:pPr lvl="0">
              <a:buNone/>
            </a:pPr>
            <a:endParaRPr lang="ru-RU" i="1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Пример выполнения процедуры </a:t>
            </a:r>
            <a:r>
              <a:rPr lang="en-US" sz="3600" b="1" cap="small" dirty="0" err="1" smtClean="0"/>
              <a:t>Left_Rotate</a:t>
            </a:r>
            <a:r>
              <a:rPr lang="en-US" sz="3600" b="1" cap="small" dirty="0" smtClean="0"/>
              <a:t>.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19</a:t>
            </a:fld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15649" t="25725" r="7470" b="9960"/>
          <a:stretch>
            <a:fillRect/>
          </a:stretch>
        </p:blipFill>
        <p:spPr bwMode="auto">
          <a:xfrm>
            <a:off x="611038" y="1357298"/>
            <a:ext cx="7954862" cy="5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Бинарное дерево поиска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/>
          </a:bodyPr>
          <a:lstStyle/>
          <a:p>
            <a:r>
              <a:rPr lang="ru-RU" dirty="0" smtClean="0"/>
              <a:t>Ключи в бинарном дереве поиска хранятся таким образом, чтобы в любой момент удовлетворять следующему </a:t>
            </a:r>
            <a:r>
              <a:rPr lang="ru-RU" b="1" i="1" dirty="0" smtClean="0"/>
              <a:t>свойству бинарного дерева поиска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Если </a:t>
            </a:r>
            <a:r>
              <a:rPr lang="ru-RU" i="1" dirty="0" err="1" smtClean="0"/>
              <a:t>х</a:t>
            </a:r>
            <a:r>
              <a:rPr lang="ru-RU" i="1" dirty="0" smtClean="0"/>
              <a:t> —</a:t>
            </a:r>
            <a:r>
              <a:rPr lang="ru-RU" dirty="0" smtClean="0"/>
              <a:t> узел бинарного дерева поиска, а узел </a:t>
            </a:r>
            <a:r>
              <a:rPr lang="ru-RU" i="1" dirty="0" smtClean="0"/>
              <a:t>у</a:t>
            </a:r>
            <a:r>
              <a:rPr lang="ru-RU" dirty="0" smtClean="0"/>
              <a:t> находится в левом поддереве </a:t>
            </a:r>
            <a:r>
              <a:rPr lang="ru-RU" i="1" dirty="0" err="1" smtClean="0"/>
              <a:t>х</a:t>
            </a:r>
            <a:r>
              <a:rPr lang="ru-RU" dirty="0" smtClean="0"/>
              <a:t>, то </a:t>
            </a:r>
            <a:r>
              <a:rPr lang="en-US" i="1" dirty="0" smtClean="0"/>
              <a:t>key</a:t>
            </a:r>
            <a:r>
              <a:rPr lang="en-US" dirty="0" smtClean="0"/>
              <a:t> </a:t>
            </a:r>
            <a:r>
              <a:rPr lang="ru-RU" dirty="0" smtClean="0"/>
              <a:t>[у] ≤ </a:t>
            </a:r>
            <a:r>
              <a:rPr lang="en-US" i="1" dirty="0" smtClean="0"/>
              <a:t>key </a:t>
            </a:r>
            <a:r>
              <a:rPr lang="ru-RU" i="1" dirty="0" smtClean="0"/>
              <a:t>[</a:t>
            </a:r>
            <a:r>
              <a:rPr lang="ru-RU" i="1" dirty="0" err="1" smtClean="0"/>
              <a:t>х</a:t>
            </a:r>
            <a:r>
              <a:rPr lang="ru-RU" i="1" dirty="0" smtClean="0"/>
              <a:t>].</a:t>
            </a:r>
            <a:endParaRPr lang="en-US" i="1" dirty="0" smtClean="0"/>
          </a:p>
          <a:p>
            <a:r>
              <a:rPr lang="ru-RU" dirty="0" smtClean="0"/>
              <a:t> Если узел </a:t>
            </a:r>
            <a:r>
              <a:rPr lang="ru-RU" i="1" dirty="0" smtClean="0"/>
              <a:t>у</a:t>
            </a:r>
            <a:r>
              <a:rPr lang="ru-RU" dirty="0" smtClean="0"/>
              <a:t> находится в правом поддереве </a:t>
            </a:r>
            <a:r>
              <a:rPr lang="ru-RU" i="1" dirty="0" err="1" smtClean="0"/>
              <a:t>х</a:t>
            </a:r>
            <a:r>
              <a:rPr lang="en-US" i="1" baseline="-25000" dirty="0" smtClean="0"/>
              <a:t>,</a:t>
            </a:r>
            <a:r>
              <a:rPr lang="ru-RU" dirty="0" smtClean="0"/>
              <a:t> то </a:t>
            </a:r>
            <a:r>
              <a:rPr lang="en-US" i="1" dirty="0" smtClean="0"/>
              <a:t>key </a:t>
            </a:r>
            <a:r>
              <a:rPr lang="ru-RU" i="1" dirty="0" smtClean="0"/>
              <a:t>[</a:t>
            </a:r>
            <a:r>
              <a:rPr lang="ru-RU" i="1" dirty="0" err="1" smtClean="0"/>
              <a:t>х</a:t>
            </a:r>
            <a:r>
              <a:rPr lang="ru-RU" i="1" dirty="0" smtClean="0"/>
              <a:t>]</a:t>
            </a:r>
            <a:r>
              <a:rPr lang="ru-RU" dirty="0" smtClean="0"/>
              <a:t> ≤ </a:t>
            </a:r>
            <a:r>
              <a:rPr lang="en-US" i="1" dirty="0" smtClean="0"/>
              <a:t>key </a:t>
            </a:r>
            <a:r>
              <a:rPr lang="ru-RU" i="1" dirty="0" smtClean="0"/>
              <a:t>[у].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Вставка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Вставка узла в красно-черное дерево с </a:t>
            </a:r>
            <a:r>
              <a:rPr lang="en-US" b="1" i="1" dirty="0" smtClean="0"/>
              <a:t>n</a:t>
            </a:r>
            <a:r>
              <a:rPr lang="ru-RU" dirty="0" smtClean="0"/>
              <a:t> узлами может быть выполнена за время </a:t>
            </a:r>
            <a:r>
              <a:rPr lang="ru-RU" b="1" i="1" dirty="0" smtClean="0"/>
              <a:t>О</a:t>
            </a:r>
            <a:r>
              <a:rPr lang="ru-RU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lg</a:t>
            </a:r>
            <a:r>
              <a:rPr lang="en-US" dirty="0" smtClean="0"/>
              <a:t> n). </a:t>
            </a:r>
            <a:r>
              <a:rPr lang="ru-RU" dirty="0" smtClean="0"/>
              <a:t>Для вставки узла </a:t>
            </a:r>
            <a:r>
              <a:rPr lang="en-US" dirty="0" smtClean="0"/>
              <a:t>z</a:t>
            </a:r>
            <a:r>
              <a:rPr lang="ru-RU" dirty="0" smtClean="0"/>
              <a:t>: в дерево </a:t>
            </a:r>
            <a:r>
              <a:rPr lang="ru-RU" b="1" i="1" dirty="0" smtClean="0"/>
              <a:t>Т</a:t>
            </a:r>
            <a:r>
              <a:rPr lang="ru-RU" dirty="0" smtClean="0"/>
              <a:t> используем немного модифицированную версию процедуры </a:t>
            </a:r>
            <a:r>
              <a:rPr lang="en-US" b="1" dirty="0" err="1" smtClean="0"/>
              <a:t>Tree_Insert</a:t>
            </a:r>
            <a:r>
              <a:rPr lang="ru-RU" dirty="0" smtClean="0"/>
              <a:t>, которая вставляет узел в дерево, как если бы это было обычное бинарное дерево поиска, а затем окрашивает его в красный цвет. </a:t>
            </a:r>
            <a:endParaRPr lang="en-US" dirty="0" smtClean="0"/>
          </a:p>
          <a:p>
            <a:r>
              <a:rPr lang="ru-RU" dirty="0" smtClean="0"/>
              <a:t>Для того чтобы вставка сохраняла красно-черные свойства дерева, после нее вызывается вспомогательная процедура </a:t>
            </a:r>
            <a:r>
              <a:rPr lang="en-US" b="1" dirty="0" err="1" smtClean="0"/>
              <a:t>RB_Insert_Fixup</a:t>
            </a:r>
            <a:r>
              <a:rPr lang="en-US" b="1" dirty="0" smtClean="0"/>
              <a:t>, </a:t>
            </a:r>
            <a:r>
              <a:rPr lang="ru-RU" dirty="0" smtClean="0"/>
              <a:t>которая перекрашивает узлы и выполняет повороты. Вызов </a:t>
            </a:r>
            <a:r>
              <a:rPr lang="en-US" b="1" dirty="0" err="1" smtClean="0"/>
              <a:t>RB_Insert</a:t>
            </a:r>
            <a:r>
              <a:rPr lang="en-US" b="1" dirty="0" smtClean="0"/>
              <a:t>(</a:t>
            </a:r>
            <a:r>
              <a:rPr lang="en-US" dirty="0" smtClean="0"/>
              <a:t>T</a:t>
            </a:r>
            <a:r>
              <a:rPr lang="en-US" b="1" dirty="0" smtClean="0"/>
              <a:t>, </a:t>
            </a:r>
            <a:r>
              <a:rPr lang="en-US" i="1" cap="small" dirty="0" smtClean="0"/>
              <a:t>z)</a:t>
            </a:r>
            <a:r>
              <a:rPr lang="en-US" b="1" dirty="0" smtClean="0"/>
              <a:t> </a:t>
            </a:r>
            <a:r>
              <a:rPr lang="ru-RU" dirty="0" smtClean="0"/>
              <a:t>вставляет в красно-черное дерево </a:t>
            </a:r>
            <a:r>
              <a:rPr lang="ru-RU" b="1" i="1" dirty="0" smtClean="0"/>
              <a:t>Т</a:t>
            </a:r>
            <a:r>
              <a:rPr lang="ru-RU" dirty="0" smtClean="0"/>
              <a:t> узел </a:t>
            </a:r>
            <a:r>
              <a:rPr lang="en-US" dirty="0" smtClean="0"/>
              <a:t>z</a:t>
            </a:r>
            <a:r>
              <a:rPr lang="ru-RU" dirty="0" smtClean="0"/>
              <a:t>: с заполненным полем </a:t>
            </a:r>
            <a:r>
              <a:rPr lang="en-US" b="1" i="1" dirty="0" smtClean="0"/>
              <a:t>key</a:t>
            </a:r>
            <a:r>
              <a:rPr lang="ru-RU" dirty="0" smtClean="0"/>
              <a:t>: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572560" cy="664371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err="1" smtClean="0"/>
              <a:t>RB_Insert</a:t>
            </a:r>
            <a:r>
              <a:rPr lang="en-US" b="1" dirty="0" smtClean="0"/>
              <a:t>(T, </a:t>
            </a:r>
            <a:r>
              <a:rPr lang="en-US" b="1" i="1" cap="small" dirty="0" smtClean="0"/>
              <a:t>z)</a:t>
            </a:r>
            <a:endParaRPr lang="ru-RU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у ← </a:t>
            </a:r>
            <a:r>
              <a:rPr lang="en-US" dirty="0" smtClean="0"/>
              <a:t>nil[T]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err="1" smtClean="0"/>
              <a:t>х</a:t>
            </a:r>
            <a:r>
              <a:rPr lang="ru-RU" dirty="0" smtClean="0"/>
              <a:t> ← </a:t>
            </a:r>
            <a:r>
              <a:rPr lang="en-US" dirty="0" smtClean="0"/>
              <a:t>root[T]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while</a:t>
            </a:r>
            <a:r>
              <a:rPr lang="en-US" dirty="0" smtClean="0"/>
              <a:t> x </a:t>
            </a:r>
            <a:r>
              <a:rPr lang="ru-RU" dirty="0" smtClean="0"/>
              <a:t>≠ </a:t>
            </a:r>
            <a:r>
              <a:rPr lang="en-US" dirty="0" smtClean="0"/>
              <a:t>nil[T]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    </a:t>
            </a:r>
            <a:r>
              <a:rPr lang="en-US" b="1" dirty="0" smtClean="0"/>
              <a:t>do</a:t>
            </a:r>
            <a:r>
              <a:rPr lang="en-US" dirty="0" smtClean="0"/>
              <a:t> </a:t>
            </a:r>
            <a:r>
              <a:rPr lang="ru-RU" dirty="0" smtClean="0"/>
              <a:t>у ←</a:t>
            </a:r>
            <a:r>
              <a:rPr lang="en-US" dirty="0" smtClean="0"/>
              <a:t> x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         </a:t>
            </a:r>
            <a:r>
              <a:rPr lang="en-US" b="1" dirty="0" smtClean="0"/>
              <a:t>if</a:t>
            </a:r>
            <a:r>
              <a:rPr lang="en-US" dirty="0" smtClean="0"/>
              <a:t> key[z] &lt; key[x] </a:t>
            </a:r>
            <a:r>
              <a:rPr lang="en-US" b="1" dirty="0" smtClean="0"/>
              <a:t>then</a:t>
            </a:r>
            <a:r>
              <a:rPr lang="en-US" dirty="0" smtClean="0"/>
              <a:t> x </a:t>
            </a:r>
            <a:r>
              <a:rPr lang="ru-RU" dirty="0" smtClean="0"/>
              <a:t>←</a:t>
            </a:r>
            <a:r>
              <a:rPr lang="en-US" dirty="0" smtClean="0"/>
              <a:t> left[x] </a:t>
            </a:r>
            <a:r>
              <a:rPr lang="en-US" b="1" dirty="0" smtClean="0"/>
              <a:t>else</a:t>
            </a:r>
            <a:r>
              <a:rPr lang="en-US" dirty="0" smtClean="0"/>
              <a:t>	x </a:t>
            </a:r>
            <a:r>
              <a:rPr lang="ru-RU" dirty="0" smtClean="0"/>
              <a:t>←</a:t>
            </a:r>
            <a:r>
              <a:rPr lang="en-US" dirty="0" smtClean="0"/>
              <a:t> right[x]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p[z] </a:t>
            </a:r>
            <a:r>
              <a:rPr lang="ru-RU" dirty="0" smtClean="0"/>
              <a:t>← у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ru-RU" dirty="0" smtClean="0"/>
              <a:t>у </a:t>
            </a:r>
            <a:r>
              <a:rPr lang="en-US" dirty="0" smtClean="0"/>
              <a:t>= nil[T]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    then </a:t>
            </a:r>
            <a:r>
              <a:rPr lang="en-US" dirty="0" smtClean="0"/>
              <a:t>root[T] </a:t>
            </a:r>
            <a:r>
              <a:rPr lang="ru-RU" dirty="0" smtClean="0"/>
              <a:t>←</a:t>
            </a:r>
            <a:r>
              <a:rPr lang="en-US" dirty="0" smtClean="0"/>
              <a:t> z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</a:t>
            </a:r>
            <a:r>
              <a:rPr lang="en-US" b="1" dirty="0" smtClean="0"/>
              <a:t>else</a:t>
            </a:r>
            <a:r>
              <a:rPr lang="en-US" dirty="0" smtClean="0"/>
              <a:t>     </a:t>
            </a:r>
            <a:r>
              <a:rPr lang="en-US" b="1" dirty="0" smtClean="0"/>
              <a:t>if</a:t>
            </a:r>
            <a:r>
              <a:rPr lang="en-US" dirty="0" smtClean="0"/>
              <a:t> key[z] &lt; key[y] </a:t>
            </a:r>
            <a:r>
              <a:rPr lang="en-US" b="1" dirty="0" smtClean="0"/>
              <a:t>then</a:t>
            </a:r>
            <a:r>
              <a:rPr lang="en-US" dirty="0" smtClean="0"/>
              <a:t>	left[y] </a:t>
            </a:r>
            <a:r>
              <a:rPr lang="ru-RU" dirty="0" smtClean="0"/>
              <a:t>←</a:t>
            </a:r>
            <a:r>
              <a:rPr lang="en-US" dirty="0" smtClean="0"/>
              <a:t> z </a:t>
            </a:r>
            <a:r>
              <a:rPr lang="en-US" b="1" dirty="0" smtClean="0"/>
              <a:t>else</a:t>
            </a:r>
            <a:r>
              <a:rPr lang="en-US" dirty="0" smtClean="0"/>
              <a:t> right[y] </a:t>
            </a:r>
            <a:r>
              <a:rPr lang="ru-RU" dirty="0" smtClean="0"/>
              <a:t>←</a:t>
            </a:r>
            <a:r>
              <a:rPr lang="en-US" dirty="0" smtClean="0"/>
              <a:t> z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left[z] </a:t>
            </a:r>
            <a:r>
              <a:rPr lang="ru-RU" dirty="0" smtClean="0"/>
              <a:t>←</a:t>
            </a:r>
            <a:r>
              <a:rPr lang="en-US" dirty="0" smtClean="0"/>
              <a:t> nil[T]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right[z] </a:t>
            </a:r>
            <a:r>
              <a:rPr lang="ru-RU" dirty="0" smtClean="0"/>
              <a:t>←</a:t>
            </a:r>
            <a:r>
              <a:rPr lang="en-US" dirty="0" smtClean="0"/>
              <a:t> nil</a:t>
            </a:r>
            <a:r>
              <a:rPr lang="ru-RU" dirty="0" smtClean="0"/>
              <a:t>[Т]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color [z] </a:t>
            </a:r>
            <a:r>
              <a:rPr lang="ru-RU" dirty="0" smtClean="0"/>
              <a:t>←</a:t>
            </a:r>
            <a:r>
              <a:rPr lang="en-US" dirty="0" smtClean="0"/>
              <a:t> RED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RB_lNSERT_FlXUP</a:t>
            </a:r>
            <a:r>
              <a:rPr lang="en-US" dirty="0" smtClean="0"/>
              <a:t>(T, </a:t>
            </a:r>
            <a:r>
              <a:rPr lang="en-US" cap="small" dirty="0" smtClean="0"/>
              <a:t>z</a:t>
            </a:r>
            <a:r>
              <a:rPr lang="en-US" b="1" cap="small" dirty="0" smtClean="0"/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643998" cy="5768997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Есть четыре отличия процедуры </a:t>
            </a:r>
            <a:r>
              <a:rPr lang="en-US" b="1" dirty="0" err="1" smtClean="0"/>
              <a:t>TREE_lNSERT</a:t>
            </a:r>
            <a:r>
              <a:rPr lang="en-US" b="1" dirty="0" smtClean="0"/>
              <a:t> </a:t>
            </a:r>
            <a:r>
              <a:rPr lang="ru-RU" dirty="0" smtClean="0"/>
              <a:t>от</a:t>
            </a:r>
            <a:r>
              <a:rPr lang="ru-RU" b="1" dirty="0" smtClean="0"/>
              <a:t> </a:t>
            </a:r>
            <a:r>
              <a:rPr lang="ru-RU" dirty="0" smtClean="0"/>
              <a:t>процедуры </a:t>
            </a:r>
            <a:r>
              <a:rPr lang="en-US" b="1" dirty="0" err="1" smtClean="0"/>
              <a:t>RB_lNSERT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 </a:t>
            </a:r>
            <a:r>
              <a:rPr lang="ru-RU" dirty="0" smtClean="0"/>
              <a:t>Во-первых, все </a:t>
            </a:r>
            <a:r>
              <a:rPr lang="en-US" dirty="0" smtClean="0"/>
              <a:t>NIL </a:t>
            </a:r>
            <a:r>
              <a:rPr lang="ru-RU" dirty="0" smtClean="0"/>
              <a:t>в </a:t>
            </a:r>
            <a:r>
              <a:rPr lang="en-US" b="1" dirty="0" err="1" smtClean="0"/>
              <a:t>TREE_lNSERT</a:t>
            </a:r>
            <a:r>
              <a:rPr lang="en-US" b="1" dirty="0" smtClean="0"/>
              <a:t> </a:t>
            </a:r>
            <a:r>
              <a:rPr lang="ru-RU" dirty="0" smtClean="0"/>
              <a:t>заменены на </a:t>
            </a:r>
            <a:r>
              <a:rPr lang="en-US" b="1" i="1" dirty="0" smtClean="0"/>
              <a:t>nil</a:t>
            </a:r>
            <a:r>
              <a:rPr lang="en-US" dirty="0" smtClean="0"/>
              <a:t> </a:t>
            </a:r>
            <a:r>
              <a:rPr lang="en-US" b="1" dirty="0" smtClean="0"/>
              <a:t>[T].</a:t>
            </a:r>
          </a:p>
          <a:p>
            <a:r>
              <a:rPr lang="en-US" b="1" dirty="0" smtClean="0"/>
              <a:t> </a:t>
            </a:r>
            <a:r>
              <a:rPr lang="ru-RU" dirty="0" smtClean="0"/>
              <a:t>Во-вторых, для поддержки корректности структуры дерева в строках </a:t>
            </a:r>
            <a:r>
              <a:rPr lang="en-US" dirty="0" smtClean="0"/>
              <a:t>10-11</a:t>
            </a:r>
            <a:r>
              <a:rPr lang="en-US" b="1" dirty="0" smtClean="0"/>
              <a:t> </a:t>
            </a:r>
            <a:r>
              <a:rPr lang="ru-RU" dirty="0" smtClean="0"/>
              <a:t>процедуры </a:t>
            </a:r>
            <a:r>
              <a:rPr lang="en-US" b="1" dirty="0" err="1" smtClean="0"/>
              <a:t>RB_Insert</a:t>
            </a:r>
            <a:r>
              <a:rPr lang="en-US" b="1" dirty="0" smtClean="0"/>
              <a:t> </a:t>
            </a:r>
            <a:r>
              <a:rPr lang="ru-RU" dirty="0" smtClean="0"/>
              <a:t>выполняется присвоение </a:t>
            </a:r>
            <a:r>
              <a:rPr lang="en-US" b="1" i="1" dirty="0" smtClean="0"/>
              <a:t>nil [</a:t>
            </a:r>
            <a:r>
              <a:rPr lang="ru-RU" b="1" i="1" dirty="0" smtClean="0"/>
              <a:t>Т]</a:t>
            </a:r>
            <a:r>
              <a:rPr lang="ru-RU" dirty="0" smtClean="0"/>
              <a:t> указателям </a:t>
            </a:r>
            <a:r>
              <a:rPr lang="en-US" b="1" i="1" dirty="0" smtClean="0"/>
              <a:t>left</a:t>
            </a:r>
            <a:r>
              <a:rPr lang="ru-RU" b="1" i="1" dirty="0" smtClean="0"/>
              <a:t> [</a:t>
            </a:r>
            <a:r>
              <a:rPr lang="en-US" b="1" i="1" dirty="0" smtClean="0"/>
              <a:t>z</a:t>
            </a:r>
            <a:r>
              <a:rPr lang="ru-RU" b="1" i="1" dirty="0" smtClean="0"/>
              <a:t>]</a:t>
            </a:r>
            <a:r>
              <a:rPr lang="ru-RU" dirty="0" smtClean="0"/>
              <a:t> и </a:t>
            </a:r>
            <a:r>
              <a:rPr lang="en-US" b="1" i="1" dirty="0" smtClean="0"/>
              <a:t>right</a:t>
            </a:r>
            <a:r>
              <a:rPr lang="ru-RU" b="1" i="1" dirty="0" smtClean="0"/>
              <a:t> [</a:t>
            </a:r>
            <a:r>
              <a:rPr lang="en-US" b="1" i="1" dirty="0" smtClean="0"/>
              <a:t>z</a:t>
            </a:r>
            <a:r>
              <a:rPr lang="ru-RU" b="1" i="1" dirty="0" smtClean="0"/>
              <a:t>]</a:t>
            </a:r>
            <a:r>
              <a:rPr lang="en-US" b="1" i="1" dirty="0" smtClean="0"/>
              <a:t>.</a:t>
            </a:r>
          </a:p>
          <a:p>
            <a:r>
              <a:rPr lang="ru-RU" dirty="0" smtClean="0"/>
              <a:t> В третьих, в строке </a:t>
            </a:r>
            <a:r>
              <a:rPr lang="en-US" dirty="0" smtClean="0"/>
              <a:t>12 </a:t>
            </a:r>
            <a:r>
              <a:rPr lang="ru-RU" dirty="0" smtClean="0"/>
              <a:t>мы назначаем узлу </a:t>
            </a:r>
            <a:r>
              <a:rPr lang="en-US" i="1" dirty="0" smtClean="0"/>
              <a:t>z</a:t>
            </a:r>
            <a:r>
              <a:rPr lang="en-US" dirty="0" smtClean="0"/>
              <a:t> </a:t>
            </a:r>
            <a:r>
              <a:rPr lang="ru-RU" dirty="0" smtClean="0"/>
              <a:t>красный цвет.</a:t>
            </a:r>
            <a:endParaRPr lang="en-US" dirty="0" smtClean="0"/>
          </a:p>
          <a:p>
            <a:r>
              <a:rPr lang="ru-RU" dirty="0" smtClean="0"/>
              <a:t> И наконец, поскольку красный цвет </a:t>
            </a:r>
            <a:r>
              <a:rPr lang="en-US" i="1" dirty="0" smtClean="0"/>
              <a:t>z</a:t>
            </a:r>
            <a:r>
              <a:rPr lang="en-US" dirty="0" smtClean="0"/>
              <a:t> </a:t>
            </a:r>
            <a:r>
              <a:rPr lang="ru-RU" dirty="0" smtClean="0"/>
              <a:t>может вызвать нарушение одного из красно-черных свойств, в строке </a:t>
            </a:r>
            <a:r>
              <a:rPr lang="en-US" dirty="0" smtClean="0"/>
              <a:t>13 </a:t>
            </a:r>
            <a:r>
              <a:rPr lang="ru-RU" dirty="0" smtClean="0"/>
              <a:t>вызывается вспомогательная процедура </a:t>
            </a:r>
            <a:r>
              <a:rPr lang="en-US" b="1" dirty="0" err="1" smtClean="0"/>
              <a:t>RB_Insert_Fixup</a:t>
            </a:r>
            <a:r>
              <a:rPr lang="en-US" b="1" dirty="0" smtClean="0"/>
              <a:t>(</a:t>
            </a:r>
            <a:r>
              <a:rPr lang="en-US" dirty="0" smtClean="0"/>
              <a:t>T</a:t>
            </a:r>
            <a:r>
              <a:rPr lang="en-US" b="1" dirty="0" smtClean="0"/>
              <a:t>, </a:t>
            </a:r>
            <a:r>
              <a:rPr lang="en-US" i="1" cap="small" dirty="0" smtClean="0"/>
              <a:t>z),</a:t>
            </a:r>
            <a:r>
              <a:rPr lang="en-US" b="1" dirty="0" smtClean="0"/>
              <a:t> </a:t>
            </a:r>
            <a:r>
              <a:rPr lang="ru-RU" dirty="0" smtClean="0"/>
              <a:t>предназначение которой </a:t>
            </a:r>
            <a:r>
              <a:rPr lang="en-US" b="1" dirty="0" smtClean="0"/>
              <a:t>— </a:t>
            </a:r>
            <a:r>
              <a:rPr lang="ru-RU" dirty="0" smtClean="0"/>
              <a:t>восстановить красно-черные свойства дерева: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500" b="1" dirty="0" err="1" smtClean="0"/>
              <a:t>RB_lNSERT_FlXUP</a:t>
            </a:r>
            <a:r>
              <a:rPr lang="en-US" sz="3500" b="1" dirty="0" smtClean="0"/>
              <a:t>(T, </a:t>
            </a:r>
            <a:r>
              <a:rPr lang="en-US" sz="3500" b="1" i="1" cap="small" dirty="0" smtClean="0"/>
              <a:t>z)</a:t>
            </a:r>
            <a:endParaRPr lang="ru-RU" sz="3500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3500" b="1" dirty="0" smtClean="0"/>
              <a:t>while</a:t>
            </a:r>
            <a:r>
              <a:rPr lang="en-US" sz="3500" dirty="0" smtClean="0"/>
              <a:t> </a:t>
            </a:r>
            <a:r>
              <a:rPr lang="en-US" sz="3500" i="1" dirty="0" smtClean="0"/>
              <a:t>color[p[z</a:t>
            </a:r>
            <a:r>
              <a:rPr lang="en-US" sz="3500" dirty="0" smtClean="0"/>
              <a:t>]] = RED</a:t>
            </a:r>
            <a:endParaRPr lang="ru-RU" sz="35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3500" i="1" dirty="0" smtClean="0"/>
              <a:t>     </a:t>
            </a:r>
            <a:r>
              <a:rPr lang="en-US" sz="3500" b="1" i="1" dirty="0" smtClean="0"/>
              <a:t>do if </a:t>
            </a:r>
            <a:r>
              <a:rPr lang="en-US" sz="3500" i="1" dirty="0" smtClean="0"/>
              <a:t>p[z] = left[p[p[z]]]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500" i="1" dirty="0" smtClean="0"/>
              <a:t>     </a:t>
            </a:r>
            <a:r>
              <a:rPr lang="en-US" sz="3500" b="1" i="1" dirty="0" smtClean="0"/>
              <a:t>then</a:t>
            </a:r>
            <a:r>
              <a:rPr lang="en-US" sz="3500" i="1" dirty="0" smtClean="0"/>
              <a:t>  </a:t>
            </a:r>
            <a:r>
              <a:rPr lang="ru-RU" sz="3500" i="1" dirty="0" smtClean="0"/>
              <a:t>у </a:t>
            </a:r>
            <a:r>
              <a:rPr lang="ru-RU" sz="3500" dirty="0" smtClean="0"/>
              <a:t>←</a:t>
            </a:r>
            <a:r>
              <a:rPr lang="en-US" sz="3500" i="1" dirty="0" smtClean="0"/>
              <a:t> right[p[p[z]]]</a:t>
            </a:r>
            <a:endParaRPr lang="ru-RU" sz="3500" i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3500" dirty="0" smtClean="0"/>
              <a:t>               </a:t>
            </a:r>
            <a:r>
              <a:rPr lang="en-US" sz="3500" b="1" dirty="0" smtClean="0"/>
              <a:t>if</a:t>
            </a:r>
            <a:r>
              <a:rPr lang="en-US" sz="3500" dirty="0" smtClean="0"/>
              <a:t> </a:t>
            </a:r>
            <a:r>
              <a:rPr lang="en-US" sz="3500" i="1" dirty="0" smtClean="0"/>
              <a:t>color [y]</a:t>
            </a:r>
            <a:r>
              <a:rPr lang="en-US" sz="3500" dirty="0" smtClean="0"/>
              <a:t> = RED </a:t>
            </a:r>
            <a:r>
              <a:rPr lang="en-US" sz="3500" b="1" dirty="0" smtClean="0"/>
              <a:t>then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500" dirty="0" smtClean="0"/>
              <a:t>                          </a:t>
            </a:r>
            <a:r>
              <a:rPr lang="en-US" sz="3500" i="1" dirty="0" smtClean="0"/>
              <a:t>color[p[z</a:t>
            </a:r>
            <a:r>
              <a:rPr lang="en-US" sz="3500" dirty="0" smtClean="0"/>
              <a:t>]] </a:t>
            </a:r>
            <a:r>
              <a:rPr lang="ru-RU" sz="3500" dirty="0" smtClean="0"/>
              <a:t>← </a:t>
            </a:r>
            <a:r>
              <a:rPr lang="en-US" sz="3500" dirty="0" smtClean="0"/>
              <a:t>black	                </a:t>
            </a:r>
            <a:r>
              <a:rPr lang="en-US" sz="3500" dirty="0" smtClean="0">
                <a:solidFill>
                  <a:srgbClr val="0070C0"/>
                </a:solidFill>
              </a:rPr>
              <a:t>//</a:t>
            </a:r>
            <a:r>
              <a:rPr lang="ru-RU" sz="3500" dirty="0" smtClean="0">
                <a:solidFill>
                  <a:srgbClr val="0070C0"/>
                </a:solidFill>
              </a:rPr>
              <a:t>Случай </a:t>
            </a:r>
            <a:r>
              <a:rPr lang="en-US" sz="3500" dirty="0" smtClean="0">
                <a:solidFill>
                  <a:srgbClr val="0070C0"/>
                </a:solidFill>
              </a:rPr>
              <a:t>1</a:t>
            </a:r>
            <a:endParaRPr lang="ru-RU" sz="3500" dirty="0" smtClean="0">
              <a:solidFill>
                <a:srgbClr val="0070C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500" i="1" dirty="0" smtClean="0"/>
              <a:t>                           color [у]</a:t>
            </a:r>
            <a:r>
              <a:rPr lang="en-US" sz="3500" dirty="0" smtClean="0"/>
              <a:t> </a:t>
            </a:r>
            <a:r>
              <a:rPr lang="ru-RU" sz="3500" dirty="0" smtClean="0"/>
              <a:t>←</a:t>
            </a:r>
            <a:r>
              <a:rPr lang="en-US" sz="3500" dirty="0" smtClean="0"/>
              <a:t> black	</a:t>
            </a:r>
            <a:r>
              <a:rPr lang="en-US" sz="3500" dirty="0" smtClean="0">
                <a:solidFill>
                  <a:srgbClr val="0070C0"/>
                </a:solidFill>
              </a:rPr>
              <a:t>                //</a:t>
            </a:r>
            <a:r>
              <a:rPr lang="ru-RU" sz="3500" dirty="0" smtClean="0">
                <a:solidFill>
                  <a:srgbClr val="0070C0"/>
                </a:solidFill>
              </a:rPr>
              <a:t>Случай </a:t>
            </a:r>
            <a:r>
              <a:rPr lang="en-US" sz="3500" dirty="0" smtClean="0">
                <a:solidFill>
                  <a:srgbClr val="0070C0"/>
                </a:solidFill>
              </a:rPr>
              <a:t>1</a:t>
            </a:r>
            <a:endParaRPr lang="ru-RU" sz="3500" dirty="0" smtClean="0">
              <a:solidFill>
                <a:srgbClr val="0070C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500" dirty="0" smtClean="0"/>
              <a:t>                           </a:t>
            </a:r>
            <a:r>
              <a:rPr lang="ru-RU" sz="3500" dirty="0" smtClean="0"/>
              <a:t>со</a:t>
            </a:r>
            <a:r>
              <a:rPr lang="en-US" sz="3500" dirty="0" smtClean="0"/>
              <a:t>l</a:t>
            </a:r>
            <a:r>
              <a:rPr lang="ru-RU" sz="3500" dirty="0" err="1" smtClean="0"/>
              <a:t>ог</a:t>
            </a:r>
            <a:r>
              <a:rPr lang="ru-RU" sz="3500" dirty="0" smtClean="0"/>
              <a:t>[</a:t>
            </a:r>
            <a:r>
              <a:rPr lang="ru-RU" sz="3500" dirty="0" err="1" smtClean="0"/>
              <a:t>р</a:t>
            </a:r>
            <a:r>
              <a:rPr lang="ru-RU" sz="3500" dirty="0" smtClean="0"/>
              <a:t>[</a:t>
            </a:r>
            <a:r>
              <a:rPr lang="ru-RU" sz="3500" dirty="0" err="1" smtClean="0"/>
              <a:t>р</a:t>
            </a:r>
            <a:r>
              <a:rPr lang="ru-RU" sz="3500" dirty="0" smtClean="0"/>
              <a:t>[</a:t>
            </a:r>
            <a:r>
              <a:rPr lang="en-US" sz="3500" dirty="0" smtClean="0"/>
              <a:t>z</a:t>
            </a:r>
            <a:r>
              <a:rPr lang="ru-RU" sz="3500" dirty="0" smtClean="0"/>
              <a:t>]]] ←</a:t>
            </a:r>
            <a:r>
              <a:rPr lang="en-US" sz="3500" dirty="0" smtClean="0"/>
              <a:t> RED	</a:t>
            </a:r>
            <a:r>
              <a:rPr lang="en-US" sz="3500" dirty="0" smtClean="0">
                <a:solidFill>
                  <a:srgbClr val="0070C0"/>
                </a:solidFill>
              </a:rPr>
              <a:t>                //</a:t>
            </a:r>
            <a:r>
              <a:rPr lang="ru-RU" sz="3500" dirty="0" smtClean="0">
                <a:solidFill>
                  <a:srgbClr val="0070C0"/>
                </a:solidFill>
              </a:rPr>
              <a:t>Случай 1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500" i="1" dirty="0" smtClean="0"/>
              <a:t>                           z</a:t>
            </a:r>
            <a:r>
              <a:rPr lang="ru-RU" sz="3500" dirty="0" smtClean="0"/>
              <a:t> ← </a:t>
            </a:r>
            <a:r>
              <a:rPr lang="ru-RU" sz="3500" dirty="0" err="1" smtClean="0"/>
              <a:t>р</a:t>
            </a:r>
            <a:r>
              <a:rPr lang="ru-RU" sz="3500" dirty="0" smtClean="0"/>
              <a:t>[</a:t>
            </a:r>
            <a:r>
              <a:rPr lang="ru-RU" sz="3500" dirty="0" err="1" smtClean="0"/>
              <a:t>р</a:t>
            </a:r>
            <a:r>
              <a:rPr lang="ru-RU" sz="3500" dirty="0" smtClean="0"/>
              <a:t>[</a:t>
            </a:r>
            <a:r>
              <a:rPr lang="en-US" sz="3500" dirty="0" smtClean="0"/>
              <a:t>z</a:t>
            </a:r>
            <a:r>
              <a:rPr lang="ru-RU" sz="3500" dirty="0" smtClean="0"/>
              <a:t>]]</a:t>
            </a:r>
            <a:r>
              <a:rPr lang="en-US" sz="3500" dirty="0" smtClean="0"/>
              <a:t>                                 </a:t>
            </a:r>
            <a:r>
              <a:rPr lang="en-US" sz="3500" dirty="0" smtClean="0">
                <a:solidFill>
                  <a:srgbClr val="0070C0"/>
                </a:solidFill>
              </a:rPr>
              <a:t>//</a:t>
            </a:r>
            <a:r>
              <a:rPr lang="ru-RU" sz="3500" dirty="0" smtClean="0">
                <a:solidFill>
                  <a:srgbClr val="0070C0"/>
                </a:solidFill>
              </a:rPr>
              <a:t>Случай 1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500" i="1" dirty="0" smtClean="0"/>
              <a:t>                 </a:t>
            </a:r>
            <a:r>
              <a:rPr lang="en-US" sz="3500" b="1" i="1" dirty="0" smtClean="0"/>
              <a:t>else if </a:t>
            </a:r>
            <a:r>
              <a:rPr lang="en-US" sz="3500" i="1" dirty="0" smtClean="0"/>
              <a:t>z = right[p[z]]</a:t>
            </a:r>
            <a:endParaRPr lang="ru-RU" sz="3500" i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3500" dirty="0" smtClean="0"/>
              <a:t>                         </a:t>
            </a:r>
            <a:r>
              <a:rPr lang="en-US" sz="3500" b="1" dirty="0" smtClean="0"/>
              <a:t>then</a:t>
            </a:r>
            <a:r>
              <a:rPr lang="en-US" sz="3500" dirty="0" smtClean="0"/>
              <a:t> z </a:t>
            </a:r>
            <a:r>
              <a:rPr lang="ru-RU" sz="3500" dirty="0" smtClean="0"/>
              <a:t>←</a:t>
            </a:r>
            <a:r>
              <a:rPr lang="en-US" sz="3500" dirty="0" smtClean="0"/>
              <a:t> </a:t>
            </a:r>
            <a:r>
              <a:rPr lang="en-US" sz="3500" i="1" dirty="0" smtClean="0"/>
              <a:t>p[z]</a:t>
            </a:r>
            <a:r>
              <a:rPr lang="en-US" sz="3500" dirty="0" smtClean="0"/>
              <a:t>	                              </a:t>
            </a:r>
            <a:r>
              <a:rPr lang="en-US" sz="3500" dirty="0" smtClean="0">
                <a:solidFill>
                  <a:srgbClr val="0070C0"/>
                </a:solidFill>
              </a:rPr>
              <a:t>//</a:t>
            </a:r>
            <a:r>
              <a:rPr lang="ru-RU" sz="3500" dirty="0" smtClean="0">
                <a:solidFill>
                  <a:srgbClr val="0070C0"/>
                </a:solidFill>
              </a:rPr>
              <a:t>Случай </a:t>
            </a:r>
            <a:r>
              <a:rPr lang="en-US" sz="3500" dirty="0" smtClean="0">
                <a:solidFill>
                  <a:srgbClr val="0070C0"/>
                </a:solidFill>
              </a:rPr>
              <a:t>2</a:t>
            </a:r>
            <a:endParaRPr lang="ru-RU" sz="3500" dirty="0" smtClean="0">
              <a:solidFill>
                <a:srgbClr val="0070C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500" dirty="0" smtClean="0"/>
              <a:t>                                   </a:t>
            </a:r>
            <a:r>
              <a:rPr lang="en-US" sz="3500" cap="all" dirty="0" err="1" smtClean="0"/>
              <a:t>Left_Rotate</a:t>
            </a:r>
            <a:r>
              <a:rPr lang="en-US" sz="3500" dirty="0" smtClean="0"/>
              <a:t>(T, </a:t>
            </a:r>
            <a:r>
              <a:rPr lang="en-US" sz="3500" i="1" cap="small" dirty="0" smtClean="0"/>
              <a:t>z)</a:t>
            </a:r>
            <a:r>
              <a:rPr lang="en-US" sz="3500" dirty="0" smtClean="0"/>
              <a:t>	  </a:t>
            </a:r>
            <a:r>
              <a:rPr lang="en-US" sz="3500" dirty="0" smtClean="0">
                <a:solidFill>
                  <a:srgbClr val="0070C0"/>
                </a:solidFill>
              </a:rPr>
              <a:t>//</a:t>
            </a:r>
            <a:r>
              <a:rPr lang="ru-RU" sz="3500" dirty="0" smtClean="0">
                <a:solidFill>
                  <a:srgbClr val="0070C0"/>
                </a:solidFill>
              </a:rPr>
              <a:t>Случай</a:t>
            </a:r>
            <a:r>
              <a:rPr lang="en-US" sz="3500" dirty="0" smtClean="0">
                <a:solidFill>
                  <a:srgbClr val="0070C0"/>
                </a:solidFill>
              </a:rPr>
              <a:t> 2</a:t>
            </a:r>
            <a:endParaRPr lang="ru-RU" sz="3500" dirty="0" smtClean="0">
              <a:solidFill>
                <a:srgbClr val="0070C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500" i="1" dirty="0" smtClean="0"/>
              <a:t>                          Color[p[z]</a:t>
            </a:r>
            <a:r>
              <a:rPr lang="ru-RU" sz="3500" dirty="0" smtClean="0"/>
              <a:t> ←</a:t>
            </a:r>
            <a:r>
              <a:rPr lang="en-US" sz="3500" i="1" dirty="0" smtClean="0"/>
              <a:t> BLACK	</a:t>
            </a:r>
            <a:r>
              <a:rPr lang="en-US" sz="3500" i="1" dirty="0" smtClean="0">
                <a:solidFill>
                  <a:srgbClr val="0070C0"/>
                </a:solidFill>
              </a:rPr>
              <a:t>                 // </a:t>
            </a:r>
            <a:r>
              <a:rPr lang="ru-RU" sz="3500" i="1" dirty="0" smtClean="0">
                <a:solidFill>
                  <a:srgbClr val="0070C0"/>
                </a:solidFill>
              </a:rPr>
              <a:t>Случай </a:t>
            </a:r>
            <a:r>
              <a:rPr lang="en-US" sz="3500" i="1" dirty="0" smtClean="0">
                <a:solidFill>
                  <a:srgbClr val="0070C0"/>
                </a:solidFill>
              </a:rPr>
              <a:t>3</a:t>
            </a:r>
            <a:endParaRPr lang="ru-RU" sz="3500" i="1" dirty="0" smtClean="0">
              <a:solidFill>
                <a:srgbClr val="0070C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500" i="1" dirty="0" smtClean="0"/>
              <a:t>                          Color[p[p[z</a:t>
            </a:r>
            <a:r>
              <a:rPr lang="en-US" sz="3500" dirty="0" smtClean="0"/>
              <a:t>]]] </a:t>
            </a:r>
            <a:r>
              <a:rPr lang="ru-RU" sz="3500" dirty="0" smtClean="0"/>
              <a:t>←</a:t>
            </a:r>
            <a:r>
              <a:rPr lang="en-US" sz="3500" dirty="0" smtClean="0"/>
              <a:t> RED	                </a:t>
            </a:r>
            <a:r>
              <a:rPr lang="en-US" sz="3500" dirty="0" smtClean="0">
                <a:solidFill>
                  <a:srgbClr val="0070C0"/>
                </a:solidFill>
              </a:rPr>
              <a:t>// </a:t>
            </a:r>
            <a:r>
              <a:rPr lang="ru-RU" sz="3500" dirty="0" smtClean="0">
                <a:solidFill>
                  <a:srgbClr val="0070C0"/>
                </a:solidFill>
              </a:rPr>
              <a:t>Случай </a:t>
            </a:r>
            <a:r>
              <a:rPr lang="en-US" sz="3500" dirty="0" smtClean="0">
                <a:solidFill>
                  <a:srgbClr val="0070C0"/>
                </a:solidFill>
              </a:rPr>
              <a:t>3</a:t>
            </a:r>
            <a:endParaRPr lang="ru-RU" sz="3500" dirty="0" smtClean="0">
              <a:solidFill>
                <a:srgbClr val="0070C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3500" dirty="0" smtClean="0"/>
              <a:t>                          RIGHT</a:t>
            </a:r>
            <a:r>
              <a:rPr lang="ru-RU" sz="3500" dirty="0" smtClean="0"/>
              <a:t>_</a:t>
            </a:r>
            <a:r>
              <a:rPr lang="en-US" sz="3500" dirty="0" smtClean="0"/>
              <a:t>R0TATE</a:t>
            </a:r>
            <a:r>
              <a:rPr lang="ru-RU" sz="3500" dirty="0" smtClean="0"/>
              <a:t>(</a:t>
            </a:r>
            <a:r>
              <a:rPr lang="en-US" sz="3500" dirty="0" smtClean="0"/>
              <a:t>T</a:t>
            </a:r>
            <a:r>
              <a:rPr lang="ru-RU" sz="3500" dirty="0" smtClean="0"/>
              <a:t>,</a:t>
            </a:r>
            <a:r>
              <a:rPr lang="en-US" sz="3500" dirty="0" smtClean="0"/>
              <a:t>p</a:t>
            </a:r>
            <a:r>
              <a:rPr lang="ru-RU" sz="3500" dirty="0" smtClean="0"/>
              <a:t>[</a:t>
            </a:r>
            <a:r>
              <a:rPr lang="en-US" sz="3500" dirty="0" smtClean="0"/>
              <a:t>p</a:t>
            </a:r>
            <a:r>
              <a:rPr lang="ru-RU" sz="3500" dirty="0" smtClean="0"/>
              <a:t>[</a:t>
            </a:r>
            <a:r>
              <a:rPr lang="en-US" sz="3500" dirty="0" smtClean="0"/>
              <a:t>z</a:t>
            </a:r>
            <a:r>
              <a:rPr lang="ru-RU" sz="3500" dirty="0" smtClean="0"/>
              <a:t>]])	 </a:t>
            </a:r>
            <a:r>
              <a:rPr lang="en-US" sz="3500" dirty="0" smtClean="0">
                <a:solidFill>
                  <a:srgbClr val="0070C0"/>
                </a:solidFill>
              </a:rPr>
              <a:t>//</a:t>
            </a:r>
            <a:r>
              <a:rPr lang="ru-RU" sz="3500" dirty="0" smtClean="0">
                <a:solidFill>
                  <a:srgbClr val="0070C0"/>
                </a:solidFill>
              </a:rPr>
              <a:t>Случай 3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500" dirty="0" smtClean="0"/>
              <a:t>       </a:t>
            </a:r>
            <a:r>
              <a:rPr lang="en-US" sz="3500" b="1" dirty="0" smtClean="0"/>
              <a:t>else</a:t>
            </a:r>
            <a:r>
              <a:rPr lang="en-US" sz="3500" dirty="0" smtClean="0"/>
              <a:t> </a:t>
            </a:r>
            <a:r>
              <a:rPr lang="ru-RU" sz="3500" dirty="0" smtClean="0"/>
              <a:t>(то же, что и в “</a:t>
            </a:r>
            <a:r>
              <a:rPr lang="en-US" sz="3500" dirty="0" smtClean="0"/>
              <a:t>then</a:t>
            </a:r>
            <a:r>
              <a:rPr lang="ru-RU" sz="3500" dirty="0" smtClean="0"/>
              <a:t>”, с заменой</a:t>
            </a:r>
            <a:r>
              <a:rPr lang="en-US" sz="3500" dirty="0" smtClean="0"/>
              <a:t> </a:t>
            </a:r>
            <a:r>
              <a:rPr lang="en-US" sz="3500" i="1" dirty="0" smtClean="0"/>
              <a:t>left</a:t>
            </a:r>
            <a:r>
              <a:rPr lang="en-US" sz="3500" dirty="0" smtClean="0"/>
              <a:t> </a:t>
            </a:r>
            <a:r>
              <a:rPr lang="ru-RU" sz="3500" dirty="0" smtClean="0"/>
              <a:t>на </a:t>
            </a:r>
            <a:r>
              <a:rPr lang="en-US" sz="3500" i="1" dirty="0" smtClean="0"/>
              <a:t>right</a:t>
            </a:r>
            <a:r>
              <a:rPr lang="en-US" sz="3500" dirty="0" smtClean="0"/>
              <a:t> </a:t>
            </a:r>
            <a:r>
              <a:rPr lang="ru-RU" sz="3500" dirty="0" smtClean="0"/>
              <a:t>и наоборот)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500" i="1" dirty="0" smtClean="0"/>
              <a:t>color[root[T</a:t>
            </a:r>
            <a:r>
              <a:rPr lang="ru-RU" sz="3500" i="1" dirty="0" smtClean="0"/>
              <a:t>]] </a:t>
            </a:r>
            <a:r>
              <a:rPr lang="ru-RU" sz="3500" dirty="0" smtClean="0"/>
              <a:t>←</a:t>
            </a:r>
            <a:r>
              <a:rPr lang="ru-RU" sz="3500" i="1" dirty="0" smtClean="0"/>
              <a:t> </a:t>
            </a:r>
            <a:r>
              <a:rPr lang="en-US" sz="3500" i="1" dirty="0" smtClean="0"/>
              <a:t>BLACK</a:t>
            </a:r>
            <a:endParaRPr lang="ru-RU" sz="3500" i="1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Разобьем рассмотрение кода на три основные части. Сначала мы определим, какие из красно-черных свойств нарушаются при вставке узла </a:t>
            </a:r>
            <a:r>
              <a:rPr lang="en-US" i="1" dirty="0" smtClean="0"/>
              <a:t>z</a:t>
            </a:r>
            <a:r>
              <a:rPr lang="en-US" b="1" dirty="0" smtClean="0"/>
              <a:t> </a:t>
            </a:r>
            <a:r>
              <a:rPr lang="ru-RU" dirty="0" smtClean="0"/>
              <a:t>и окраске его в красный цвет.</a:t>
            </a:r>
          </a:p>
          <a:p>
            <a:r>
              <a:rPr lang="ru-RU" dirty="0" smtClean="0"/>
              <a:t>Затем мы рассмотрим предназначение цикла </a:t>
            </a:r>
            <a:r>
              <a:rPr lang="en-US" dirty="0" smtClean="0"/>
              <a:t>while </a:t>
            </a:r>
            <a:r>
              <a:rPr lang="ru-RU" dirty="0" smtClean="0"/>
              <a:t>в строках 1-16.</a:t>
            </a:r>
          </a:p>
          <a:p>
            <a:r>
              <a:rPr lang="ru-RU" dirty="0" smtClean="0"/>
              <a:t> После этого мы изучим каждый из трех случаев, которые встречаются в этом цикле, и посмотрим, каким образом достигается цель в каждом случае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25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6637" t="25580" r="26797" b="16098"/>
          <a:stretch>
            <a:fillRect/>
          </a:stretch>
        </p:blipFill>
        <p:spPr bwMode="auto">
          <a:xfrm>
            <a:off x="428596" y="357166"/>
            <a:ext cx="8215338" cy="5509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26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7302" t="23533" r="20807" b="21214"/>
          <a:stretch>
            <a:fillRect/>
          </a:stretch>
        </p:blipFill>
        <p:spPr bwMode="auto">
          <a:xfrm>
            <a:off x="214282" y="500042"/>
            <a:ext cx="8612248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86874" cy="6572272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smtClean="0"/>
              <a:t>Какие из красно-черных свойств могут быть нарушены перед вызовом </a:t>
            </a:r>
            <a:r>
              <a:rPr lang="en-US" sz="3400" dirty="0" smtClean="0"/>
              <a:t>RB</a:t>
            </a:r>
            <a:r>
              <a:rPr lang="ru-RU" sz="3400" dirty="0" smtClean="0"/>
              <a:t>_ </a:t>
            </a:r>
            <a:r>
              <a:rPr lang="en-US" sz="3400" dirty="0" smtClean="0"/>
              <a:t>INSERT_FIXUP</a:t>
            </a:r>
            <a:r>
              <a:rPr lang="en-US" sz="3400" b="1" dirty="0" smtClean="0"/>
              <a:t>?</a:t>
            </a:r>
          </a:p>
          <a:p>
            <a:r>
              <a:rPr lang="en-US" sz="3400" b="1" dirty="0" smtClean="0"/>
              <a:t> </a:t>
            </a:r>
            <a:r>
              <a:rPr lang="ru-RU" sz="3400" dirty="0" smtClean="0"/>
              <a:t>Свойство </a:t>
            </a:r>
            <a:r>
              <a:rPr lang="en-US" sz="3400" b="1" dirty="0" smtClean="0"/>
              <a:t>1 </a:t>
            </a:r>
            <a:r>
              <a:rPr lang="ru-RU" sz="3400" dirty="0" smtClean="0"/>
              <a:t>определенно выполняется (как и свойство </a:t>
            </a:r>
            <a:r>
              <a:rPr lang="en-US" sz="3400" b="1" dirty="0" smtClean="0"/>
              <a:t>3), </a:t>
            </a:r>
            <a:r>
              <a:rPr lang="ru-RU" sz="3400" dirty="0" smtClean="0"/>
              <a:t>так как оба дочерних узла вставляемого узла являются ограничителями </a:t>
            </a:r>
            <a:r>
              <a:rPr lang="en-US" sz="3400" b="1" i="1" dirty="0" smtClean="0"/>
              <a:t>nil</a:t>
            </a:r>
            <a:r>
              <a:rPr lang="en-US" sz="3400" dirty="0" smtClean="0"/>
              <a:t> </a:t>
            </a:r>
            <a:r>
              <a:rPr lang="ru-RU" sz="3400" dirty="0" smtClean="0"/>
              <a:t>[Т].</a:t>
            </a:r>
            <a:endParaRPr lang="en-US" sz="3400" dirty="0" smtClean="0"/>
          </a:p>
          <a:p>
            <a:r>
              <a:rPr lang="ru-RU" sz="3400" dirty="0" smtClean="0"/>
              <a:t> Свойство 5, согласно которому для каждого узла все пути от него до листьев, являющихся потомками данного узла, содержат одно и то же количество черных узлов, также остается в силе, поскольку узел </a:t>
            </a:r>
            <a:r>
              <a:rPr lang="en-US" sz="3400" i="1" dirty="0" smtClean="0"/>
              <a:t>z</a:t>
            </a:r>
            <a:r>
              <a:rPr lang="en-US" sz="3400" b="1" dirty="0" smtClean="0"/>
              <a:t> </a:t>
            </a:r>
            <a:r>
              <a:rPr lang="ru-RU" sz="3400" dirty="0" smtClean="0"/>
              <a:t>замещает (черный) ограничитель, будучи при этом красным и имея черные дочерние узлы.</a:t>
            </a:r>
            <a:endParaRPr lang="en-US" sz="3400" dirty="0" smtClean="0"/>
          </a:p>
          <a:p>
            <a:r>
              <a:rPr lang="ru-RU" sz="3400" dirty="0" smtClean="0"/>
              <a:t> Таким образом, может нарушаться только свойство 2, которое требует, чтобы корень красно-черного дерева был черным, и свойство 4, согласно которому красный узел не может иметь красного потомка. </a:t>
            </a:r>
            <a:endParaRPr lang="en-US" sz="3400" dirty="0" smtClean="0"/>
          </a:p>
          <a:p>
            <a:r>
              <a:rPr lang="ru-RU" sz="3400" dirty="0" smtClean="0"/>
              <a:t>Оба нарушения возможны в силу того, что узел </a:t>
            </a:r>
            <a:r>
              <a:rPr lang="en-US" sz="3400" i="1" dirty="0" smtClean="0"/>
              <a:t>z</a:t>
            </a:r>
            <a:r>
              <a:rPr lang="en-US" sz="3400" b="1" dirty="0" smtClean="0"/>
              <a:t> </a:t>
            </a:r>
            <a:r>
              <a:rPr lang="ru-RU" sz="3400" dirty="0" smtClean="0"/>
              <a:t>после вставки окрашивается в красный цвет. Свойство </a:t>
            </a:r>
            <a:r>
              <a:rPr lang="en-US" sz="3400" b="1" dirty="0" smtClean="0"/>
              <a:t>2 </a:t>
            </a:r>
            <a:r>
              <a:rPr lang="ru-RU" sz="3400" dirty="0" smtClean="0"/>
              <a:t>оказывается нарушенным, если узел </a:t>
            </a:r>
            <a:r>
              <a:rPr lang="en-US" sz="3400" i="1" dirty="0" smtClean="0"/>
              <a:t>z </a:t>
            </a:r>
            <a:r>
              <a:rPr lang="ru-RU" sz="3400" dirty="0" smtClean="0"/>
              <a:t>становится корнем, а свойство 4 — если родительский по отношению к 2 узел является красным.</a:t>
            </a:r>
            <a:endParaRPr lang="en-US" sz="3400" dirty="0" smtClean="0"/>
          </a:p>
          <a:p>
            <a:r>
              <a:rPr lang="ru-RU" sz="3400" dirty="0" smtClean="0"/>
              <a:t> На рис. 1 показано нарушение свойства 4 после вставки узла </a:t>
            </a:r>
            <a:r>
              <a:rPr lang="en-US" sz="3400" i="1" dirty="0" smtClean="0"/>
              <a:t>z.</a:t>
            </a:r>
            <a:endParaRPr lang="ru-RU" sz="34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401080" cy="58579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Цикл </a:t>
            </a:r>
            <a:r>
              <a:rPr lang="en-US" dirty="0" smtClean="0"/>
              <a:t>while </a:t>
            </a:r>
            <a:r>
              <a:rPr lang="ru-RU" dirty="0" smtClean="0"/>
              <a:t>в строках 1-15 сохраняет следующий инвариант, состоящий из трех частей.</a:t>
            </a:r>
          </a:p>
          <a:p>
            <a:pPr>
              <a:buNone/>
            </a:pPr>
            <a:r>
              <a:rPr lang="ru-RU" dirty="0" smtClean="0"/>
              <a:t>В начале каждой итерации цикла:</a:t>
            </a:r>
          </a:p>
          <a:p>
            <a:pPr>
              <a:buNone/>
            </a:pPr>
            <a:r>
              <a:rPr lang="ru-RU" dirty="0" smtClean="0"/>
              <a:t>а)	узел </a:t>
            </a:r>
            <a:r>
              <a:rPr lang="en-US" i="1" dirty="0" smtClean="0"/>
              <a:t>z</a:t>
            </a:r>
            <a:r>
              <a:rPr lang="en-US" b="1" dirty="0" smtClean="0"/>
              <a:t> </a:t>
            </a:r>
            <a:r>
              <a:rPr lang="ru-RU" dirty="0" smtClean="0"/>
              <a:t>красный;</a:t>
            </a:r>
          </a:p>
          <a:p>
            <a:pPr>
              <a:buNone/>
            </a:pPr>
            <a:r>
              <a:rPr lang="ru-RU" dirty="0" smtClean="0"/>
              <a:t>б)	если </a:t>
            </a:r>
            <a:r>
              <a:rPr lang="en-US" dirty="0" smtClean="0"/>
              <a:t>р </a:t>
            </a:r>
            <a:r>
              <a:rPr lang="ru-RU" dirty="0" smtClean="0"/>
              <a:t>[</a:t>
            </a:r>
            <a:r>
              <a:rPr lang="en-US" dirty="0" smtClean="0"/>
              <a:t>z]</a:t>
            </a:r>
            <a:r>
              <a:rPr lang="ru-RU" dirty="0" smtClean="0"/>
              <a:t> — корень дерева, то </a:t>
            </a:r>
            <a:r>
              <a:rPr lang="en-US" dirty="0" smtClean="0"/>
              <a:t>р </a:t>
            </a:r>
            <a:r>
              <a:rPr lang="ru-RU" dirty="0" smtClean="0"/>
              <a:t>[</a:t>
            </a:r>
            <a:r>
              <a:rPr lang="en-US" dirty="0" smtClean="0"/>
              <a:t>z</a:t>
            </a:r>
            <a:r>
              <a:rPr lang="ru-RU" dirty="0" smtClean="0"/>
              <a:t>] — черный узел;</a:t>
            </a:r>
          </a:p>
          <a:p>
            <a:pPr>
              <a:buNone/>
            </a:pPr>
            <a:r>
              <a:rPr lang="ru-RU" dirty="0" smtClean="0"/>
              <a:t>в)	если имеется нарушение красно-черных свойств, то это нарушение только одно — либо нарушение свойства </a:t>
            </a:r>
            <a:r>
              <a:rPr lang="en-US" dirty="0" smtClean="0"/>
              <a:t>2, </a:t>
            </a:r>
            <a:r>
              <a:rPr lang="ru-RU" dirty="0" smtClean="0"/>
              <a:t>либо свойства 4. Если нарушено свойство 2, то это вызвано тем, что корнем дерева является красный узел </a:t>
            </a:r>
            <a:r>
              <a:rPr lang="en-US" dirty="0" smtClean="0"/>
              <a:t>z; </a:t>
            </a:r>
            <a:r>
              <a:rPr lang="ru-RU" dirty="0" smtClean="0"/>
              <a:t>если нарушено свойство 4, то в этом случае красными являются узлы </a:t>
            </a:r>
            <a:r>
              <a:rPr lang="en-US" dirty="0" smtClean="0"/>
              <a:t>z </a:t>
            </a:r>
            <a:r>
              <a:rPr lang="ru-RU" dirty="0" smtClean="0"/>
              <a:t>и </a:t>
            </a:r>
            <a:r>
              <a:rPr lang="en-US" dirty="0" smtClean="0"/>
              <a:t>р [z].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Случай 1: узел </a:t>
            </a:r>
            <a:r>
              <a:rPr lang="ru-RU" b="1" i="1" dirty="0" smtClean="0"/>
              <a:t>у</a:t>
            </a:r>
            <a:r>
              <a:rPr lang="ru-RU" dirty="0" smtClean="0"/>
              <a:t> красный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29</a:t>
            </a:fld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9767" t="30132" r="17674" b="15232"/>
          <a:stretch>
            <a:fillRect/>
          </a:stretch>
        </p:blipFill>
        <p:spPr bwMode="auto">
          <a:xfrm>
            <a:off x="285720" y="1071546"/>
            <a:ext cx="8442673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00034" y="4500570"/>
            <a:ext cx="835824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C</a:t>
            </a:r>
            <a:r>
              <a:rPr lang="ru-RU" sz="2200" dirty="0" err="1" smtClean="0"/>
              <a:t>итуация</a:t>
            </a:r>
            <a:r>
              <a:rPr lang="ru-RU" sz="2200" dirty="0" smtClean="0"/>
              <a:t>, возникающая в случае 1 (строки 5-8), когда и </a:t>
            </a:r>
            <a:r>
              <a:rPr lang="en-US" sz="2200" dirty="0" smtClean="0"/>
              <a:t>р [z]</a:t>
            </a:r>
            <a:r>
              <a:rPr lang="en-US" sz="2200" b="1" dirty="0" smtClean="0"/>
              <a:t> </a:t>
            </a:r>
            <a:r>
              <a:rPr lang="ru-RU" sz="2200" dirty="0" smtClean="0"/>
              <a:t>и </a:t>
            </a:r>
            <a:r>
              <a:rPr lang="en-US" sz="2200" dirty="0" smtClean="0"/>
              <a:t>у</a:t>
            </a:r>
            <a:r>
              <a:rPr lang="en-US" sz="2200" b="1" dirty="0" smtClean="0"/>
              <a:t> </a:t>
            </a:r>
            <a:r>
              <a:rPr lang="ru-RU" sz="2200" dirty="0" smtClean="0"/>
              <a:t>— красные узлы. Поскольку </a:t>
            </a:r>
            <a:r>
              <a:rPr lang="ru-RU" sz="2200" dirty="0" err="1" smtClean="0"/>
              <a:t>р</a:t>
            </a:r>
            <a:r>
              <a:rPr lang="ru-RU" sz="2200" dirty="0" smtClean="0"/>
              <a:t>[</a:t>
            </a:r>
            <a:r>
              <a:rPr lang="ru-RU" sz="2200" dirty="0" err="1" smtClean="0"/>
              <a:t>р</a:t>
            </a:r>
            <a:r>
              <a:rPr lang="ru-RU" sz="2200" dirty="0" smtClean="0"/>
              <a:t>[</a:t>
            </a:r>
            <a:r>
              <a:rPr lang="en-US" sz="2200" dirty="0" smtClean="0"/>
              <a:t>z</a:t>
            </a:r>
            <a:r>
              <a:rPr lang="ru-RU" sz="2200" dirty="0" smtClean="0"/>
              <a:t>]] — черный, мы можем исправить ситуацию, покрасив и </a:t>
            </a:r>
            <a:r>
              <a:rPr lang="en-US" sz="2200" dirty="0" smtClean="0"/>
              <a:t>р [z] </a:t>
            </a:r>
            <a:r>
              <a:rPr lang="ru-RU" sz="2200" dirty="0" smtClean="0"/>
              <a:t>и </a:t>
            </a:r>
            <a:r>
              <a:rPr lang="en-US" sz="2200" dirty="0" smtClean="0"/>
              <a:t>у</a:t>
            </a:r>
            <a:r>
              <a:rPr lang="en-US" sz="2200" b="1" dirty="0" smtClean="0"/>
              <a:t> </a:t>
            </a:r>
            <a:r>
              <a:rPr lang="ru-RU" sz="2200" dirty="0" smtClean="0"/>
              <a:t>в черный цвет (после чего цвет красного родителя узла </a:t>
            </a:r>
            <a:r>
              <a:rPr lang="en-US" sz="2200" dirty="0" smtClean="0"/>
              <a:t>z </a:t>
            </a:r>
            <a:r>
              <a:rPr lang="ru-RU" sz="2200" dirty="0" smtClean="0"/>
              <a:t>становится черным, и нарушение между </a:t>
            </a:r>
            <a:r>
              <a:rPr lang="en-US" sz="2200" dirty="0" smtClean="0"/>
              <a:t>z</a:t>
            </a:r>
            <a:r>
              <a:rPr lang="en-US" sz="2200" b="1" dirty="0" smtClean="0"/>
              <a:t> </a:t>
            </a:r>
            <a:r>
              <a:rPr lang="ru-RU" sz="2200" dirty="0" smtClean="0"/>
              <a:t>и его родителем исчезает), а </a:t>
            </a:r>
            <a:r>
              <a:rPr lang="en-US" sz="2200" dirty="0" smtClean="0"/>
              <a:t>р [р [z]]</a:t>
            </a:r>
            <a:r>
              <a:rPr lang="ru-RU" sz="2200" dirty="0" smtClean="0"/>
              <a:t>— в красный цвет, для того чтобы выполнялось свойство 5.</a:t>
            </a:r>
            <a:endParaRPr lang="ru-RU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Центрированный обход дерева </a:t>
            </a:r>
            <a:r>
              <a:rPr lang="ru-RU" i="1" dirty="0" smtClean="0"/>
              <a:t>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реализуется процедурой </a:t>
            </a:r>
            <a:r>
              <a:rPr lang="en-US" cap="small" dirty="0" err="1" smtClean="0"/>
              <a:t>Inorder_Tree_Walk</a:t>
            </a:r>
            <a:r>
              <a:rPr lang="en-US" cap="small" dirty="0" smtClean="0"/>
              <a:t>(</a:t>
            </a:r>
            <a:r>
              <a:rPr lang="en-US" i="1" dirty="0" smtClean="0"/>
              <a:t>root</a:t>
            </a:r>
            <a:r>
              <a:rPr lang="en-US" dirty="0" smtClean="0"/>
              <a:t> [Т]):</a:t>
            </a:r>
            <a:endParaRPr lang="ru-RU" dirty="0" smtClean="0"/>
          </a:p>
          <a:p>
            <a:pPr>
              <a:buNone/>
            </a:pPr>
            <a:r>
              <a:rPr lang="en-US" dirty="0" err="1" smtClean="0"/>
              <a:t>Inorder_Tree_Walk</a:t>
            </a:r>
            <a:r>
              <a:rPr lang="en-US" cap="small" dirty="0" smtClean="0"/>
              <a:t>(x)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i="1" dirty="0" smtClean="0"/>
              <a:t>x ≠</a:t>
            </a:r>
            <a:r>
              <a:rPr lang="en-US" dirty="0" smtClean="0"/>
              <a:t> NIL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then </a:t>
            </a:r>
            <a:r>
              <a:rPr lang="en-US" dirty="0" err="1" smtClean="0"/>
              <a:t>Inorder_Tree_Walk</a:t>
            </a:r>
            <a:r>
              <a:rPr lang="en-US" dirty="0" smtClean="0"/>
              <a:t>( </a:t>
            </a:r>
            <a:r>
              <a:rPr lang="en-US" i="1" dirty="0" smtClean="0"/>
              <a:t>left</a:t>
            </a:r>
            <a:r>
              <a:rPr lang="en-US" dirty="0" smtClean="0"/>
              <a:t> [x])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print </a:t>
            </a:r>
            <a:r>
              <a:rPr lang="en-US" i="1" dirty="0" smtClean="0"/>
              <a:t>key[x]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</a:t>
            </a:r>
            <a:r>
              <a:rPr lang="en-US" dirty="0" err="1" smtClean="0"/>
              <a:t>Inorder_Tree_Walk</a:t>
            </a:r>
            <a:r>
              <a:rPr lang="en-US" dirty="0" smtClean="0"/>
              <a:t>(right[x])</a:t>
            </a: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Для обхода дерева требуется время </a:t>
            </a:r>
            <a:r>
              <a:rPr lang="el-GR" dirty="0" smtClean="0"/>
              <a:t>θ</a:t>
            </a:r>
            <a:r>
              <a:rPr lang="ru-RU" dirty="0" smtClean="0"/>
              <a:t>(</a:t>
            </a:r>
            <a:r>
              <a:rPr lang="en-US" dirty="0" smtClean="0"/>
              <a:t>n</a:t>
            </a:r>
            <a:r>
              <a:rPr lang="ru-RU" dirty="0" smtClean="0"/>
              <a:t>), поскольку после начального вызова процедура вызывается ровно два раза для каждого узла дерева: один раз для его левого дочернего узла, и один раз — для правого.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00079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После этого мы повторяем цикл </a:t>
            </a:r>
            <a:r>
              <a:rPr lang="en-US" dirty="0" smtClean="0"/>
              <a:t>while </a:t>
            </a:r>
            <a:r>
              <a:rPr lang="ru-RU" dirty="0" smtClean="0"/>
              <a:t>с узлом </a:t>
            </a:r>
            <a:r>
              <a:rPr lang="en-US" i="1" dirty="0" smtClean="0"/>
              <a:t>р[р [z]] </a:t>
            </a:r>
            <a:r>
              <a:rPr lang="ru-RU" dirty="0" smtClean="0"/>
              <a:t>в качестве нового узла </a:t>
            </a:r>
            <a:r>
              <a:rPr lang="en-US" i="1" dirty="0" smtClean="0"/>
              <a:t>z.</a:t>
            </a:r>
            <a:r>
              <a:rPr lang="en-US" b="1" dirty="0" smtClean="0"/>
              <a:t> </a:t>
            </a:r>
            <a:r>
              <a:rPr lang="ru-RU" dirty="0" smtClean="0"/>
              <a:t>Указатель </a:t>
            </a:r>
            <a:r>
              <a:rPr lang="en-US" dirty="0" smtClean="0"/>
              <a:t>z </a:t>
            </a:r>
            <a:r>
              <a:rPr lang="ru-RU" dirty="0" smtClean="0"/>
              <a:t>перемещается, таким образом, на два уровня вверх.</a:t>
            </a:r>
          </a:p>
          <a:p>
            <a:r>
              <a:rPr lang="ru-RU" dirty="0" smtClean="0"/>
              <a:t>На рис. </a:t>
            </a:r>
            <a:r>
              <a:rPr lang="en-US" dirty="0" smtClean="0"/>
              <a:t>A</a:t>
            </a:r>
            <a:r>
              <a:rPr lang="ru-RU" dirty="0" smtClean="0"/>
              <a:t> </a:t>
            </a:r>
            <a:r>
              <a:rPr lang="en-US" dirty="0" smtClean="0"/>
              <a:t>z </a:t>
            </a:r>
            <a:r>
              <a:rPr lang="ru-RU" dirty="0" smtClean="0"/>
              <a:t>— правый дочерний узел, а на рис. Б — левый. Как видим, предпринимаемые в обоих случаях одни и те же действия приводят к одинаковому результату. </a:t>
            </a:r>
          </a:p>
          <a:p>
            <a:r>
              <a:rPr lang="ru-RU" dirty="0" smtClean="0"/>
              <a:t>Все поддеревья (</a:t>
            </a:r>
            <a:r>
              <a:rPr lang="el-GR" dirty="0" smtClean="0"/>
              <a:t>α</a:t>
            </a:r>
            <a:r>
              <a:rPr lang="ru-RU" dirty="0" smtClean="0"/>
              <a:t>, </a:t>
            </a:r>
            <a:r>
              <a:rPr lang="el-GR" dirty="0" smtClean="0"/>
              <a:t>β</a:t>
            </a:r>
            <a:r>
              <a:rPr lang="ru-RU" dirty="0" smtClean="0"/>
              <a:t>, </a:t>
            </a:r>
            <a:r>
              <a:rPr lang="el-GR" dirty="0" smtClean="0"/>
              <a:t>γ</a:t>
            </a:r>
            <a:r>
              <a:rPr lang="ru-RU" dirty="0" smtClean="0"/>
              <a:t> и </a:t>
            </a:r>
            <a:r>
              <a:rPr lang="el-GR" dirty="0" smtClean="0"/>
              <a:t>δ</a:t>
            </a:r>
            <a:r>
              <a:rPr lang="ru-RU" i="1" dirty="0" smtClean="0"/>
              <a:t>)</a:t>
            </a:r>
            <a:r>
              <a:rPr lang="ru-RU" dirty="0" smtClean="0"/>
              <a:t> имеют черные корни и одинаковое значение черной высоты. После перекраски свойство 5 сохраняется: все нисходящие пути от узла к листьям содержат одинаковое число черных узлов.</a:t>
            </a:r>
            <a:endParaRPr lang="en-US" dirty="0" smtClean="0"/>
          </a:p>
          <a:p>
            <a:r>
              <a:rPr lang="ru-RU" dirty="0" smtClean="0"/>
              <a:t> После выполнения итерации новым узлом г становится узел </a:t>
            </a:r>
            <a:r>
              <a:rPr lang="en-US" i="1" dirty="0" smtClean="0"/>
              <a:t>р[р[z]]</a:t>
            </a:r>
            <a:r>
              <a:rPr lang="en-US" b="1" dirty="0" smtClean="0"/>
              <a:t> </a:t>
            </a:r>
            <a:r>
              <a:rPr lang="ru-RU" dirty="0" smtClean="0"/>
              <a:t>и нарушение свойства 4 может быть только между новым узлом </a:t>
            </a:r>
            <a:r>
              <a:rPr lang="en-US" dirty="0" smtClean="0"/>
              <a:t>z </a:t>
            </a:r>
            <a:r>
              <a:rPr lang="ru-RU" dirty="0" smtClean="0"/>
              <a:t>и его родителем (который также может оказаться красным).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274786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Случай 2: узел </a:t>
            </a:r>
            <a:r>
              <a:rPr lang="ru-RU" sz="3600" i="1" dirty="0" smtClean="0"/>
              <a:t>у</a:t>
            </a:r>
            <a:r>
              <a:rPr lang="ru-RU" sz="3600" dirty="0" smtClean="0"/>
              <a:t> черный и</a:t>
            </a:r>
            <a:r>
              <a:rPr lang="en-US" sz="3600" dirty="0" smtClean="0"/>
              <a:t> </a:t>
            </a:r>
            <a:r>
              <a:rPr lang="en-US" sz="3600" i="1" dirty="0" smtClean="0"/>
              <a:t>z </a:t>
            </a:r>
            <a:r>
              <a:rPr lang="ru-RU" sz="3600" i="1" dirty="0" smtClean="0"/>
              <a:t>—</a:t>
            </a:r>
            <a:r>
              <a:rPr lang="ru-RU" sz="3600" dirty="0" smtClean="0"/>
              <a:t> правый потомок.</a:t>
            </a:r>
            <a:br>
              <a:rPr lang="ru-RU" sz="3600" dirty="0" smtClean="0"/>
            </a:br>
            <a:r>
              <a:rPr lang="ru-RU" sz="3600" dirty="0" smtClean="0"/>
              <a:t>Случай 3: узел </a:t>
            </a:r>
            <a:r>
              <a:rPr lang="ru-RU" sz="3600" i="1" dirty="0" smtClean="0"/>
              <a:t>у</a:t>
            </a:r>
            <a:r>
              <a:rPr lang="ru-RU" sz="3600" dirty="0" smtClean="0"/>
              <a:t> черный и</a:t>
            </a:r>
            <a:r>
              <a:rPr lang="ru-RU" sz="3600" i="1" dirty="0" smtClean="0"/>
              <a:t> </a:t>
            </a:r>
            <a:r>
              <a:rPr lang="en-US" sz="3600" i="1" dirty="0" smtClean="0"/>
              <a:t>z </a:t>
            </a:r>
            <a:r>
              <a:rPr lang="ru-RU" sz="3600" i="1" dirty="0" smtClean="0"/>
              <a:t>—</a:t>
            </a:r>
            <a:r>
              <a:rPr lang="ru-RU" sz="3600" dirty="0" smtClean="0"/>
              <a:t> левый потомок.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Autofit/>
          </a:bodyPr>
          <a:lstStyle/>
          <a:p>
            <a:r>
              <a:rPr lang="ru-RU" sz="2400" dirty="0" smtClean="0"/>
              <a:t>В случаях 2 и 3 цвет узла </a:t>
            </a:r>
            <a:r>
              <a:rPr lang="ru-RU" sz="2400" i="1" dirty="0" smtClean="0"/>
              <a:t>у,</a:t>
            </a:r>
            <a:r>
              <a:rPr lang="ru-RU" sz="2400" dirty="0" smtClean="0"/>
              <a:t> являющегося “дядей” узла г, черный. Эти два случая отличаются друг от друга тем, что г является левым или правым дочерним узлом по отношению к родительскому.</a:t>
            </a:r>
            <a:endParaRPr lang="en-US" sz="2400" dirty="0" smtClean="0"/>
          </a:p>
          <a:p>
            <a:r>
              <a:rPr lang="ru-RU" sz="2400" dirty="0" smtClean="0"/>
              <a:t> Строки 10-11 псевдокода соответствуют случаю 2, который показан на рис. вместе со случаем 3. В случае 2 узел </a:t>
            </a:r>
            <a:r>
              <a:rPr lang="en-US" sz="2400" dirty="0" smtClean="0"/>
              <a:t>z</a:t>
            </a:r>
            <a:r>
              <a:rPr lang="ru-RU" sz="2400" dirty="0" smtClean="0"/>
              <a:t> является правым потомком своего родительского узла. Мы используем левый поворот для преобразования сложившейся ситуации в случай 3 (строки 12-14), когда я является левым потомком.</a:t>
            </a:r>
            <a:endParaRPr lang="en-US" sz="2400" dirty="0" smtClean="0"/>
          </a:p>
          <a:p>
            <a:r>
              <a:rPr lang="ru-RU" sz="2400" dirty="0" smtClean="0"/>
              <a:t> Поскольку и </a:t>
            </a:r>
            <a:r>
              <a:rPr lang="en-US" sz="2400" dirty="0" smtClean="0"/>
              <a:t>z</a:t>
            </a:r>
            <a:r>
              <a:rPr lang="ru-RU" sz="2400" dirty="0" smtClean="0"/>
              <a:t>, и </a:t>
            </a:r>
            <a:r>
              <a:rPr lang="en-US" sz="2400" i="1" dirty="0" smtClean="0"/>
              <a:t>p</a:t>
            </a:r>
            <a:r>
              <a:rPr lang="ru-RU" sz="2400" i="1" dirty="0" smtClean="0"/>
              <a:t>[</a:t>
            </a:r>
            <a:r>
              <a:rPr lang="en-US" sz="2400" i="1" dirty="0" smtClean="0"/>
              <a:t>z]</a:t>
            </a:r>
            <a:r>
              <a:rPr lang="ru-RU" sz="2400" i="1" dirty="0" smtClean="0"/>
              <a:t> —</a:t>
            </a:r>
            <a:r>
              <a:rPr lang="ru-RU" sz="2400" dirty="0" smtClean="0"/>
              <a:t> красные узлы, поворот не влияет ни на черную высоту узлов, ни на выполнение свойства 5. Когда мы приходим к случаю 3 (либо непосредственно, либо поворотом из случая 2), узел </a:t>
            </a:r>
            <a:r>
              <a:rPr lang="ru-RU" sz="2400" i="1" dirty="0" smtClean="0"/>
              <a:t>у</a:t>
            </a:r>
            <a:r>
              <a:rPr lang="ru-RU" sz="2400" dirty="0" smtClean="0"/>
              <a:t> имеет черный цвет (поскольку иначе мы бы получили случай 1). 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071810"/>
            <a:ext cx="8858280" cy="378619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Кроме того, обязательно существует узел </a:t>
            </a:r>
            <a:r>
              <a:rPr lang="en-US" dirty="0" smtClean="0"/>
              <a:t>p[p[z]] </a:t>
            </a:r>
            <a:r>
              <a:rPr lang="ru-RU" dirty="0" smtClean="0"/>
              <a:t>так как этот узел существовал при выполнение строк 2 и 3, и после перемещения узла г на один узел вверх в строке 10 с последующим опусканием в строке </a:t>
            </a:r>
            <a:r>
              <a:rPr lang="en-US" dirty="0" smtClean="0"/>
              <a:t>11</a:t>
            </a:r>
            <a:r>
              <a:rPr lang="ru-RU" dirty="0" smtClean="0"/>
              <a:t> узел </a:t>
            </a:r>
            <a:r>
              <a:rPr lang="ru-RU" dirty="0" err="1" smtClean="0"/>
              <a:t>р</a:t>
            </a:r>
            <a:r>
              <a:rPr lang="ru-RU" dirty="0" smtClean="0"/>
              <a:t>[</a:t>
            </a:r>
            <a:r>
              <a:rPr lang="ru-RU" dirty="0" err="1" smtClean="0"/>
              <a:t>р</a:t>
            </a:r>
            <a:r>
              <a:rPr lang="ru-RU" dirty="0" smtClean="0"/>
              <a:t>[</a:t>
            </a:r>
            <a:r>
              <a:rPr lang="en-US" dirty="0" smtClean="0"/>
              <a:t>z</a:t>
            </a:r>
            <a:r>
              <a:rPr lang="ru-RU" dirty="0" smtClean="0"/>
              <a:t>]] остается неизменным. В случае 3 мы выполняем ряд изменений цвета и правых поворотов, которые сохраняют свойство 5. После этого, так как у нас нет двух идущих подряд красных узлов, работа процедуры завершается.</a:t>
            </a:r>
            <a:endParaRPr lang="en-US" dirty="0" smtClean="0"/>
          </a:p>
          <a:p>
            <a:r>
              <a:rPr lang="ru-RU" dirty="0" smtClean="0"/>
              <a:t> Больше тело цикла </a:t>
            </a:r>
            <a:r>
              <a:rPr lang="en-US" b="1" dirty="0" smtClean="0"/>
              <a:t>while </a:t>
            </a:r>
            <a:r>
              <a:rPr lang="ru-RU" dirty="0" smtClean="0"/>
              <a:t>не выполняется, так как узел </a:t>
            </a:r>
            <a:r>
              <a:rPr lang="ru-RU" i="1" dirty="0" err="1" smtClean="0"/>
              <a:t>р</a:t>
            </a:r>
            <a:r>
              <a:rPr lang="ru-RU" i="1" dirty="0" smtClean="0"/>
              <a:t> [</a:t>
            </a:r>
            <a:r>
              <a:rPr lang="en-US" i="1" dirty="0" smtClean="0"/>
              <a:t>z</a:t>
            </a:r>
            <a:r>
              <a:rPr lang="ru-RU" i="1" dirty="0" smtClean="0"/>
              <a:t>]</a:t>
            </a:r>
            <a:r>
              <a:rPr lang="ru-RU" dirty="0" smtClean="0"/>
              <a:t> теперь черный.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32</a:t>
            </a:fld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11861" t="30464" r="18371" b="32284"/>
          <a:stretch>
            <a:fillRect/>
          </a:stretch>
        </p:blipFill>
        <p:spPr bwMode="auto">
          <a:xfrm>
            <a:off x="214282" y="285728"/>
            <a:ext cx="8929718" cy="2678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Анализ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Чему равно время работы процедуры </a:t>
            </a:r>
            <a:r>
              <a:rPr lang="en-US" dirty="0" smtClean="0"/>
              <a:t>RB</a:t>
            </a:r>
            <a:r>
              <a:rPr lang="ru-RU" dirty="0" smtClean="0"/>
              <a:t>_</a:t>
            </a:r>
            <a:r>
              <a:rPr lang="en-US" dirty="0" smtClean="0"/>
              <a:t>Insert</a:t>
            </a:r>
            <a:r>
              <a:rPr lang="ru-RU" dirty="0" smtClean="0"/>
              <a:t>? Поскольку высота </a:t>
            </a:r>
            <a:r>
              <a:rPr lang="ru-RU" dirty="0" err="1" smtClean="0"/>
              <a:t>красно­черного</a:t>
            </a:r>
            <a:r>
              <a:rPr lang="ru-RU" dirty="0" smtClean="0"/>
              <a:t> дерева с </a:t>
            </a:r>
            <a:r>
              <a:rPr lang="en-US" dirty="0" smtClean="0"/>
              <a:t>n </a:t>
            </a:r>
            <a:r>
              <a:rPr lang="ru-RU" dirty="0" smtClean="0"/>
              <a:t>узлами равна О </a:t>
            </a:r>
            <a:r>
              <a:rPr lang="en-US" dirty="0" smtClean="0"/>
              <a:t>(</a:t>
            </a:r>
            <a:r>
              <a:rPr lang="en-US" dirty="0" err="1" smtClean="0"/>
              <a:t>lg</a:t>
            </a:r>
            <a:r>
              <a:rPr lang="en-US" dirty="0" smtClean="0"/>
              <a:t> n), </a:t>
            </a:r>
            <a:r>
              <a:rPr lang="ru-RU" dirty="0" smtClean="0"/>
              <a:t>выполнение строк 1—16 процедуры </a:t>
            </a:r>
            <a:r>
              <a:rPr lang="en-US" dirty="0" smtClean="0"/>
              <a:t>RB</a:t>
            </a:r>
            <a:r>
              <a:rPr lang="ru-RU" dirty="0" smtClean="0"/>
              <a:t>_</a:t>
            </a:r>
            <a:r>
              <a:rPr lang="en-US" dirty="0" smtClean="0"/>
              <a:t>Insert </a:t>
            </a:r>
            <a:r>
              <a:rPr lang="ru-RU" dirty="0" smtClean="0"/>
              <a:t>требует </a:t>
            </a:r>
            <a:r>
              <a:rPr lang="en-US" i="1" dirty="0" smtClean="0"/>
              <a:t>О</a:t>
            </a:r>
            <a:r>
              <a:rPr lang="en-US" dirty="0" smtClean="0"/>
              <a:t> (</a:t>
            </a:r>
            <a:r>
              <a:rPr lang="en-US" dirty="0" err="1" smtClean="0"/>
              <a:t>lg</a:t>
            </a:r>
            <a:r>
              <a:rPr lang="en-US" dirty="0" smtClean="0"/>
              <a:t> n) </a:t>
            </a:r>
            <a:r>
              <a:rPr lang="ru-RU" dirty="0" smtClean="0"/>
              <a:t>времени.</a:t>
            </a:r>
            <a:endParaRPr lang="en-US" dirty="0" smtClean="0"/>
          </a:p>
          <a:p>
            <a:r>
              <a:rPr lang="ru-RU" dirty="0" smtClean="0"/>
              <a:t> В процедуре </a:t>
            </a:r>
            <a:r>
              <a:rPr lang="en-US" dirty="0" smtClean="0"/>
              <a:t>RB</a:t>
            </a:r>
            <a:r>
              <a:rPr lang="ru-RU" dirty="0" smtClean="0"/>
              <a:t>_</a:t>
            </a:r>
            <a:r>
              <a:rPr lang="en-US" dirty="0" smtClean="0"/>
              <a:t>Insert</a:t>
            </a:r>
            <a:r>
              <a:rPr lang="ru-RU" dirty="0" smtClean="0"/>
              <a:t>_</a:t>
            </a:r>
            <a:r>
              <a:rPr lang="en-US" dirty="0" err="1" smtClean="0"/>
              <a:t>Fixup</a:t>
            </a:r>
            <a:r>
              <a:rPr lang="en-US" dirty="0" smtClean="0"/>
              <a:t> </a:t>
            </a:r>
            <a:r>
              <a:rPr lang="ru-RU" dirty="0" smtClean="0"/>
              <a:t>цикл </a:t>
            </a:r>
            <a:r>
              <a:rPr lang="en-US" dirty="0" smtClean="0"/>
              <a:t>while </a:t>
            </a:r>
            <a:r>
              <a:rPr lang="ru-RU" dirty="0" smtClean="0"/>
              <a:t>повторно выполняется только в случае </a:t>
            </a:r>
            <a:r>
              <a:rPr lang="en-US" dirty="0" smtClean="0"/>
              <a:t>1</a:t>
            </a:r>
            <a:r>
              <a:rPr lang="ru-RU" dirty="0" smtClean="0"/>
              <a:t>, и в этом случае указатель </a:t>
            </a:r>
            <a:r>
              <a:rPr lang="en-US" i="1" dirty="0" smtClean="0"/>
              <a:t>z</a:t>
            </a:r>
            <a:r>
              <a:rPr lang="en-US" dirty="0" smtClean="0"/>
              <a:t> </a:t>
            </a:r>
            <a:r>
              <a:rPr lang="ru-RU" dirty="0" smtClean="0"/>
              <a:t>перемещается вверх по дереву на два уровня. </a:t>
            </a:r>
            <a:endParaRPr lang="en-US" dirty="0" smtClean="0"/>
          </a:p>
          <a:p>
            <a:r>
              <a:rPr lang="ru-RU" dirty="0" smtClean="0"/>
              <a:t>Таким образом, общее количество возможных выполнений тела цикла </a:t>
            </a:r>
            <a:r>
              <a:rPr lang="en-US" dirty="0" smtClean="0"/>
              <a:t>while </a:t>
            </a:r>
            <a:r>
              <a:rPr lang="ru-RU" dirty="0" smtClean="0"/>
              <a:t>равно </a:t>
            </a:r>
            <a:r>
              <a:rPr lang="en-US" i="1" dirty="0" smtClean="0"/>
              <a:t>О</a:t>
            </a:r>
            <a:r>
              <a:rPr lang="en-US" dirty="0" smtClean="0"/>
              <a:t> (</a:t>
            </a:r>
            <a:r>
              <a:rPr lang="en-US" dirty="0" err="1" smtClean="0"/>
              <a:t>lg</a:t>
            </a:r>
            <a:r>
              <a:rPr lang="en-US" dirty="0" smtClean="0"/>
              <a:t> n).</a:t>
            </a:r>
            <a:endParaRPr lang="ru-RU" dirty="0" smtClean="0"/>
          </a:p>
          <a:p>
            <a:r>
              <a:rPr lang="en-US" dirty="0" smtClean="0"/>
              <a:t> </a:t>
            </a:r>
            <a:r>
              <a:rPr lang="ru-RU" dirty="0" smtClean="0"/>
              <a:t>И общее время работы процедуры </a:t>
            </a:r>
            <a:r>
              <a:rPr lang="en-US" dirty="0" smtClean="0"/>
              <a:t>RB</a:t>
            </a:r>
            <a:r>
              <a:rPr lang="ru-RU" dirty="0" smtClean="0"/>
              <a:t>_</a:t>
            </a:r>
            <a:r>
              <a:rPr lang="en-US" dirty="0" smtClean="0"/>
              <a:t>Insert </a:t>
            </a:r>
            <a:r>
              <a:rPr lang="ru-RU" dirty="0" smtClean="0"/>
              <a:t>равно О </a:t>
            </a:r>
            <a:r>
              <a:rPr lang="en-US" dirty="0" smtClean="0"/>
              <a:t>(</a:t>
            </a:r>
            <a:r>
              <a:rPr lang="en-US" dirty="0" err="1" smtClean="0"/>
              <a:t>lg</a:t>
            </a:r>
            <a:r>
              <a:rPr lang="en-US" dirty="0" smtClean="0"/>
              <a:t> n). </a:t>
            </a:r>
            <a:r>
              <a:rPr lang="ru-RU" dirty="0" smtClean="0"/>
              <a:t>В ней никогда не выполняется больше двух поворотов, поскольку цикл </a:t>
            </a:r>
            <a:r>
              <a:rPr lang="en-US" dirty="0" smtClean="0"/>
              <a:t>while </a:t>
            </a:r>
            <a:r>
              <a:rPr lang="ru-RU" dirty="0" smtClean="0"/>
              <a:t>в случаях </a:t>
            </a:r>
            <a:r>
              <a:rPr lang="en-US" dirty="0" smtClean="0"/>
              <a:t>2</a:t>
            </a:r>
            <a:r>
              <a:rPr lang="ru-RU" dirty="0" smtClean="0"/>
              <a:t> и 3 завершает работу.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Удаление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Как и остальные базовые операции над красно-черными деревьями с </a:t>
            </a:r>
            <a:r>
              <a:rPr lang="en-US" b="1" i="1" dirty="0" smtClean="0"/>
              <a:t>n</a:t>
            </a:r>
            <a:r>
              <a:rPr lang="ru-RU" dirty="0" smtClean="0"/>
              <a:t> узлами, удаление узла выполняется за время О </a:t>
            </a:r>
            <a:r>
              <a:rPr lang="en-US" dirty="0" smtClean="0"/>
              <a:t>(</a:t>
            </a:r>
            <a:r>
              <a:rPr lang="en-US" dirty="0" err="1" smtClean="0"/>
              <a:t>lg</a:t>
            </a:r>
            <a:r>
              <a:rPr lang="en-US" dirty="0" smtClean="0"/>
              <a:t> n). </a:t>
            </a:r>
            <a:r>
              <a:rPr lang="ru-RU" dirty="0" smtClean="0"/>
              <a:t>Удаление оказывается несколько более сложной задачей, чем вставка.</a:t>
            </a:r>
          </a:p>
          <a:p>
            <a:r>
              <a:rPr lang="ru-RU" dirty="0" smtClean="0"/>
              <a:t>Процедура </a:t>
            </a:r>
            <a:r>
              <a:rPr lang="en-US" b="1" dirty="0" err="1" smtClean="0"/>
              <a:t>RB_Delete</a:t>
            </a:r>
            <a:r>
              <a:rPr lang="en-US" b="1" dirty="0" smtClean="0"/>
              <a:t> </a:t>
            </a:r>
            <a:r>
              <a:rPr lang="ru-RU" dirty="0" smtClean="0"/>
              <a:t>представляет собой немного измененную процедуру </a:t>
            </a:r>
            <a:r>
              <a:rPr lang="en-US" b="1" dirty="0" err="1" smtClean="0"/>
              <a:t>Tree_Delete</a:t>
            </a:r>
            <a:r>
              <a:rPr lang="en-US" b="1" dirty="0" smtClean="0"/>
              <a:t>. </a:t>
            </a:r>
            <a:r>
              <a:rPr lang="ru-RU" dirty="0" smtClean="0"/>
              <a:t>После удаления узла в ней вызывается вспомогательная процедура </a:t>
            </a:r>
            <a:r>
              <a:rPr lang="en-US" b="1" dirty="0" err="1" smtClean="0"/>
              <a:t>RB_Delete_Fixup</a:t>
            </a:r>
            <a:r>
              <a:rPr lang="en-US" b="1" dirty="0" smtClean="0"/>
              <a:t>, </a:t>
            </a:r>
            <a:r>
              <a:rPr lang="ru-RU" dirty="0" smtClean="0"/>
              <a:t>которая изменяет цвета и выполняет повороты для восстановления красно-черных свойств дерева: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8640"/>
            <a:ext cx="8643998" cy="593752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err="1" smtClean="0"/>
              <a:t>RB_Delete</a:t>
            </a:r>
            <a:r>
              <a:rPr lang="en-US" dirty="0" smtClean="0"/>
              <a:t>(T, </a:t>
            </a:r>
            <a:r>
              <a:rPr lang="en-US" i="1" cap="small" dirty="0" smtClean="0"/>
              <a:t>z)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if</a:t>
            </a:r>
            <a:r>
              <a:rPr lang="en-US" dirty="0" smtClean="0"/>
              <a:t> left[z] = nil[T] </a:t>
            </a:r>
            <a:r>
              <a:rPr lang="ru-RU" dirty="0" smtClean="0"/>
              <a:t>или </a:t>
            </a:r>
            <a:r>
              <a:rPr lang="en-US" dirty="0" smtClean="0"/>
              <a:t>right[z] = nil[T]  </a:t>
            </a:r>
            <a:r>
              <a:rPr lang="en-US" b="1" dirty="0" smtClean="0"/>
              <a:t>then</a:t>
            </a:r>
            <a:r>
              <a:rPr lang="en-US" dirty="0" smtClean="0"/>
              <a:t> у ← z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else</a:t>
            </a:r>
            <a:r>
              <a:rPr lang="en-US" dirty="0" smtClean="0"/>
              <a:t> у ←</a:t>
            </a:r>
            <a:r>
              <a:rPr lang="en-US" cap="small" dirty="0" smtClean="0"/>
              <a:t>  </a:t>
            </a:r>
            <a:r>
              <a:rPr lang="en-US" cap="small" dirty="0" err="1" smtClean="0"/>
              <a:t>Tree_Successor</a:t>
            </a:r>
            <a:r>
              <a:rPr lang="en-US" cap="small" dirty="0" smtClean="0"/>
              <a:t>(z)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if</a:t>
            </a:r>
            <a:r>
              <a:rPr lang="en-US" dirty="0" smtClean="0"/>
              <a:t> left[y] ≠</a:t>
            </a:r>
            <a:r>
              <a:rPr lang="ru-RU" dirty="0" smtClean="0"/>
              <a:t> </a:t>
            </a:r>
            <a:r>
              <a:rPr lang="en-US" dirty="0" smtClean="0"/>
              <a:t>nil[T]  </a:t>
            </a:r>
            <a:r>
              <a:rPr lang="en-US" b="1" dirty="0" smtClean="0"/>
              <a:t>then</a:t>
            </a:r>
            <a:r>
              <a:rPr lang="en-US" dirty="0" smtClean="0"/>
              <a:t> x</a:t>
            </a:r>
            <a:r>
              <a:rPr lang="ru-RU" dirty="0" smtClean="0"/>
              <a:t> </a:t>
            </a:r>
            <a:r>
              <a:rPr lang="en-US" dirty="0" smtClean="0"/>
              <a:t>←</a:t>
            </a:r>
            <a:r>
              <a:rPr lang="ru-RU" dirty="0" smtClean="0"/>
              <a:t> </a:t>
            </a:r>
            <a:r>
              <a:rPr lang="en-US" dirty="0" smtClean="0"/>
              <a:t>left[y</a:t>
            </a:r>
            <a:r>
              <a:rPr lang="ru-RU" dirty="0" smtClean="0"/>
              <a:t>]</a:t>
            </a:r>
            <a:r>
              <a:rPr lang="en-US" dirty="0" smtClean="0"/>
              <a:t> </a:t>
            </a:r>
            <a:r>
              <a:rPr lang="en-US" b="1" dirty="0" smtClean="0"/>
              <a:t>else</a:t>
            </a:r>
            <a:r>
              <a:rPr lang="en-US" dirty="0" smtClean="0"/>
              <a:t>  x ← right[y]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p[x] ←</a:t>
            </a:r>
            <a:r>
              <a:rPr lang="ru-RU" dirty="0" smtClean="0"/>
              <a:t> </a:t>
            </a:r>
            <a:r>
              <a:rPr lang="en-US" dirty="0" smtClean="0"/>
              <a:t>p[y]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if</a:t>
            </a:r>
            <a:r>
              <a:rPr lang="en-US" dirty="0" smtClean="0"/>
              <a:t> p[y] = nil[T] </a:t>
            </a:r>
            <a:r>
              <a:rPr lang="en-US" b="1" dirty="0" smtClean="0"/>
              <a:t>then</a:t>
            </a:r>
            <a:r>
              <a:rPr lang="en-US" dirty="0" smtClean="0"/>
              <a:t> root[T] ← x else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</a:t>
            </a:r>
            <a:r>
              <a:rPr lang="en-US" b="1" dirty="0" smtClean="0"/>
              <a:t>if </a:t>
            </a:r>
            <a:r>
              <a:rPr lang="ru-RU" dirty="0" smtClean="0"/>
              <a:t>у </a:t>
            </a:r>
            <a:r>
              <a:rPr lang="en-US" dirty="0" smtClean="0"/>
              <a:t>= left[p[y]] </a:t>
            </a:r>
            <a:r>
              <a:rPr lang="en-US" b="1" dirty="0" smtClean="0"/>
              <a:t>then</a:t>
            </a:r>
            <a:r>
              <a:rPr lang="en-US" dirty="0" smtClean="0"/>
              <a:t> left[p[y]] ← x </a:t>
            </a:r>
            <a:r>
              <a:rPr lang="en-US" b="1" dirty="0" smtClean="0"/>
              <a:t>else</a:t>
            </a:r>
            <a:r>
              <a:rPr lang="en-US" dirty="0" smtClean="0"/>
              <a:t> right[p[y]] ← x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if</a:t>
            </a:r>
            <a:r>
              <a:rPr lang="en-US" dirty="0" smtClean="0"/>
              <a:t> у ≠ z </a:t>
            </a:r>
            <a:r>
              <a:rPr lang="en-US" b="1" dirty="0" smtClean="0"/>
              <a:t>then</a:t>
            </a:r>
            <a:r>
              <a:rPr lang="en-US" dirty="0" smtClean="0"/>
              <a:t> key[z] ← key[y]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                 </a:t>
            </a:r>
            <a:r>
              <a:rPr lang="ru-RU" dirty="0" smtClean="0"/>
              <a:t>Копируем сопутствующие данные у в </a:t>
            </a:r>
            <a:r>
              <a:rPr lang="en-US" dirty="0" smtClean="0"/>
              <a:t>z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if</a:t>
            </a:r>
            <a:r>
              <a:rPr lang="en-US" dirty="0" smtClean="0"/>
              <a:t> color [у] = BLACK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then </a:t>
            </a:r>
            <a:r>
              <a:rPr lang="en-US" dirty="0" err="1" smtClean="0"/>
              <a:t>RB_Delete_Fixup</a:t>
            </a:r>
            <a:r>
              <a:rPr lang="en-US" dirty="0" smtClean="0"/>
              <a:t>(T, </a:t>
            </a:r>
            <a:r>
              <a:rPr lang="en-US" cap="small" dirty="0" smtClean="0"/>
              <a:t>x)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return</a:t>
            </a:r>
            <a:r>
              <a:rPr lang="en-US" dirty="0" smtClean="0"/>
              <a:t> у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638132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Имеется три различия между процедурами </a:t>
            </a:r>
            <a:r>
              <a:rPr lang="en-US" b="1" dirty="0" err="1" smtClean="0"/>
              <a:t>Tree_Delete</a:t>
            </a:r>
            <a:r>
              <a:rPr lang="en-US" b="1" dirty="0" smtClean="0"/>
              <a:t> </a:t>
            </a:r>
            <a:r>
              <a:rPr lang="ru-RU" cap="small" dirty="0" smtClean="0"/>
              <a:t>и </a:t>
            </a:r>
            <a:r>
              <a:rPr lang="en-US" b="1" dirty="0" err="1" smtClean="0"/>
              <a:t>RB_Delete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 </a:t>
            </a:r>
            <a:r>
              <a:rPr lang="ru-RU" dirty="0" smtClean="0"/>
              <a:t>Во-первых, все ссылки на </a:t>
            </a:r>
            <a:r>
              <a:rPr lang="en-US" b="1" dirty="0" smtClean="0"/>
              <a:t>nil </a:t>
            </a:r>
            <a:r>
              <a:rPr lang="ru-RU" dirty="0" smtClean="0"/>
              <a:t>в</a:t>
            </a:r>
            <a:r>
              <a:rPr lang="ru-RU" b="1" dirty="0" smtClean="0"/>
              <a:t> </a:t>
            </a:r>
            <a:r>
              <a:rPr lang="en-US" b="1" dirty="0" err="1" smtClean="0"/>
              <a:t>Tree_Delete</a:t>
            </a:r>
            <a:r>
              <a:rPr lang="en-US" b="1" dirty="0" smtClean="0"/>
              <a:t> </a:t>
            </a:r>
            <a:r>
              <a:rPr lang="ru-RU" dirty="0" smtClean="0"/>
              <a:t>заменены в </a:t>
            </a:r>
            <a:r>
              <a:rPr lang="en-US" b="1" dirty="0" err="1" smtClean="0"/>
              <a:t>RB_Delete</a:t>
            </a:r>
            <a:r>
              <a:rPr lang="en-US" b="1" dirty="0" smtClean="0"/>
              <a:t> </a:t>
            </a:r>
            <a:r>
              <a:rPr lang="ru-RU" dirty="0" smtClean="0"/>
              <a:t>ссылками на ограничитель </a:t>
            </a:r>
            <a:r>
              <a:rPr lang="en-US" b="1" dirty="0" smtClean="0"/>
              <a:t>nil</a:t>
            </a:r>
            <a:r>
              <a:rPr lang="en-US" dirty="0" smtClean="0"/>
              <a:t> </a:t>
            </a:r>
            <a:r>
              <a:rPr lang="en-US" b="1" dirty="0" smtClean="0"/>
              <a:t>[Т].</a:t>
            </a:r>
          </a:p>
          <a:p>
            <a:r>
              <a:rPr lang="en-US" b="1" dirty="0" smtClean="0"/>
              <a:t> </a:t>
            </a:r>
            <a:r>
              <a:rPr lang="ru-RU" dirty="0" smtClean="0"/>
              <a:t>Во-вторых, удалена проверка в строке </a:t>
            </a:r>
            <a:r>
              <a:rPr lang="en-US" b="1" dirty="0" smtClean="0"/>
              <a:t>7 </a:t>
            </a:r>
            <a:r>
              <a:rPr lang="ru-RU" dirty="0" smtClean="0"/>
              <a:t>процедуры </a:t>
            </a:r>
            <a:r>
              <a:rPr lang="en-US" b="1" dirty="0" err="1" smtClean="0"/>
              <a:t>Tree_Delete</a:t>
            </a:r>
            <a:r>
              <a:rPr lang="en-US" b="1" dirty="0" smtClean="0"/>
              <a:t> </a:t>
            </a:r>
            <a:r>
              <a:rPr lang="ru-RU" dirty="0" smtClean="0"/>
              <a:t>(равно ли </a:t>
            </a:r>
            <a:r>
              <a:rPr lang="ru-RU" b="1" i="1" dirty="0" err="1" smtClean="0"/>
              <a:t>х</a:t>
            </a:r>
            <a:r>
              <a:rPr lang="ru-RU" dirty="0" smtClean="0"/>
              <a:t> </a:t>
            </a:r>
            <a:r>
              <a:rPr lang="en-US" b="1" dirty="0" smtClean="0"/>
              <a:t>nil), </a:t>
            </a:r>
            <a:r>
              <a:rPr lang="ru-RU" cap="small" dirty="0" smtClean="0"/>
              <a:t>и </a:t>
            </a:r>
            <a:r>
              <a:rPr lang="ru-RU" dirty="0" smtClean="0"/>
              <a:t>присвоение </a:t>
            </a:r>
            <a:r>
              <a:rPr lang="ru-RU" b="1" i="1" dirty="0" err="1" smtClean="0"/>
              <a:t>р</a:t>
            </a:r>
            <a:r>
              <a:rPr lang="ru-RU" b="1" i="1" dirty="0" smtClean="0"/>
              <a:t>[</a:t>
            </a:r>
            <a:r>
              <a:rPr lang="ru-RU" b="1" i="1" dirty="0" err="1" smtClean="0"/>
              <a:t>х</a:t>
            </a:r>
            <a:r>
              <a:rPr lang="ru-RU" b="1" i="1" dirty="0" smtClean="0"/>
              <a:t>]</a:t>
            </a:r>
            <a:r>
              <a:rPr lang="ru-RU" dirty="0" smtClean="0"/>
              <a:t> </a:t>
            </a:r>
            <a:r>
              <a:rPr lang="en-US" dirty="0" smtClean="0"/>
              <a:t>←</a:t>
            </a:r>
            <a:r>
              <a:rPr lang="ru-RU" dirty="0" smtClean="0"/>
              <a:t> </a:t>
            </a:r>
            <a:r>
              <a:rPr lang="ru-RU" b="1" i="1" dirty="0" err="1" smtClean="0"/>
              <a:t>р</a:t>
            </a:r>
            <a:r>
              <a:rPr lang="ru-RU" dirty="0" smtClean="0"/>
              <a:t> </a:t>
            </a:r>
            <a:r>
              <a:rPr lang="en-US" b="1" dirty="0" smtClean="0"/>
              <a:t>[у] </a:t>
            </a:r>
            <a:r>
              <a:rPr lang="ru-RU" dirty="0" smtClean="0"/>
              <a:t>выполняется в процедуре </a:t>
            </a:r>
            <a:r>
              <a:rPr lang="en-US" b="1" dirty="0" err="1" smtClean="0"/>
              <a:t>RB_Delete</a:t>
            </a:r>
            <a:r>
              <a:rPr lang="en-US" b="1" dirty="0" smtClean="0"/>
              <a:t> </a:t>
            </a:r>
            <a:r>
              <a:rPr lang="ru-RU" dirty="0" smtClean="0"/>
              <a:t>безусловно. Таким образом, если </a:t>
            </a:r>
            <a:r>
              <a:rPr lang="ru-RU" b="1" i="1" dirty="0" err="1" smtClean="0"/>
              <a:t>х</a:t>
            </a:r>
            <a:r>
              <a:rPr lang="ru-RU" dirty="0" smtClean="0"/>
              <a:t> является ограничителем </a:t>
            </a:r>
            <a:r>
              <a:rPr lang="en-US" b="1" i="1" dirty="0" smtClean="0"/>
              <a:t>nil</a:t>
            </a:r>
            <a:r>
              <a:rPr lang="en-US" dirty="0" smtClean="0"/>
              <a:t> </a:t>
            </a:r>
            <a:r>
              <a:rPr lang="ru-RU" dirty="0" smtClean="0"/>
              <a:t>[</a:t>
            </a:r>
            <a:r>
              <a:rPr lang="en-US" dirty="0" smtClean="0"/>
              <a:t>T</a:t>
            </a:r>
            <a:r>
              <a:rPr lang="ru-RU" dirty="0" smtClean="0"/>
              <a:t>], то его указатель на родителя указывает на родителя извлеченного из дерева узла </a:t>
            </a:r>
            <a:r>
              <a:rPr lang="ru-RU" b="1" i="1" dirty="0" smtClean="0"/>
              <a:t>у.</a:t>
            </a:r>
            <a:endParaRPr lang="en-US" b="1" i="1" dirty="0" smtClean="0"/>
          </a:p>
          <a:p>
            <a:r>
              <a:rPr lang="ru-RU" dirty="0" smtClean="0"/>
              <a:t> В-третьих, в строках </a:t>
            </a:r>
            <a:r>
              <a:rPr lang="en-US" b="1" dirty="0" smtClean="0"/>
              <a:t>16-17 </a:t>
            </a:r>
            <a:r>
              <a:rPr lang="ru-RU" dirty="0" smtClean="0"/>
              <a:t>процедуры </a:t>
            </a:r>
            <a:r>
              <a:rPr lang="en-US" b="1" dirty="0" err="1" smtClean="0"/>
              <a:t>RBDelete</a:t>
            </a:r>
            <a:r>
              <a:rPr lang="en-US" b="1" dirty="0" smtClean="0"/>
              <a:t> </a:t>
            </a:r>
            <a:r>
              <a:rPr lang="ru-RU" dirty="0" smtClean="0"/>
              <a:t>в</a:t>
            </a:r>
            <a:r>
              <a:rPr lang="ru-RU" b="1" dirty="0" smtClean="0"/>
              <a:t> </a:t>
            </a:r>
            <a:r>
              <a:rPr lang="ru-RU" dirty="0" smtClean="0"/>
              <a:t>случае, если узел </a:t>
            </a:r>
            <a:r>
              <a:rPr lang="ru-RU" b="1" i="1" dirty="0" smtClean="0"/>
              <a:t>у —</a:t>
            </a:r>
            <a:r>
              <a:rPr lang="ru-RU" dirty="0" smtClean="0"/>
              <a:t> черный, выполняется вызов вспомогательной процедуры </a:t>
            </a:r>
            <a:r>
              <a:rPr lang="en-US" b="1" dirty="0" err="1" smtClean="0"/>
              <a:t>RB_Delete_Fixup</a:t>
            </a:r>
            <a:r>
              <a:rPr lang="en-US" b="1" dirty="0" smtClean="0"/>
              <a:t>. </a:t>
            </a:r>
            <a:r>
              <a:rPr lang="ru-RU" dirty="0" smtClean="0"/>
              <a:t>Если узел </a:t>
            </a:r>
            <a:r>
              <a:rPr lang="ru-RU" b="1" i="1" dirty="0" smtClean="0"/>
              <a:t>у —</a:t>
            </a:r>
            <a:r>
              <a:rPr lang="ru-RU" dirty="0" smtClean="0"/>
              <a:t> красный, красно-черные свойства при извлечении </a:t>
            </a:r>
            <a:r>
              <a:rPr lang="ru-RU" b="1" i="1" dirty="0" smtClean="0"/>
              <a:t>у</a:t>
            </a:r>
            <a:r>
              <a:rPr lang="ru-RU" dirty="0" smtClean="0"/>
              <a:t> из дерева сохраняются в силу следующих причин:</a:t>
            </a:r>
          </a:p>
          <a:p>
            <a:pPr lvl="0"/>
            <a:r>
              <a:rPr lang="ru-RU" dirty="0" smtClean="0"/>
              <a:t>никакая черная высота в дереве не изменяется;</a:t>
            </a:r>
          </a:p>
          <a:p>
            <a:pPr lvl="0"/>
            <a:r>
              <a:rPr lang="ru-RU" dirty="0" smtClean="0"/>
              <a:t>никакие красные узлы не становятся соседними;</a:t>
            </a:r>
          </a:p>
          <a:p>
            <a:pPr lvl="0"/>
            <a:r>
              <a:rPr lang="ru-RU" dirty="0" smtClean="0"/>
              <a:t>так как </a:t>
            </a:r>
            <a:r>
              <a:rPr lang="ru-RU" b="1" i="1" dirty="0" smtClean="0"/>
              <a:t>у</a:t>
            </a:r>
            <a:r>
              <a:rPr lang="ru-RU" dirty="0" smtClean="0"/>
              <a:t> не может быть корнем в силу своего цвета, корень остается черным.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229600" cy="628654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Узел </a:t>
            </a:r>
            <a:r>
              <a:rPr lang="ru-RU" b="1" i="1" dirty="0" err="1" smtClean="0"/>
              <a:t>х</a:t>
            </a:r>
            <a:r>
              <a:rPr lang="ru-RU" b="1" i="1" dirty="0" smtClean="0"/>
              <a:t>,</a:t>
            </a:r>
            <a:r>
              <a:rPr lang="ru-RU" dirty="0" smtClean="0"/>
              <a:t> который передается в качестве параметра во вспомогательную процедуру </a:t>
            </a:r>
            <a:r>
              <a:rPr lang="en-US" dirty="0" err="1" smtClean="0"/>
              <a:t>RB_DELETE_FlXUP</a:t>
            </a:r>
            <a:r>
              <a:rPr lang="en-US" b="1" dirty="0" smtClean="0"/>
              <a:t>, </a:t>
            </a:r>
            <a:r>
              <a:rPr lang="ru-RU" dirty="0" smtClean="0"/>
              <a:t>является одним из двух узлов: либо это узел, который был единственным потомком </a:t>
            </a:r>
            <a:r>
              <a:rPr lang="ru-RU" b="1" i="1" dirty="0" smtClean="0"/>
              <a:t>у</a:t>
            </a:r>
            <a:r>
              <a:rPr lang="ru-RU" dirty="0" smtClean="0"/>
              <a:t> перед извлечением последнего из дерева (если у </a:t>
            </a:r>
            <a:r>
              <a:rPr lang="ru-RU" b="1" i="1" dirty="0" err="1" smtClean="0"/>
              <a:t>у</a:t>
            </a:r>
            <a:r>
              <a:rPr lang="ru-RU" b="1" i="1" dirty="0" smtClean="0"/>
              <a:t> </a:t>
            </a:r>
            <a:r>
              <a:rPr lang="ru-RU" dirty="0" smtClean="0"/>
              <a:t>был дочерний узел, не являющийся ограничителем), либо, если у узла </a:t>
            </a:r>
            <a:r>
              <a:rPr lang="ru-RU" b="1" i="1" dirty="0" smtClean="0"/>
              <a:t>у</a:t>
            </a:r>
            <a:r>
              <a:rPr lang="ru-RU" dirty="0" smtClean="0"/>
              <a:t> нет дочерних узлов, </a:t>
            </a:r>
            <a:r>
              <a:rPr lang="ru-RU" b="1" i="1" dirty="0" err="1" smtClean="0"/>
              <a:t>х</a:t>
            </a:r>
            <a:r>
              <a:rPr lang="ru-RU" dirty="0" smtClean="0"/>
              <a:t> является ограничителем </a:t>
            </a:r>
            <a:r>
              <a:rPr lang="en-US" b="1" dirty="0" smtClean="0"/>
              <a:t>nil</a:t>
            </a:r>
            <a:r>
              <a:rPr lang="en-US" dirty="0" smtClean="0"/>
              <a:t> </a:t>
            </a:r>
            <a:r>
              <a:rPr lang="ru-RU" dirty="0" smtClean="0"/>
              <a:t>[</a:t>
            </a:r>
            <a:r>
              <a:rPr lang="en-US" dirty="0" smtClean="0"/>
              <a:t>T</a:t>
            </a:r>
            <a:r>
              <a:rPr lang="ru-RU" dirty="0" smtClean="0"/>
              <a:t>].</a:t>
            </a:r>
            <a:endParaRPr lang="en-US" dirty="0" smtClean="0"/>
          </a:p>
          <a:p>
            <a:r>
              <a:rPr lang="ru-RU" dirty="0" smtClean="0"/>
              <a:t> В последнем случае безусловное присвоение в строке 7 гарантирует, что родительским по отношению к </a:t>
            </a:r>
            <a:r>
              <a:rPr lang="ru-RU" b="1" i="1" dirty="0" err="1" smtClean="0"/>
              <a:t>х</a:t>
            </a:r>
            <a:r>
              <a:rPr lang="ru-RU" dirty="0" smtClean="0"/>
              <a:t> узлом становится узел, который ранее был родителем </a:t>
            </a:r>
            <a:r>
              <a:rPr lang="ru-RU" b="1" dirty="0" smtClean="0"/>
              <a:t>у</a:t>
            </a:r>
            <a:r>
              <a:rPr lang="ru-RU" dirty="0" smtClean="0"/>
              <a:t>, независимо от</a:t>
            </a:r>
            <a:r>
              <a:rPr lang="en-US" dirty="0" smtClean="0"/>
              <a:t> </a:t>
            </a:r>
            <a:r>
              <a:rPr lang="ru-RU" dirty="0" smtClean="0"/>
              <a:t>того, является ли </a:t>
            </a:r>
            <a:r>
              <a:rPr lang="ru-RU" b="1" i="1" dirty="0" err="1" smtClean="0"/>
              <a:t>х</a:t>
            </a:r>
            <a:r>
              <a:rPr lang="ru-RU" dirty="0" smtClean="0"/>
              <a:t> внутренним узлом с реальным ключом или ограничителем </a:t>
            </a:r>
            <a:r>
              <a:rPr lang="en-US" b="1" dirty="0" smtClean="0"/>
              <a:t>nil</a:t>
            </a:r>
            <a:r>
              <a:rPr lang="en-US" dirty="0" smtClean="0"/>
              <a:t> </a:t>
            </a:r>
            <a:r>
              <a:rPr lang="ru-RU" dirty="0" smtClean="0"/>
              <a:t>[Т].</a:t>
            </a:r>
          </a:p>
          <a:p>
            <a:r>
              <a:rPr lang="ru-RU" dirty="0" smtClean="0"/>
              <a:t>Вспомогательная процедура </a:t>
            </a:r>
            <a:r>
              <a:rPr lang="en-US" dirty="0" err="1" smtClean="0"/>
              <a:t>RB_DELETE_FlXUP</a:t>
            </a:r>
            <a:r>
              <a:rPr lang="en-US" dirty="0" smtClean="0"/>
              <a:t> </a:t>
            </a:r>
            <a:r>
              <a:rPr lang="ru-RU" dirty="0" smtClean="0"/>
              <a:t>решает задачу восстановления красно-черных свойств дерева поиска.</a:t>
            </a:r>
            <a:endParaRPr lang="en-US" dirty="0" smtClean="0"/>
          </a:p>
          <a:p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Если извлекаемый из дерева в процедуре </a:t>
            </a:r>
            <a:r>
              <a:rPr lang="en-US" b="1" cap="small" dirty="0" err="1" smtClean="0"/>
              <a:t>RB_Delete</a:t>
            </a:r>
            <a:r>
              <a:rPr lang="en-US" b="1" cap="small" dirty="0" smtClean="0"/>
              <a:t> </a:t>
            </a:r>
            <a:r>
              <a:rPr lang="ru-RU" dirty="0" smtClean="0"/>
              <a:t>узел </a:t>
            </a:r>
            <a:r>
              <a:rPr lang="ru-RU" b="1" i="1" dirty="0" smtClean="0"/>
              <a:t>у</a:t>
            </a:r>
            <a:r>
              <a:rPr lang="ru-RU" dirty="0" smtClean="0"/>
              <a:t> черный, то могут возникнуть три проблемы. </a:t>
            </a:r>
            <a:endParaRPr lang="en-US" dirty="0" smtClean="0"/>
          </a:p>
          <a:p>
            <a:r>
              <a:rPr lang="ru-RU" dirty="0" smtClean="0"/>
              <a:t>Во-первых, если </a:t>
            </a:r>
            <a:r>
              <a:rPr lang="ru-RU" b="1" i="1" dirty="0" smtClean="0"/>
              <a:t>у</a:t>
            </a:r>
            <a:r>
              <a:rPr lang="ru-RU" dirty="0" smtClean="0"/>
              <a:t> был корнем, а теперь корнем стал красный потомок </a:t>
            </a:r>
            <a:r>
              <a:rPr lang="ru-RU" b="1" i="1" dirty="0" smtClean="0"/>
              <a:t>у,</a:t>
            </a:r>
            <a:r>
              <a:rPr lang="ru-RU" dirty="0" smtClean="0"/>
              <a:t> нарушается свойство 2.</a:t>
            </a:r>
            <a:endParaRPr lang="en-US" dirty="0" smtClean="0"/>
          </a:p>
          <a:p>
            <a:r>
              <a:rPr lang="ru-RU" dirty="0" smtClean="0"/>
              <a:t> Во-вторых, если и </a:t>
            </a:r>
            <a:r>
              <a:rPr lang="en-US" dirty="0" smtClean="0"/>
              <a:t>x</a:t>
            </a:r>
            <a:r>
              <a:rPr lang="ru-RU" dirty="0" smtClean="0"/>
              <a:t>, и </a:t>
            </a:r>
            <a:r>
              <a:rPr lang="ru-RU" b="1" dirty="0" err="1" smtClean="0"/>
              <a:t>р</a:t>
            </a:r>
            <a:r>
              <a:rPr lang="ru-RU" b="1" dirty="0" smtClean="0"/>
              <a:t> [у] </a:t>
            </a:r>
            <a:r>
              <a:rPr lang="ru-RU" dirty="0" smtClean="0"/>
              <a:t>(который теперь является также </a:t>
            </a:r>
            <a:r>
              <a:rPr lang="ru-RU" b="1" i="1" dirty="0" err="1" smtClean="0"/>
              <a:t>р</a:t>
            </a:r>
            <a:r>
              <a:rPr lang="ru-RU" dirty="0" smtClean="0"/>
              <a:t> [</a:t>
            </a:r>
            <a:r>
              <a:rPr lang="en-US" dirty="0" smtClean="0"/>
              <a:t>x</a:t>
            </a:r>
            <a:r>
              <a:rPr lang="ru-RU" dirty="0" smtClean="0"/>
              <a:t>]) были красными, то нарушается свойство 4.</a:t>
            </a:r>
            <a:endParaRPr lang="en-US" dirty="0" smtClean="0"/>
          </a:p>
          <a:p>
            <a:r>
              <a:rPr lang="ru-RU" dirty="0" smtClean="0"/>
              <a:t> И, в-третьих, удаление </a:t>
            </a:r>
            <a:r>
              <a:rPr lang="ru-RU" b="1" i="1" dirty="0" smtClean="0"/>
              <a:t>у</a:t>
            </a:r>
            <a:r>
              <a:rPr lang="ru-RU" dirty="0" smtClean="0"/>
              <a:t> приводит к тому, что все пути, проходившие через </a:t>
            </a:r>
            <a:r>
              <a:rPr lang="ru-RU" b="1" i="1" dirty="0" smtClean="0"/>
              <a:t>у, </a:t>
            </a:r>
            <a:r>
              <a:rPr lang="ru-RU" dirty="0" smtClean="0"/>
              <a:t>теперь имеют на один черный узел меньше.</a:t>
            </a:r>
            <a:endParaRPr lang="en-US" dirty="0" smtClean="0"/>
          </a:p>
          <a:p>
            <a:r>
              <a:rPr lang="ru-RU" dirty="0" smtClean="0"/>
              <a:t> Таким образом, для всех предков </a:t>
            </a:r>
            <a:r>
              <a:rPr lang="ru-RU" b="1" i="1" dirty="0" smtClean="0"/>
              <a:t>у </a:t>
            </a:r>
            <a:r>
              <a:rPr lang="ru-RU" dirty="0" smtClean="0"/>
              <a:t>оказывается нарушенным свойство 5. Мы можем исправить ситуацию, утверждая, что узел </a:t>
            </a:r>
            <a:r>
              <a:rPr lang="ru-RU" b="1" i="1" dirty="0" err="1" smtClean="0"/>
              <a:t>х</a:t>
            </a:r>
            <a:r>
              <a:rPr lang="ru-RU" dirty="0" smtClean="0"/>
              <a:t> — “</a:t>
            </a:r>
            <a:r>
              <a:rPr lang="ru-RU" dirty="0" err="1" smtClean="0"/>
              <a:t>сверхчерный</a:t>
            </a:r>
            <a:r>
              <a:rPr lang="ru-RU" dirty="0" smtClean="0"/>
              <a:t>”, т.е. при рассмотрении любого пути, проходящего через </a:t>
            </a:r>
            <a:r>
              <a:rPr lang="ru-RU" b="1" i="1" dirty="0" err="1" smtClean="0"/>
              <a:t>х</a:t>
            </a:r>
            <a:r>
              <a:rPr lang="ru-RU" dirty="0" smtClean="0"/>
              <a:t>, добавлять дополнительную </a:t>
            </a:r>
            <a:r>
              <a:rPr lang="en-US" b="1" dirty="0" smtClean="0"/>
              <a:t>1 </a:t>
            </a:r>
            <a:r>
              <a:rPr lang="ru-RU" dirty="0" smtClean="0"/>
              <a:t>к количеству черных узлов. При такой интерпретации свойство 5 остается выполняющимся. При извлечении черного узла </a:t>
            </a:r>
            <a:r>
              <a:rPr lang="ru-RU" b="1" i="1" dirty="0" smtClean="0"/>
              <a:t>у</a:t>
            </a:r>
            <a:r>
              <a:rPr lang="ru-RU" dirty="0" smtClean="0"/>
              <a:t> мы передаем его “черноту” его потомку.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38</a:t>
            </a:fld>
            <a:endParaRPr lang="ru-RU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Проблема заключается в том, что теперь узел </a:t>
            </a:r>
            <a:r>
              <a:rPr lang="ru-RU" b="1" i="1" dirty="0" err="1" smtClean="0"/>
              <a:t>х</a:t>
            </a:r>
            <a:r>
              <a:rPr lang="ru-RU" dirty="0" smtClean="0"/>
              <a:t> не является ни черным, ни красным, что нарушает свойство </a:t>
            </a:r>
            <a:r>
              <a:rPr lang="en-US" b="1" dirty="0" smtClean="0"/>
              <a:t>1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 Вместо этого узел </a:t>
            </a:r>
            <a:r>
              <a:rPr lang="ru-RU" b="1" i="1" dirty="0" err="1" smtClean="0"/>
              <a:t>х</a:t>
            </a:r>
            <a:r>
              <a:rPr lang="ru-RU" dirty="0" smtClean="0"/>
              <a:t> окрашен либо “дважды черным”, либо “красно-черным” цветом, что дает при подсчете черных узлов на пути, содержащем </a:t>
            </a:r>
            <a:r>
              <a:rPr lang="ru-RU" b="1" i="1" dirty="0" err="1" smtClean="0"/>
              <a:t>х</a:t>
            </a:r>
            <a:r>
              <a:rPr lang="ru-RU" dirty="0" smtClean="0"/>
              <a:t>, вклад, равный, соответственно, </a:t>
            </a:r>
            <a:r>
              <a:rPr lang="en-US" b="1" dirty="0" smtClean="0"/>
              <a:t>2 </a:t>
            </a:r>
            <a:r>
              <a:rPr lang="ru-RU" dirty="0" smtClean="0"/>
              <a:t>или </a:t>
            </a:r>
            <a:r>
              <a:rPr lang="en-US" b="1" dirty="0" smtClean="0"/>
              <a:t>1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 Атрибут </a:t>
            </a:r>
            <a:r>
              <a:rPr lang="en-US" b="1" i="1" dirty="0" smtClean="0"/>
              <a:t>color</a:t>
            </a:r>
            <a:r>
              <a:rPr lang="en-US" dirty="0" smtClean="0"/>
              <a:t> </a:t>
            </a:r>
            <a:r>
              <a:rPr lang="ru-RU" dirty="0" smtClean="0"/>
              <a:t>узла </a:t>
            </a:r>
            <a:r>
              <a:rPr lang="ru-RU" b="1" i="1" dirty="0" err="1" smtClean="0"/>
              <a:t>х</a:t>
            </a:r>
            <a:r>
              <a:rPr lang="ru-RU" dirty="0" smtClean="0"/>
              <a:t> при этом остается равен либо </a:t>
            </a:r>
            <a:r>
              <a:rPr lang="en-US" b="1" cap="small" dirty="0" smtClean="0"/>
              <a:t>black </a:t>
            </a:r>
            <a:r>
              <a:rPr lang="ru-RU" dirty="0" smtClean="0"/>
              <a:t>(если узел дважды черный), либо </a:t>
            </a:r>
            <a:r>
              <a:rPr lang="en-US" b="1" cap="small" dirty="0" smtClean="0"/>
              <a:t>red </a:t>
            </a:r>
            <a:r>
              <a:rPr lang="ru-RU" dirty="0" smtClean="0"/>
              <a:t>(если узел красно-черный). Другими словами, цвет узла не соответствует его атрибуту </a:t>
            </a:r>
            <a:r>
              <a:rPr lang="en-US" b="1" i="1" dirty="0" smtClean="0"/>
              <a:t>color</a:t>
            </a:r>
            <a:r>
              <a:rPr lang="ru-RU" b="1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39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Поиск узла с заданным ключом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229600" cy="53285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cap="small" dirty="0" err="1" smtClean="0"/>
              <a:t>Tree_Search</a:t>
            </a:r>
            <a:r>
              <a:rPr lang="en-US" cap="small" dirty="0" smtClean="0"/>
              <a:t>(x, </a:t>
            </a:r>
            <a:r>
              <a:rPr lang="en-US" i="1" dirty="0" smtClean="0"/>
              <a:t>к)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ru-RU" i="1" dirty="0" err="1" smtClean="0"/>
              <a:t>х</a:t>
            </a:r>
            <a:r>
              <a:rPr lang="ru-RU" i="1" dirty="0" smtClean="0"/>
              <a:t> =</a:t>
            </a:r>
            <a:r>
              <a:rPr lang="ru-RU" dirty="0" smtClean="0"/>
              <a:t> </a:t>
            </a:r>
            <a:r>
              <a:rPr lang="en-US" dirty="0" smtClean="0"/>
              <a:t>NIL </a:t>
            </a:r>
            <a:r>
              <a:rPr lang="ru-RU" dirty="0" smtClean="0"/>
              <a:t>или</a:t>
            </a:r>
            <a:r>
              <a:rPr lang="en-US" dirty="0" smtClean="0"/>
              <a:t> </a:t>
            </a:r>
            <a:r>
              <a:rPr lang="ru-RU" i="1" dirty="0" smtClean="0"/>
              <a:t>к</a:t>
            </a:r>
            <a:r>
              <a:rPr lang="ru-RU" dirty="0" smtClean="0"/>
              <a:t> = </a:t>
            </a:r>
            <a:r>
              <a:rPr lang="ru-RU" i="1" dirty="0" err="1" smtClean="0"/>
              <a:t>кеу</a:t>
            </a:r>
            <a:r>
              <a:rPr lang="ru-RU" i="1" dirty="0" smtClean="0"/>
              <a:t>[</a:t>
            </a:r>
            <a:r>
              <a:rPr lang="ru-RU" i="1" dirty="0" err="1" smtClean="0"/>
              <a:t>х</a:t>
            </a:r>
            <a:r>
              <a:rPr lang="ru-RU" dirty="0" smtClean="0"/>
              <a:t>]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</a:t>
            </a:r>
            <a:r>
              <a:rPr lang="en-US" b="1" dirty="0" smtClean="0"/>
              <a:t>then return </a:t>
            </a:r>
            <a:r>
              <a:rPr lang="ru-RU" i="1" dirty="0" err="1" smtClean="0"/>
              <a:t>х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b="1" dirty="0" err="1" smtClean="0"/>
              <a:t>if</a:t>
            </a:r>
            <a:r>
              <a:rPr lang="ru-RU" dirty="0" smtClean="0"/>
              <a:t> к &lt; </a:t>
            </a:r>
            <a:r>
              <a:rPr lang="ru-RU" dirty="0" err="1" smtClean="0"/>
              <a:t>кеу</a:t>
            </a:r>
            <a:r>
              <a:rPr lang="ru-RU" dirty="0" smtClean="0"/>
              <a:t>[</a:t>
            </a:r>
            <a:r>
              <a:rPr lang="ru-RU" dirty="0" err="1" smtClean="0"/>
              <a:t>х</a:t>
            </a:r>
            <a:r>
              <a:rPr lang="ru-RU" dirty="0" smtClean="0"/>
              <a:t>]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</a:t>
            </a:r>
            <a:r>
              <a:rPr lang="en-US" b="1" dirty="0" smtClean="0"/>
              <a:t>then</a:t>
            </a:r>
            <a:r>
              <a:rPr lang="en-US" dirty="0" smtClean="0"/>
              <a:t> return TREE_SEARCH(left[x], </a:t>
            </a:r>
            <a:r>
              <a:rPr lang="en-US" i="1" dirty="0" smtClean="0"/>
              <a:t>к)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</a:t>
            </a:r>
            <a:r>
              <a:rPr lang="en-US" b="1" dirty="0" smtClean="0"/>
              <a:t>else</a:t>
            </a:r>
            <a:r>
              <a:rPr lang="en-US" dirty="0" smtClean="0"/>
              <a:t> return   TREE_SEARCH(right[x], </a:t>
            </a:r>
            <a:r>
              <a:rPr lang="en-US" i="1" dirty="0" smtClean="0"/>
              <a:t>к)</a:t>
            </a:r>
            <a:endParaRPr lang="ru-RU" i="1" dirty="0" smtClean="0"/>
          </a:p>
          <a:p>
            <a:pPr marL="514350" lvl="0" indent="-514350">
              <a:buFont typeface="+mj-lt"/>
              <a:buAutoNum type="arabicPeriod"/>
            </a:pPr>
            <a:endParaRPr lang="ru-RU" i="1" dirty="0" smtClean="0"/>
          </a:p>
          <a:p>
            <a:pPr>
              <a:buNone/>
            </a:pPr>
            <a:r>
              <a:rPr lang="en-US" cap="small" dirty="0" err="1" smtClean="0"/>
              <a:t>Iterative_Tree_Search</a:t>
            </a:r>
            <a:r>
              <a:rPr lang="en-US" cap="small" dirty="0" smtClean="0"/>
              <a:t>(x, </a:t>
            </a:r>
            <a:r>
              <a:rPr lang="en-US" i="1" dirty="0" smtClean="0"/>
              <a:t>к)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while</a:t>
            </a:r>
            <a:r>
              <a:rPr lang="en-US" dirty="0" smtClean="0"/>
              <a:t> x</a:t>
            </a:r>
            <a:r>
              <a:rPr lang="ru-RU" dirty="0" smtClean="0"/>
              <a:t> </a:t>
            </a:r>
            <a:r>
              <a:rPr lang="en-US" i="1" dirty="0" smtClean="0"/>
              <a:t>≠</a:t>
            </a:r>
            <a:r>
              <a:rPr lang="en-US" dirty="0" smtClean="0"/>
              <a:t> NIL </a:t>
            </a:r>
            <a:r>
              <a:rPr lang="ru-RU" dirty="0" smtClean="0"/>
              <a:t>и </a:t>
            </a:r>
            <a:r>
              <a:rPr lang="en-US" i="1" dirty="0" smtClean="0"/>
              <a:t>к ≠ </a:t>
            </a:r>
            <a:r>
              <a:rPr lang="en-US" i="1" dirty="0" err="1" smtClean="0"/>
              <a:t>кеу</a:t>
            </a:r>
            <a:r>
              <a:rPr lang="en-US" i="1" dirty="0" smtClean="0"/>
              <a:t>[х]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i="1" dirty="0" smtClean="0"/>
              <a:t>          </a:t>
            </a:r>
            <a:r>
              <a:rPr lang="en-US" b="1" i="1" dirty="0" smtClean="0"/>
              <a:t>do</a:t>
            </a:r>
            <a:r>
              <a:rPr lang="en-US" i="1" dirty="0" smtClean="0"/>
              <a:t> if </a:t>
            </a:r>
            <a:r>
              <a:rPr lang="ru-RU" i="1" dirty="0" smtClean="0"/>
              <a:t>к &lt; </a:t>
            </a:r>
            <a:r>
              <a:rPr lang="ru-RU" i="1" dirty="0" err="1" smtClean="0"/>
              <a:t>кеу</a:t>
            </a:r>
            <a:r>
              <a:rPr lang="ru-RU" i="1" dirty="0" smtClean="0"/>
              <a:t>[</a:t>
            </a:r>
            <a:r>
              <a:rPr lang="ru-RU" i="1" dirty="0" err="1" smtClean="0"/>
              <a:t>х</a:t>
            </a:r>
            <a:r>
              <a:rPr lang="ru-RU" i="1" dirty="0" smtClean="0"/>
              <a:t>]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           </a:t>
            </a:r>
            <a:r>
              <a:rPr lang="en-US" b="1" dirty="0" smtClean="0"/>
              <a:t>then</a:t>
            </a:r>
            <a:r>
              <a:rPr lang="en-US" dirty="0" smtClean="0"/>
              <a:t> </a:t>
            </a:r>
            <a:r>
              <a:rPr lang="en-US" i="1" dirty="0" smtClean="0"/>
              <a:t>х</a:t>
            </a:r>
            <a:r>
              <a:rPr lang="en-US" dirty="0" smtClean="0"/>
              <a:t> </a:t>
            </a:r>
            <a:r>
              <a:rPr lang="ru-RU" dirty="0" smtClean="0"/>
              <a:t>← </a:t>
            </a:r>
            <a:r>
              <a:rPr lang="en-US" i="1" dirty="0" smtClean="0"/>
              <a:t>left[x]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           </a:t>
            </a:r>
            <a:r>
              <a:rPr lang="en-US" b="1" dirty="0" smtClean="0"/>
              <a:t>else</a:t>
            </a:r>
            <a:r>
              <a:rPr lang="en-US" dirty="0" smtClean="0"/>
              <a:t> </a:t>
            </a:r>
            <a:r>
              <a:rPr lang="en-US" i="1" dirty="0" smtClean="0"/>
              <a:t>х</a:t>
            </a:r>
            <a:r>
              <a:rPr lang="ru-RU" dirty="0" smtClean="0"/>
              <a:t> ← </a:t>
            </a:r>
            <a:r>
              <a:rPr lang="en-US" i="1" dirty="0" smtClean="0"/>
              <a:t>right</a:t>
            </a:r>
            <a:r>
              <a:rPr lang="en-US" dirty="0" smtClean="0"/>
              <a:t> </a:t>
            </a:r>
            <a:r>
              <a:rPr lang="ru-RU" dirty="0" smtClean="0"/>
              <a:t>[</a:t>
            </a:r>
            <a:r>
              <a:rPr lang="en-US" dirty="0" smtClean="0"/>
              <a:t>x</a:t>
            </a:r>
            <a:r>
              <a:rPr lang="ru-RU" dirty="0" smtClean="0"/>
              <a:t>]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return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Процедура </a:t>
            </a:r>
            <a:r>
              <a:rPr lang="en-US" b="1" cap="small" dirty="0" err="1" smtClean="0"/>
              <a:t>RB_Delete_Fixup</a:t>
            </a:r>
            <a:r>
              <a:rPr lang="en-US" b="1" cap="small" dirty="0" smtClean="0"/>
              <a:t> </a:t>
            </a:r>
            <a:r>
              <a:rPr lang="ru-RU" dirty="0" smtClean="0"/>
              <a:t>восстанавливает свойства </a:t>
            </a:r>
            <a:r>
              <a:rPr lang="en-US" b="1" dirty="0" smtClean="0"/>
              <a:t>1, 2 </a:t>
            </a:r>
            <a:r>
              <a:rPr lang="ru-RU" dirty="0" smtClean="0"/>
              <a:t>и </a:t>
            </a:r>
            <a:r>
              <a:rPr lang="en-US" b="1" dirty="0" smtClean="0"/>
              <a:t>4. </a:t>
            </a:r>
          </a:p>
          <a:p>
            <a:r>
              <a:rPr lang="ru-RU" dirty="0" smtClean="0"/>
              <a:t>Цель цикла </a:t>
            </a:r>
            <a:r>
              <a:rPr lang="en-US" b="1" dirty="0" smtClean="0"/>
              <a:t>while </a:t>
            </a:r>
            <a:r>
              <a:rPr lang="ru-RU" dirty="0" smtClean="0"/>
              <a:t>в строках </a:t>
            </a:r>
            <a:r>
              <a:rPr lang="en-US" b="1" dirty="0" smtClean="0"/>
              <a:t>1-22 </a:t>
            </a:r>
            <a:r>
              <a:rPr lang="ru-RU" dirty="0" smtClean="0"/>
              <a:t>состоит в том, чтобы переместить дополнительную черноту вверх по дереву до тех пор, пока не выполнится одно из перечисленных условий.</a:t>
            </a:r>
          </a:p>
          <a:p>
            <a:pPr lvl="0"/>
            <a:r>
              <a:rPr lang="ru-RU" b="1" i="1" dirty="0" err="1" smtClean="0"/>
              <a:t>х</a:t>
            </a:r>
            <a:r>
              <a:rPr lang="ru-RU" dirty="0" smtClean="0"/>
              <a:t> указывает на красно-черный узел — в этом случае мы просто делаем узел </a:t>
            </a:r>
            <a:r>
              <a:rPr lang="ru-RU" b="1" i="1" dirty="0" err="1" smtClean="0"/>
              <a:t>х</a:t>
            </a:r>
            <a:r>
              <a:rPr lang="ru-RU" dirty="0" smtClean="0"/>
              <a:t> “единожды черным” в строке </a:t>
            </a:r>
            <a:r>
              <a:rPr lang="en-US" b="1" dirty="0" smtClean="0"/>
              <a:t>23.</a:t>
            </a:r>
            <a:endParaRPr lang="ru-RU" dirty="0" smtClean="0"/>
          </a:p>
          <a:p>
            <a:pPr lvl="0"/>
            <a:r>
              <a:rPr lang="ru-RU" b="1" i="1" dirty="0" err="1" smtClean="0"/>
              <a:t>х</a:t>
            </a:r>
            <a:r>
              <a:rPr lang="ru-RU" dirty="0" smtClean="0"/>
              <a:t> указывает на корень — в этом случае мы просто убираем излишнюю черноту.</a:t>
            </a:r>
          </a:p>
          <a:p>
            <a:pPr lvl="0"/>
            <a:r>
              <a:rPr lang="ru-RU" dirty="0" smtClean="0"/>
              <a:t>Можно выполнить некоторые повороты и перекраску, после которых двойная чернота будет устранена.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40</a:t>
            </a:fld>
            <a:endParaRPr lang="ru-RU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err="1" smtClean="0"/>
              <a:t>RB_Delete_Fixup</a:t>
            </a:r>
            <a:r>
              <a:rPr lang="en-US" b="1" dirty="0" smtClean="0"/>
              <a:t>(T, </a:t>
            </a:r>
            <a:r>
              <a:rPr lang="en-US" b="1" i="1" cap="small" dirty="0" smtClean="0"/>
              <a:t>х)</a:t>
            </a:r>
            <a:endParaRPr lang="ru-RU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while</a:t>
            </a:r>
            <a:r>
              <a:rPr lang="en-US" dirty="0" smtClean="0"/>
              <a:t> </a:t>
            </a:r>
            <a:r>
              <a:rPr lang="ru-RU" dirty="0" err="1" smtClean="0"/>
              <a:t>х</a:t>
            </a:r>
            <a:r>
              <a:rPr lang="ru-RU" dirty="0" smtClean="0"/>
              <a:t> ≠ </a:t>
            </a:r>
            <a:r>
              <a:rPr lang="en-US" dirty="0" smtClean="0"/>
              <a:t>root[T] </a:t>
            </a:r>
            <a:r>
              <a:rPr lang="ru-RU" dirty="0" smtClean="0"/>
              <a:t>и </a:t>
            </a:r>
            <a:r>
              <a:rPr lang="en-US" dirty="0" smtClean="0"/>
              <a:t>color[x] </a:t>
            </a:r>
            <a:r>
              <a:rPr lang="ru-RU" dirty="0" smtClean="0"/>
              <a:t>= </a:t>
            </a:r>
            <a:r>
              <a:rPr lang="en-US" dirty="0" smtClean="0"/>
              <a:t>black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    do if </a:t>
            </a:r>
            <a:r>
              <a:rPr lang="ru-RU" dirty="0" err="1" smtClean="0"/>
              <a:t>х</a:t>
            </a:r>
            <a:r>
              <a:rPr lang="en-US" dirty="0" smtClean="0"/>
              <a:t> = left[p[x]]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          then</a:t>
            </a:r>
            <a:r>
              <a:rPr lang="en-US" dirty="0" smtClean="0"/>
              <a:t> w </a:t>
            </a:r>
            <a:r>
              <a:rPr lang="ru-RU" dirty="0" smtClean="0"/>
              <a:t>←</a:t>
            </a:r>
            <a:r>
              <a:rPr lang="en-US" dirty="0" smtClean="0"/>
              <a:t> right[p[x]]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                    if</a:t>
            </a:r>
            <a:r>
              <a:rPr lang="en-US" dirty="0" smtClean="0"/>
              <a:t> color[w] = RED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                        then</a:t>
            </a:r>
            <a:r>
              <a:rPr lang="en-US" dirty="0" smtClean="0"/>
              <a:t> color [w] &lt;— BLACK	</a:t>
            </a:r>
            <a:r>
              <a:rPr lang="en-US" dirty="0" smtClean="0">
                <a:solidFill>
                  <a:srgbClr val="0070C0"/>
                </a:solidFill>
              </a:rPr>
              <a:t>//</a:t>
            </a:r>
            <a:r>
              <a:rPr lang="ru-RU" dirty="0" smtClean="0">
                <a:solidFill>
                  <a:srgbClr val="0070C0"/>
                </a:solidFill>
              </a:rPr>
              <a:t>Случай </a:t>
            </a:r>
            <a:r>
              <a:rPr lang="en-US" dirty="0" smtClean="0">
                <a:solidFill>
                  <a:srgbClr val="0070C0"/>
                </a:solidFill>
              </a:rPr>
              <a:t>1</a:t>
            </a:r>
            <a:endParaRPr lang="ru-RU" dirty="0" smtClean="0">
              <a:solidFill>
                <a:srgbClr val="0070C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                             color[p[x]] &lt;— RED 	</a:t>
            </a:r>
            <a:r>
              <a:rPr lang="en-US" dirty="0" smtClean="0">
                <a:solidFill>
                  <a:srgbClr val="0070C0"/>
                </a:solidFill>
              </a:rPr>
              <a:t>//</a:t>
            </a:r>
            <a:r>
              <a:rPr lang="ru-RU" dirty="0" smtClean="0">
                <a:solidFill>
                  <a:srgbClr val="0070C0"/>
                </a:solidFill>
              </a:rPr>
              <a:t>Случай </a:t>
            </a:r>
            <a:r>
              <a:rPr lang="en-US" dirty="0" smtClean="0">
                <a:solidFill>
                  <a:srgbClr val="0070C0"/>
                </a:solidFill>
              </a:rPr>
              <a:t>1</a:t>
            </a:r>
            <a:endParaRPr lang="ru-RU" dirty="0" smtClean="0">
              <a:solidFill>
                <a:srgbClr val="0070C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cap="small" dirty="0" smtClean="0"/>
              <a:t>                                   </a:t>
            </a:r>
            <a:r>
              <a:rPr lang="en-US" cap="small" dirty="0" err="1" smtClean="0"/>
              <a:t>Left_Rotate</a:t>
            </a:r>
            <a:r>
              <a:rPr lang="en-US" cap="small" dirty="0" smtClean="0"/>
              <a:t>(T,</a:t>
            </a:r>
            <a:r>
              <a:rPr lang="en-US" dirty="0" smtClean="0"/>
              <a:t> </a:t>
            </a:r>
            <a:r>
              <a:rPr lang="ru-RU" dirty="0" err="1" smtClean="0"/>
              <a:t>р</a:t>
            </a:r>
            <a:r>
              <a:rPr lang="en-US" dirty="0" smtClean="0"/>
              <a:t>[x])	</a:t>
            </a:r>
            <a:r>
              <a:rPr lang="en-US" dirty="0" smtClean="0">
                <a:solidFill>
                  <a:srgbClr val="0070C0"/>
                </a:solidFill>
              </a:rPr>
              <a:t>// </a:t>
            </a:r>
            <a:r>
              <a:rPr lang="ru-RU" dirty="0" smtClean="0">
                <a:solidFill>
                  <a:srgbClr val="0070C0"/>
                </a:solidFill>
              </a:rPr>
              <a:t>Случай </a:t>
            </a:r>
            <a:r>
              <a:rPr lang="en-US" dirty="0" smtClean="0">
                <a:solidFill>
                  <a:srgbClr val="0070C0"/>
                </a:solidFill>
              </a:rPr>
              <a:t>1</a:t>
            </a:r>
            <a:endParaRPr lang="ru-RU" dirty="0" smtClean="0">
              <a:solidFill>
                <a:srgbClr val="0070C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                              w </a:t>
            </a:r>
            <a:r>
              <a:rPr lang="ru-RU" dirty="0" smtClean="0"/>
              <a:t>←</a:t>
            </a:r>
            <a:r>
              <a:rPr lang="en-US" dirty="0" smtClean="0"/>
              <a:t> right[p[x]]		</a:t>
            </a:r>
            <a:r>
              <a:rPr lang="ru-RU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//</a:t>
            </a:r>
            <a:r>
              <a:rPr lang="ru-RU" dirty="0" smtClean="0">
                <a:solidFill>
                  <a:srgbClr val="0070C0"/>
                </a:solidFill>
              </a:rPr>
              <a:t>Случай 1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                     if</a:t>
            </a:r>
            <a:r>
              <a:rPr lang="en-US" dirty="0" smtClean="0"/>
              <a:t> color[left[w]] = BLACK </a:t>
            </a:r>
            <a:r>
              <a:rPr lang="ru-RU" dirty="0" smtClean="0"/>
              <a:t>и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color[right[w]] = BLACK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                         then</a:t>
            </a:r>
            <a:r>
              <a:rPr lang="en-US" dirty="0" smtClean="0"/>
              <a:t> color [w] </a:t>
            </a:r>
            <a:r>
              <a:rPr lang="ru-RU" dirty="0" smtClean="0"/>
              <a:t>←</a:t>
            </a:r>
            <a:r>
              <a:rPr lang="en-US" dirty="0" smtClean="0"/>
              <a:t> RED		</a:t>
            </a:r>
            <a:r>
              <a:rPr lang="en-US" dirty="0" smtClean="0">
                <a:solidFill>
                  <a:srgbClr val="0070C0"/>
                </a:solidFill>
              </a:rPr>
              <a:t>//</a:t>
            </a:r>
            <a:r>
              <a:rPr lang="ru-RU" dirty="0" smtClean="0">
                <a:solidFill>
                  <a:srgbClr val="0070C0"/>
                </a:solidFill>
              </a:rPr>
              <a:t>Случай </a:t>
            </a:r>
            <a:r>
              <a:rPr lang="en-US" dirty="0" smtClean="0">
                <a:solidFill>
                  <a:srgbClr val="0070C0"/>
                </a:solidFill>
              </a:rPr>
              <a:t>2</a:t>
            </a:r>
            <a:endParaRPr lang="ru-RU" dirty="0" smtClean="0">
              <a:solidFill>
                <a:srgbClr val="0070C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                              x</a:t>
            </a:r>
            <a:r>
              <a:rPr lang="ru-RU" dirty="0" smtClean="0"/>
              <a:t> ← </a:t>
            </a:r>
            <a:r>
              <a:rPr lang="en-US" dirty="0" smtClean="0"/>
              <a:t>p</a:t>
            </a:r>
            <a:r>
              <a:rPr lang="ru-RU" dirty="0" smtClean="0"/>
              <a:t>[</a:t>
            </a:r>
            <a:r>
              <a:rPr lang="en-US" dirty="0" smtClean="0"/>
              <a:t>x</a:t>
            </a:r>
            <a:r>
              <a:rPr lang="ru-RU" dirty="0" smtClean="0"/>
              <a:t>]	 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0070C0"/>
                </a:solidFill>
              </a:rPr>
              <a:t>//</a:t>
            </a:r>
            <a:r>
              <a:rPr lang="ru-RU" dirty="0" smtClean="0">
                <a:solidFill>
                  <a:srgbClr val="0070C0"/>
                </a:solidFill>
              </a:rPr>
              <a:t>Случай 2</a:t>
            </a:r>
            <a:endParaRPr lang="en-US" dirty="0" smtClean="0">
              <a:solidFill>
                <a:srgbClr val="0070C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                         else</a:t>
            </a:r>
            <a:endParaRPr lang="ru-RU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41</a:t>
            </a:fld>
            <a:endParaRPr lang="ru-RU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286544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 startAt="12"/>
            </a:pPr>
            <a:r>
              <a:rPr lang="en-US" sz="3400" dirty="0" smtClean="0"/>
              <a:t>                    </a:t>
            </a:r>
            <a:r>
              <a:rPr lang="en-US" sz="3400" b="1" dirty="0" smtClean="0"/>
              <a:t>else if </a:t>
            </a:r>
            <a:r>
              <a:rPr lang="en-US" sz="3400" dirty="0" smtClean="0"/>
              <a:t>color[right[w]] =BLACK</a:t>
            </a:r>
            <a:endParaRPr lang="ru-RU" sz="3400" dirty="0" smtClean="0"/>
          </a:p>
          <a:p>
            <a:pPr marL="514350" lvl="0" indent="-514350">
              <a:buFont typeface="+mj-lt"/>
              <a:buAutoNum type="arabicPeriod" startAt="12"/>
            </a:pPr>
            <a:r>
              <a:rPr lang="en-US" sz="3400" b="1" dirty="0" smtClean="0"/>
              <a:t>                             then</a:t>
            </a:r>
            <a:r>
              <a:rPr lang="en-US" sz="3400" dirty="0" smtClean="0"/>
              <a:t> color[left[w]] ← BLACK	</a:t>
            </a:r>
            <a:r>
              <a:rPr lang="en-US" sz="3400" dirty="0" smtClean="0">
                <a:solidFill>
                  <a:srgbClr val="0070C0"/>
                </a:solidFill>
              </a:rPr>
              <a:t>//</a:t>
            </a:r>
            <a:r>
              <a:rPr lang="ru-RU" sz="3400" dirty="0" smtClean="0">
                <a:solidFill>
                  <a:srgbClr val="0070C0"/>
                </a:solidFill>
              </a:rPr>
              <a:t>Случай</a:t>
            </a:r>
            <a:r>
              <a:rPr lang="en-US" sz="3400" dirty="0" smtClean="0">
                <a:solidFill>
                  <a:srgbClr val="0070C0"/>
                </a:solidFill>
              </a:rPr>
              <a:t>3</a:t>
            </a:r>
            <a:endParaRPr lang="ru-RU" sz="3400" dirty="0" smtClean="0">
              <a:solidFill>
                <a:srgbClr val="0070C0"/>
              </a:solidFill>
            </a:endParaRPr>
          </a:p>
          <a:p>
            <a:pPr marL="514350" lvl="0" indent="-514350">
              <a:buFont typeface="+mj-lt"/>
              <a:buAutoNum type="arabicPeriod" startAt="12"/>
            </a:pPr>
            <a:r>
              <a:rPr lang="en-US" sz="3400" dirty="0" smtClean="0"/>
              <a:t>                                       color [w] ← RED		</a:t>
            </a:r>
            <a:r>
              <a:rPr lang="en-US" sz="3400" dirty="0" smtClean="0">
                <a:solidFill>
                  <a:srgbClr val="0070C0"/>
                </a:solidFill>
              </a:rPr>
              <a:t>//</a:t>
            </a:r>
            <a:r>
              <a:rPr lang="ru-RU" sz="3400" dirty="0" smtClean="0">
                <a:solidFill>
                  <a:srgbClr val="0070C0"/>
                </a:solidFill>
              </a:rPr>
              <a:t>Случай </a:t>
            </a:r>
            <a:r>
              <a:rPr lang="en-US" sz="3400" dirty="0" smtClean="0">
                <a:solidFill>
                  <a:srgbClr val="0070C0"/>
                </a:solidFill>
              </a:rPr>
              <a:t>3</a:t>
            </a:r>
            <a:endParaRPr lang="ru-RU" sz="3400" dirty="0" smtClean="0">
              <a:solidFill>
                <a:srgbClr val="0070C0"/>
              </a:solidFill>
            </a:endParaRPr>
          </a:p>
          <a:p>
            <a:pPr marL="514350" lvl="0" indent="-514350">
              <a:buFont typeface="+mj-lt"/>
              <a:buAutoNum type="arabicPeriod" startAt="12"/>
            </a:pPr>
            <a:r>
              <a:rPr lang="en-US" sz="3400" dirty="0" smtClean="0"/>
              <a:t>                                        </a:t>
            </a:r>
            <a:r>
              <a:rPr lang="en-US" sz="3400" dirty="0" err="1" smtClean="0"/>
              <a:t>RlGHT_ROTATE</a:t>
            </a:r>
            <a:r>
              <a:rPr lang="en-US" sz="3400" dirty="0" smtClean="0"/>
              <a:t>(T, </a:t>
            </a:r>
            <a:r>
              <a:rPr lang="en-US" sz="3400" cap="small" dirty="0" smtClean="0"/>
              <a:t>w)</a:t>
            </a:r>
            <a:r>
              <a:rPr lang="en-US" sz="3400" dirty="0" smtClean="0"/>
              <a:t>	</a:t>
            </a:r>
            <a:r>
              <a:rPr lang="en-US" sz="3400" dirty="0" smtClean="0">
                <a:solidFill>
                  <a:srgbClr val="0070C0"/>
                </a:solidFill>
              </a:rPr>
              <a:t>//</a:t>
            </a:r>
            <a:r>
              <a:rPr lang="ru-RU" sz="3400" dirty="0" smtClean="0">
                <a:solidFill>
                  <a:srgbClr val="0070C0"/>
                </a:solidFill>
              </a:rPr>
              <a:t>Случай </a:t>
            </a:r>
            <a:r>
              <a:rPr lang="en-US" sz="3400" dirty="0" smtClean="0">
                <a:solidFill>
                  <a:srgbClr val="0070C0"/>
                </a:solidFill>
              </a:rPr>
              <a:t>3</a:t>
            </a:r>
            <a:endParaRPr lang="ru-RU" sz="3400" dirty="0" smtClean="0">
              <a:solidFill>
                <a:srgbClr val="0070C0"/>
              </a:solidFill>
            </a:endParaRPr>
          </a:p>
          <a:p>
            <a:pPr marL="514350" lvl="0" indent="-514350">
              <a:buFont typeface="+mj-lt"/>
              <a:buAutoNum type="arabicPeriod" startAt="12"/>
            </a:pPr>
            <a:r>
              <a:rPr lang="en-US" sz="3400" dirty="0" smtClean="0"/>
              <a:t>                                        w</a:t>
            </a:r>
            <a:r>
              <a:rPr lang="ru-RU" sz="3400" dirty="0" smtClean="0"/>
              <a:t> </a:t>
            </a:r>
            <a:r>
              <a:rPr lang="en-US" sz="3400" dirty="0" smtClean="0"/>
              <a:t>←</a:t>
            </a:r>
            <a:r>
              <a:rPr lang="ru-RU" sz="3400" dirty="0" smtClean="0"/>
              <a:t> </a:t>
            </a:r>
            <a:r>
              <a:rPr lang="en-US" sz="3400" dirty="0" smtClean="0"/>
              <a:t>right</a:t>
            </a:r>
            <a:r>
              <a:rPr lang="ru-RU" sz="3400" dirty="0" smtClean="0"/>
              <a:t>[</a:t>
            </a:r>
            <a:r>
              <a:rPr lang="en-US" sz="3400" dirty="0" smtClean="0"/>
              <a:t>p</a:t>
            </a:r>
            <a:r>
              <a:rPr lang="ru-RU" sz="3400" dirty="0" smtClean="0"/>
              <a:t>[</a:t>
            </a:r>
            <a:r>
              <a:rPr lang="en-US" sz="3400" dirty="0" smtClean="0"/>
              <a:t>x]]</a:t>
            </a:r>
            <a:r>
              <a:rPr lang="ru-RU" sz="3400" dirty="0" smtClean="0"/>
              <a:t>	</a:t>
            </a:r>
            <a:r>
              <a:rPr lang="en-US" sz="3400" dirty="0" smtClean="0"/>
              <a:t>	</a:t>
            </a:r>
            <a:r>
              <a:rPr lang="en-US" sz="3400" dirty="0" smtClean="0">
                <a:solidFill>
                  <a:srgbClr val="0070C0"/>
                </a:solidFill>
              </a:rPr>
              <a:t>//</a:t>
            </a:r>
            <a:r>
              <a:rPr lang="ru-RU" sz="3400" dirty="0" smtClean="0">
                <a:solidFill>
                  <a:srgbClr val="0070C0"/>
                </a:solidFill>
              </a:rPr>
              <a:t>Случай 3</a:t>
            </a:r>
          </a:p>
          <a:p>
            <a:pPr marL="514350" lvl="0" indent="-514350">
              <a:buFont typeface="+mj-lt"/>
              <a:buAutoNum type="arabicPeriod" startAt="12"/>
            </a:pPr>
            <a:r>
              <a:rPr lang="en-US" sz="3400" dirty="0" smtClean="0"/>
              <a:t>                              color[w] ← color[p[x]]		</a:t>
            </a:r>
            <a:r>
              <a:rPr lang="en-US" sz="3400" dirty="0" smtClean="0">
                <a:solidFill>
                  <a:srgbClr val="0070C0"/>
                </a:solidFill>
              </a:rPr>
              <a:t>//</a:t>
            </a:r>
            <a:r>
              <a:rPr lang="ru-RU" sz="3400" dirty="0" smtClean="0">
                <a:solidFill>
                  <a:srgbClr val="0070C0"/>
                </a:solidFill>
              </a:rPr>
              <a:t>Случай 4</a:t>
            </a:r>
          </a:p>
          <a:p>
            <a:pPr marL="514350" lvl="0" indent="-514350">
              <a:buFont typeface="+mj-lt"/>
              <a:buAutoNum type="arabicPeriod" startAt="12"/>
            </a:pPr>
            <a:r>
              <a:rPr lang="en-US" sz="3400" dirty="0" smtClean="0"/>
              <a:t>                              color</a:t>
            </a:r>
            <a:r>
              <a:rPr lang="ru-RU" sz="3400" dirty="0" smtClean="0"/>
              <a:t>[</a:t>
            </a:r>
            <a:r>
              <a:rPr lang="ru-RU" sz="3400" dirty="0" err="1" smtClean="0"/>
              <a:t>р</a:t>
            </a:r>
            <a:r>
              <a:rPr lang="ru-RU" sz="3400" dirty="0" smtClean="0"/>
              <a:t>[</a:t>
            </a:r>
            <a:r>
              <a:rPr lang="en-US" sz="3400" dirty="0" smtClean="0"/>
              <a:t>x</a:t>
            </a:r>
            <a:r>
              <a:rPr lang="ru-RU" sz="3400" dirty="0" smtClean="0"/>
              <a:t>]] </a:t>
            </a:r>
            <a:r>
              <a:rPr lang="en-US" sz="3400" dirty="0" smtClean="0"/>
              <a:t>← BLACK 		</a:t>
            </a:r>
            <a:r>
              <a:rPr lang="en-US" sz="3400" dirty="0" smtClean="0">
                <a:solidFill>
                  <a:srgbClr val="0070C0"/>
                </a:solidFill>
              </a:rPr>
              <a:t>//</a:t>
            </a:r>
            <a:r>
              <a:rPr lang="ru-RU" sz="3400" dirty="0" smtClean="0">
                <a:solidFill>
                  <a:srgbClr val="0070C0"/>
                </a:solidFill>
              </a:rPr>
              <a:t>Случай </a:t>
            </a:r>
            <a:r>
              <a:rPr lang="en-US" sz="3400" dirty="0" smtClean="0">
                <a:solidFill>
                  <a:srgbClr val="0070C0"/>
                </a:solidFill>
              </a:rPr>
              <a:t>4</a:t>
            </a:r>
            <a:endParaRPr lang="ru-RU" sz="3400" dirty="0" smtClean="0">
              <a:solidFill>
                <a:srgbClr val="0070C0"/>
              </a:solidFill>
            </a:endParaRPr>
          </a:p>
          <a:p>
            <a:pPr marL="514350" lvl="0" indent="-514350">
              <a:buFont typeface="+mj-lt"/>
              <a:buAutoNum type="arabicPeriod" startAt="12"/>
            </a:pPr>
            <a:r>
              <a:rPr lang="en-US" sz="3400" dirty="0" smtClean="0"/>
              <a:t>                              color [right [w]] ← BLACK	</a:t>
            </a:r>
            <a:r>
              <a:rPr lang="en-US" sz="3400" dirty="0" smtClean="0">
                <a:solidFill>
                  <a:srgbClr val="0070C0"/>
                </a:solidFill>
              </a:rPr>
              <a:t>//</a:t>
            </a:r>
            <a:r>
              <a:rPr lang="ru-RU" sz="3400" dirty="0" smtClean="0">
                <a:solidFill>
                  <a:srgbClr val="0070C0"/>
                </a:solidFill>
              </a:rPr>
              <a:t>Случай 4</a:t>
            </a:r>
          </a:p>
          <a:p>
            <a:pPr marL="514350" lvl="0" indent="-514350">
              <a:buFont typeface="+mj-lt"/>
              <a:buAutoNum type="arabicPeriod" startAt="12"/>
            </a:pPr>
            <a:r>
              <a:rPr lang="en-US" sz="3400" dirty="0" smtClean="0"/>
              <a:t>                              </a:t>
            </a:r>
            <a:r>
              <a:rPr lang="en-US" sz="3400" dirty="0" err="1" smtClean="0"/>
              <a:t>Left_Rotate</a:t>
            </a:r>
            <a:r>
              <a:rPr lang="en-US" sz="3400" dirty="0" smtClean="0"/>
              <a:t>(T, p[x])		</a:t>
            </a:r>
            <a:r>
              <a:rPr lang="en-US" sz="3400" dirty="0" smtClean="0">
                <a:solidFill>
                  <a:srgbClr val="0070C0"/>
                </a:solidFill>
              </a:rPr>
              <a:t>//</a:t>
            </a:r>
            <a:r>
              <a:rPr lang="ru-RU" sz="3400" dirty="0" smtClean="0">
                <a:solidFill>
                  <a:srgbClr val="0070C0"/>
                </a:solidFill>
              </a:rPr>
              <a:t>Случай </a:t>
            </a:r>
            <a:r>
              <a:rPr lang="en-US" sz="3400" dirty="0" smtClean="0">
                <a:solidFill>
                  <a:srgbClr val="0070C0"/>
                </a:solidFill>
              </a:rPr>
              <a:t>4</a:t>
            </a:r>
            <a:endParaRPr lang="ru-RU" sz="3400" dirty="0" smtClean="0">
              <a:solidFill>
                <a:srgbClr val="0070C0"/>
              </a:solidFill>
            </a:endParaRPr>
          </a:p>
          <a:p>
            <a:pPr marL="514350" lvl="0" indent="-514350">
              <a:buFont typeface="+mj-lt"/>
              <a:buAutoNum type="arabicPeriod" startAt="12"/>
            </a:pPr>
            <a:r>
              <a:rPr lang="en-US" sz="3400" dirty="0" smtClean="0"/>
              <a:t>                               x  ← root[T]			</a:t>
            </a:r>
            <a:r>
              <a:rPr lang="en-US" sz="3400" dirty="0" smtClean="0">
                <a:solidFill>
                  <a:srgbClr val="0070C0"/>
                </a:solidFill>
              </a:rPr>
              <a:t>//</a:t>
            </a:r>
            <a:r>
              <a:rPr lang="ru-RU" sz="3400" dirty="0" smtClean="0">
                <a:solidFill>
                  <a:srgbClr val="0070C0"/>
                </a:solidFill>
              </a:rPr>
              <a:t>Случай </a:t>
            </a:r>
            <a:r>
              <a:rPr lang="en-US" sz="3400" dirty="0" smtClean="0">
                <a:solidFill>
                  <a:srgbClr val="0070C0"/>
                </a:solidFill>
              </a:rPr>
              <a:t>4</a:t>
            </a:r>
            <a:endParaRPr lang="ru-RU" sz="3400" dirty="0" smtClean="0">
              <a:solidFill>
                <a:srgbClr val="0070C0"/>
              </a:solidFill>
            </a:endParaRPr>
          </a:p>
          <a:p>
            <a:pPr marL="514350" lvl="0" indent="-514350">
              <a:buFont typeface="+mj-lt"/>
              <a:buAutoNum type="arabicPeriod" startAt="12"/>
            </a:pPr>
            <a:r>
              <a:rPr lang="en-US" sz="3400" dirty="0" smtClean="0"/>
              <a:t>         </a:t>
            </a:r>
            <a:r>
              <a:rPr lang="en-US" sz="3400" b="1" dirty="0" smtClean="0"/>
              <a:t>else</a:t>
            </a:r>
            <a:r>
              <a:rPr lang="en-US" sz="3400" dirty="0" smtClean="0"/>
              <a:t> </a:t>
            </a:r>
            <a:r>
              <a:rPr lang="ru-RU" sz="3400" dirty="0" smtClean="0"/>
              <a:t>(то же, что и в “</a:t>
            </a:r>
            <a:r>
              <a:rPr lang="en-US" sz="3400" dirty="0" smtClean="0"/>
              <a:t>then</a:t>
            </a:r>
            <a:r>
              <a:rPr lang="ru-RU" sz="3400" dirty="0" smtClean="0"/>
              <a:t>”, с заменой </a:t>
            </a:r>
            <a:r>
              <a:rPr lang="en-US" sz="3400" dirty="0" smtClean="0"/>
              <a:t>left </a:t>
            </a:r>
            <a:r>
              <a:rPr lang="ru-RU" sz="3400" dirty="0" smtClean="0"/>
              <a:t>на </a:t>
            </a:r>
            <a:r>
              <a:rPr lang="en-US" sz="3400" dirty="0" smtClean="0"/>
              <a:t>right </a:t>
            </a:r>
            <a:r>
              <a:rPr lang="ru-RU" sz="3400" dirty="0" smtClean="0"/>
              <a:t>и </a:t>
            </a:r>
            <a:r>
              <a:rPr lang="en-US" sz="3400" dirty="0" smtClean="0"/>
              <a:t>                 </a:t>
            </a:r>
            <a:r>
              <a:rPr lang="ru-RU" sz="3400" dirty="0" smtClean="0"/>
              <a:t>наоборот)</a:t>
            </a:r>
          </a:p>
          <a:p>
            <a:pPr marL="514350" lvl="0" indent="-514350">
              <a:buFont typeface="+mj-lt"/>
              <a:buAutoNum type="arabicPeriod" startAt="12"/>
            </a:pPr>
            <a:r>
              <a:rPr lang="en-US" sz="3400" dirty="0" smtClean="0"/>
              <a:t>color </a:t>
            </a:r>
            <a:r>
              <a:rPr lang="ru-RU" sz="3400" dirty="0" smtClean="0"/>
              <a:t>[</a:t>
            </a:r>
            <a:r>
              <a:rPr lang="ru-RU" sz="3400" dirty="0" err="1" smtClean="0"/>
              <a:t>х</a:t>
            </a:r>
            <a:r>
              <a:rPr lang="ru-RU" sz="3400" dirty="0" smtClean="0"/>
              <a:t>] </a:t>
            </a:r>
            <a:r>
              <a:rPr lang="en-US" sz="3400" dirty="0" smtClean="0"/>
              <a:t>←</a:t>
            </a:r>
            <a:r>
              <a:rPr lang="ru-RU" sz="3400" dirty="0" smtClean="0"/>
              <a:t> </a:t>
            </a:r>
            <a:r>
              <a:rPr lang="en-US" sz="3400" dirty="0" smtClean="0"/>
              <a:t>BLACK</a:t>
            </a:r>
            <a:endParaRPr lang="ru-RU" sz="34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42</a:t>
            </a:fld>
            <a:endParaRPr lang="ru-RU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Внутри цикла </a:t>
            </a:r>
            <a:r>
              <a:rPr lang="en-US" b="1" dirty="0" smtClean="0"/>
              <a:t>while </a:t>
            </a:r>
            <a:r>
              <a:rPr lang="ru-RU" i="1" dirty="0" err="1" smtClean="0"/>
              <a:t>х</a:t>
            </a:r>
            <a:r>
              <a:rPr lang="ru-RU" dirty="0" smtClean="0"/>
              <a:t> всегда указывает на дважды черную вершину, не являющуюся корнем. В строке </a:t>
            </a:r>
            <a:r>
              <a:rPr lang="en-US" dirty="0" smtClean="0"/>
              <a:t>2 </a:t>
            </a:r>
            <a:r>
              <a:rPr lang="ru-RU" dirty="0" smtClean="0"/>
              <a:t>мы определяем, является ли </a:t>
            </a:r>
            <a:r>
              <a:rPr lang="ru-RU" i="1" dirty="0" err="1" smtClean="0"/>
              <a:t>х</a:t>
            </a:r>
            <a:r>
              <a:rPr lang="ru-RU" dirty="0" smtClean="0"/>
              <a:t> левым или правым дочерним узлом своего родителя </a:t>
            </a:r>
            <a:r>
              <a:rPr lang="ru-RU" dirty="0" err="1" smtClean="0"/>
              <a:t>р</a:t>
            </a:r>
            <a:r>
              <a:rPr lang="ru-RU" dirty="0" smtClean="0"/>
              <a:t>[</a:t>
            </a:r>
            <a:r>
              <a:rPr lang="ru-RU" dirty="0" err="1" smtClean="0"/>
              <a:t>х</a:t>
            </a:r>
            <a:r>
              <a:rPr lang="ru-RU" dirty="0" smtClean="0"/>
              <a:t>]. Далее приведен подробный код для ситуации, когда </a:t>
            </a:r>
            <a:r>
              <a:rPr lang="ru-RU" i="1" dirty="0" err="1" smtClean="0"/>
              <a:t>х</a:t>
            </a:r>
            <a:r>
              <a:rPr lang="ru-RU" dirty="0" smtClean="0"/>
              <a:t> — левый потомок.</a:t>
            </a:r>
            <a:endParaRPr lang="en-US" dirty="0" smtClean="0"/>
          </a:p>
          <a:p>
            <a:r>
              <a:rPr lang="ru-RU" dirty="0" smtClean="0"/>
              <a:t> Для правого потомка код аналогичен и симметричен, и скрыт за описанием в строке </a:t>
            </a:r>
            <a:r>
              <a:rPr lang="en-US" dirty="0" smtClean="0"/>
              <a:t>22. </a:t>
            </a:r>
            <a:r>
              <a:rPr lang="ru-RU" dirty="0" smtClean="0"/>
              <a:t>Указатель </a:t>
            </a:r>
            <a:r>
              <a:rPr lang="en-US" i="1" dirty="0" smtClean="0"/>
              <a:t>w</a:t>
            </a:r>
            <a:r>
              <a:rPr lang="en-US" dirty="0" smtClean="0"/>
              <a:t> </a:t>
            </a:r>
            <a:r>
              <a:rPr lang="ru-RU" dirty="0" smtClean="0"/>
              <a:t>указывает на второго потомка родителя </a:t>
            </a:r>
            <a:r>
              <a:rPr lang="ru-RU" i="1" dirty="0" smtClean="0"/>
              <a:t>х.</a:t>
            </a:r>
            <a:r>
              <a:rPr lang="ru-RU" dirty="0" smtClean="0"/>
              <a:t> Поскольку узел </a:t>
            </a:r>
            <a:r>
              <a:rPr lang="ru-RU" i="1" dirty="0" err="1" smtClean="0"/>
              <a:t>х</a:t>
            </a:r>
            <a:r>
              <a:rPr lang="ru-RU" dirty="0" smtClean="0"/>
              <a:t> дважды черный, узел </a:t>
            </a:r>
            <a:r>
              <a:rPr lang="en-US" i="1" dirty="0" smtClean="0"/>
              <a:t>w</a:t>
            </a:r>
            <a:r>
              <a:rPr lang="en-US" dirty="0" smtClean="0"/>
              <a:t> </a:t>
            </a:r>
            <a:r>
              <a:rPr lang="ru-RU" dirty="0" smtClean="0"/>
              <a:t>не может быть </a:t>
            </a:r>
            <a:r>
              <a:rPr lang="en-US" dirty="0" smtClean="0"/>
              <a:t>nil</a:t>
            </a:r>
            <a:r>
              <a:rPr lang="ru-RU" dirty="0" smtClean="0"/>
              <a:t>[</a:t>
            </a:r>
            <a:r>
              <a:rPr lang="ru-RU" i="1" dirty="0" smtClean="0"/>
              <a:t>Т</a:t>
            </a:r>
            <a:r>
              <a:rPr lang="ru-RU" dirty="0" smtClean="0"/>
              <a:t>] — в противном случае количество черных узлов на пути от </a:t>
            </a:r>
            <a:r>
              <a:rPr lang="ru-RU" dirty="0" err="1" smtClean="0"/>
              <a:t>р</a:t>
            </a:r>
            <a:r>
              <a:rPr lang="ru-RU" dirty="0" smtClean="0"/>
              <a:t> [</a:t>
            </a:r>
            <a:r>
              <a:rPr lang="ru-RU" dirty="0" err="1" smtClean="0"/>
              <a:t>х</a:t>
            </a:r>
            <a:r>
              <a:rPr lang="ru-RU" dirty="0" smtClean="0"/>
              <a:t>] к (единожды черному) листу было бы меньше, чем количество черных узлов на пути от </a:t>
            </a:r>
            <a:r>
              <a:rPr lang="ru-RU" i="1" dirty="0" err="1" smtClean="0"/>
              <a:t>р</a:t>
            </a:r>
            <a:r>
              <a:rPr lang="ru-RU" i="1" dirty="0" smtClean="0"/>
              <a:t>[</a:t>
            </a:r>
            <a:r>
              <a:rPr lang="ru-RU" i="1" dirty="0" err="1" smtClean="0"/>
              <a:t>х</a:t>
            </a:r>
            <a:r>
              <a:rPr lang="ru-RU" i="1" dirty="0" smtClean="0"/>
              <a:t>] к х.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43</a:t>
            </a:fld>
            <a:endParaRPr lang="ru-RU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44</a:t>
            </a:fld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l="10465" t="31374" r="20465" b="12748"/>
          <a:stretch>
            <a:fillRect/>
          </a:stretch>
        </p:blipFill>
        <p:spPr bwMode="auto">
          <a:xfrm>
            <a:off x="500034" y="1714488"/>
            <a:ext cx="8329618" cy="378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214282" y="214290"/>
            <a:ext cx="87154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Возможные ситуации, возникающие в цикле </a:t>
            </a:r>
            <a:r>
              <a:rPr lang="en-US" sz="2400" dirty="0" smtClean="0"/>
              <a:t>while </a:t>
            </a:r>
            <a:r>
              <a:rPr lang="ru-RU" sz="2400" dirty="0" smtClean="0"/>
              <a:t>процедуры </a:t>
            </a:r>
            <a:r>
              <a:rPr lang="en-US" sz="2400" dirty="0" smtClean="0"/>
              <a:t>RB</a:t>
            </a:r>
            <a:r>
              <a:rPr lang="ru-RU" sz="2400" dirty="0" smtClean="0"/>
              <a:t>_ </a:t>
            </a:r>
            <a:r>
              <a:rPr lang="en-US" sz="2400" dirty="0" err="1" smtClean="0"/>
              <a:t>Delete_Fixup</a:t>
            </a:r>
            <a:r>
              <a:rPr lang="ru-RU" sz="2400" dirty="0" smtClean="0"/>
              <a:t>. Темные узлы имеют цвет </a:t>
            </a:r>
            <a:r>
              <a:rPr lang="en-US" sz="2400" dirty="0" smtClean="0"/>
              <a:t>BLACK</a:t>
            </a:r>
            <a:r>
              <a:rPr lang="ru-RU" sz="2400" dirty="0" smtClean="0"/>
              <a:t>, темно-серые — </a:t>
            </a:r>
            <a:r>
              <a:rPr lang="en-US" sz="2400" dirty="0" smtClean="0"/>
              <a:t>RED</a:t>
            </a:r>
            <a:r>
              <a:rPr lang="ru-RU" sz="2400" dirty="0" smtClean="0"/>
              <a:t>, а светлые могут иметь любой цвет (на рисунке показан как с и с'). </a:t>
            </a:r>
            <a:endParaRPr lang="ru-RU" sz="24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45</a:t>
            </a:fld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l="9767" t="15232" r="16976" b="30132"/>
          <a:stretch>
            <a:fillRect/>
          </a:stretch>
        </p:blipFill>
        <p:spPr bwMode="auto">
          <a:xfrm>
            <a:off x="214282" y="2143116"/>
            <a:ext cx="8694329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214282" y="285728"/>
            <a:ext cx="87154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Возможные ситуации, возникающие в цикле </a:t>
            </a:r>
            <a:r>
              <a:rPr lang="en-US" sz="2400" dirty="0" smtClean="0"/>
              <a:t>while </a:t>
            </a:r>
            <a:r>
              <a:rPr lang="ru-RU" sz="2400" dirty="0" smtClean="0"/>
              <a:t>процедуры </a:t>
            </a:r>
            <a:r>
              <a:rPr lang="en-US" sz="2400" dirty="0" smtClean="0"/>
              <a:t>RB</a:t>
            </a:r>
            <a:r>
              <a:rPr lang="ru-RU" sz="2400" dirty="0" smtClean="0"/>
              <a:t>_ </a:t>
            </a:r>
            <a:r>
              <a:rPr lang="en-US" sz="2400" dirty="0" err="1" smtClean="0"/>
              <a:t>Delete_Fixup</a:t>
            </a:r>
            <a:r>
              <a:rPr lang="ru-RU" sz="2400" dirty="0" smtClean="0"/>
              <a:t>. Темные узлы имеют цвет </a:t>
            </a:r>
            <a:r>
              <a:rPr lang="en-US" sz="2400" dirty="0" smtClean="0"/>
              <a:t>BLACK</a:t>
            </a:r>
            <a:r>
              <a:rPr lang="ru-RU" sz="2400" dirty="0" smtClean="0"/>
              <a:t>, темно-серые — </a:t>
            </a:r>
            <a:r>
              <a:rPr lang="en-US" sz="2400" dirty="0" smtClean="0"/>
              <a:t>RED</a:t>
            </a:r>
            <a:r>
              <a:rPr lang="ru-RU" sz="2400" dirty="0" smtClean="0"/>
              <a:t>, а светлые могут иметь любой цвет (на рисунке показан как с и с'). </a:t>
            </a:r>
            <a:endParaRPr lang="ru-RU" sz="24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Случай 1: узел </a:t>
            </a:r>
            <a:r>
              <a:rPr lang="en-US" sz="3600" b="1" i="1" dirty="0" smtClean="0"/>
              <a:t>w</a:t>
            </a:r>
            <a:r>
              <a:rPr lang="en-US" sz="3600" b="1" dirty="0" smtClean="0"/>
              <a:t> </a:t>
            </a:r>
            <a:r>
              <a:rPr lang="ru-RU" sz="3600" b="1" dirty="0" smtClean="0"/>
              <a:t>красный.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Случай </a:t>
            </a:r>
            <a:r>
              <a:rPr lang="en-US" b="1" dirty="0" smtClean="0"/>
              <a:t>1 </a:t>
            </a:r>
            <a:r>
              <a:rPr lang="ru-RU" dirty="0" smtClean="0"/>
              <a:t>(строки </a:t>
            </a:r>
            <a:r>
              <a:rPr lang="en-US" b="1" dirty="0" smtClean="0"/>
              <a:t>5-8 </a:t>
            </a:r>
            <a:r>
              <a:rPr lang="ru-RU" dirty="0" smtClean="0"/>
              <a:t>процедуры </a:t>
            </a:r>
            <a:r>
              <a:rPr lang="en-US" b="1" dirty="0" err="1" smtClean="0"/>
              <a:t>RB_DELETE_FlXUP</a:t>
            </a:r>
            <a:r>
              <a:rPr lang="en-US" b="1" dirty="0" smtClean="0"/>
              <a:t>) </a:t>
            </a:r>
            <a:r>
              <a:rPr lang="ru-RU" dirty="0" smtClean="0"/>
              <a:t>возникает, когда узел </a:t>
            </a:r>
            <a:r>
              <a:rPr lang="en-US" b="1" i="1" dirty="0" smtClean="0"/>
              <a:t>w</a:t>
            </a:r>
            <a:r>
              <a:rPr lang="en-US" dirty="0" smtClean="0"/>
              <a:t> </a:t>
            </a:r>
            <a:r>
              <a:rPr lang="ru-RU" dirty="0" smtClean="0"/>
              <a:t>(“брат” узла </a:t>
            </a:r>
            <a:r>
              <a:rPr lang="en-US" b="1" dirty="0" smtClean="0"/>
              <a:t>x</a:t>
            </a:r>
            <a:r>
              <a:rPr lang="ru-RU" b="1" dirty="0" smtClean="0"/>
              <a:t>) </a:t>
            </a:r>
            <a:r>
              <a:rPr lang="ru-RU" dirty="0" smtClean="0"/>
              <a:t>— красный. Поскольку </a:t>
            </a:r>
            <a:r>
              <a:rPr lang="en-US" b="1" i="1" dirty="0" smtClean="0"/>
              <a:t>w</a:t>
            </a:r>
            <a:r>
              <a:rPr lang="en-US" dirty="0" smtClean="0"/>
              <a:t> </a:t>
            </a:r>
            <a:r>
              <a:rPr lang="ru-RU" dirty="0" smtClean="0"/>
              <a:t>должен иметь черных потомков, можно обменять цвета </a:t>
            </a:r>
            <a:r>
              <a:rPr lang="en-US" b="1" i="1" dirty="0" smtClean="0"/>
              <a:t>w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ru-RU" b="1" i="1" dirty="0" err="1" smtClean="0"/>
              <a:t>р</a:t>
            </a:r>
            <a:r>
              <a:rPr lang="ru-RU" b="1" i="1" dirty="0" smtClean="0"/>
              <a:t>[</a:t>
            </a:r>
            <a:r>
              <a:rPr lang="ru-RU" b="1" i="1" dirty="0" err="1" smtClean="0"/>
              <a:t>х</a:t>
            </a:r>
            <a:r>
              <a:rPr lang="ru-RU" b="1" i="1" dirty="0" smtClean="0"/>
              <a:t>],</a:t>
            </a:r>
            <a:r>
              <a:rPr lang="ru-RU" dirty="0" smtClean="0"/>
              <a:t> а затем выполнить левый поворот вокруг </a:t>
            </a:r>
            <a:r>
              <a:rPr lang="ru-RU" b="1" i="1" dirty="0" err="1" smtClean="0"/>
              <a:t>р</a:t>
            </a:r>
            <a:r>
              <a:rPr lang="ru-RU" dirty="0" smtClean="0"/>
              <a:t> [</a:t>
            </a:r>
            <a:r>
              <a:rPr lang="en-US" dirty="0" smtClean="0"/>
              <a:t>x</a:t>
            </a:r>
            <a:r>
              <a:rPr lang="ru-RU" dirty="0" smtClean="0"/>
              <a:t>] без нарушения каких-либо красно-черных свойств. Новый “брат” </a:t>
            </a:r>
            <a:r>
              <a:rPr lang="ru-RU" b="1" i="1" dirty="0" err="1" smtClean="0"/>
              <a:t>х</a:t>
            </a:r>
            <a:r>
              <a:rPr lang="ru-RU" b="1" i="1" dirty="0" smtClean="0"/>
              <a:t>, </a:t>
            </a:r>
            <a:r>
              <a:rPr lang="ru-RU" dirty="0" smtClean="0"/>
              <a:t>до поворота бывший одним из потомков </a:t>
            </a:r>
            <a:r>
              <a:rPr lang="en-US" b="1" i="1" dirty="0" smtClean="0"/>
              <a:t>w</a:t>
            </a:r>
            <a:r>
              <a:rPr lang="ru-RU" b="1" i="1" dirty="0" smtClean="0"/>
              <a:t>,</a:t>
            </a:r>
            <a:r>
              <a:rPr lang="ru-RU" dirty="0" smtClean="0"/>
              <a:t> теперь черный. Таким путем случай</a:t>
            </a:r>
            <a:r>
              <a:rPr lang="en-US" dirty="0" smtClean="0"/>
              <a:t> </a:t>
            </a:r>
            <a:r>
              <a:rPr lang="ru-RU" dirty="0" smtClean="0"/>
              <a:t>приводится к случаю 2, 3 или 4.</a:t>
            </a:r>
          </a:p>
          <a:p>
            <a:r>
              <a:rPr lang="ru-RU" dirty="0" smtClean="0"/>
              <a:t>Случаи 2, 3 и 4 возникают при черном узле </a:t>
            </a:r>
            <a:r>
              <a:rPr lang="en-US" b="1" i="1" dirty="0" smtClean="0"/>
              <a:t>w</a:t>
            </a:r>
            <a:r>
              <a:rPr lang="en-US" dirty="0" smtClean="0"/>
              <a:t> </a:t>
            </a:r>
            <a:r>
              <a:rPr lang="ru-RU" dirty="0" smtClean="0"/>
              <a:t>и отличаются друг от друга цветами дочерних по отношению к </a:t>
            </a:r>
            <a:r>
              <a:rPr lang="en-US" b="1" i="1" dirty="0" smtClean="0"/>
              <a:t>w</a:t>
            </a:r>
            <a:r>
              <a:rPr lang="en-US" b="1" dirty="0" smtClean="0"/>
              <a:t> </a:t>
            </a:r>
            <a:r>
              <a:rPr lang="ru-RU" dirty="0" smtClean="0"/>
              <a:t>узлов.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46</a:t>
            </a:fld>
            <a:endParaRPr lang="ru-RU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Случай 2: узел </a:t>
            </a:r>
            <a:r>
              <a:rPr lang="en-US" sz="3200" b="1" i="1" dirty="0" smtClean="0"/>
              <a:t>w</a:t>
            </a:r>
            <a:r>
              <a:rPr lang="en-US" sz="3200" b="1" dirty="0" smtClean="0"/>
              <a:t> </a:t>
            </a:r>
            <a:r>
              <a:rPr lang="ru-RU" sz="3200" b="1" dirty="0" smtClean="0"/>
              <a:t>черный, оба его дочерних узла черные.</a:t>
            </a:r>
            <a:br>
              <a:rPr lang="ru-RU" sz="3200" b="1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78645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этом случае (строки 10-11 процедуры </a:t>
            </a:r>
            <a:r>
              <a:rPr lang="en-US" b="1" dirty="0" smtClean="0"/>
              <a:t>RB</a:t>
            </a:r>
            <a:r>
              <a:rPr lang="ru-RU" b="1" dirty="0" smtClean="0"/>
              <a:t>_</a:t>
            </a:r>
            <a:r>
              <a:rPr lang="en-US" b="1" dirty="0" smtClean="0"/>
              <a:t>DELETE</a:t>
            </a:r>
            <a:r>
              <a:rPr lang="ru-RU" b="1" dirty="0" smtClean="0"/>
              <a:t>_</a:t>
            </a:r>
            <a:r>
              <a:rPr lang="en-US" b="1" dirty="0" smtClean="0"/>
              <a:t>FIXUP</a:t>
            </a:r>
            <a:r>
              <a:rPr lang="ru-RU" dirty="0" smtClean="0"/>
              <a:t>) оба дочерних узла </a:t>
            </a:r>
            <a:r>
              <a:rPr lang="en-US" b="1" i="1" dirty="0" smtClean="0"/>
              <a:t>w</a:t>
            </a:r>
            <a:r>
              <a:rPr lang="en-US" dirty="0" smtClean="0"/>
              <a:t> </a:t>
            </a:r>
            <a:r>
              <a:rPr lang="ru-RU" dirty="0" smtClean="0"/>
              <a:t>черные. Поскольку узел </a:t>
            </a:r>
            <a:r>
              <a:rPr lang="en-US" b="1" i="1" dirty="0" smtClean="0"/>
              <a:t>w</a:t>
            </a:r>
            <a:r>
              <a:rPr lang="en-US" dirty="0" smtClean="0"/>
              <a:t> </a:t>
            </a:r>
            <a:r>
              <a:rPr lang="ru-RU" dirty="0" smtClean="0"/>
              <a:t>также черный, мы можем забрать черную окраску ухи </a:t>
            </a:r>
            <a:r>
              <a:rPr lang="en-US" b="1" i="1" dirty="0" smtClean="0"/>
              <a:t>w</a:t>
            </a:r>
            <a:r>
              <a:rPr lang="ru-RU" b="1" i="1" dirty="0" smtClean="0"/>
              <a:t>,</a:t>
            </a:r>
            <a:r>
              <a:rPr lang="ru-RU" dirty="0" smtClean="0"/>
              <a:t> сделав </a:t>
            </a:r>
            <a:r>
              <a:rPr lang="ru-RU" b="1" i="1" dirty="0" err="1" smtClean="0"/>
              <a:t>х</a:t>
            </a:r>
            <a:r>
              <a:rPr lang="ru-RU" dirty="0" smtClean="0"/>
              <a:t> единожды черным, </a:t>
            </a:r>
            <a:r>
              <a:rPr lang="en-US" dirty="0" smtClean="0"/>
              <a:t>a </a:t>
            </a:r>
            <a:r>
              <a:rPr lang="en-US" b="1" i="1" dirty="0" smtClean="0"/>
              <a:t>w</a:t>
            </a:r>
            <a:r>
              <a:rPr lang="en-US" dirty="0" smtClean="0"/>
              <a:t> </a:t>
            </a:r>
            <a:r>
              <a:rPr lang="ru-RU" dirty="0" smtClean="0"/>
              <a:t>— красным. </a:t>
            </a:r>
            <a:endParaRPr lang="en-US" dirty="0" smtClean="0"/>
          </a:p>
          <a:p>
            <a:r>
              <a:rPr lang="ru-RU" dirty="0" smtClean="0"/>
              <a:t>Для того чтобы компенсировать удаление черной окраски у </a:t>
            </a:r>
            <a:r>
              <a:rPr lang="ru-RU" b="1" i="1" dirty="0" err="1" smtClean="0"/>
              <a:t>х</a:t>
            </a:r>
            <a:r>
              <a:rPr lang="ru-RU" dirty="0" smtClean="0"/>
              <a:t> и </a:t>
            </a:r>
            <a:r>
              <a:rPr lang="en-US" b="1" i="1" dirty="0" smtClean="0"/>
              <a:t>w</a:t>
            </a:r>
            <a:r>
              <a:rPr lang="ru-RU" b="1" i="1" dirty="0" smtClean="0"/>
              <a:t>,</a:t>
            </a:r>
            <a:r>
              <a:rPr lang="ru-RU" dirty="0" smtClean="0"/>
              <a:t> мы можем добавить дополнительный черный цвет узлу </a:t>
            </a:r>
            <a:r>
              <a:rPr lang="ru-RU" b="1" i="1" dirty="0" err="1" smtClean="0"/>
              <a:t>р</a:t>
            </a:r>
            <a:r>
              <a:rPr lang="ru-RU" dirty="0" smtClean="0"/>
              <a:t> </a:t>
            </a:r>
            <a:r>
              <a:rPr lang="ru-RU" b="1" dirty="0" smtClean="0"/>
              <a:t>[</a:t>
            </a:r>
            <a:r>
              <a:rPr lang="en-US" b="1" dirty="0" smtClean="0"/>
              <a:t>x</a:t>
            </a:r>
            <a:r>
              <a:rPr lang="ru-RU" b="1" dirty="0" smtClean="0"/>
              <a:t>], </a:t>
            </a:r>
            <a:r>
              <a:rPr lang="ru-RU" dirty="0" smtClean="0"/>
              <a:t>который до этого мог быть как красным, так и черным.</a:t>
            </a:r>
            <a:endParaRPr lang="en-US" dirty="0" smtClean="0"/>
          </a:p>
          <a:p>
            <a:r>
              <a:rPr lang="ru-RU" dirty="0" smtClean="0"/>
              <a:t> После этого будет выполнена следующая итерация цикла, в ко­торой роль </a:t>
            </a:r>
            <a:r>
              <a:rPr lang="ru-RU" b="1" i="1" dirty="0" err="1" smtClean="0"/>
              <a:t>х</a:t>
            </a:r>
            <a:r>
              <a:rPr lang="ru-RU" dirty="0" smtClean="0"/>
              <a:t> будет играть текущий узел </a:t>
            </a:r>
            <a:r>
              <a:rPr lang="ru-RU" b="1" i="1" dirty="0" err="1" smtClean="0"/>
              <a:t>р</a:t>
            </a:r>
            <a:r>
              <a:rPr lang="ru-RU" dirty="0" smtClean="0"/>
              <a:t> </a:t>
            </a:r>
            <a:r>
              <a:rPr lang="ru-RU" b="1" dirty="0" smtClean="0"/>
              <a:t>[</a:t>
            </a:r>
            <a:r>
              <a:rPr lang="en-US" b="1" dirty="0" smtClean="0"/>
              <a:t>x</a:t>
            </a:r>
            <a:r>
              <a:rPr lang="ru-RU" b="1" dirty="0" smtClean="0"/>
              <a:t>]. </a:t>
            </a:r>
            <a:r>
              <a:rPr lang="ru-RU" dirty="0" smtClean="0"/>
              <a:t>Заметим, что если мы переходим к случаю 2 от случая 1, новый узел </a:t>
            </a:r>
            <a:r>
              <a:rPr lang="en-US" b="1" dirty="0" smtClean="0"/>
              <a:t>x</a:t>
            </a:r>
            <a:r>
              <a:rPr lang="ru-RU" b="1" dirty="0" smtClean="0"/>
              <a:t> </a:t>
            </a:r>
            <a:r>
              <a:rPr lang="ru-RU" dirty="0" smtClean="0"/>
              <a:t>— красно-черный, поскольку исходный узел </a:t>
            </a:r>
            <a:r>
              <a:rPr lang="ru-RU" b="1" i="1" dirty="0" err="1" smtClean="0"/>
              <a:t>р</a:t>
            </a:r>
            <a:r>
              <a:rPr lang="ru-RU" dirty="0" smtClean="0"/>
              <a:t> </a:t>
            </a:r>
            <a:r>
              <a:rPr lang="ru-RU" b="1" dirty="0" smtClean="0"/>
              <a:t>[</a:t>
            </a:r>
            <a:r>
              <a:rPr lang="en-US" b="1" dirty="0" smtClean="0"/>
              <a:t>x</a:t>
            </a:r>
            <a:r>
              <a:rPr lang="ru-RU" b="1" dirty="0" smtClean="0"/>
              <a:t>] </a:t>
            </a:r>
            <a:r>
              <a:rPr lang="ru-RU" dirty="0" smtClean="0"/>
              <a:t>был красным.</a:t>
            </a:r>
            <a:r>
              <a:rPr lang="en-US" dirty="0" smtClean="0"/>
              <a:t> </a:t>
            </a:r>
            <a:r>
              <a:rPr lang="ru-RU" dirty="0" smtClean="0"/>
              <a:t>Следовательно, значение </a:t>
            </a:r>
            <a:r>
              <a:rPr lang="ru-RU" b="1" dirty="0" smtClean="0"/>
              <a:t>с </a:t>
            </a:r>
            <a:r>
              <a:rPr lang="ru-RU" dirty="0" smtClean="0"/>
              <a:t>атрибута </a:t>
            </a:r>
            <a:r>
              <a:rPr lang="en-US" b="1" i="1" dirty="0" smtClean="0"/>
              <a:t>color</a:t>
            </a:r>
            <a:r>
              <a:rPr lang="en-US" dirty="0" smtClean="0"/>
              <a:t> </a:t>
            </a:r>
            <a:r>
              <a:rPr lang="ru-RU" dirty="0" smtClean="0"/>
              <a:t>нового узла </a:t>
            </a:r>
            <a:r>
              <a:rPr lang="ru-RU" b="1" i="1" dirty="0" err="1" smtClean="0"/>
              <a:t>х</a:t>
            </a:r>
            <a:r>
              <a:rPr lang="ru-RU" dirty="0" smtClean="0"/>
              <a:t> равно </a:t>
            </a:r>
            <a:r>
              <a:rPr lang="en-US" b="1" dirty="0" smtClean="0"/>
              <a:t>RED </a:t>
            </a:r>
            <a:r>
              <a:rPr lang="ru-RU" dirty="0" smtClean="0"/>
              <a:t>и цикл завершается при проверке условия цикла. После этого новый узел </a:t>
            </a:r>
            <a:r>
              <a:rPr lang="ru-RU" b="1" dirty="0" smtClean="0"/>
              <a:t>ж </a:t>
            </a:r>
            <a:r>
              <a:rPr lang="ru-RU" dirty="0" smtClean="0"/>
              <a:t>окрашивается в обычный черный цвет в строке 23.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47</a:t>
            </a:fld>
            <a:endParaRPr lang="ru-RU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Случай 3: узел </a:t>
            </a:r>
            <a:r>
              <a:rPr lang="en-US" sz="3600" b="1" dirty="0" smtClean="0"/>
              <a:t>w </a:t>
            </a:r>
            <a:r>
              <a:rPr lang="ru-RU" sz="3600" b="1" dirty="0" smtClean="0"/>
              <a:t>черный, его левый дочерний узел красный, а правый — черный.</a:t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этом случае (строки 13-16 процедуры </a:t>
            </a:r>
            <a:r>
              <a:rPr lang="en-US" dirty="0" smtClean="0"/>
              <a:t>RB</a:t>
            </a:r>
            <a:r>
              <a:rPr lang="ru-RU" dirty="0" smtClean="0"/>
              <a:t>_</a:t>
            </a:r>
            <a:r>
              <a:rPr lang="en-US" dirty="0" smtClean="0"/>
              <a:t>Delete</a:t>
            </a:r>
            <a:r>
              <a:rPr lang="ru-RU" dirty="0" smtClean="0"/>
              <a:t>_</a:t>
            </a:r>
            <a:r>
              <a:rPr lang="en-US" dirty="0" err="1" smtClean="0"/>
              <a:t>Fixup</a:t>
            </a:r>
            <a:r>
              <a:rPr lang="ru-RU" dirty="0" smtClean="0"/>
              <a:t>) узел </a:t>
            </a:r>
            <a:r>
              <a:rPr lang="en-US" dirty="0" smtClean="0"/>
              <a:t>w </a:t>
            </a:r>
            <a:r>
              <a:rPr lang="ru-RU" dirty="0" smtClean="0"/>
              <a:t>черный, его левый дочерний узел красный, а правый — черный.</a:t>
            </a:r>
            <a:endParaRPr lang="en-US" dirty="0" smtClean="0"/>
          </a:p>
          <a:p>
            <a:r>
              <a:rPr lang="ru-RU" dirty="0" smtClean="0"/>
              <a:t> Мы можем обменять цвета </a:t>
            </a:r>
            <a:r>
              <a:rPr lang="en-US" dirty="0" smtClean="0"/>
              <a:t>w </a:t>
            </a:r>
            <a:r>
              <a:rPr lang="ru-RU" dirty="0" smtClean="0"/>
              <a:t>и </a:t>
            </a:r>
            <a:r>
              <a:rPr lang="en-US" dirty="0" smtClean="0"/>
              <a:t>left </a:t>
            </a:r>
            <a:r>
              <a:rPr lang="ru-RU" dirty="0" smtClean="0"/>
              <a:t>[</a:t>
            </a:r>
            <a:r>
              <a:rPr lang="en-US" dirty="0" smtClean="0"/>
              <a:t>w</a:t>
            </a:r>
            <a:r>
              <a:rPr lang="ru-RU" dirty="0" smtClean="0"/>
              <a:t>], а затем выполнить правый поворот вокруг </a:t>
            </a:r>
            <a:r>
              <a:rPr lang="en-US" dirty="0" smtClean="0"/>
              <a:t>w </a:t>
            </a:r>
            <a:r>
              <a:rPr lang="ru-RU" dirty="0" smtClean="0"/>
              <a:t>без нарушения каких-либо красно-черных свойств.</a:t>
            </a:r>
            <a:endParaRPr lang="en-US" dirty="0" smtClean="0"/>
          </a:p>
          <a:p>
            <a:r>
              <a:rPr lang="ru-RU" dirty="0" smtClean="0"/>
              <a:t> Новым “братом” узла </a:t>
            </a:r>
            <a:r>
              <a:rPr lang="en-US" dirty="0" smtClean="0"/>
              <a:t>x</a:t>
            </a:r>
            <a:r>
              <a:rPr lang="ru-RU" dirty="0" smtClean="0"/>
              <a:t> после этого будет черный узел с красным правым дочерним узлом, и таким образом мы привели случай 3 к случаю 4.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48</a:t>
            </a:fld>
            <a:endParaRPr lang="ru-RU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Случай 4: узел </a:t>
            </a:r>
            <a:r>
              <a:rPr lang="en-US" sz="3600" b="1" i="1" dirty="0" smtClean="0"/>
              <a:t>w</a:t>
            </a:r>
            <a:r>
              <a:rPr lang="en-US" sz="3600" b="1" dirty="0" smtClean="0"/>
              <a:t> </a:t>
            </a:r>
            <a:r>
              <a:rPr lang="ru-RU" sz="3600" b="1" dirty="0" smtClean="0"/>
              <a:t>черный, его правый дочерний узел красный.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этом случае (строки </a:t>
            </a:r>
            <a:r>
              <a:rPr lang="en-US" b="1" dirty="0" smtClean="0"/>
              <a:t>17-21 </a:t>
            </a:r>
            <a:r>
              <a:rPr lang="ru-RU" dirty="0" smtClean="0"/>
              <a:t>процедуры </a:t>
            </a:r>
            <a:r>
              <a:rPr lang="en-US" b="1" dirty="0" smtClean="0"/>
              <a:t>RB</a:t>
            </a:r>
            <a:r>
              <a:rPr lang="ru-RU" b="1" dirty="0" smtClean="0"/>
              <a:t>_</a:t>
            </a:r>
            <a:r>
              <a:rPr lang="en-US" b="1" dirty="0" smtClean="0"/>
              <a:t>DELETE</a:t>
            </a:r>
            <a:r>
              <a:rPr lang="ru-RU" b="1" dirty="0" smtClean="0"/>
              <a:t>_</a:t>
            </a:r>
            <a:r>
              <a:rPr lang="en-US" b="1" dirty="0" err="1" smtClean="0"/>
              <a:t>FlXUP</a:t>
            </a:r>
            <a:r>
              <a:rPr lang="en-US" b="1" dirty="0" smtClean="0"/>
              <a:t>) </a:t>
            </a:r>
            <a:r>
              <a:rPr lang="ru-RU" dirty="0" smtClean="0"/>
              <a:t>узел </a:t>
            </a:r>
            <a:r>
              <a:rPr lang="en-US" b="1" i="1" dirty="0" smtClean="0"/>
              <a:t>w </a:t>
            </a:r>
            <a:r>
              <a:rPr lang="ru-RU" dirty="0" smtClean="0"/>
              <a:t>черный, а его правый дочерний узел — красный. Выполняя обмен цветов и левый поворот вокруг </a:t>
            </a:r>
            <a:r>
              <a:rPr lang="ru-RU" b="1" i="1" dirty="0" err="1" smtClean="0"/>
              <a:t>р</a:t>
            </a:r>
            <a:r>
              <a:rPr lang="ru-RU" dirty="0" smtClean="0"/>
              <a:t> </a:t>
            </a:r>
            <a:r>
              <a:rPr lang="ru-RU" b="1" dirty="0" smtClean="0"/>
              <a:t>[</a:t>
            </a:r>
            <a:r>
              <a:rPr lang="en-US" b="1" dirty="0" smtClean="0"/>
              <a:t>x</a:t>
            </a:r>
            <a:r>
              <a:rPr lang="ru-RU" b="1" dirty="0" smtClean="0"/>
              <a:t>], </a:t>
            </a:r>
            <a:r>
              <a:rPr lang="ru-RU" dirty="0" smtClean="0"/>
              <a:t>мы можем устранить излишнюю черноту в </a:t>
            </a:r>
            <a:r>
              <a:rPr lang="en-US" b="1" dirty="0" smtClean="0"/>
              <a:t>x</a:t>
            </a:r>
            <a:r>
              <a:rPr lang="ru-RU" b="1" dirty="0" smtClean="0"/>
              <a:t>, </a:t>
            </a:r>
            <a:r>
              <a:rPr lang="ru-RU" dirty="0" smtClean="0"/>
              <a:t>делая его просто черным, без нарушения каких-либо красно-черных свойств.</a:t>
            </a:r>
            <a:endParaRPr lang="en-US" dirty="0" smtClean="0"/>
          </a:p>
          <a:p>
            <a:r>
              <a:rPr lang="ru-RU" dirty="0" smtClean="0"/>
              <a:t> Присвоение </a:t>
            </a:r>
            <a:r>
              <a:rPr lang="ru-RU" b="1" i="1" dirty="0" err="1" smtClean="0"/>
              <a:t>х</a:t>
            </a:r>
            <a:r>
              <a:rPr lang="ru-RU" b="1" i="1" dirty="0" smtClean="0"/>
              <a:t> </a:t>
            </a:r>
            <a:r>
              <a:rPr lang="ru-RU" dirty="0" smtClean="0"/>
              <a:t>указателя на корень дерева приводит к завершению работы при проверке условия цикла при следующей итерации.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49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Поиск минимума и максимума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TREE_MlNIMUM</a:t>
            </a:r>
            <a:r>
              <a:rPr lang="en-US" dirty="0" smtClean="0"/>
              <a:t>(x)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while</a:t>
            </a:r>
            <a:r>
              <a:rPr lang="en-US" dirty="0" smtClean="0"/>
              <a:t> left[x] ≠ nil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i="1" dirty="0" smtClean="0"/>
              <a:t>          do</a:t>
            </a:r>
            <a:r>
              <a:rPr lang="en-US" i="1" dirty="0" smtClean="0"/>
              <a:t> x</a:t>
            </a:r>
            <a:r>
              <a:rPr lang="ru-RU" i="1" dirty="0" smtClean="0"/>
              <a:t> ← </a:t>
            </a:r>
            <a:r>
              <a:rPr lang="en-US" i="1" dirty="0" smtClean="0"/>
              <a:t>left[x]</a:t>
            </a:r>
            <a:endParaRPr lang="ru-RU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return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endParaRPr lang="ru-RU" i="1" dirty="0" smtClean="0"/>
          </a:p>
          <a:p>
            <a:pPr>
              <a:buNone/>
            </a:pPr>
            <a:endParaRPr lang="ru-RU" i="1" cap="small" dirty="0" smtClean="0"/>
          </a:p>
          <a:p>
            <a:pPr>
              <a:buNone/>
            </a:pPr>
            <a:r>
              <a:rPr lang="en-US" cap="small" dirty="0" err="1" smtClean="0"/>
              <a:t>Tree_Maximum</a:t>
            </a:r>
            <a:r>
              <a:rPr lang="en-US" cap="small" dirty="0" smtClean="0"/>
              <a:t>(x)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while</a:t>
            </a:r>
            <a:r>
              <a:rPr lang="en-US" dirty="0" smtClean="0"/>
              <a:t> right[x</a:t>
            </a:r>
            <a:r>
              <a:rPr lang="ru-RU" dirty="0" smtClean="0"/>
              <a:t>] </a:t>
            </a:r>
            <a:r>
              <a:rPr lang="en-US" i="1" dirty="0" smtClean="0"/>
              <a:t>≠</a:t>
            </a:r>
            <a:r>
              <a:rPr lang="en-US" dirty="0" smtClean="0"/>
              <a:t> NIL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i="1" dirty="0" smtClean="0"/>
              <a:t>           do</a:t>
            </a:r>
            <a:r>
              <a:rPr lang="en-US" i="1" dirty="0" smtClean="0"/>
              <a:t> </a:t>
            </a:r>
            <a:r>
              <a:rPr lang="ru-RU" i="1" dirty="0" err="1" smtClean="0"/>
              <a:t>х</a:t>
            </a:r>
            <a:r>
              <a:rPr lang="ru-RU" i="1" dirty="0" smtClean="0"/>
              <a:t> ← </a:t>
            </a:r>
            <a:r>
              <a:rPr lang="en-US" i="1" dirty="0" smtClean="0"/>
              <a:t>right[x]</a:t>
            </a:r>
            <a:endParaRPr lang="ru-RU" i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return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Анализ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686800" cy="5286412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 smtClean="0"/>
              <a:t>Чему равно время работы процедуры </a:t>
            </a:r>
            <a:r>
              <a:rPr lang="en-US" sz="3400" b="1" dirty="0" err="1" smtClean="0"/>
              <a:t>RB_Delete</a:t>
            </a:r>
            <a:r>
              <a:rPr lang="en-US" sz="3400" b="1" dirty="0" smtClean="0"/>
              <a:t>? </a:t>
            </a:r>
            <a:r>
              <a:rPr lang="ru-RU" sz="3400" dirty="0" smtClean="0"/>
              <a:t>Поскольку высота дерева с </a:t>
            </a:r>
            <a:r>
              <a:rPr lang="en-US" sz="3400" b="1" i="1" dirty="0" smtClean="0"/>
              <a:t>n</a:t>
            </a:r>
            <a:r>
              <a:rPr lang="ru-RU" sz="3400" dirty="0" smtClean="0"/>
              <a:t> узлами равна </a:t>
            </a:r>
            <a:r>
              <a:rPr lang="en-US" sz="3400" dirty="0" smtClean="0"/>
              <a:t>O(</a:t>
            </a:r>
            <a:r>
              <a:rPr lang="en-US" sz="3400" dirty="0" err="1" smtClean="0"/>
              <a:t>lg</a:t>
            </a:r>
            <a:r>
              <a:rPr lang="en-US" sz="3400" dirty="0" smtClean="0"/>
              <a:t> n), </a:t>
            </a:r>
            <a:r>
              <a:rPr lang="ru-RU" sz="3400" dirty="0" smtClean="0"/>
              <a:t>общее время работы процедуры без выполнения вспомогательной процедуры </a:t>
            </a:r>
            <a:r>
              <a:rPr lang="en-US" sz="3400" b="1" dirty="0" err="1" smtClean="0"/>
              <a:t>RB_Delete_Fixup</a:t>
            </a:r>
            <a:r>
              <a:rPr lang="en-US" sz="3400" b="1" dirty="0" smtClean="0"/>
              <a:t> </a:t>
            </a:r>
            <a:r>
              <a:rPr lang="ru-RU" sz="3400" dirty="0" smtClean="0"/>
              <a:t>равно </a:t>
            </a:r>
            <a:r>
              <a:rPr lang="en-US" sz="3400" dirty="0" smtClean="0"/>
              <a:t>O(</a:t>
            </a:r>
            <a:r>
              <a:rPr lang="en-US" sz="3400" dirty="0" err="1" smtClean="0"/>
              <a:t>lg</a:t>
            </a:r>
            <a:r>
              <a:rPr lang="en-US" sz="3400" dirty="0" smtClean="0"/>
              <a:t> n).</a:t>
            </a:r>
          </a:p>
          <a:p>
            <a:r>
              <a:rPr lang="en-US" sz="3400" dirty="0" smtClean="0"/>
              <a:t> </a:t>
            </a:r>
            <a:r>
              <a:rPr lang="ru-RU" sz="3400" dirty="0" smtClean="0"/>
              <a:t>В процедуре </a:t>
            </a:r>
            <a:r>
              <a:rPr lang="en-US" sz="3400" b="1" dirty="0" err="1" smtClean="0"/>
              <a:t>RB_Delete_Fixup</a:t>
            </a:r>
            <a:r>
              <a:rPr lang="en-US" sz="3400" b="1" dirty="0" smtClean="0"/>
              <a:t> </a:t>
            </a:r>
            <a:r>
              <a:rPr lang="ru-RU" sz="3400" b="1" dirty="0" smtClean="0"/>
              <a:t>в </a:t>
            </a:r>
            <a:r>
              <a:rPr lang="ru-RU" sz="3400" dirty="0" smtClean="0"/>
              <a:t>случаях 1</a:t>
            </a:r>
            <a:r>
              <a:rPr lang="en-US" sz="3400" b="1" dirty="0" smtClean="0"/>
              <a:t>, </a:t>
            </a:r>
            <a:r>
              <a:rPr lang="ru-RU" sz="3400" dirty="0" smtClean="0"/>
              <a:t>3</a:t>
            </a:r>
            <a:r>
              <a:rPr lang="ru-RU" sz="3400" b="1" dirty="0" smtClean="0"/>
              <a:t> </a:t>
            </a:r>
            <a:r>
              <a:rPr lang="ru-RU" sz="3400" dirty="0" smtClean="0"/>
              <a:t>и 4</a:t>
            </a:r>
            <a:r>
              <a:rPr lang="ru-RU" sz="3400" b="1" dirty="0" smtClean="0"/>
              <a:t> </a:t>
            </a:r>
            <a:r>
              <a:rPr lang="ru-RU" sz="3400" dirty="0" smtClean="0"/>
              <a:t>завершение работы происходит после выполнения постоянного числа изменений цвета и не более трех поворотов.</a:t>
            </a:r>
            <a:endParaRPr lang="en-US" sz="3400" dirty="0" smtClean="0"/>
          </a:p>
          <a:p>
            <a:r>
              <a:rPr lang="ru-RU" sz="3400" dirty="0" smtClean="0"/>
              <a:t> Случай 2 — единственный, после которого возможно выполнение очередной итерации цикла </a:t>
            </a:r>
            <a:r>
              <a:rPr lang="en-US" sz="3400" b="1" dirty="0" smtClean="0"/>
              <a:t>while, </a:t>
            </a:r>
            <a:r>
              <a:rPr lang="ru-RU" sz="3400" dirty="0" smtClean="0"/>
              <a:t>причем указатель </a:t>
            </a:r>
            <a:r>
              <a:rPr lang="ru-RU" sz="3400" b="1" i="1" dirty="0" err="1" smtClean="0"/>
              <a:t>х</a:t>
            </a:r>
            <a:r>
              <a:rPr lang="ru-RU" sz="3400" dirty="0" smtClean="0"/>
              <a:t> перемещается вверх по дереву не более чем </a:t>
            </a:r>
            <a:r>
              <a:rPr lang="ru-RU" sz="3400" b="1" i="1" dirty="0" smtClean="0"/>
              <a:t>О</a:t>
            </a:r>
            <a:r>
              <a:rPr lang="ru-RU" sz="3400" dirty="0" smtClean="0"/>
              <a:t> (</a:t>
            </a:r>
            <a:r>
              <a:rPr lang="en-US" sz="3400" dirty="0" err="1" smtClean="0"/>
              <a:t>lg</a:t>
            </a:r>
            <a:r>
              <a:rPr lang="en-US" sz="3400" dirty="0" smtClean="0"/>
              <a:t> n</a:t>
            </a:r>
            <a:r>
              <a:rPr lang="ru-RU" sz="3400" dirty="0" smtClean="0"/>
              <a:t>) раз, и никакие повороты при этом не выполняются.</a:t>
            </a:r>
            <a:endParaRPr lang="en-US" sz="3400" dirty="0" smtClean="0"/>
          </a:p>
          <a:p>
            <a:r>
              <a:rPr lang="ru-RU" sz="3400" dirty="0" smtClean="0"/>
              <a:t> Таким образом, время работы процедуры </a:t>
            </a:r>
            <a:r>
              <a:rPr lang="en-US" sz="3400" b="1" dirty="0" err="1" smtClean="0"/>
              <a:t>RB_Delete_Fixup</a:t>
            </a:r>
            <a:r>
              <a:rPr lang="en-US" sz="3400" b="1" dirty="0" smtClean="0"/>
              <a:t> </a:t>
            </a:r>
            <a:r>
              <a:rPr lang="ru-RU" sz="3400" dirty="0" smtClean="0"/>
              <a:t>составляет </a:t>
            </a:r>
            <a:r>
              <a:rPr lang="en-US" sz="3400" dirty="0" smtClean="0"/>
              <a:t>O(</a:t>
            </a:r>
            <a:r>
              <a:rPr lang="en-US" sz="3400" dirty="0" err="1" smtClean="0"/>
              <a:t>lg</a:t>
            </a:r>
            <a:r>
              <a:rPr lang="en-US" sz="3400" dirty="0" smtClean="0"/>
              <a:t> n), </a:t>
            </a:r>
            <a:r>
              <a:rPr lang="ru-RU" sz="3400" dirty="0" smtClean="0"/>
              <a:t>причем она выполняет не более трех поворотов. Общее время работы процедуры </a:t>
            </a:r>
            <a:r>
              <a:rPr lang="en-US" sz="3400" b="1" dirty="0" err="1" smtClean="0"/>
              <a:t>RB_Delete</a:t>
            </a:r>
            <a:r>
              <a:rPr lang="ru-RU" sz="3400" dirty="0" smtClean="0"/>
              <a:t> также равно </a:t>
            </a:r>
            <a:r>
              <a:rPr lang="ru-RU" sz="3400" i="1" dirty="0" smtClean="0"/>
              <a:t>О</a:t>
            </a:r>
            <a:r>
              <a:rPr lang="ru-RU" sz="3400" dirty="0" smtClean="0"/>
              <a:t>(</a:t>
            </a:r>
            <a:r>
              <a:rPr lang="en-US" sz="3400" dirty="0" err="1" smtClean="0"/>
              <a:t>lg</a:t>
            </a:r>
            <a:r>
              <a:rPr lang="en-US" sz="3400" dirty="0" smtClean="0"/>
              <a:t> </a:t>
            </a:r>
            <a:r>
              <a:rPr lang="en-US" sz="3400" i="1" dirty="0" smtClean="0"/>
              <a:t>n</a:t>
            </a:r>
            <a:r>
              <a:rPr lang="ru-RU" sz="3400" i="1" dirty="0" smtClean="0"/>
              <a:t>).</a:t>
            </a:r>
            <a:endParaRPr lang="ru-RU" sz="34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50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Предшествующий и последующий элементы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cap="small" dirty="0" err="1" smtClean="0"/>
              <a:t>Tree_Successor</a:t>
            </a:r>
            <a:r>
              <a:rPr lang="en-US" cap="small" dirty="0" smtClean="0"/>
              <a:t>(x)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if</a:t>
            </a:r>
            <a:r>
              <a:rPr lang="en-US" dirty="0" smtClean="0"/>
              <a:t> right[x] ≠ NIL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</a:t>
            </a:r>
            <a:r>
              <a:rPr lang="en-US" b="1" dirty="0" smtClean="0"/>
              <a:t>then return</a:t>
            </a:r>
            <a:r>
              <a:rPr lang="en-US" dirty="0" smtClean="0"/>
              <a:t> </a:t>
            </a:r>
            <a:r>
              <a:rPr lang="en-US" dirty="0" err="1" smtClean="0"/>
              <a:t>TREE_MlNIMUM</a:t>
            </a:r>
            <a:r>
              <a:rPr lang="en-US" dirty="0" smtClean="0"/>
              <a:t> (right[x])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у </a:t>
            </a:r>
            <a:r>
              <a:rPr lang="en-US" dirty="0" smtClean="0"/>
              <a:t>← p[x]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while</a:t>
            </a:r>
            <a:r>
              <a:rPr lang="en-US" dirty="0" smtClean="0"/>
              <a:t> </a:t>
            </a:r>
            <a:r>
              <a:rPr lang="ru-RU" dirty="0" smtClean="0"/>
              <a:t>у </a:t>
            </a:r>
            <a:r>
              <a:rPr lang="en-US" dirty="0" smtClean="0"/>
              <a:t>≠</a:t>
            </a:r>
            <a:r>
              <a:rPr lang="ru-RU" dirty="0" smtClean="0"/>
              <a:t> </a:t>
            </a:r>
            <a:r>
              <a:rPr lang="en-US" dirty="0" smtClean="0"/>
              <a:t>NIL </a:t>
            </a:r>
            <a:r>
              <a:rPr lang="ru-RU" dirty="0" smtClean="0"/>
              <a:t>и </a:t>
            </a:r>
            <a:r>
              <a:rPr lang="en-US" dirty="0" smtClean="0"/>
              <a:t>x ← right[y]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    </a:t>
            </a:r>
            <a:r>
              <a:rPr lang="en-US" b="1" dirty="0" smtClean="0"/>
              <a:t>do</a:t>
            </a:r>
            <a:r>
              <a:rPr lang="en-US" dirty="0" smtClean="0"/>
              <a:t> z ← у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              y</a:t>
            </a:r>
            <a:r>
              <a:rPr lang="ru-RU" dirty="0" smtClean="0"/>
              <a:t> </a:t>
            </a:r>
            <a:r>
              <a:rPr lang="en-US" dirty="0" smtClean="0"/>
              <a:t>← p</a:t>
            </a:r>
            <a:r>
              <a:rPr lang="ru-RU" dirty="0" smtClean="0"/>
              <a:t>[у</a:t>
            </a:r>
            <a:r>
              <a:rPr lang="en-US" dirty="0" smtClean="0"/>
              <a:t>]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smtClean="0"/>
              <a:t>return</a:t>
            </a:r>
            <a:r>
              <a:rPr lang="en-US" dirty="0" smtClean="0"/>
              <a:t> у</a:t>
            </a:r>
          </a:p>
          <a:p>
            <a:pPr lvl="0">
              <a:buNone/>
            </a:pPr>
            <a:r>
              <a:rPr lang="ru-RU" dirty="0" smtClean="0"/>
              <a:t>Время работы алгоритма </a:t>
            </a:r>
            <a:r>
              <a:rPr lang="en-US" dirty="0" smtClean="0"/>
              <a:t>Tree</a:t>
            </a:r>
            <a:r>
              <a:rPr lang="ru-RU" dirty="0" smtClean="0"/>
              <a:t>_</a:t>
            </a:r>
            <a:r>
              <a:rPr lang="en-US" dirty="0" smtClean="0"/>
              <a:t>Successor </a:t>
            </a:r>
            <a:r>
              <a:rPr lang="ru-RU" b="1" dirty="0" smtClean="0"/>
              <a:t>в</a:t>
            </a:r>
            <a:r>
              <a:rPr lang="ru-RU" dirty="0" smtClean="0"/>
              <a:t> дереве высотой </a:t>
            </a:r>
            <a:r>
              <a:rPr lang="en-US" b="1" i="1" dirty="0" smtClean="0"/>
              <a:t>h</a:t>
            </a:r>
            <a:r>
              <a:rPr lang="en-US" dirty="0" smtClean="0"/>
              <a:t> </a:t>
            </a:r>
            <a:r>
              <a:rPr lang="ru-RU" dirty="0" smtClean="0"/>
              <a:t>составляет </a:t>
            </a:r>
            <a:r>
              <a:rPr lang="en-US" i="1" dirty="0" smtClean="0"/>
              <a:t>O(h)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Вставка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Tree_Insert</a:t>
            </a:r>
            <a:r>
              <a:rPr lang="en-US" dirty="0" smtClean="0"/>
              <a:t>(T, </a:t>
            </a:r>
            <a:r>
              <a:rPr lang="en-US" i="1" cap="small" dirty="0" smtClean="0"/>
              <a:t>z)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 </a:t>
            </a:r>
            <a:r>
              <a:rPr lang="en-US" dirty="0" smtClean="0"/>
              <a:t>у ← NIL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 </a:t>
            </a:r>
            <a:r>
              <a:rPr lang="ru-RU" dirty="0" err="1" smtClean="0"/>
              <a:t>х</a:t>
            </a:r>
            <a:r>
              <a:rPr lang="ru-RU" dirty="0" smtClean="0"/>
              <a:t> </a:t>
            </a:r>
            <a:r>
              <a:rPr lang="en-US" dirty="0" smtClean="0"/>
              <a:t>←</a:t>
            </a:r>
            <a:r>
              <a:rPr lang="ru-RU" dirty="0" smtClean="0"/>
              <a:t> </a:t>
            </a:r>
            <a:r>
              <a:rPr lang="en-US" dirty="0" smtClean="0"/>
              <a:t>root[T]</a:t>
            </a:r>
            <a:endParaRPr lang="ru-RU" dirty="0" smtClean="0"/>
          </a:p>
          <a:p>
            <a:pPr lvl="0">
              <a:buNone/>
            </a:pPr>
            <a:r>
              <a:rPr lang="en-US" b="1" dirty="0" smtClean="0"/>
              <a:t>while</a:t>
            </a:r>
            <a:r>
              <a:rPr lang="en-US" dirty="0" smtClean="0"/>
              <a:t> x ≠ NIL</a:t>
            </a:r>
            <a:endParaRPr lang="ru-RU" dirty="0" smtClean="0"/>
          </a:p>
          <a:p>
            <a:pPr lvl="0">
              <a:buNone/>
            </a:pPr>
            <a:r>
              <a:rPr lang="en-US" dirty="0" smtClean="0"/>
              <a:t>        </a:t>
            </a:r>
            <a:r>
              <a:rPr lang="en-US" b="1" dirty="0" smtClean="0"/>
              <a:t>do</a:t>
            </a:r>
            <a:r>
              <a:rPr lang="en-US" dirty="0" smtClean="0"/>
              <a:t> у ← x</a:t>
            </a:r>
            <a:endParaRPr lang="ru-RU" dirty="0" smtClean="0"/>
          </a:p>
          <a:p>
            <a:pPr lvl="0">
              <a:buNone/>
            </a:pPr>
            <a:r>
              <a:rPr lang="en-US" b="1" dirty="0" smtClean="0"/>
              <a:t>              if</a:t>
            </a:r>
            <a:r>
              <a:rPr lang="en-US" dirty="0" smtClean="0"/>
              <a:t> key[z] &lt; key[x]  </a:t>
            </a:r>
            <a:r>
              <a:rPr lang="en-US" b="1" dirty="0" smtClean="0"/>
              <a:t>then</a:t>
            </a:r>
            <a:r>
              <a:rPr lang="en-US" dirty="0" smtClean="0"/>
              <a:t> x ← left </a:t>
            </a:r>
            <a:r>
              <a:rPr lang="ru-RU" dirty="0" smtClean="0"/>
              <a:t>[</a:t>
            </a:r>
            <a:r>
              <a:rPr lang="en-US" dirty="0" smtClean="0"/>
              <a:t>x</a:t>
            </a:r>
            <a:r>
              <a:rPr lang="ru-RU" dirty="0" smtClean="0"/>
              <a:t>]</a:t>
            </a:r>
            <a:r>
              <a:rPr lang="en-US" dirty="0" smtClean="0"/>
              <a:t>  </a:t>
            </a:r>
            <a:r>
              <a:rPr lang="en-US" b="1" dirty="0" smtClean="0"/>
              <a:t>else</a:t>
            </a:r>
            <a:r>
              <a:rPr lang="en-US" dirty="0" smtClean="0"/>
              <a:t> x ←</a:t>
            </a:r>
            <a:r>
              <a:rPr lang="ru-RU" dirty="0" smtClean="0"/>
              <a:t> </a:t>
            </a:r>
            <a:r>
              <a:rPr lang="en-US" dirty="0" smtClean="0"/>
              <a:t>right[x]</a:t>
            </a:r>
            <a:endParaRPr lang="ru-RU" dirty="0" smtClean="0"/>
          </a:p>
          <a:p>
            <a:pPr lvl="0">
              <a:buNone/>
            </a:pPr>
            <a:r>
              <a:rPr lang="en-US" dirty="0" smtClean="0"/>
              <a:t>p[z] ←</a:t>
            </a:r>
            <a:r>
              <a:rPr lang="ru-RU" dirty="0" smtClean="0"/>
              <a:t> у</a:t>
            </a:r>
          </a:p>
          <a:p>
            <a:pPr lvl="0">
              <a:buNone/>
            </a:pPr>
            <a:r>
              <a:rPr lang="en-US" b="1" dirty="0" smtClean="0"/>
              <a:t>if</a:t>
            </a:r>
            <a:r>
              <a:rPr lang="en-US" dirty="0" smtClean="0"/>
              <a:t> у = NIL</a:t>
            </a:r>
            <a:endParaRPr lang="ru-RU" dirty="0" smtClean="0"/>
          </a:p>
          <a:p>
            <a:pPr lvl="0">
              <a:buNone/>
            </a:pPr>
            <a:r>
              <a:rPr lang="en-US" b="1" dirty="0" smtClean="0"/>
              <a:t>    then</a:t>
            </a:r>
            <a:r>
              <a:rPr lang="en-US" dirty="0" smtClean="0"/>
              <a:t> root[T] ← z	//&gt; </a:t>
            </a:r>
            <a:r>
              <a:rPr lang="ru-RU" dirty="0" smtClean="0"/>
              <a:t>Дерево </a:t>
            </a:r>
            <a:r>
              <a:rPr lang="en-US" dirty="0" smtClean="0"/>
              <a:t>T — </a:t>
            </a:r>
            <a:r>
              <a:rPr lang="ru-RU" dirty="0" smtClean="0"/>
              <a:t>пустое</a:t>
            </a:r>
          </a:p>
          <a:p>
            <a:pPr lvl="0">
              <a:buNone/>
            </a:pPr>
            <a:r>
              <a:rPr lang="en-US" b="1" dirty="0" smtClean="0"/>
              <a:t>    else if</a:t>
            </a:r>
            <a:r>
              <a:rPr lang="en-US" dirty="0" smtClean="0"/>
              <a:t> key[z)</a:t>
            </a:r>
            <a:r>
              <a:rPr lang="ru-RU" dirty="0" smtClean="0"/>
              <a:t> &lt; </a:t>
            </a:r>
            <a:r>
              <a:rPr lang="en-US" dirty="0" smtClean="0"/>
              <a:t>key[y]  </a:t>
            </a:r>
            <a:r>
              <a:rPr lang="en-US" b="1" dirty="0" smtClean="0"/>
              <a:t>then</a:t>
            </a:r>
            <a:r>
              <a:rPr lang="en-US" dirty="0" smtClean="0"/>
              <a:t> left[y]</a:t>
            </a:r>
            <a:r>
              <a:rPr lang="ru-RU" dirty="0" smtClean="0"/>
              <a:t> </a:t>
            </a:r>
            <a:r>
              <a:rPr lang="en-US" dirty="0" smtClean="0"/>
              <a:t>←</a:t>
            </a:r>
            <a:r>
              <a:rPr lang="ru-RU" dirty="0" smtClean="0"/>
              <a:t> </a:t>
            </a:r>
            <a:r>
              <a:rPr lang="en-US" dirty="0" smtClean="0"/>
              <a:t>z </a:t>
            </a:r>
            <a:r>
              <a:rPr lang="en-US" b="1" dirty="0" smtClean="0"/>
              <a:t>else </a:t>
            </a:r>
            <a:r>
              <a:rPr lang="en-US" dirty="0" smtClean="0"/>
              <a:t>right[y]</a:t>
            </a:r>
            <a:r>
              <a:rPr lang="ru-RU" dirty="0" smtClean="0"/>
              <a:t> </a:t>
            </a:r>
            <a:r>
              <a:rPr lang="en-US" dirty="0" smtClean="0"/>
              <a:t>←</a:t>
            </a:r>
            <a:r>
              <a:rPr lang="ru-RU" dirty="0" smtClean="0"/>
              <a:t> </a:t>
            </a:r>
            <a:r>
              <a:rPr lang="en-US" dirty="0" smtClean="0"/>
              <a:t>z</a:t>
            </a:r>
          </a:p>
          <a:p>
            <a:pPr lvl="0">
              <a:buNone/>
            </a:pPr>
            <a:endParaRPr lang="en-US" i="1" dirty="0" smtClean="0"/>
          </a:p>
          <a:p>
            <a:pPr>
              <a:buNone/>
            </a:pPr>
            <a:r>
              <a:rPr lang="ru-RU" dirty="0" smtClean="0"/>
              <a:t>Так же, как и другие примитивные операции над бинарным деревом поиска, процедура </a:t>
            </a:r>
            <a:r>
              <a:rPr lang="en-US" cap="small" dirty="0" err="1" smtClean="0"/>
              <a:t>Tree_Insert</a:t>
            </a:r>
            <a:r>
              <a:rPr lang="en-US" dirty="0" smtClean="0"/>
              <a:t> </a:t>
            </a:r>
            <a:r>
              <a:rPr lang="ru-RU" dirty="0" smtClean="0"/>
              <a:t>выполняется за время </a:t>
            </a:r>
            <a:r>
              <a:rPr lang="en-US" i="1" dirty="0" smtClean="0"/>
              <a:t>О</a:t>
            </a:r>
            <a:r>
              <a:rPr lang="ru-RU" dirty="0" smtClean="0"/>
              <a:t>(</a:t>
            </a:r>
            <a:r>
              <a:rPr lang="en-US" i="1" dirty="0" smtClean="0"/>
              <a:t>h</a:t>
            </a:r>
            <a:r>
              <a:rPr lang="ru-RU" dirty="0" smtClean="0"/>
              <a:t>) в дереве высотой </a:t>
            </a:r>
            <a:r>
              <a:rPr lang="en-US" i="1" dirty="0" smtClean="0"/>
              <a:t>h.</a:t>
            </a:r>
            <a:endParaRPr lang="ru-RU" dirty="0" smtClean="0"/>
          </a:p>
          <a:p>
            <a:pPr lvl="0">
              <a:buNone/>
            </a:pPr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Удаление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566124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Tree__Delete</a:t>
            </a:r>
            <a:r>
              <a:rPr lang="en-US" dirty="0" smtClean="0"/>
              <a:t>(T, </a:t>
            </a:r>
            <a:r>
              <a:rPr lang="en-US" i="1" cap="small" dirty="0" smtClean="0"/>
              <a:t>z)</a:t>
            </a:r>
            <a:endParaRPr lang="ru-RU" dirty="0" smtClean="0"/>
          </a:p>
          <a:p>
            <a:pPr lvl="0">
              <a:buNone/>
            </a:pPr>
            <a:r>
              <a:rPr lang="en-US" b="1" dirty="0" smtClean="0"/>
              <a:t>if</a:t>
            </a:r>
            <a:r>
              <a:rPr lang="en-US" dirty="0" smtClean="0"/>
              <a:t> left[z] = NIL </a:t>
            </a:r>
            <a:r>
              <a:rPr lang="ru-RU" dirty="0" smtClean="0"/>
              <a:t>или </a:t>
            </a:r>
            <a:r>
              <a:rPr lang="en-US" dirty="0" smtClean="0"/>
              <a:t>right[z] = NIL</a:t>
            </a:r>
            <a:endParaRPr lang="ru-RU" dirty="0" smtClean="0"/>
          </a:p>
          <a:p>
            <a:pPr lvl="0">
              <a:buNone/>
            </a:pPr>
            <a:r>
              <a:rPr lang="en-US" dirty="0" smtClean="0"/>
              <a:t>    </a:t>
            </a:r>
            <a:r>
              <a:rPr lang="en-US" b="1" dirty="0" smtClean="0"/>
              <a:t>then</a:t>
            </a:r>
            <a:r>
              <a:rPr lang="en-US" dirty="0" smtClean="0"/>
              <a:t> у ← z </a:t>
            </a:r>
            <a:r>
              <a:rPr lang="en-US" b="1" dirty="0" smtClean="0"/>
              <a:t>else</a:t>
            </a:r>
            <a:r>
              <a:rPr lang="en-US" dirty="0" smtClean="0"/>
              <a:t> у ←</a:t>
            </a:r>
            <a:r>
              <a:rPr lang="en-US" cap="small" dirty="0" smtClean="0"/>
              <a:t> </a:t>
            </a:r>
            <a:r>
              <a:rPr lang="en-US" cap="small" dirty="0" err="1" smtClean="0"/>
              <a:t>Tree_Successor</a:t>
            </a:r>
            <a:r>
              <a:rPr lang="en-US" cap="small" dirty="0" smtClean="0"/>
              <a:t>(z)</a:t>
            </a:r>
            <a:endParaRPr lang="ru-RU" dirty="0" smtClean="0"/>
          </a:p>
          <a:p>
            <a:pPr lvl="0">
              <a:buNone/>
            </a:pPr>
            <a:r>
              <a:rPr lang="en-US" b="1" dirty="0" smtClean="0"/>
              <a:t>if</a:t>
            </a:r>
            <a:r>
              <a:rPr lang="en-US" dirty="0" smtClean="0"/>
              <a:t> left[y] ≠ NIL </a:t>
            </a:r>
            <a:r>
              <a:rPr lang="en-US" b="1" dirty="0" smtClean="0"/>
              <a:t>then</a:t>
            </a:r>
            <a:r>
              <a:rPr lang="en-US" dirty="0" smtClean="0"/>
              <a:t> </a:t>
            </a:r>
            <a:r>
              <a:rPr lang="ru-RU" dirty="0" err="1" smtClean="0"/>
              <a:t>х</a:t>
            </a:r>
            <a:r>
              <a:rPr lang="ru-RU" dirty="0" smtClean="0"/>
              <a:t> </a:t>
            </a:r>
            <a:r>
              <a:rPr lang="en-US" dirty="0" smtClean="0"/>
              <a:t>←</a:t>
            </a:r>
            <a:r>
              <a:rPr lang="ru-RU" dirty="0" smtClean="0"/>
              <a:t> </a:t>
            </a:r>
            <a:r>
              <a:rPr lang="en-US" dirty="0" smtClean="0"/>
              <a:t>left[y] </a:t>
            </a:r>
            <a:r>
              <a:rPr lang="ru-RU" b="1" dirty="0" err="1" smtClean="0"/>
              <a:t>else</a:t>
            </a:r>
            <a:r>
              <a:rPr lang="ru-RU" dirty="0" smtClean="0"/>
              <a:t> </a:t>
            </a:r>
            <a:r>
              <a:rPr lang="en-US" dirty="0" smtClean="0"/>
              <a:t>x ← right[y]</a:t>
            </a:r>
            <a:endParaRPr lang="ru-RU" dirty="0" smtClean="0"/>
          </a:p>
          <a:p>
            <a:pPr lvl="0">
              <a:buNone/>
            </a:pPr>
            <a:r>
              <a:rPr lang="en-US" b="1" dirty="0" smtClean="0"/>
              <a:t>if</a:t>
            </a:r>
            <a:r>
              <a:rPr lang="en-US" dirty="0" smtClean="0"/>
              <a:t> x ≠ NIL </a:t>
            </a:r>
            <a:r>
              <a:rPr lang="en-US" b="1" dirty="0" smtClean="0"/>
              <a:t>then</a:t>
            </a:r>
            <a:r>
              <a:rPr lang="en-US" dirty="0" smtClean="0"/>
              <a:t> p[x] ← p[y]</a:t>
            </a:r>
            <a:endParaRPr lang="ru-RU" dirty="0" smtClean="0"/>
          </a:p>
          <a:p>
            <a:pPr lvl="0">
              <a:buNone/>
            </a:pPr>
            <a:r>
              <a:rPr lang="en-US" dirty="0" smtClean="0"/>
              <a:t>if p[y] = NIL</a:t>
            </a:r>
            <a:endParaRPr lang="ru-RU" dirty="0" smtClean="0"/>
          </a:p>
          <a:p>
            <a:pPr lvl="0">
              <a:buNone/>
            </a:pPr>
            <a:r>
              <a:rPr lang="en-US" dirty="0" smtClean="0"/>
              <a:t>    </a:t>
            </a:r>
            <a:r>
              <a:rPr lang="en-US" b="1" dirty="0" smtClean="0"/>
              <a:t>then</a:t>
            </a:r>
            <a:r>
              <a:rPr lang="en-US" dirty="0" smtClean="0"/>
              <a:t> root[T] ← x</a:t>
            </a:r>
          </a:p>
          <a:p>
            <a:pPr lvl="0">
              <a:buNone/>
            </a:pPr>
            <a:r>
              <a:rPr lang="en-US" dirty="0" smtClean="0"/>
              <a:t>    </a:t>
            </a:r>
            <a:r>
              <a:rPr lang="ru-RU" b="1" dirty="0" err="1" smtClean="0"/>
              <a:t>else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ru-RU" dirty="0" smtClean="0"/>
              <a:t>у </a:t>
            </a:r>
            <a:r>
              <a:rPr lang="en-US" dirty="0" smtClean="0"/>
              <a:t>= left[p[y]] </a:t>
            </a:r>
            <a:r>
              <a:rPr lang="ru-RU" b="1" dirty="0" err="1" smtClean="0"/>
              <a:t>then</a:t>
            </a:r>
            <a:r>
              <a:rPr lang="ru-RU" dirty="0" smtClean="0"/>
              <a:t> </a:t>
            </a:r>
            <a:r>
              <a:rPr lang="en-US" dirty="0" smtClean="0"/>
              <a:t>left[p[y</a:t>
            </a:r>
            <a:r>
              <a:rPr lang="ru-RU" dirty="0" smtClean="0"/>
              <a:t>]] </a:t>
            </a:r>
            <a:r>
              <a:rPr lang="en-US" dirty="0" smtClean="0"/>
              <a:t>← x </a:t>
            </a:r>
            <a:r>
              <a:rPr lang="ru-RU" b="1" dirty="0" err="1" smtClean="0"/>
              <a:t>else</a:t>
            </a:r>
            <a:r>
              <a:rPr lang="ru-RU" dirty="0" smtClean="0"/>
              <a:t> </a:t>
            </a:r>
            <a:r>
              <a:rPr lang="en-US" dirty="0" smtClean="0"/>
              <a:t>right[p[y]] ← x</a:t>
            </a:r>
            <a:endParaRPr lang="ru-RU" dirty="0" smtClean="0"/>
          </a:p>
          <a:p>
            <a:pPr lvl="0">
              <a:buNone/>
            </a:pPr>
            <a:r>
              <a:rPr lang="en-US" b="1" dirty="0" smtClean="0"/>
              <a:t>if</a:t>
            </a:r>
            <a:r>
              <a:rPr lang="en-US" dirty="0" smtClean="0"/>
              <a:t> </a:t>
            </a:r>
            <a:r>
              <a:rPr lang="ru-RU" dirty="0" smtClean="0"/>
              <a:t>у ≠ </a:t>
            </a:r>
            <a:r>
              <a:rPr lang="en-US" dirty="0" smtClean="0"/>
              <a:t>z </a:t>
            </a:r>
            <a:r>
              <a:rPr lang="ru-RU" b="1" dirty="0" err="1" smtClean="0"/>
              <a:t>then</a:t>
            </a:r>
            <a:r>
              <a:rPr lang="ru-RU" dirty="0" smtClean="0"/>
              <a:t> </a:t>
            </a:r>
            <a:r>
              <a:rPr lang="en-US" dirty="0" smtClean="0"/>
              <a:t>key[z] ← key[y]</a:t>
            </a:r>
            <a:endParaRPr lang="ru-RU" dirty="0" smtClean="0"/>
          </a:p>
          <a:p>
            <a:pPr lvl="0">
              <a:buNone/>
            </a:pPr>
            <a:r>
              <a:rPr lang="en-US" dirty="0" smtClean="0"/>
              <a:t>             </a:t>
            </a:r>
            <a:r>
              <a:rPr lang="ru-RU" dirty="0" smtClean="0"/>
              <a:t>Копирование сопутствующих данных в </a:t>
            </a:r>
            <a:r>
              <a:rPr lang="en-US" dirty="0" smtClean="0"/>
              <a:t>z</a:t>
            </a:r>
            <a:endParaRPr lang="ru-RU" dirty="0" smtClean="0"/>
          </a:p>
          <a:p>
            <a:pPr lvl="0">
              <a:buNone/>
            </a:pPr>
            <a:r>
              <a:rPr lang="en-US" b="1" dirty="0" smtClean="0"/>
              <a:t>return</a:t>
            </a:r>
            <a:r>
              <a:rPr lang="en-US" dirty="0" smtClean="0"/>
              <a:t> </a:t>
            </a:r>
            <a:r>
              <a:rPr lang="ru-RU" dirty="0" smtClean="0"/>
              <a:t>у</a:t>
            </a:r>
            <a:endParaRPr lang="en-US" dirty="0" smtClean="0"/>
          </a:p>
          <a:p>
            <a:pPr lvl="0">
              <a:buNone/>
            </a:pPr>
            <a:endParaRPr lang="en-US" i="1" dirty="0" smtClean="0"/>
          </a:p>
          <a:p>
            <a:pPr>
              <a:buNone/>
            </a:pPr>
            <a:r>
              <a:rPr lang="ru-RU" dirty="0" smtClean="0"/>
              <a:t>Время работы описанной процедуры с деревом высотой </a:t>
            </a:r>
            <a:r>
              <a:rPr lang="en-US" i="1" dirty="0" smtClean="0"/>
              <a:t>h</a:t>
            </a:r>
            <a:r>
              <a:rPr lang="en-US" dirty="0" smtClean="0"/>
              <a:t> </a:t>
            </a:r>
            <a:r>
              <a:rPr lang="ru-RU" dirty="0" smtClean="0"/>
              <a:t>составляет </a:t>
            </a:r>
            <a:r>
              <a:rPr lang="ru-RU" i="1" dirty="0" smtClean="0"/>
              <a:t>О</a:t>
            </a:r>
            <a:r>
              <a:rPr lang="ru-RU" dirty="0" smtClean="0"/>
              <a:t> (</a:t>
            </a:r>
            <a:r>
              <a:rPr lang="en-US" dirty="0" smtClean="0"/>
              <a:t>h</a:t>
            </a:r>
            <a:r>
              <a:rPr lang="ru-RU" dirty="0" smtClean="0"/>
              <a:t>).</a:t>
            </a:r>
            <a:endParaRPr lang="ru-RU" b="1" dirty="0" smtClean="0"/>
          </a:p>
          <a:p>
            <a:pPr lvl="0">
              <a:buNone/>
            </a:pPr>
            <a:endParaRPr lang="en-US" i="1" dirty="0" smtClean="0"/>
          </a:p>
          <a:p>
            <a:pPr lvl="0">
              <a:buNone/>
            </a:pPr>
            <a:endParaRPr lang="ru-RU" dirty="0" smtClean="0"/>
          </a:p>
          <a:p>
            <a:pPr lvl="0"/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Красно-черные деревья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бинарные деревья поиска высоты </a:t>
            </a:r>
            <a:r>
              <a:rPr lang="en-US" b="1" i="1" dirty="0" smtClean="0"/>
              <a:t>h</a:t>
            </a:r>
            <a:r>
              <a:rPr lang="en-US" dirty="0" smtClean="0"/>
              <a:t> </a:t>
            </a:r>
            <a:r>
              <a:rPr lang="ru-RU" dirty="0" smtClean="0"/>
              <a:t>реализуют все базовые операции над динамическими множествами </a:t>
            </a:r>
            <a:r>
              <a:rPr lang="en-US" b="1" cap="small" dirty="0" smtClean="0"/>
              <a:t>(Search, Predecessor, Successor, Minimum, Maximum, Insert </a:t>
            </a:r>
            <a:r>
              <a:rPr lang="ru-RU" dirty="0" smtClean="0"/>
              <a:t>и </a:t>
            </a:r>
            <a:r>
              <a:rPr lang="en-US" b="1" cap="small" dirty="0" smtClean="0"/>
              <a:t>Delete) </a:t>
            </a:r>
            <a:r>
              <a:rPr lang="ru-RU" dirty="0" smtClean="0"/>
              <a:t>за время </a:t>
            </a:r>
            <a:r>
              <a:rPr lang="ru-RU" b="1" i="1" dirty="0" smtClean="0"/>
              <a:t>О</a:t>
            </a:r>
            <a:r>
              <a:rPr lang="ru-RU" dirty="0" smtClean="0"/>
              <a:t> (</a:t>
            </a:r>
            <a:r>
              <a:rPr lang="en-US" b="1" i="1" dirty="0" smtClean="0"/>
              <a:t>h</a:t>
            </a:r>
            <a:r>
              <a:rPr lang="ru-RU" dirty="0" smtClean="0"/>
              <a:t>).</a:t>
            </a:r>
            <a:endParaRPr lang="en-US" dirty="0" smtClean="0"/>
          </a:p>
          <a:p>
            <a:r>
              <a:rPr lang="ru-RU" dirty="0" smtClean="0"/>
              <a:t> Таким образом, операции выполняются тем быстрее, чем меньше высота дерева. Однако в наихудшем случае производительность бинарного дерева поиска оказывается ничуть не лучше, чем производительность связанного списка.</a:t>
            </a:r>
            <a:endParaRPr lang="en-US" dirty="0" smtClean="0"/>
          </a:p>
          <a:p>
            <a:r>
              <a:rPr lang="ru-RU" dirty="0" smtClean="0"/>
              <a:t> Красно-черные деревья представляют собой одну из множества “сбалансированных” схем деревьев поиска, которые гарантируют время выполнения операций над </a:t>
            </a:r>
            <a:r>
              <a:rPr lang="en-US" dirty="0" smtClean="0"/>
              <a:t> </a:t>
            </a:r>
            <a:r>
              <a:rPr lang="ru-RU" dirty="0" smtClean="0"/>
              <a:t>динамическим множеством</a:t>
            </a:r>
            <a:r>
              <a:rPr lang="en-US" dirty="0" smtClean="0"/>
              <a:t> </a:t>
            </a:r>
            <a:r>
              <a:rPr lang="ru-RU" b="1" i="1" dirty="0" smtClean="0"/>
              <a:t>О</a:t>
            </a:r>
            <a:r>
              <a:rPr lang="ru-RU" dirty="0" smtClean="0"/>
              <a:t>(</a:t>
            </a:r>
            <a:r>
              <a:rPr lang="en-US" dirty="0" err="1" smtClean="0"/>
              <a:t>lg</a:t>
            </a:r>
            <a:r>
              <a:rPr lang="en-US" dirty="0" smtClean="0"/>
              <a:t> h</a:t>
            </a:r>
            <a:r>
              <a:rPr lang="ru-RU" dirty="0" smtClean="0"/>
              <a:t>) даже в наихудшем случае.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2C108-740C-4DA7-9739-027F3211B69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2520</TotalTime>
  <Words>4199</Words>
  <Application>Microsoft Office PowerPoint</Application>
  <PresentationFormat>Экран (4:3)</PresentationFormat>
  <Paragraphs>336</Paragraphs>
  <Slides>50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1" baseType="lpstr">
      <vt:lpstr>Тема Office</vt:lpstr>
      <vt:lpstr>Деревья. </vt:lpstr>
      <vt:lpstr>Бинарное дерево поиска</vt:lpstr>
      <vt:lpstr>Центрированный обход дерева Т</vt:lpstr>
      <vt:lpstr>Поиск узла с заданным ключом</vt:lpstr>
      <vt:lpstr>Поиск минимума и максимума</vt:lpstr>
      <vt:lpstr>Предшествующий и последующий элементы</vt:lpstr>
      <vt:lpstr>Вставка</vt:lpstr>
      <vt:lpstr>Удаление</vt:lpstr>
      <vt:lpstr>Красно-черные деревья</vt:lpstr>
      <vt:lpstr>Свойства красно-черных деревьев</vt:lpstr>
      <vt:lpstr>Слайд 11</vt:lpstr>
      <vt:lpstr>Слайд 12</vt:lpstr>
      <vt:lpstr>Слайд 13</vt:lpstr>
      <vt:lpstr>Слайд 14</vt:lpstr>
      <vt:lpstr>Слайд 15</vt:lpstr>
      <vt:lpstr>Повороты</vt:lpstr>
      <vt:lpstr>Слайд 17</vt:lpstr>
      <vt:lpstr>Слайд 18</vt:lpstr>
      <vt:lpstr>Пример выполнения процедуры Left_Rotate.</vt:lpstr>
      <vt:lpstr>Вставка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Случай 1: узел у красный</vt:lpstr>
      <vt:lpstr>Слайд 30</vt:lpstr>
      <vt:lpstr>Случай 2: узел у черный и z — правый потомок. Случай 3: узел у черный и z — левый потомок.</vt:lpstr>
      <vt:lpstr>Слайд 32</vt:lpstr>
      <vt:lpstr>Анализ </vt:lpstr>
      <vt:lpstr>Удаление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Случай 1: узел w красный.</vt:lpstr>
      <vt:lpstr>Случай 2: узел w черный, оба его дочерних узла черные. </vt:lpstr>
      <vt:lpstr>Случай 3: узел w черный, его левый дочерний узел красный, а правый — черный. </vt:lpstr>
      <vt:lpstr>Случай 4: узел w черный, его правый дочерний узел красный.</vt:lpstr>
      <vt:lpstr>Анализ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Элементарные структуры данных</dc:title>
  <dc:creator>1</dc:creator>
  <cp:lastModifiedBy>1</cp:lastModifiedBy>
  <cp:revision>336</cp:revision>
  <dcterms:created xsi:type="dcterms:W3CDTF">2013-02-20T08:50:42Z</dcterms:created>
  <dcterms:modified xsi:type="dcterms:W3CDTF">2014-04-28T05:41:28Z</dcterms:modified>
</cp:coreProperties>
</file>